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2" r:id="rId3"/>
    <p:sldId id="258" r:id="rId4"/>
    <p:sldId id="265" r:id="rId5"/>
    <p:sldId id="266" r:id="rId6"/>
    <p:sldId id="267" r:id="rId7"/>
    <p:sldId id="268" r:id="rId8"/>
    <p:sldId id="269" r:id="rId9"/>
    <p:sldId id="271" r:id="rId10"/>
    <p:sldId id="272" r:id="rId11"/>
    <p:sldId id="276" r:id="rId12"/>
    <p:sldId id="275" r:id="rId13"/>
    <p:sldId id="274" r:id="rId14"/>
    <p:sldId id="273" r:id="rId15"/>
    <p:sldId id="279" r:id="rId16"/>
    <p:sldId id="278" r:id="rId17"/>
    <p:sldId id="270" r:id="rId18"/>
    <p:sldId id="28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DFD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02" autoAdjust="0"/>
    <p:restoredTop sz="94660"/>
  </p:normalViewPr>
  <p:slideViewPr>
    <p:cSldViewPr snapToGrid="0">
      <p:cViewPr varScale="1">
        <p:scale>
          <a:sx n="66" d="100"/>
          <a:sy n="66" d="100"/>
        </p:scale>
        <p:origin x="70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4A647-2525-AAB0-A6C3-3FAFF092F5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1C63068-901B-8D6D-A928-D079AAC7B8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E43D8C0-8713-C8E2-CF87-33C57DDDD660}"/>
              </a:ext>
            </a:extLst>
          </p:cNvPr>
          <p:cNvSpPr>
            <a:spLocks noGrp="1"/>
          </p:cNvSpPr>
          <p:nvPr>
            <p:ph type="dt" sz="half" idx="10"/>
          </p:nvPr>
        </p:nvSpPr>
        <p:spPr/>
        <p:txBody>
          <a:bodyPr/>
          <a:lstStyle/>
          <a:p>
            <a:fld id="{294E73FD-43F5-457C-AFBB-02FA258F7161}" type="datetimeFigureOut">
              <a:rPr lang="en-IN" smtClean="0"/>
              <a:t>05-06-2023</a:t>
            </a:fld>
            <a:endParaRPr lang="en-IN"/>
          </a:p>
        </p:txBody>
      </p:sp>
      <p:sp>
        <p:nvSpPr>
          <p:cNvPr id="5" name="Footer Placeholder 4">
            <a:extLst>
              <a:ext uri="{FF2B5EF4-FFF2-40B4-BE49-F238E27FC236}">
                <a16:creationId xmlns:a16="http://schemas.microsoft.com/office/drawing/2014/main" id="{58F97E47-D771-CDCB-4072-D1A76E0560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CAA5F9-825E-E5F3-BCC8-CAEA991DC8EB}"/>
              </a:ext>
            </a:extLst>
          </p:cNvPr>
          <p:cNvSpPr>
            <a:spLocks noGrp="1"/>
          </p:cNvSpPr>
          <p:nvPr>
            <p:ph type="sldNum" sz="quarter" idx="12"/>
          </p:nvPr>
        </p:nvSpPr>
        <p:spPr/>
        <p:txBody>
          <a:bodyPr/>
          <a:lstStyle/>
          <a:p>
            <a:fld id="{109DE29F-DEC0-4445-8D59-BD4144649054}" type="slidenum">
              <a:rPr lang="en-IN" smtClean="0"/>
              <a:t>‹#›</a:t>
            </a:fld>
            <a:endParaRPr lang="en-IN"/>
          </a:p>
        </p:txBody>
      </p:sp>
    </p:spTree>
    <p:extLst>
      <p:ext uri="{BB962C8B-B14F-4D97-AF65-F5344CB8AC3E}">
        <p14:creationId xmlns:p14="http://schemas.microsoft.com/office/powerpoint/2010/main" val="2299216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C67A5-EF47-8740-4156-5A218CF747C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969FB50-5747-BCC8-917F-F2C3A670B18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CD7CBF-152D-CF28-2E9E-0A5E363AD154}"/>
              </a:ext>
            </a:extLst>
          </p:cNvPr>
          <p:cNvSpPr>
            <a:spLocks noGrp="1"/>
          </p:cNvSpPr>
          <p:nvPr>
            <p:ph type="dt" sz="half" idx="10"/>
          </p:nvPr>
        </p:nvSpPr>
        <p:spPr/>
        <p:txBody>
          <a:bodyPr/>
          <a:lstStyle/>
          <a:p>
            <a:fld id="{294E73FD-43F5-457C-AFBB-02FA258F7161}" type="datetimeFigureOut">
              <a:rPr lang="en-IN" smtClean="0"/>
              <a:t>05-06-2023</a:t>
            </a:fld>
            <a:endParaRPr lang="en-IN"/>
          </a:p>
        </p:txBody>
      </p:sp>
      <p:sp>
        <p:nvSpPr>
          <p:cNvPr id="5" name="Footer Placeholder 4">
            <a:extLst>
              <a:ext uri="{FF2B5EF4-FFF2-40B4-BE49-F238E27FC236}">
                <a16:creationId xmlns:a16="http://schemas.microsoft.com/office/drawing/2014/main" id="{B5234540-76C5-53B1-A2A7-48A3CAD222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1F9FA0-DA41-8A83-DA76-3D7F2DF2B8C9}"/>
              </a:ext>
            </a:extLst>
          </p:cNvPr>
          <p:cNvSpPr>
            <a:spLocks noGrp="1"/>
          </p:cNvSpPr>
          <p:nvPr>
            <p:ph type="sldNum" sz="quarter" idx="12"/>
          </p:nvPr>
        </p:nvSpPr>
        <p:spPr/>
        <p:txBody>
          <a:bodyPr/>
          <a:lstStyle/>
          <a:p>
            <a:fld id="{109DE29F-DEC0-4445-8D59-BD4144649054}" type="slidenum">
              <a:rPr lang="en-IN" smtClean="0"/>
              <a:t>‹#›</a:t>
            </a:fld>
            <a:endParaRPr lang="en-IN"/>
          </a:p>
        </p:txBody>
      </p:sp>
    </p:spTree>
    <p:extLst>
      <p:ext uri="{BB962C8B-B14F-4D97-AF65-F5344CB8AC3E}">
        <p14:creationId xmlns:p14="http://schemas.microsoft.com/office/powerpoint/2010/main" val="2561472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245170-2319-F743-C9F2-5D34A3EB621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61D7238-E228-FC0B-1217-66D56AA954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6C3294-9A76-A37C-BF27-6EC0509168F9}"/>
              </a:ext>
            </a:extLst>
          </p:cNvPr>
          <p:cNvSpPr>
            <a:spLocks noGrp="1"/>
          </p:cNvSpPr>
          <p:nvPr>
            <p:ph type="dt" sz="half" idx="10"/>
          </p:nvPr>
        </p:nvSpPr>
        <p:spPr/>
        <p:txBody>
          <a:bodyPr/>
          <a:lstStyle/>
          <a:p>
            <a:fld id="{294E73FD-43F5-457C-AFBB-02FA258F7161}" type="datetimeFigureOut">
              <a:rPr lang="en-IN" smtClean="0"/>
              <a:t>05-06-2023</a:t>
            </a:fld>
            <a:endParaRPr lang="en-IN"/>
          </a:p>
        </p:txBody>
      </p:sp>
      <p:sp>
        <p:nvSpPr>
          <p:cNvPr id="5" name="Footer Placeholder 4">
            <a:extLst>
              <a:ext uri="{FF2B5EF4-FFF2-40B4-BE49-F238E27FC236}">
                <a16:creationId xmlns:a16="http://schemas.microsoft.com/office/drawing/2014/main" id="{05D92F1B-87FE-6406-7FBA-CC9AFABAD3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AF09F2-ACB7-B7BC-FDE3-0A84AFA910B5}"/>
              </a:ext>
            </a:extLst>
          </p:cNvPr>
          <p:cNvSpPr>
            <a:spLocks noGrp="1"/>
          </p:cNvSpPr>
          <p:nvPr>
            <p:ph type="sldNum" sz="quarter" idx="12"/>
          </p:nvPr>
        </p:nvSpPr>
        <p:spPr/>
        <p:txBody>
          <a:bodyPr/>
          <a:lstStyle/>
          <a:p>
            <a:fld id="{109DE29F-DEC0-4445-8D59-BD4144649054}" type="slidenum">
              <a:rPr lang="en-IN" smtClean="0"/>
              <a:t>‹#›</a:t>
            </a:fld>
            <a:endParaRPr lang="en-IN"/>
          </a:p>
        </p:txBody>
      </p:sp>
    </p:spTree>
    <p:extLst>
      <p:ext uri="{BB962C8B-B14F-4D97-AF65-F5344CB8AC3E}">
        <p14:creationId xmlns:p14="http://schemas.microsoft.com/office/powerpoint/2010/main" val="1862919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CFA9B-CD96-963A-428B-09885697D48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E0000E0-C1C9-0A3F-64E6-DBD0745927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350843-B171-46F8-E158-8F6EFDBEBCF8}"/>
              </a:ext>
            </a:extLst>
          </p:cNvPr>
          <p:cNvSpPr>
            <a:spLocks noGrp="1"/>
          </p:cNvSpPr>
          <p:nvPr>
            <p:ph type="dt" sz="half" idx="10"/>
          </p:nvPr>
        </p:nvSpPr>
        <p:spPr/>
        <p:txBody>
          <a:bodyPr/>
          <a:lstStyle/>
          <a:p>
            <a:fld id="{294E73FD-43F5-457C-AFBB-02FA258F7161}" type="datetimeFigureOut">
              <a:rPr lang="en-IN" smtClean="0"/>
              <a:t>05-06-2023</a:t>
            </a:fld>
            <a:endParaRPr lang="en-IN"/>
          </a:p>
        </p:txBody>
      </p:sp>
      <p:sp>
        <p:nvSpPr>
          <p:cNvPr id="5" name="Footer Placeholder 4">
            <a:extLst>
              <a:ext uri="{FF2B5EF4-FFF2-40B4-BE49-F238E27FC236}">
                <a16:creationId xmlns:a16="http://schemas.microsoft.com/office/drawing/2014/main" id="{4C12C936-82D3-6390-6117-A85DD3B68C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D7CA07-11F6-9146-2CF6-C2E76DE15C3E}"/>
              </a:ext>
            </a:extLst>
          </p:cNvPr>
          <p:cNvSpPr>
            <a:spLocks noGrp="1"/>
          </p:cNvSpPr>
          <p:nvPr>
            <p:ph type="sldNum" sz="quarter" idx="12"/>
          </p:nvPr>
        </p:nvSpPr>
        <p:spPr/>
        <p:txBody>
          <a:bodyPr/>
          <a:lstStyle/>
          <a:p>
            <a:fld id="{109DE29F-DEC0-4445-8D59-BD4144649054}" type="slidenum">
              <a:rPr lang="en-IN" smtClean="0"/>
              <a:t>‹#›</a:t>
            </a:fld>
            <a:endParaRPr lang="en-IN"/>
          </a:p>
        </p:txBody>
      </p:sp>
    </p:spTree>
    <p:extLst>
      <p:ext uri="{BB962C8B-B14F-4D97-AF65-F5344CB8AC3E}">
        <p14:creationId xmlns:p14="http://schemas.microsoft.com/office/powerpoint/2010/main" val="2210030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ED065-4DD6-DEB5-2981-EBE2DED9BC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D97BC66-9BED-F57D-614C-BB9604D468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6C76DA-54DD-3CDB-F02D-B4BEC2120294}"/>
              </a:ext>
            </a:extLst>
          </p:cNvPr>
          <p:cNvSpPr>
            <a:spLocks noGrp="1"/>
          </p:cNvSpPr>
          <p:nvPr>
            <p:ph type="dt" sz="half" idx="10"/>
          </p:nvPr>
        </p:nvSpPr>
        <p:spPr/>
        <p:txBody>
          <a:bodyPr/>
          <a:lstStyle/>
          <a:p>
            <a:fld id="{294E73FD-43F5-457C-AFBB-02FA258F7161}" type="datetimeFigureOut">
              <a:rPr lang="en-IN" smtClean="0"/>
              <a:t>05-06-2023</a:t>
            </a:fld>
            <a:endParaRPr lang="en-IN"/>
          </a:p>
        </p:txBody>
      </p:sp>
      <p:sp>
        <p:nvSpPr>
          <p:cNvPr id="5" name="Footer Placeholder 4">
            <a:extLst>
              <a:ext uri="{FF2B5EF4-FFF2-40B4-BE49-F238E27FC236}">
                <a16:creationId xmlns:a16="http://schemas.microsoft.com/office/drawing/2014/main" id="{9939AD6A-905E-55CA-551D-F82165D8C3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D56196-D907-FCD3-7794-38C06B45EDBE}"/>
              </a:ext>
            </a:extLst>
          </p:cNvPr>
          <p:cNvSpPr>
            <a:spLocks noGrp="1"/>
          </p:cNvSpPr>
          <p:nvPr>
            <p:ph type="sldNum" sz="quarter" idx="12"/>
          </p:nvPr>
        </p:nvSpPr>
        <p:spPr/>
        <p:txBody>
          <a:bodyPr/>
          <a:lstStyle/>
          <a:p>
            <a:fld id="{109DE29F-DEC0-4445-8D59-BD4144649054}" type="slidenum">
              <a:rPr lang="en-IN" smtClean="0"/>
              <a:t>‹#›</a:t>
            </a:fld>
            <a:endParaRPr lang="en-IN"/>
          </a:p>
        </p:txBody>
      </p:sp>
    </p:spTree>
    <p:extLst>
      <p:ext uri="{BB962C8B-B14F-4D97-AF65-F5344CB8AC3E}">
        <p14:creationId xmlns:p14="http://schemas.microsoft.com/office/powerpoint/2010/main" val="10696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21D14-56CD-7154-2F43-7080788C699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0DB8C5F-C182-80AE-AE09-31AE4B6E10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7A4AA2D-437D-4BB1-02A8-1A5B59FD7D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4826A63-5B91-D984-9797-8A3525779E9A}"/>
              </a:ext>
            </a:extLst>
          </p:cNvPr>
          <p:cNvSpPr>
            <a:spLocks noGrp="1"/>
          </p:cNvSpPr>
          <p:nvPr>
            <p:ph type="dt" sz="half" idx="10"/>
          </p:nvPr>
        </p:nvSpPr>
        <p:spPr/>
        <p:txBody>
          <a:bodyPr/>
          <a:lstStyle/>
          <a:p>
            <a:fld id="{294E73FD-43F5-457C-AFBB-02FA258F7161}" type="datetimeFigureOut">
              <a:rPr lang="en-IN" smtClean="0"/>
              <a:t>05-06-2023</a:t>
            </a:fld>
            <a:endParaRPr lang="en-IN"/>
          </a:p>
        </p:txBody>
      </p:sp>
      <p:sp>
        <p:nvSpPr>
          <p:cNvPr id="6" name="Footer Placeholder 5">
            <a:extLst>
              <a:ext uri="{FF2B5EF4-FFF2-40B4-BE49-F238E27FC236}">
                <a16:creationId xmlns:a16="http://schemas.microsoft.com/office/drawing/2014/main" id="{5CA3DB5A-E25F-0027-C266-0ADD4A685C3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8DB98A4-301B-2FF8-2F23-E35E9E6EED69}"/>
              </a:ext>
            </a:extLst>
          </p:cNvPr>
          <p:cNvSpPr>
            <a:spLocks noGrp="1"/>
          </p:cNvSpPr>
          <p:nvPr>
            <p:ph type="sldNum" sz="quarter" idx="12"/>
          </p:nvPr>
        </p:nvSpPr>
        <p:spPr/>
        <p:txBody>
          <a:bodyPr/>
          <a:lstStyle/>
          <a:p>
            <a:fld id="{109DE29F-DEC0-4445-8D59-BD4144649054}" type="slidenum">
              <a:rPr lang="en-IN" smtClean="0"/>
              <a:t>‹#›</a:t>
            </a:fld>
            <a:endParaRPr lang="en-IN"/>
          </a:p>
        </p:txBody>
      </p:sp>
    </p:spTree>
    <p:extLst>
      <p:ext uri="{BB962C8B-B14F-4D97-AF65-F5344CB8AC3E}">
        <p14:creationId xmlns:p14="http://schemas.microsoft.com/office/powerpoint/2010/main" val="2720842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4CE7A-F902-17B9-3712-420E4E42950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6D4A3CD-05E9-DFD0-D9C3-355FA20419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5931B6-86B9-D88E-DA96-4F6A4E9A26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3C50D9F-CE0E-70FF-02BF-D8BA918E9A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EB0102-F1BF-46B2-DD30-C689FA9E77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60E7C64-5E3E-A5F3-47DE-82881014958A}"/>
              </a:ext>
            </a:extLst>
          </p:cNvPr>
          <p:cNvSpPr>
            <a:spLocks noGrp="1"/>
          </p:cNvSpPr>
          <p:nvPr>
            <p:ph type="dt" sz="half" idx="10"/>
          </p:nvPr>
        </p:nvSpPr>
        <p:spPr/>
        <p:txBody>
          <a:bodyPr/>
          <a:lstStyle/>
          <a:p>
            <a:fld id="{294E73FD-43F5-457C-AFBB-02FA258F7161}" type="datetimeFigureOut">
              <a:rPr lang="en-IN" smtClean="0"/>
              <a:t>05-06-2023</a:t>
            </a:fld>
            <a:endParaRPr lang="en-IN"/>
          </a:p>
        </p:txBody>
      </p:sp>
      <p:sp>
        <p:nvSpPr>
          <p:cNvPr id="8" name="Footer Placeholder 7">
            <a:extLst>
              <a:ext uri="{FF2B5EF4-FFF2-40B4-BE49-F238E27FC236}">
                <a16:creationId xmlns:a16="http://schemas.microsoft.com/office/drawing/2014/main" id="{4778FADA-D25A-ECE0-0757-8C8323C9D4D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83CCD4C-51E3-15FC-860F-F60884675B10}"/>
              </a:ext>
            </a:extLst>
          </p:cNvPr>
          <p:cNvSpPr>
            <a:spLocks noGrp="1"/>
          </p:cNvSpPr>
          <p:nvPr>
            <p:ph type="sldNum" sz="quarter" idx="12"/>
          </p:nvPr>
        </p:nvSpPr>
        <p:spPr/>
        <p:txBody>
          <a:bodyPr/>
          <a:lstStyle/>
          <a:p>
            <a:fld id="{109DE29F-DEC0-4445-8D59-BD4144649054}" type="slidenum">
              <a:rPr lang="en-IN" smtClean="0"/>
              <a:t>‹#›</a:t>
            </a:fld>
            <a:endParaRPr lang="en-IN"/>
          </a:p>
        </p:txBody>
      </p:sp>
    </p:spTree>
    <p:extLst>
      <p:ext uri="{BB962C8B-B14F-4D97-AF65-F5344CB8AC3E}">
        <p14:creationId xmlns:p14="http://schemas.microsoft.com/office/powerpoint/2010/main" val="1712531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C2C73-7B23-DF3B-633D-141A0731DE7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5F1F404-4E2F-C782-5512-2BAB8AB77B69}"/>
              </a:ext>
            </a:extLst>
          </p:cNvPr>
          <p:cNvSpPr>
            <a:spLocks noGrp="1"/>
          </p:cNvSpPr>
          <p:nvPr>
            <p:ph type="dt" sz="half" idx="10"/>
          </p:nvPr>
        </p:nvSpPr>
        <p:spPr/>
        <p:txBody>
          <a:bodyPr/>
          <a:lstStyle/>
          <a:p>
            <a:fld id="{294E73FD-43F5-457C-AFBB-02FA258F7161}" type="datetimeFigureOut">
              <a:rPr lang="en-IN" smtClean="0"/>
              <a:t>05-06-2023</a:t>
            </a:fld>
            <a:endParaRPr lang="en-IN"/>
          </a:p>
        </p:txBody>
      </p:sp>
      <p:sp>
        <p:nvSpPr>
          <p:cNvPr id="4" name="Footer Placeholder 3">
            <a:extLst>
              <a:ext uri="{FF2B5EF4-FFF2-40B4-BE49-F238E27FC236}">
                <a16:creationId xmlns:a16="http://schemas.microsoft.com/office/drawing/2014/main" id="{B005A4BF-3D24-2CD2-58A7-FF0E231095F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CE8EC0B-527D-9A92-01C8-CB676739D899}"/>
              </a:ext>
            </a:extLst>
          </p:cNvPr>
          <p:cNvSpPr>
            <a:spLocks noGrp="1"/>
          </p:cNvSpPr>
          <p:nvPr>
            <p:ph type="sldNum" sz="quarter" idx="12"/>
          </p:nvPr>
        </p:nvSpPr>
        <p:spPr/>
        <p:txBody>
          <a:bodyPr/>
          <a:lstStyle/>
          <a:p>
            <a:fld id="{109DE29F-DEC0-4445-8D59-BD4144649054}" type="slidenum">
              <a:rPr lang="en-IN" smtClean="0"/>
              <a:t>‹#›</a:t>
            </a:fld>
            <a:endParaRPr lang="en-IN"/>
          </a:p>
        </p:txBody>
      </p:sp>
    </p:spTree>
    <p:extLst>
      <p:ext uri="{BB962C8B-B14F-4D97-AF65-F5344CB8AC3E}">
        <p14:creationId xmlns:p14="http://schemas.microsoft.com/office/powerpoint/2010/main" val="1262109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A9249E-874E-426F-C796-9E026C726CE5}"/>
              </a:ext>
            </a:extLst>
          </p:cNvPr>
          <p:cNvSpPr>
            <a:spLocks noGrp="1"/>
          </p:cNvSpPr>
          <p:nvPr>
            <p:ph type="dt" sz="half" idx="10"/>
          </p:nvPr>
        </p:nvSpPr>
        <p:spPr/>
        <p:txBody>
          <a:bodyPr/>
          <a:lstStyle/>
          <a:p>
            <a:fld id="{294E73FD-43F5-457C-AFBB-02FA258F7161}" type="datetimeFigureOut">
              <a:rPr lang="en-IN" smtClean="0"/>
              <a:t>05-06-2023</a:t>
            </a:fld>
            <a:endParaRPr lang="en-IN"/>
          </a:p>
        </p:txBody>
      </p:sp>
      <p:sp>
        <p:nvSpPr>
          <p:cNvPr id="3" name="Footer Placeholder 2">
            <a:extLst>
              <a:ext uri="{FF2B5EF4-FFF2-40B4-BE49-F238E27FC236}">
                <a16:creationId xmlns:a16="http://schemas.microsoft.com/office/drawing/2014/main" id="{B229C4AC-5B2C-B1FD-2F8D-8FF93E92839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5441D40-F4F1-D1B9-6DBD-8BE46B3C82D8}"/>
              </a:ext>
            </a:extLst>
          </p:cNvPr>
          <p:cNvSpPr>
            <a:spLocks noGrp="1"/>
          </p:cNvSpPr>
          <p:nvPr>
            <p:ph type="sldNum" sz="quarter" idx="12"/>
          </p:nvPr>
        </p:nvSpPr>
        <p:spPr/>
        <p:txBody>
          <a:bodyPr/>
          <a:lstStyle/>
          <a:p>
            <a:fld id="{109DE29F-DEC0-4445-8D59-BD4144649054}" type="slidenum">
              <a:rPr lang="en-IN" smtClean="0"/>
              <a:t>‹#›</a:t>
            </a:fld>
            <a:endParaRPr lang="en-IN"/>
          </a:p>
        </p:txBody>
      </p:sp>
    </p:spTree>
    <p:extLst>
      <p:ext uri="{BB962C8B-B14F-4D97-AF65-F5344CB8AC3E}">
        <p14:creationId xmlns:p14="http://schemas.microsoft.com/office/powerpoint/2010/main" val="3724202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ADD32-830E-8E6A-EF3B-7399D69142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044E51F-D437-E13B-EC82-6D73B454FE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9245FB6-4653-A6CA-B95E-4695962613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7692B9-2F8E-76AC-0693-D15657F2D646}"/>
              </a:ext>
            </a:extLst>
          </p:cNvPr>
          <p:cNvSpPr>
            <a:spLocks noGrp="1"/>
          </p:cNvSpPr>
          <p:nvPr>
            <p:ph type="dt" sz="half" idx="10"/>
          </p:nvPr>
        </p:nvSpPr>
        <p:spPr/>
        <p:txBody>
          <a:bodyPr/>
          <a:lstStyle/>
          <a:p>
            <a:fld id="{294E73FD-43F5-457C-AFBB-02FA258F7161}" type="datetimeFigureOut">
              <a:rPr lang="en-IN" smtClean="0"/>
              <a:t>05-06-2023</a:t>
            </a:fld>
            <a:endParaRPr lang="en-IN"/>
          </a:p>
        </p:txBody>
      </p:sp>
      <p:sp>
        <p:nvSpPr>
          <p:cNvPr id="6" name="Footer Placeholder 5">
            <a:extLst>
              <a:ext uri="{FF2B5EF4-FFF2-40B4-BE49-F238E27FC236}">
                <a16:creationId xmlns:a16="http://schemas.microsoft.com/office/drawing/2014/main" id="{C9F24200-B95A-0CCA-4970-34B7DB56D56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CC0F6F1-21AE-0D84-FBB9-4F5CEBA4BE1E}"/>
              </a:ext>
            </a:extLst>
          </p:cNvPr>
          <p:cNvSpPr>
            <a:spLocks noGrp="1"/>
          </p:cNvSpPr>
          <p:nvPr>
            <p:ph type="sldNum" sz="quarter" idx="12"/>
          </p:nvPr>
        </p:nvSpPr>
        <p:spPr/>
        <p:txBody>
          <a:bodyPr/>
          <a:lstStyle/>
          <a:p>
            <a:fld id="{109DE29F-DEC0-4445-8D59-BD4144649054}" type="slidenum">
              <a:rPr lang="en-IN" smtClean="0"/>
              <a:t>‹#›</a:t>
            </a:fld>
            <a:endParaRPr lang="en-IN"/>
          </a:p>
        </p:txBody>
      </p:sp>
    </p:spTree>
    <p:extLst>
      <p:ext uri="{BB962C8B-B14F-4D97-AF65-F5344CB8AC3E}">
        <p14:creationId xmlns:p14="http://schemas.microsoft.com/office/powerpoint/2010/main" val="857696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A7503-43D2-4B15-EA63-040E4AD523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566507A-C58B-EE19-034E-B442CACFE4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9F5C808-5B8E-CF9C-CD7B-5C6929E2E2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E6AA4A-6AD6-24EC-1056-136FFAFD61F3}"/>
              </a:ext>
            </a:extLst>
          </p:cNvPr>
          <p:cNvSpPr>
            <a:spLocks noGrp="1"/>
          </p:cNvSpPr>
          <p:nvPr>
            <p:ph type="dt" sz="half" idx="10"/>
          </p:nvPr>
        </p:nvSpPr>
        <p:spPr/>
        <p:txBody>
          <a:bodyPr/>
          <a:lstStyle/>
          <a:p>
            <a:fld id="{294E73FD-43F5-457C-AFBB-02FA258F7161}" type="datetimeFigureOut">
              <a:rPr lang="en-IN" smtClean="0"/>
              <a:t>05-06-2023</a:t>
            </a:fld>
            <a:endParaRPr lang="en-IN"/>
          </a:p>
        </p:txBody>
      </p:sp>
      <p:sp>
        <p:nvSpPr>
          <p:cNvPr id="6" name="Footer Placeholder 5">
            <a:extLst>
              <a:ext uri="{FF2B5EF4-FFF2-40B4-BE49-F238E27FC236}">
                <a16:creationId xmlns:a16="http://schemas.microsoft.com/office/drawing/2014/main" id="{1E3C63DE-EE71-0CC5-D953-B863F04EB0F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9EA7959-B717-31E2-0974-361D949AAD7E}"/>
              </a:ext>
            </a:extLst>
          </p:cNvPr>
          <p:cNvSpPr>
            <a:spLocks noGrp="1"/>
          </p:cNvSpPr>
          <p:nvPr>
            <p:ph type="sldNum" sz="quarter" idx="12"/>
          </p:nvPr>
        </p:nvSpPr>
        <p:spPr/>
        <p:txBody>
          <a:bodyPr/>
          <a:lstStyle/>
          <a:p>
            <a:fld id="{109DE29F-DEC0-4445-8D59-BD4144649054}" type="slidenum">
              <a:rPr lang="en-IN" smtClean="0"/>
              <a:t>‹#›</a:t>
            </a:fld>
            <a:endParaRPr lang="en-IN"/>
          </a:p>
        </p:txBody>
      </p:sp>
    </p:spTree>
    <p:extLst>
      <p:ext uri="{BB962C8B-B14F-4D97-AF65-F5344CB8AC3E}">
        <p14:creationId xmlns:p14="http://schemas.microsoft.com/office/powerpoint/2010/main" val="3448452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F5FBB9-6D3E-D62A-36A5-C9CD669E7D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7D6A20B-E93D-4E0A-6E77-296C58B6EC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C2AC6F-7DBA-6A0D-B67F-5EAD00DEF2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4E73FD-43F5-457C-AFBB-02FA258F7161}" type="datetimeFigureOut">
              <a:rPr lang="en-IN" smtClean="0"/>
              <a:t>05-06-2023</a:t>
            </a:fld>
            <a:endParaRPr lang="en-IN"/>
          </a:p>
        </p:txBody>
      </p:sp>
      <p:sp>
        <p:nvSpPr>
          <p:cNvPr id="5" name="Footer Placeholder 4">
            <a:extLst>
              <a:ext uri="{FF2B5EF4-FFF2-40B4-BE49-F238E27FC236}">
                <a16:creationId xmlns:a16="http://schemas.microsoft.com/office/drawing/2014/main" id="{44A62B6D-0BC6-8693-0D71-1F4EC112F2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A9FB4DD-A10F-0E0A-DC7C-8EFD604254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9DE29F-DEC0-4445-8D59-BD4144649054}" type="slidenum">
              <a:rPr lang="en-IN" smtClean="0"/>
              <a:t>‹#›</a:t>
            </a:fld>
            <a:endParaRPr lang="en-IN"/>
          </a:p>
        </p:txBody>
      </p:sp>
    </p:spTree>
    <p:extLst>
      <p:ext uri="{BB962C8B-B14F-4D97-AF65-F5344CB8AC3E}">
        <p14:creationId xmlns:p14="http://schemas.microsoft.com/office/powerpoint/2010/main" val="17491706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hyperlink" Target="https://www.ibm.com/topics/artificial-intelligence"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92BD677-FFB7-411A-E56A-FEA497072E8E}"/>
              </a:ext>
            </a:extLst>
          </p:cNvPr>
          <p:cNvSpPr/>
          <p:nvPr/>
        </p:nvSpPr>
        <p:spPr>
          <a:xfrm>
            <a:off x="0" y="0"/>
            <a:ext cx="6577445" cy="6858000"/>
          </a:xfrm>
          <a:prstGeom prst="rect">
            <a:avLst/>
          </a:prstGeom>
          <a:solidFill>
            <a:schemeClr val="accent4">
              <a:lumMod val="60000"/>
              <a:lumOff val="40000"/>
            </a:schemeClr>
          </a:solidFill>
          <a:ln>
            <a:solidFill>
              <a:schemeClr val="tx1"/>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24717168-9E80-0A1D-64CE-1EACCE300934}"/>
              </a:ext>
            </a:extLst>
          </p:cNvPr>
          <p:cNvSpPr/>
          <p:nvPr/>
        </p:nvSpPr>
        <p:spPr>
          <a:xfrm>
            <a:off x="2576945" y="129885"/>
            <a:ext cx="6577445" cy="61306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A7CA8102-23DA-65C8-69D7-2F245168F235}"/>
              </a:ext>
            </a:extLst>
          </p:cNvPr>
          <p:cNvSpPr>
            <a:spLocks noGrp="1"/>
          </p:cNvSpPr>
          <p:nvPr>
            <p:ph type="title"/>
          </p:nvPr>
        </p:nvSpPr>
        <p:spPr>
          <a:xfrm>
            <a:off x="2576945" y="-226365"/>
            <a:ext cx="8001000" cy="1325563"/>
          </a:xfrm>
        </p:spPr>
        <p:txBody>
          <a:bodyPr>
            <a:normAutofit/>
          </a:bodyPr>
          <a:lstStyle/>
          <a:p>
            <a:r>
              <a:rPr lang="en-US" sz="4000" b="1" dirty="0">
                <a:solidFill>
                  <a:srgbClr val="FFC000"/>
                </a:solidFill>
                <a:latin typeface="Rockwell" panose="02060603020205020403" pitchFamily="18" charset="0"/>
              </a:rPr>
              <a:t>FAKE NEWS CLASSIFIER</a:t>
            </a:r>
            <a:endParaRPr lang="en-IN" sz="4000" b="1" dirty="0">
              <a:solidFill>
                <a:srgbClr val="FFC000"/>
              </a:solidFill>
              <a:latin typeface="Rockwell" panose="02060603020205020403" pitchFamily="18" charset="0"/>
            </a:endParaRPr>
          </a:p>
        </p:txBody>
      </p:sp>
      <p:sp>
        <p:nvSpPr>
          <p:cNvPr id="7" name="Rectangle 6">
            <a:extLst>
              <a:ext uri="{FF2B5EF4-FFF2-40B4-BE49-F238E27FC236}">
                <a16:creationId xmlns:a16="http://schemas.microsoft.com/office/drawing/2014/main" id="{42E6E770-4F7C-6E8A-E8F7-58E4DBA18985}"/>
              </a:ext>
            </a:extLst>
          </p:cNvPr>
          <p:cNvSpPr/>
          <p:nvPr/>
        </p:nvSpPr>
        <p:spPr>
          <a:xfrm>
            <a:off x="591670" y="2241126"/>
            <a:ext cx="4959276" cy="2569383"/>
          </a:xfrm>
          <a:prstGeom prst="rect">
            <a:avLst/>
          </a:prstGeom>
          <a:solidFill>
            <a:schemeClr val="tx1"/>
          </a:solidFill>
          <a:ln>
            <a:solidFill>
              <a:schemeClr val="bg1"/>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Rockwell" panose="02060603020205020403" pitchFamily="18" charset="0"/>
              </a:rPr>
              <a:t>AYUSH                               -    21SCSE1011056</a:t>
            </a:r>
          </a:p>
          <a:p>
            <a:r>
              <a:rPr lang="en-US" dirty="0">
                <a:latin typeface="Rockwell" panose="02060603020205020403" pitchFamily="18" charset="0"/>
              </a:rPr>
              <a:t>ARYAN SINGH                  -    21SCSE1180138</a:t>
            </a:r>
          </a:p>
          <a:p>
            <a:r>
              <a:rPr lang="en-US" dirty="0">
                <a:latin typeface="Rockwell" panose="02060603020205020403" pitchFamily="18" charset="0"/>
              </a:rPr>
              <a:t>ANKIT KUMAR                  -    21SCSE1280033</a:t>
            </a:r>
          </a:p>
          <a:p>
            <a:r>
              <a:rPr lang="en-US" dirty="0">
                <a:latin typeface="Rockwell" panose="02060603020205020403" pitchFamily="18" charset="0"/>
              </a:rPr>
              <a:t>AKARSHAN UPADHYAY  -    21SCSE1280030</a:t>
            </a:r>
            <a:endParaRPr lang="en-IN" dirty="0">
              <a:latin typeface="Rockwell" panose="02060603020205020403" pitchFamily="18" charset="0"/>
            </a:endParaRPr>
          </a:p>
        </p:txBody>
      </p:sp>
      <p:sp>
        <p:nvSpPr>
          <p:cNvPr id="8" name="TextBox 7">
            <a:extLst>
              <a:ext uri="{FF2B5EF4-FFF2-40B4-BE49-F238E27FC236}">
                <a16:creationId xmlns:a16="http://schemas.microsoft.com/office/drawing/2014/main" id="{6A5D8AEF-CE20-A084-06CA-B90D3AE06B5F}"/>
              </a:ext>
            </a:extLst>
          </p:cNvPr>
          <p:cNvSpPr txBox="1"/>
          <p:nvPr/>
        </p:nvSpPr>
        <p:spPr>
          <a:xfrm flipH="1">
            <a:off x="4618167" y="688168"/>
            <a:ext cx="2955665" cy="369332"/>
          </a:xfrm>
          <a:prstGeom prst="rect">
            <a:avLst/>
          </a:prstGeom>
          <a:noFill/>
        </p:spPr>
        <p:txBody>
          <a:bodyPr wrap="square" rtlCol="0">
            <a:spAutoFit/>
          </a:bodyPr>
          <a:lstStyle/>
          <a:p>
            <a:r>
              <a:rPr lang="en-US" dirty="0">
                <a:latin typeface="Rockwell" panose="02060603020205020403" pitchFamily="18" charset="0"/>
              </a:rPr>
              <a:t>PROJECT REVIEW-1</a:t>
            </a:r>
            <a:endParaRPr lang="en-IN" dirty="0">
              <a:latin typeface="Rockwell" panose="02060603020205020403" pitchFamily="18" charset="0"/>
            </a:endParaRPr>
          </a:p>
        </p:txBody>
      </p:sp>
      <p:sp>
        <p:nvSpPr>
          <p:cNvPr id="9" name="TextBox 8">
            <a:extLst>
              <a:ext uri="{FF2B5EF4-FFF2-40B4-BE49-F238E27FC236}">
                <a16:creationId xmlns:a16="http://schemas.microsoft.com/office/drawing/2014/main" id="{A6FDECE8-4485-77DC-EE1C-E71C640A2628}"/>
              </a:ext>
            </a:extLst>
          </p:cNvPr>
          <p:cNvSpPr txBox="1"/>
          <p:nvPr/>
        </p:nvSpPr>
        <p:spPr>
          <a:xfrm>
            <a:off x="8525340" y="6488668"/>
            <a:ext cx="2463502" cy="369332"/>
          </a:xfrm>
          <a:prstGeom prst="rect">
            <a:avLst/>
          </a:prstGeom>
          <a:noFill/>
        </p:spPr>
        <p:txBody>
          <a:bodyPr wrap="square" rtlCol="0">
            <a:spAutoFit/>
          </a:bodyPr>
          <a:lstStyle/>
          <a:p>
            <a:r>
              <a:rPr lang="en-US" dirty="0"/>
              <a:t>SUBMITTED BY:-</a:t>
            </a:r>
            <a:r>
              <a:rPr lang="en-US" b="1" dirty="0"/>
              <a:t>BT2343</a:t>
            </a:r>
            <a:endParaRPr lang="en-IN" b="1" dirty="0"/>
          </a:p>
        </p:txBody>
      </p:sp>
      <p:sp>
        <p:nvSpPr>
          <p:cNvPr id="3" name="TextBox 2">
            <a:extLst>
              <a:ext uri="{FF2B5EF4-FFF2-40B4-BE49-F238E27FC236}">
                <a16:creationId xmlns:a16="http://schemas.microsoft.com/office/drawing/2014/main" id="{BE99D784-F879-7BEE-6A3A-8BA3CA33FBCD}"/>
              </a:ext>
            </a:extLst>
          </p:cNvPr>
          <p:cNvSpPr txBox="1"/>
          <p:nvPr/>
        </p:nvSpPr>
        <p:spPr>
          <a:xfrm>
            <a:off x="159060" y="6488668"/>
            <a:ext cx="3110845" cy="369332"/>
          </a:xfrm>
          <a:prstGeom prst="rect">
            <a:avLst/>
          </a:prstGeom>
          <a:noFill/>
        </p:spPr>
        <p:txBody>
          <a:bodyPr wrap="square" rtlCol="0">
            <a:spAutoFit/>
          </a:bodyPr>
          <a:lstStyle/>
          <a:p>
            <a:r>
              <a:rPr lang="en-US" dirty="0">
                <a:latin typeface="Rockwell" panose="02060603020205020403" pitchFamily="18" charset="0"/>
              </a:rPr>
              <a:t>Program name:- </a:t>
            </a:r>
            <a:r>
              <a:rPr lang="en-US" dirty="0" err="1">
                <a:latin typeface="Rockwell" panose="02060603020205020403" pitchFamily="18" charset="0"/>
              </a:rPr>
              <a:t>B.tech.</a:t>
            </a:r>
            <a:endParaRPr lang="en-IN" dirty="0">
              <a:latin typeface="Rockwell" panose="02060603020205020403" pitchFamily="18" charset="0"/>
            </a:endParaRPr>
          </a:p>
        </p:txBody>
      </p:sp>
      <p:sp>
        <p:nvSpPr>
          <p:cNvPr id="4" name="TextBox 3">
            <a:extLst>
              <a:ext uri="{FF2B5EF4-FFF2-40B4-BE49-F238E27FC236}">
                <a16:creationId xmlns:a16="http://schemas.microsoft.com/office/drawing/2014/main" id="{36697EC8-946E-CE07-1EEB-C832A1AEF375}"/>
              </a:ext>
            </a:extLst>
          </p:cNvPr>
          <p:cNvSpPr txBox="1"/>
          <p:nvPr/>
        </p:nvSpPr>
        <p:spPr>
          <a:xfrm>
            <a:off x="8046721" y="6119336"/>
            <a:ext cx="3774492" cy="369332"/>
          </a:xfrm>
          <a:prstGeom prst="rect">
            <a:avLst/>
          </a:prstGeom>
          <a:noFill/>
        </p:spPr>
        <p:txBody>
          <a:bodyPr wrap="square" rtlCol="0">
            <a:spAutoFit/>
          </a:bodyPr>
          <a:lstStyle/>
          <a:p>
            <a:r>
              <a:rPr lang="en-US" dirty="0">
                <a:latin typeface="Rockwell" panose="02060603020205020403" pitchFamily="18" charset="0"/>
              </a:rPr>
              <a:t>Guide name:-</a:t>
            </a:r>
            <a:r>
              <a:rPr lang="en-IN" sz="1800" dirty="0">
                <a:effectLst/>
                <a:latin typeface="Times New Roman" panose="02020603050405020304" pitchFamily="18" charset="0"/>
                <a:ea typeface="Times New Roman" panose="02020603050405020304" pitchFamily="18" charset="0"/>
              </a:rPr>
              <a:t>Ms. Pragya Agarwal</a:t>
            </a:r>
            <a:endParaRPr lang="en-IN" dirty="0">
              <a:latin typeface="Rockwell" panose="02060603020205020403" pitchFamily="18" charset="0"/>
            </a:endParaRPr>
          </a:p>
        </p:txBody>
      </p:sp>
    </p:spTree>
    <p:extLst>
      <p:ext uri="{BB962C8B-B14F-4D97-AF65-F5344CB8AC3E}">
        <p14:creationId xmlns:p14="http://schemas.microsoft.com/office/powerpoint/2010/main" val="1740750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92BD677-FFB7-411A-E56A-FEA497072E8E}"/>
              </a:ext>
            </a:extLst>
          </p:cNvPr>
          <p:cNvSpPr/>
          <p:nvPr/>
        </p:nvSpPr>
        <p:spPr>
          <a:xfrm>
            <a:off x="1" y="0"/>
            <a:ext cx="1325880" cy="6858000"/>
          </a:xfrm>
          <a:prstGeom prst="rect">
            <a:avLst/>
          </a:prstGeom>
          <a:solidFill>
            <a:schemeClr val="accent4">
              <a:lumMod val="60000"/>
              <a:lumOff val="40000"/>
            </a:schemeClr>
          </a:solidFill>
          <a:ln>
            <a:solidFill>
              <a:schemeClr val="tx1"/>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Rounded Corners 5">
            <a:extLst>
              <a:ext uri="{FF2B5EF4-FFF2-40B4-BE49-F238E27FC236}">
                <a16:creationId xmlns:a16="http://schemas.microsoft.com/office/drawing/2014/main" id="{24717168-9E80-0A1D-64CE-1EACCE300934}"/>
              </a:ext>
            </a:extLst>
          </p:cNvPr>
          <p:cNvSpPr/>
          <p:nvPr/>
        </p:nvSpPr>
        <p:spPr>
          <a:xfrm>
            <a:off x="2576945" y="129885"/>
            <a:ext cx="6577445" cy="61306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A7CA8102-23DA-65C8-69D7-2F245168F235}"/>
              </a:ext>
            </a:extLst>
          </p:cNvPr>
          <p:cNvSpPr>
            <a:spLocks noGrp="1"/>
          </p:cNvSpPr>
          <p:nvPr>
            <p:ph type="title"/>
          </p:nvPr>
        </p:nvSpPr>
        <p:spPr>
          <a:xfrm>
            <a:off x="1325882" y="-226365"/>
            <a:ext cx="9252064" cy="1325563"/>
          </a:xfrm>
        </p:spPr>
        <p:txBody>
          <a:bodyPr>
            <a:normAutofit/>
          </a:bodyPr>
          <a:lstStyle/>
          <a:p>
            <a:pPr algn="ctr"/>
            <a:r>
              <a:rPr lang="en-IN" sz="4000" b="1" dirty="0">
                <a:solidFill>
                  <a:srgbClr val="FFC000"/>
                </a:solidFill>
                <a:latin typeface="Rockwell" panose="02060603020205020403" pitchFamily="18" charset="0"/>
              </a:rPr>
              <a:t>BAG OF WORDS</a:t>
            </a:r>
          </a:p>
        </p:txBody>
      </p:sp>
      <p:sp>
        <p:nvSpPr>
          <p:cNvPr id="4" name="TextBox 3">
            <a:extLst>
              <a:ext uri="{FF2B5EF4-FFF2-40B4-BE49-F238E27FC236}">
                <a16:creationId xmlns:a16="http://schemas.microsoft.com/office/drawing/2014/main" id="{54AE3060-4F24-239F-830A-D771BDDEB991}"/>
              </a:ext>
            </a:extLst>
          </p:cNvPr>
          <p:cNvSpPr txBox="1"/>
          <p:nvPr/>
        </p:nvSpPr>
        <p:spPr>
          <a:xfrm>
            <a:off x="1614053" y="1070918"/>
            <a:ext cx="10169451" cy="6063198"/>
          </a:xfrm>
          <a:prstGeom prst="rect">
            <a:avLst/>
          </a:prstGeom>
          <a:noFill/>
        </p:spPr>
        <p:txBody>
          <a:bodyPr wrap="square" rtlCol="0">
            <a:spAutoFit/>
          </a:bodyPr>
          <a:lstStyle/>
          <a:p>
            <a:r>
              <a:rPr lang="en-US" sz="2400" b="0" i="0" dirty="0">
                <a:effectLst/>
                <a:latin typeface="Rockwell" panose="02060603020205020403" pitchFamily="18" charset="0"/>
              </a:rPr>
              <a:t>Bag-of-Words is one of the most fundamental methods to transform tokens into a set of features. The </a:t>
            </a:r>
            <a:r>
              <a:rPr lang="en-US" sz="2400" b="0" i="0" dirty="0" err="1">
                <a:effectLst/>
                <a:latin typeface="Rockwell" panose="02060603020205020403" pitchFamily="18" charset="0"/>
              </a:rPr>
              <a:t>BoW</a:t>
            </a:r>
            <a:r>
              <a:rPr lang="en-US" sz="2400" b="0" i="0" dirty="0">
                <a:effectLst/>
                <a:latin typeface="Rockwell" panose="02060603020205020403" pitchFamily="18" charset="0"/>
              </a:rPr>
              <a:t> model is used in document classification, where each word is used as a feature for training the classifier.</a:t>
            </a:r>
          </a:p>
          <a:p>
            <a:pPr algn="l" fontAlgn="base"/>
            <a:r>
              <a:rPr lang="en-US" sz="2400" b="0" i="0" dirty="0">
                <a:effectLst/>
                <a:latin typeface="Rockwell" panose="02060603020205020403" pitchFamily="18" charset="0"/>
              </a:rPr>
              <a:t>There are 3 steps while creating a </a:t>
            </a:r>
            <a:r>
              <a:rPr lang="en-US" sz="2400" b="0" i="0" dirty="0" err="1">
                <a:effectLst/>
                <a:latin typeface="Rockwell" panose="02060603020205020403" pitchFamily="18" charset="0"/>
              </a:rPr>
              <a:t>BoW</a:t>
            </a:r>
            <a:r>
              <a:rPr lang="en-US" sz="2400" b="0" i="0" dirty="0">
                <a:effectLst/>
                <a:latin typeface="Rockwell" panose="02060603020205020403" pitchFamily="18" charset="0"/>
              </a:rPr>
              <a:t> model :</a:t>
            </a:r>
          </a:p>
          <a:p>
            <a:pPr algn="l" fontAlgn="base">
              <a:buFont typeface="+mj-lt"/>
              <a:buAutoNum type="arabicPeriod"/>
            </a:pPr>
            <a:r>
              <a:rPr lang="en-US" sz="2400" b="0" i="0" dirty="0">
                <a:effectLst/>
                <a:latin typeface="Rockwell" panose="02060603020205020403" pitchFamily="18" charset="0"/>
              </a:rPr>
              <a:t>  The first step is </a:t>
            </a:r>
            <a:r>
              <a:rPr lang="en-US" sz="2400" b="1" i="0" dirty="0">
                <a:effectLst/>
                <a:latin typeface="Rockwell" panose="02060603020205020403" pitchFamily="18" charset="0"/>
              </a:rPr>
              <a:t>text-preprocessing</a:t>
            </a:r>
            <a:r>
              <a:rPr lang="en-US" sz="2400" b="0" i="0" dirty="0">
                <a:effectLst/>
                <a:latin typeface="Rockwell" panose="02060603020205020403" pitchFamily="18" charset="0"/>
              </a:rPr>
              <a:t> which involves:</a:t>
            </a:r>
          </a:p>
          <a:p>
            <a:pPr marL="742950" lvl="1" indent="-285750" algn="l" fontAlgn="base">
              <a:buFont typeface="+mj-lt"/>
              <a:buAutoNum type="arabicPeriod"/>
            </a:pPr>
            <a:r>
              <a:rPr lang="en-US" sz="2400" b="0" i="0" dirty="0">
                <a:effectLst/>
                <a:latin typeface="Rockwell" panose="02060603020205020403" pitchFamily="18" charset="0"/>
              </a:rPr>
              <a:t>converting the entire text into lower case characters.</a:t>
            </a:r>
          </a:p>
          <a:p>
            <a:pPr marL="742950" lvl="1" indent="-285750" algn="l" fontAlgn="base">
              <a:buFont typeface="+mj-lt"/>
              <a:buAutoNum type="arabicPeriod"/>
            </a:pPr>
            <a:r>
              <a:rPr lang="en-US" sz="2400" b="0" i="0" dirty="0">
                <a:effectLst/>
                <a:latin typeface="Rockwell" panose="02060603020205020403" pitchFamily="18" charset="0"/>
              </a:rPr>
              <a:t>removing all punctuations and unnecessary symbols.</a:t>
            </a:r>
          </a:p>
          <a:p>
            <a:pPr algn="l" fontAlgn="base">
              <a:buFont typeface="+mj-lt"/>
              <a:buAutoNum type="arabicPeriod"/>
            </a:pPr>
            <a:r>
              <a:rPr lang="en-US" sz="2400" b="0" i="0" dirty="0">
                <a:effectLst/>
                <a:latin typeface="Rockwell" panose="02060603020205020403" pitchFamily="18" charset="0"/>
              </a:rPr>
              <a:t>   The second step is to </a:t>
            </a:r>
            <a:r>
              <a:rPr lang="en-US" sz="2400" b="1" i="0" dirty="0">
                <a:effectLst/>
                <a:latin typeface="Rockwell" panose="02060603020205020403" pitchFamily="18" charset="0"/>
              </a:rPr>
              <a:t>create a vocabulary</a:t>
            </a:r>
            <a:r>
              <a:rPr lang="en-US" sz="2400" b="0" i="0" dirty="0">
                <a:effectLst/>
                <a:latin typeface="Rockwell" panose="02060603020205020403" pitchFamily="18" charset="0"/>
              </a:rPr>
              <a:t> of all unique words from the corpus. </a:t>
            </a:r>
          </a:p>
          <a:p>
            <a:pPr fontAlgn="base">
              <a:buFont typeface="+mj-lt"/>
              <a:buAutoNum type="arabicPeriod"/>
            </a:pPr>
            <a:r>
              <a:rPr lang="en-US" sz="2400" b="0" i="0" dirty="0">
                <a:effectLst/>
                <a:latin typeface="Rockwell" panose="02060603020205020403" pitchFamily="18" charset="0"/>
              </a:rPr>
              <a:t>   In the third step, we </a:t>
            </a:r>
            <a:r>
              <a:rPr lang="en-US" sz="2400" b="1" i="0" dirty="0">
                <a:effectLst/>
                <a:latin typeface="Rockwell" panose="02060603020205020403" pitchFamily="18" charset="0"/>
              </a:rPr>
              <a:t>create a matrix of features</a:t>
            </a:r>
            <a:r>
              <a:rPr lang="en-US" sz="2400" b="0" i="0" dirty="0">
                <a:effectLst/>
                <a:latin typeface="Rockwell" panose="02060603020205020403" pitchFamily="18" charset="0"/>
              </a:rPr>
              <a:t> by assigning a separate column for each word, while each row corresponds to a review. This process is known as </a:t>
            </a:r>
            <a:r>
              <a:rPr lang="en-US" sz="2400" b="1" i="0" dirty="0">
                <a:effectLst/>
                <a:latin typeface="Rockwell" panose="02060603020205020403" pitchFamily="18" charset="0"/>
              </a:rPr>
              <a:t>Text Vectorization</a:t>
            </a:r>
            <a:r>
              <a:rPr lang="en-US" sz="2400" b="0" i="0" dirty="0">
                <a:effectLst/>
                <a:latin typeface="Rockwell" panose="02060603020205020403" pitchFamily="18" charset="0"/>
              </a:rPr>
              <a:t>. Each entry in the matrix signifies the presence(or absence) of the word in the review. We put </a:t>
            </a:r>
            <a:r>
              <a:rPr lang="en-US" sz="2400" b="1" i="0" dirty="0">
                <a:effectLst/>
                <a:latin typeface="Rockwell" panose="02060603020205020403" pitchFamily="18" charset="0"/>
              </a:rPr>
              <a:t>1</a:t>
            </a:r>
            <a:r>
              <a:rPr lang="en-US" sz="2400" b="0" i="0" dirty="0">
                <a:effectLst/>
                <a:latin typeface="Rockwell" panose="02060603020205020403" pitchFamily="18" charset="0"/>
              </a:rPr>
              <a:t> if the word is present in the review, and </a:t>
            </a:r>
            <a:r>
              <a:rPr lang="en-US" sz="2400" b="1" i="0" dirty="0">
                <a:effectLst/>
                <a:latin typeface="Rockwell" panose="02060603020205020403" pitchFamily="18" charset="0"/>
              </a:rPr>
              <a:t>0</a:t>
            </a:r>
            <a:r>
              <a:rPr lang="en-US" sz="2400" b="0" i="0" dirty="0">
                <a:effectLst/>
                <a:latin typeface="Rockwell" panose="02060603020205020403" pitchFamily="18" charset="0"/>
              </a:rPr>
              <a:t> if it is not present.</a:t>
            </a:r>
          </a:p>
          <a:p>
            <a:pPr algn="l" fontAlgn="base">
              <a:buFont typeface="+mj-lt"/>
              <a:buAutoNum type="arabicPeriod"/>
            </a:pPr>
            <a:endParaRPr lang="en-IN" sz="2800" dirty="0">
              <a:latin typeface="Rockwell" panose="02060603020205020403" pitchFamily="18" charset="0"/>
            </a:endParaRPr>
          </a:p>
        </p:txBody>
      </p:sp>
    </p:spTree>
    <p:extLst>
      <p:ext uri="{BB962C8B-B14F-4D97-AF65-F5344CB8AC3E}">
        <p14:creationId xmlns:p14="http://schemas.microsoft.com/office/powerpoint/2010/main" val="2940940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92BD677-FFB7-411A-E56A-FEA497072E8E}"/>
              </a:ext>
            </a:extLst>
          </p:cNvPr>
          <p:cNvSpPr/>
          <p:nvPr/>
        </p:nvSpPr>
        <p:spPr>
          <a:xfrm>
            <a:off x="1" y="0"/>
            <a:ext cx="1325880" cy="6858000"/>
          </a:xfrm>
          <a:prstGeom prst="rect">
            <a:avLst/>
          </a:prstGeom>
          <a:solidFill>
            <a:schemeClr val="accent4">
              <a:lumMod val="60000"/>
              <a:lumOff val="40000"/>
            </a:schemeClr>
          </a:solidFill>
          <a:ln>
            <a:solidFill>
              <a:schemeClr val="tx1"/>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Rounded Corners 5">
            <a:extLst>
              <a:ext uri="{FF2B5EF4-FFF2-40B4-BE49-F238E27FC236}">
                <a16:creationId xmlns:a16="http://schemas.microsoft.com/office/drawing/2014/main" id="{24717168-9E80-0A1D-64CE-1EACCE300934}"/>
              </a:ext>
            </a:extLst>
          </p:cNvPr>
          <p:cNvSpPr/>
          <p:nvPr/>
        </p:nvSpPr>
        <p:spPr>
          <a:xfrm>
            <a:off x="2576945" y="129885"/>
            <a:ext cx="6577445" cy="61306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A7CA8102-23DA-65C8-69D7-2F245168F235}"/>
              </a:ext>
            </a:extLst>
          </p:cNvPr>
          <p:cNvSpPr>
            <a:spLocks noGrp="1"/>
          </p:cNvSpPr>
          <p:nvPr>
            <p:ph type="title"/>
          </p:nvPr>
        </p:nvSpPr>
        <p:spPr>
          <a:xfrm>
            <a:off x="1325882" y="-226365"/>
            <a:ext cx="9252064" cy="1325563"/>
          </a:xfrm>
        </p:spPr>
        <p:txBody>
          <a:bodyPr>
            <a:normAutofit/>
          </a:bodyPr>
          <a:lstStyle/>
          <a:p>
            <a:pPr algn="ctr"/>
            <a:r>
              <a:rPr lang="en-IN" sz="4000" b="1" dirty="0">
                <a:solidFill>
                  <a:srgbClr val="FFC000"/>
                </a:solidFill>
                <a:latin typeface="Rockwell" panose="02060603020205020403" pitchFamily="18" charset="0"/>
              </a:rPr>
              <a:t>TF-IDF</a:t>
            </a:r>
          </a:p>
        </p:txBody>
      </p:sp>
      <p:sp>
        <p:nvSpPr>
          <p:cNvPr id="3" name="TextBox 2">
            <a:extLst>
              <a:ext uri="{FF2B5EF4-FFF2-40B4-BE49-F238E27FC236}">
                <a16:creationId xmlns:a16="http://schemas.microsoft.com/office/drawing/2014/main" id="{60470347-3A3A-17BB-41BF-1BC57753895D}"/>
              </a:ext>
            </a:extLst>
          </p:cNvPr>
          <p:cNvSpPr txBox="1"/>
          <p:nvPr/>
        </p:nvSpPr>
        <p:spPr>
          <a:xfrm>
            <a:off x="1325881" y="1166842"/>
            <a:ext cx="10473179" cy="5262979"/>
          </a:xfrm>
          <a:prstGeom prst="rect">
            <a:avLst/>
          </a:prstGeom>
          <a:noFill/>
        </p:spPr>
        <p:txBody>
          <a:bodyPr wrap="square" rtlCol="0">
            <a:spAutoFit/>
          </a:bodyPr>
          <a:lstStyle/>
          <a:p>
            <a:pPr algn="l" fontAlgn="base"/>
            <a:r>
              <a:rPr lang="en-US" sz="2400" b="0" i="0" dirty="0">
                <a:effectLst/>
                <a:latin typeface="Rockwell" panose="02060603020205020403" pitchFamily="18" charset="0"/>
              </a:rPr>
              <a:t>TF-IDF (Term Frequency-Inverse Document Frequency) is a statistical measure used for information retrieval and natural language processing tasks. It reflects the importance of a word in a document relative to an entire corpus. The basic idea is that a word that occurs frequently in a document but rarely in the entire corpus is more informative than a word that occurs frequently in both the document and the corpus.</a:t>
            </a:r>
          </a:p>
          <a:p>
            <a:pPr algn="l" fontAlgn="base"/>
            <a:r>
              <a:rPr lang="en-US" sz="2400" b="0" i="0" dirty="0">
                <a:effectLst/>
                <a:latin typeface="Rockwell" panose="02060603020205020403" pitchFamily="18" charset="0"/>
              </a:rPr>
              <a:t>TF-IDF is used for:</a:t>
            </a:r>
          </a:p>
          <a:p>
            <a:pPr algn="l" fontAlgn="base"/>
            <a:r>
              <a:rPr lang="en-US" sz="2400" b="0" i="0" dirty="0">
                <a:effectLst/>
                <a:latin typeface="Rockwell" panose="02060603020205020403" pitchFamily="18" charset="0"/>
              </a:rPr>
              <a:t>1. Text retrieval and information retrieval systems</a:t>
            </a:r>
            <a:br>
              <a:rPr lang="en-US" sz="2400" b="0" i="0" dirty="0">
                <a:effectLst/>
                <a:latin typeface="Rockwell" panose="02060603020205020403" pitchFamily="18" charset="0"/>
              </a:rPr>
            </a:br>
            <a:r>
              <a:rPr lang="en-US" sz="2400" b="0" i="0" dirty="0">
                <a:effectLst/>
                <a:latin typeface="Rockwell" panose="02060603020205020403" pitchFamily="18" charset="0"/>
              </a:rPr>
              <a:t>2. Document classification and text categorization</a:t>
            </a:r>
            <a:br>
              <a:rPr lang="en-US" sz="2400" b="0" i="0" dirty="0">
                <a:effectLst/>
                <a:latin typeface="Rockwell" panose="02060603020205020403" pitchFamily="18" charset="0"/>
              </a:rPr>
            </a:br>
            <a:r>
              <a:rPr lang="en-US" sz="2400" b="0" i="0" dirty="0">
                <a:effectLst/>
                <a:latin typeface="Rockwell" panose="02060603020205020403" pitchFamily="18" charset="0"/>
              </a:rPr>
              <a:t>3. Text summarization</a:t>
            </a:r>
            <a:br>
              <a:rPr lang="en-US" sz="2400" b="0" i="0" dirty="0">
                <a:effectLst/>
                <a:latin typeface="Rockwell" panose="02060603020205020403" pitchFamily="18" charset="0"/>
              </a:rPr>
            </a:br>
            <a:r>
              <a:rPr lang="en-US" sz="2400" b="0" i="0" dirty="0">
                <a:effectLst/>
                <a:latin typeface="Rockwell" panose="02060603020205020403" pitchFamily="18" charset="0"/>
              </a:rPr>
              <a:t>4. Feature extraction for text data in machine learning algorithms.</a:t>
            </a:r>
          </a:p>
          <a:p>
            <a:pPr algn="l" fontAlgn="base"/>
            <a:r>
              <a:rPr lang="en-US" sz="2400" b="0" i="0" dirty="0">
                <a:effectLst/>
                <a:latin typeface="Rockwell" panose="02060603020205020403" pitchFamily="18" charset="0"/>
              </a:rPr>
              <a:t> </a:t>
            </a:r>
          </a:p>
          <a:p>
            <a:pPr algn="l" fontAlgn="base"/>
            <a:endParaRPr lang="en-US" sz="2400" b="0" i="0" dirty="0">
              <a:effectLst/>
              <a:latin typeface="Rockwell" panose="02060603020205020403" pitchFamily="18" charset="0"/>
            </a:endParaRPr>
          </a:p>
          <a:p>
            <a:endParaRPr lang="en-IN" sz="2400" dirty="0">
              <a:latin typeface="Rockwell" panose="02060603020205020403" pitchFamily="18" charset="0"/>
            </a:endParaRPr>
          </a:p>
        </p:txBody>
      </p:sp>
    </p:spTree>
    <p:extLst>
      <p:ext uri="{BB962C8B-B14F-4D97-AF65-F5344CB8AC3E}">
        <p14:creationId xmlns:p14="http://schemas.microsoft.com/office/powerpoint/2010/main" val="3841874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92BD677-FFB7-411A-E56A-FEA497072E8E}"/>
              </a:ext>
            </a:extLst>
          </p:cNvPr>
          <p:cNvSpPr/>
          <p:nvPr/>
        </p:nvSpPr>
        <p:spPr>
          <a:xfrm>
            <a:off x="1" y="0"/>
            <a:ext cx="1325880" cy="6858000"/>
          </a:xfrm>
          <a:prstGeom prst="rect">
            <a:avLst/>
          </a:prstGeom>
          <a:solidFill>
            <a:schemeClr val="accent4">
              <a:lumMod val="60000"/>
              <a:lumOff val="40000"/>
            </a:schemeClr>
          </a:solidFill>
          <a:ln>
            <a:solidFill>
              <a:schemeClr val="tx1"/>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Rounded Corners 5">
            <a:extLst>
              <a:ext uri="{FF2B5EF4-FFF2-40B4-BE49-F238E27FC236}">
                <a16:creationId xmlns:a16="http://schemas.microsoft.com/office/drawing/2014/main" id="{24717168-9E80-0A1D-64CE-1EACCE300934}"/>
              </a:ext>
            </a:extLst>
          </p:cNvPr>
          <p:cNvSpPr/>
          <p:nvPr/>
        </p:nvSpPr>
        <p:spPr>
          <a:xfrm>
            <a:off x="2576945" y="129885"/>
            <a:ext cx="6577445" cy="61306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A7CA8102-23DA-65C8-69D7-2F245168F235}"/>
              </a:ext>
            </a:extLst>
          </p:cNvPr>
          <p:cNvSpPr>
            <a:spLocks noGrp="1"/>
          </p:cNvSpPr>
          <p:nvPr>
            <p:ph type="title"/>
          </p:nvPr>
        </p:nvSpPr>
        <p:spPr>
          <a:xfrm>
            <a:off x="1325882" y="-226365"/>
            <a:ext cx="9252064" cy="1325563"/>
          </a:xfrm>
        </p:spPr>
        <p:txBody>
          <a:bodyPr>
            <a:normAutofit/>
          </a:bodyPr>
          <a:lstStyle/>
          <a:p>
            <a:pPr algn="ctr"/>
            <a:r>
              <a:rPr lang="en-IN" sz="4000" b="1" dirty="0">
                <a:solidFill>
                  <a:srgbClr val="FFC000"/>
                </a:solidFill>
                <a:latin typeface="Rockwell" panose="02060603020205020403" pitchFamily="18" charset="0"/>
              </a:rPr>
              <a:t>TF-IDF</a:t>
            </a:r>
          </a:p>
        </p:txBody>
      </p:sp>
      <p:sp>
        <p:nvSpPr>
          <p:cNvPr id="3" name="TextBox 2">
            <a:extLst>
              <a:ext uri="{FF2B5EF4-FFF2-40B4-BE49-F238E27FC236}">
                <a16:creationId xmlns:a16="http://schemas.microsoft.com/office/drawing/2014/main" id="{1173AD71-9748-09F5-85E3-3C0DF03B08B4}"/>
              </a:ext>
            </a:extLst>
          </p:cNvPr>
          <p:cNvSpPr txBox="1"/>
          <p:nvPr/>
        </p:nvSpPr>
        <p:spPr>
          <a:xfrm>
            <a:off x="1414021" y="923827"/>
            <a:ext cx="10407191" cy="5170646"/>
          </a:xfrm>
          <a:prstGeom prst="rect">
            <a:avLst/>
          </a:prstGeom>
          <a:noFill/>
        </p:spPr>
        <p:txBody>
          <a:bodyPr wrap="square" rtlCol="0">
            <a:spAutoFit/>
          </a:bodyPr>
          <a:lstStyle/>
          <a:p>
            <a:pPr algn="l"/>
            <a:r>
              <a:rPr lang="en-US" sz="2400" b="0" i="0" dirty="0">
                <a:solidFill>
                  <a:srgbClr val="333333"/>
                </a:solidFill>
                <a:effectLst/>
                <a:latin typeface="Rockwell" panose="02060603020205020403" pitchFamily="18" charset="0"/>
              </a:rPr>
              <a:t>Term Frequency - Inverse Document Frequency (TF-IDF) is a widely used statistical method in natural language processing and information retrieval. It measures how important a term is within a document relative to a collection of documents (i.e., relative to a corpus). Words within a text document are transformed into importance numbers by a text vectorization process. There are many different text vectorization scoring schemes, with TF-IDF being one of the most common.</a:t>
            </a:r>
          </a:p>
          <a:p>
            <a:pPr algn="l"/>
            <a:r>
              <a:rPr lang="en-US" sz="2400" b="0" i="0" dirty="0">
                <a:solidFill>
                  <a:srgbClr val="333333"/>
                </a:solidFill>
                <a:effectLst/>
                <a:latin typeface="Rockwell" panose="02060603020205020403" pitchFamily="18" charset="0"/>
              </a:rPr>
              <a:t>As its name implies, TF-IDF vectorizes/scores a word by multiplying the word’s Term Frequency (TF) with the Inverse Document Frequency (IDF).</a:t>
            </a:r>
          </a:p>
          <a:p>
            <a:pPr algn="l"/>
            <a:endParaRPr lang="en-US" sz="2400" b="0" i="0" dirty="0">
              <a:solidFill>
                <a:srgbClr val="333333"/>
              </a:solidFill>
              <a:effectLst/>
              <a:latin typeface="Rockwell" panose="02060603020205020403" pitchFamily="18" charset="0"/>
            </a:endParaRPr>
          </a:p>
          <a:p>
            <a:pPr algn="l"/>
            <a:r>
              <a:rPr lang="en-US" sz="2400" b="1" i="0" dirty="0">
                <a:solidFill>
                  <a:srgbClr val="333333"/>
                </a:solidFill>
                <a:effectLst/>
                <a:latin typeface="Rockwell" panose="02060603020205020403" pitchFamily="18" charset="0"/>
              </a:rPr>
              <a:t>Term Frequency:</a:t>
            </a:r>
            <a:r>
              <a:rPr lang="en-US" sz="2400" b="0" i="0" dirty="0">
                <a:solidFill>
                  <a:srgbClr val="333333"/>
                </a:solidFill>
                <a:effectLst/>
                <a:latin typeface="Rockwell" panose="02060603020205020403" pitchFamily="18" charset="0"/>
              </a:rPr>
              <a:t> TF of a term or word is the number of times the term appears in a document compared to the total number of words in the document.</a:t>
            </a:r>
          </a:p>
          <a:p>
            <a:endParaRPr lang="en-IN" dirty="0"/>
          </a:p>
        </p:txBody>
      </p:sp>
      <p:pic>
        <p:nvPicPr>
          <p:cNvPr id="18" name="Picture 17">
            <a:extLst>
              <a:ext uri="{FF2B5EF4-FFF2-40B4-BE49-F238E27FC236}">
                <a16:creationId xmlns:a16="http://schemas.microsoft.com/office/drawing/2014/main" id="{BCD6E705-8717-64F1-FA04-B9E163F177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0467" y="5594531"/>
            <a:ext cx="5456776" cy="1222861"/>
          </a:xfrm>
          <a:prstGeom prst="rect">
            <a:avLst/>
          </a:prstGeom>
        </p:spPr>
      </p:pic>
    </p:spTree>
    <p:extLst>
      <p:ext uri="{BB962C8B-B14F-4D97-AF65-F5344CB8AC3E}">
        <p14:creationId xmlns:p14="http://schemas.microsoft.com/office/powerpoint/2010/main" val="829292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92BD677-FFB7-411A-E56A-FEA497072E8E}"/>
              </a:ext>
            </a:extLst>
          </p:cNvPr>
          <p:cNvSpPr/>
          <p:nvPr/>
        </p:nvSpPr>
        <p:spPr>
          <a:xfrm>
            <a:off x="1" y="0"/>
            <a:ext cx="1325880" cy="6858000"/>
          </a:xfrm>
          <a:prstGeom prst="rect">
            <a:avLst/>
          </a:prstGeom>
          <a:solidFill>
            <a:schemeClr val="accent4">
              <a:lumMod val="60000"/>
              <a:lumOff val="40000"/>
            </a:schemeClr>
          </a:solidFill>
          <a:ln>
            <a:solidFill>
              <a:schemeClr val="tx1"/>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Rounded Corners 5">
            <a:extLst>
              <a:ext uri="{FF2B5EF4-FFF2-40B4-BE49-F238E27FC236}">
                <a16:creationId xmlns:a16="http://schemas.microsoft.com/office/drawing/2014/main" id="{24717168-9E80-0A1D-64CE-1EACCE300934}"/>
              </a:ext>
            </a:extLst>
          </p:cNvPr>
          <p:cNvSpPr/>
          <p:nvPr/>
        </p:nvSpPr>
        <p:spPr>
          <a:xfrm>
            <a:off x="2576945" y="129885"/>
            <a:ext cx="6577445" cy="61306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A7CA8102-23DA-65C8-69D7-2F245168F235}"/>
              </a:ext>
            </a:extLst>
          </p:cNvPr>
          <p:cNvSpPr>
            <a:spLocks noGrp="1"/>
          </p:cNvSpPr>
          <p:nvPr>
            <p:ph type="title"/>
          </p:nvPr>
        </p:nvSpPr>
        <p:spPr>
          <a:xfrm>
            <a:off x="1325882" y="-226365"/>
            <a:ext cx="9252064" cy="1325563"/>
          </a:xfrm>
        </p:spPr>
        <p:txBody>
          <a:bodyPr>
            <a:normAutofit/>
          </a:bodyPr>
          <a:lstStyle/>
          <a:p>
            <a:pPr algn="ctr"/>
            <a:r>
              <a:rPr lang="en-IN" sz="4000" b="1" dirty="0">
                <a:solidFill>
                  <a:srgbClr val="FFC000"/>
                </a:solidFill>
                <a:latin typeface="Rockwell" panose="02060603020205020403" pitchFamily="18" charset="0"/>
              </a:rPr>
              <a:t>TF-IDF</a:t>
            </a:r>
          </a:p>
        </p:txBody>
      </p:sp>
      <p:sp>
        <p:nvSpPr>
          <p:cNvPr id="3" name="TextBox 2">
            <a:extLst>
              <a:ext uri="{FF2B5EF4-FFF2-40B4-BE49-F238E27FC236}">
                <a16:creationId xmlns:a16="http://schemas.microsoft.com/office/drawing/2014/main" id="{00AE4A00-CCF8-96E0-5B52-B0D7A09AB96E}"/>
              </a:ext>
            </a:extLst>
          </p:cNvPr>
          <p:cNvSpPr txBox="1"/>
          <p:nvPr/>
        </p:nvSpPr>
        <p:spPr>
          <a:xfrm>
            <a:off x="1489435" y="1348033"/>
            <a:ext cx="10284643" cy="7109639"/>
          </a:xfrm>
          <a:prstGeom prst="rect">
            <a:avLst/>
          </a:prstGeom>
          <a:noFill/>
        </p:spPr>
        <p:txBody>
          <a:bodyPr wrap="square" rtlCol="0">
            <a:spAutoFit/>
          </a:bodyPr>
          <a:lstStyle/>
          <a:p>
            <a:r>
              <a:rPr lang="en-US" sz="2400" b="1" i="0" dirty="0">
                <a:solidFill>
                  <a:srgbClr val="333333"/>
                </a:solidFill>
                <a:effectLst/>
                <a:latin typeface="Rockwell" panose="02060603020205020403" pitchFamily="18" charset="0"/>
              </a:rPr>
              <a:t>Inverse Document Frequency</a:t>
            </a:r>
            <a:r>
              <a:rPr lang="en-US" sz="2400" b="0" i="0" dirty="0">
                <a:solidFill>
                  <a:srgbClr val="333333"/>
                </a:solidFill>
                <a:effectLst/>
                <a:latin typeface="Rockwell" panose="02060603020205020403" pitchFamily="18" charset="0"/>
              </a:rPr>
              <a:t>: IDF of a term reflects the proportion of documents in the corpus that contain the term. Words unique to a small percentage of documents (e.g., technical jargon terms) receive higher importance values than words common across all documents (e.g., a, the, and).</a:t>
            </a:r>
          </a:p>
          <a:p>
            <a:endParaRPr lang="en-US" sz="2400" dirty="0">
              <a:solidFill>
                <a:srgbClr val="333333"/>
              </a:solidFill>
              <a:latin typeface="Rockwell" panose="02060603020205020403" pitchFamily="18" charset="0"/>
            </a:endParaRPr>
          </a:p>
          <a:p>
            <a:endParaRPr lang="en-US" sz="2400" b="0" i="0" dirty="0">
              <a:solidFill>
                <a:srgbClr val="333333"/>
              </a:solidFill>
              <a:effectLst/>
              <a:latin typeface="Rockwell" panose="02060603020205020403" pitchFamily="18" charset="0"/>
            </a:endParaRPr>
          </a:p>
          <a:p>
            <a:endParaRPr lang="en-US" sz="2400" b="0" i="0" dirty="0">
              <a:solidFill>
                <a:srgbClr val="333333"/>
              </a:solidFill>
              <a:effectLst/>
              <a:latin typeface="Rockwell" panose="02060603020205020403" pitchFamily="18" charset="0"/>
            </a:endParaRPr>
          </a:p>
          <a:p>
            <a:endParaRPr lang="en-US" sz="2400" dirty="0">
              <a:solidFill>
                <a:srgbClr val="333333"/>
              </a:solidFill>
              <a:latin typeface="Rockwell" panose="02060603020205020403" pitchFamily="18" charset="0"/>
            </a:endParaRPr>
          </a:p>
          <a:p>
            <a:r>
              <a:rPr lang="en-US" sz="2400" b="0" i="0" dirty="0">
                <a:solidFill>
                  <a:srgbClr val="333333"/>
                </a:solidFill>
                <a:effectLst/>
                <a:latin typeface="Rockwell" panose="02060603020205020403" pitchFamily="18" charset="0"/>
              </a:rPr>
              <a:t>The TF-IDF of a term is calculated by multiplying TF and IDF scores.</a:t>
            </a:r>
          </a:p>
          <a:p>
            <a:endParaRPr lang="en-US" sz="2400" dirty="0">
              <a:solidFill>
                <a:srgbClr val="333333"/>
              </a:solidFill>
              <a:latin typeface="Rockwell" panose="02060603020205020403" pitchFamily="18" charset="0"/>
            </a:endParaRPr>
          </a:p>
          <a:p>
            <a:endParaRPr lang="en-US" sz="2400" b="0" i="0" dirty="0">
              <a:solidFill>
                <a:srgbClr val="333333"/>
              </a:solidFill>
              <a:effectLst/>
              <a:latin typeface="Rockwell" panose="02060603020205020403" pitchFamily="18" charset="0"/>
            </a:endParaRPr>
          </a:p>
          <a:p>
            <a:endParaRPr lang="en-US" sz="2400" dirty="0">
              <a:solidFill>
                <a:srgbClr val="333333"/>
              </a:solidFill>
              <a:latin typeface="Rockwell" panose="02060603020205020403" pitchFamily="18" charset="0"/>
            </a:endParaRPr>
          </a:p>
          <a:p>
            <a:endParaRPr lang="en-US" sz="2400" b="0" i="0" dirty="0">
              <a:solidFill>
                <a:srgbClr val="333333"/>
              </a:solidFill>
              <a:effectLst/>
              <a:latin typeface="Rockwell" panose="02060603020205020403" pitchFamily="18" charset="0"/>
            </a:endParaRPr>
          </a:p>
          <a:p>
            <a:endParaRPr lang="en-US" sz="2400" b="0" i="0" dirty="0">
              <a:solidFill>
                <a:srgbClr val="333333"/>
              </a:solidFill>
              <a:effectLst/>
              <a:latin typeface="Rockwell" panose="02060603020205020403" pitchFamily="18" charset="0"/>
            </a:endParaRPr>
          </a:p>
          <a:p>
            <a:endParaRPr lang="en-US" sz="2400" dirty="0">
              <a:solidFill>
                <a:srgbClr val="333333"/>
              </a:solidFill>
              <a:latin typeface="Rockwell" panose="02060603020205020403" pitchFamily="18" charset="0"/>
            </a:endParaRPr>
          </a:p>
          <a:p>
            <a:endParaRPr lang="en-US" sz="2400" dirty="0">
              <a:solidFill>
                <a:srgbClr val="333333"/>
              </a:solidFill>
              <a:latin typeface="Rockwell" panose="02060603020205020403" pitchFamily="18" charset="0"/>
            </a:endParaRPr>
          </a:p>
          <a:p>
            <a:endParaRPr lang="en-US" sz="2400" dirty="0">
              <a:solidFill>
                <a:srgbClr val="333333"/>
              </a:solidFill>
              <a:latin typeface="Rockwell" panose="02060603020205020403" pitchFamily="18" charset="0"/>
            </a:endParaRPr>
          </a:p>
          <a:p>
            <a:endParaRPr lang="en-IN" sz="2400" dirty="0">
              <a:latin typeface="Rockwell" panose="02060603020205020403" pitchFamily="18" charset="0"/>
            </a:endParaRPr>
          </a:p>
        </p:txBody>
      </p:sp>
      <p:pic>
        <p:nvPicPr>
          <p:cNvPr id="9" name="Picture 8">
            <a:extLst>
              <a:ext uri="{FF2B5EF4-FFF2-40B4-BE49-F238E27FC236}">
                <a16:creationId xmlns:a16="http://schemas.microsoft.com/office/drawing/2014/main" id="{8A97EA10-EF10-BC53-E244-29CBDEF7BB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2037" y="3168921"/>
            <a:ext cx="6407925" cy="1214505"/>
          </a:xfrm>
          <a:prstGeom prst="rect">
            <a:avLst/>
          </a:prstGeom>
        </p:spPr>
      </p:pic>
      <p:pic>
        <p:nvPicPr>
          <p:cNvPr id="13" name="Picture 12">
            <a:extLst>
              <a:ext uri="{FF2B5EF4-FFF2-40B4-BE49-F238E27FC236}">
                <a16:creationId xmlns:a16="http://schemas.microsoft.com/office/drawing/2014/main" id="{9CB65D01-CEA1-1439-C0F4-2D4162F3B6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1346" y="5161400"/>
            <a:ext cx="4010962" cy="1042914"/>
          </a:xfrm>
          <a:prstGeom prst="rect">
            <a:avLst/>
          </a:prstGeom>
        </p:spPr>
      </p:pic>
    </p:spTree>
    <p:extLst>
      <p:ext uri="{BB962C8B-B14F-4D97-AF65-F5344CB8AC3E}">
        <p14:creationId xmlns:p14="http://schemas.microsoft.com/office/powerpoint/2010/main" val="41235760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92BD677-FFB7-411A-E56A-FEA497072E8E}"/>
              </a:ext>
            </a:extLst>
          </p:cNvPr>
          <p:cNvSpPr/>
          <p:nvPr/>
        </p:nvSpPr>
        <p:spPr>
          <a:xfrm>
            <a:off x="1" y="0"/>
            <a:ext cx="1325880" cy="6858000"/>
          </a:xfrm>
          <a:prstGeom prst="rect">
            <a:avLst/>
          </a:prstGeom>
          <a:solidFill>
            <a:schemeClr val="accent4">
              <a:lumMod val="60000"/>
              <a:lumOff val="40000"/>
            </a:schemeClr>
          </a:solidFill>
          <a:ln>
            <a:solidFill>
              <a:schemeClr val="tx1"/>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Rounded Corners 5">
            <a:extLst>
              <a:ext uri="{FF2B5EF4-FFF2-40B4-BE49-F238E27FC236}">
                <a16:creationId xmlns:a16="http://schemas.microsoft.com/office/drawing/2014/main" id="{24717168-9E80-0A1D-64CE-1EACCE300934}"/>
              </a:ext>
            </a:extLst>
          </p:cNvPr>
          <p:cNvSpPr/>
          <p:nvPr/>
        </p:nvSpPr>
        <p:spPr>
          <a:xfrm>
            <a:off x="2576945" y="129885"/>
            <a:ext cx="6577445" cy="61306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A7CA8102-23DA-65C8-69D7-2F245168F235}"/>
              </a:ext>
            </a:extLst>
          </p:cNvPr>
          <p:cNvSpPr>
            <a:spLocks noGrp="1"/>
          </p:cNvSpPr>
          <p:nvPr>
            <p:ph type="title"/>
          </p:nvPr>
        </p:nvSpPr>
        <p:spPr>
          <a:xfrm>
            <a:off x="1127918" y="0"/>
            <a:ext cx="9252064" cy="1325563"/>
          </a:xfrm>
        </p:spPr>
        <p:txBody>
          <a:bodyPr>
            <a:normAutofit/>
          </a:bodyPr>
          <a:lstStyle/>
          <a:p>
            <a:pPr algn="ctr"/>
            <a:r>
              <a:rPr lang="en-IN" sz="2800" b="1" i="0" dirty="0">
                <a:solidFill>
                  <a:schemeClr val="accent4"/>
                </a:solidFill>
                <a:effectLst/>
                <a:latin typeface="-apple-system"/>
              </a:rPr>
              <a:t> MULTINOMIAL NAÏVE BAYES ALGORITHM</a:t>
            </a:r>
            <a:br>
              <a:rPr lang="en-IN" sz="2800" b="1" i="0" dirty="0">
                <a:solidFill>
                  <a:schemeClr val="accent4"/>
                </a:solidFill>
                <a:effectLst/>
                <a:latin typeface="-apple-system"/>
              </a:rPr>
            </a:br>
            <a:endParaRPr lang="en-IN" sz="2800" b="1" dirty="0">
              <a:solidFill>
                <a:schemeClr val="accent4"/>
              </a:solidFill>
              <a:latin typeface="Rockwell" panose="02060603020205020403" pitchFamily="18" charset="0"/>
            </a:endParaRPr>
          </a:p>
        </p:txBody>
      </p:sp>
      <p:sp>
        <p:nvSpPr>
          <p:cNvPr id="3" name="TextBox 2">
            <a:extLst>
              <a:ext uri="{FF2B5EF4-FFF2-40B4-BE49-F238E27FC236}">
                <a16:creationId xmlns:a16="http://schemas.microsoft.com/office/drawing/2014/main" id="{751E85A0-FB44-F8D4-8634-ADB9D63CBD9E}"/>
              </a:ext>
            </a:extLst>
          </p:cNvPr>
          <p:cNvSpPr txBox="1"/>
          <p:nvPr/>
        </p:nvSpPr>
        <p:spPr>
          <a:xfrm>
            <a:off x="1429576" y="872834"/>
            <a:ext cx="10457624" cy="6370975"/>
          </a:xfrm>
          <a:prstGeom prst="rect">
            <a:avLst/>
          </a:prstGeom>
          <a:noFill/>
        </p:spPr>
        <p:txBody>
          <a:bodyPr wrap="square" rtlCol="0">
            <a:spAutoFit/>
          </a:bodyPr>
          <a:lstStyle/>
          <a:p>
            <a:r>
              <a:rPr lang="en-US" sz="2400" b="0" i="0" dirty="0">
                <a:solidFill>
                  <a:srgbClr val="000000"/>
                </a:solidFill>
                <a:effectLst/>
                <a:latin typeface="Rockwell" panose="02060603020205020403" pitchFamily="18" charset="0"/>
              </a:rPr>
              <a:t>Multinomial Naive Bayes algorithm is a probabilistic learning method that is mostly used in Natural Language Processing (NLP). The algorithm is based on the Bayes theorem and predicts the tag of a text such as a piece of email or newspaper article. It calculates the probability of each tag for a given sample and then gives the tag with the highest probability as output.</a:t>
            </a:r>
          </a:p>
          <a:p>
            <a:endParaRPr lang="en-US" sz="2400" dirty="0">
              <a:solidFill>
                <a:srgbClr val="000000"/>
              </a:solidFill>
              <a:latin typeface="Rockwell" panose="02060603020205020403" pitchFamily="18" charset="0"/>
            </a:endParaRPr>
          </a:p>
          <a:p>
            <a:pPr algn="l"/>
            <a:r>
              <a:rPr lang="en-US" sz="2400" b="0" i="0" dirty="0">
                <a:solidFill>
                  <a:srgbClr val="000000"/>
                </a:solidFill>
                <a:effectLst/>
                <a:latin typeface="Rockwell" panose="02060603020205020403" pitchFamily="18" charset="0"/>
              </a:rPr>
              <a:t>Naive Bayes is a powerful algorithm that is used for text data analysis and with problems with multiple classes. To understand Naive Bayes theorem’s working, it is important to understand the Bayes theorem concept first as it is based on the latter.</a:t>
            </a:r>
          </a:p>
          <a:p>
            <a:pPr algn="l"/>
            <a:r>
              <a:rPr lang="en-US" sz="2400" b="0" i="0" dirty="0">
                <a:solidFill>
                  <a:srgbClr val="000000"/>
                </a:solidFill>
                <a:effectLst/>
                <a:latin typeface="Rockwell" panose="02060603020205020403" pitchFamily="18" charset="0"/>
              </a:rPr>
              <a:t>Bayes theorem, formulated by Thomas Bayes, calculates the probability of an event occurring based on the prior knowledge of conditions related to an event. It is based on the following formula:</a:t>
            </a:r>
          </a:p>
          <a:p>
            <a:pPr algn="l"/>
            <a:endParaRPr lang="en-US" sz="2400" b="0" i="0" dirty="0">
              <a:solidFill>
                <a:srgbClr val="000000"/>
              </a:solidFill>
              <a:effectLst/>
              <a:latin typeface="Rockwell" panose="02060603020205020403" pitchFamily="18" charset="0"/>
            </a:endParaRPr>
          </a:p>
          <a:p>
            <a:pPr algn="ctr"/>
            <a:r>
              <a:rPr lang="en-US" sz="2400" b="1" i="0" dirty="0">
                <a:solidFill>
                  <a:srgbClr val="000000"/>
                </a:solidFill>
                <a:effectLst/>
                <a:latin typeface="Rockwell" panose="02060603020205020403" pitchFamily="18" charset="0"/>
              </a:rPr>
              <a:t>P(A|B) = P(A) * P(B|A)/P(B)</a:t>
            </a:r>
            <a:endParaRPr lang="en-US" sz="2400" b="0" i="0" dirty="0">
              <a:solidFill>
                <a:srgbClr val="000000"/>
              </a:solidFill>
              <a:effectLst/>
              <a:latin typeface="Rockwell" panose="02060603020205020403" pitchFamily="18" charset="0"/>
            </a:endParaRPr>
          </a:p>
          <a:p>
            <a:endParaRPr lang="en-IN" sz="2400" dirty="0">
              <a:latin typeface="Rockwell" panose="02060603020205020403" pitchFamily="18" charset="0"/>
            </a:endParaRPr>
          </a:p>
        </p:txBody>
      </p:sp>
    </p:spTree>
    <p:extLst>
      <p:ext uri="{BB962C8B-B14F-4D97-AF65-F5344CB8AC3E}">
        <p14:creationId xmlns:p14="http://schemas.microsoft.com/office/powerpoint/2010/main" val="37958833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92BD677-FFB7-411A-E56A-FEA497072E8E}"/>
              </a:ext>
            </a:extLst>
          </p:cNvPr>
          <p:cNvSpPr/>
          <p:nvPr/>
        </p:nvSpPr>
        <p:spPr>
          <a:xfrm>
            <a:off x="1" y="0"/>
            <a:ext cx="1325880" cy="6858000"/>
          </a:xfrm>
          <a:prstGeom prst="rect">
            <a:avLst/>
          </a:prstGeom>
          <a:solidFill>
            <a:schemeClr val="accent4">
              <a:lumMod val="60000"/>
              <a:lumOff val="40000"/>
            </a:schemeClr>
          </a:solidFill>
          <a:ln>
            <a:solidFill>
              <a:schemeClr val="tx1"/>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Rounded Corners 5">
            <a:extLst>
              <a:ext uri="{FF2B5EF4-FFF2-40B4-BE49-F238E27FC236}">
                <a16:creationId xmlns:a16="http://schemas.microsoft.com/office/drawing/2014/main" id="{24717168-9E80-0A1D-64CE-1EACCE300934}"/>
              </a:ext>
            </a:extLst>
          </p:cNvPr>
          <p:cNvSpPr/>
          <p:nvPr/>
        </p:nvSpPr>
        <p:spPr>
          <a:xfrm>
            <a:off x="2576945" y="129885"/>
            <a:ext cx="6577445" cy="61306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A7CA8102-23DA-65C8-69D7-2F245168F235}"/>
              </a:ext>
            </a:extLst>
          </p:cNvPr>
          <p:cNvSpPr>
            <a:spLocks noGrp="1"/>
          </p:cNvSpPr>
          <p:nvPr>
            <p:ph type="title"/>
          </p:nvPr>
        </p:nvSpPr>
        <p:spPr>
          <a:xfrm>
            <a:off x="1239635" y="-160377"/>
            <a:ext cx="9252064" cy="1325563"/>
          </a:xfrm>
        </p:spPr>
        <p:txBody>
          <a:bodyPr>
            <a:normAutofit/>
          </a:bodyPr>
          <a:lstStyle/>
          <a:p>
            <a:pPr algn="ctr"/>
            <a:r>
              <a:rPr lang="en-IN" sz="2800" b="1" dirty="0">
                <a:solidFill>
                  <a:schemeClr val="accent4"/>
                </a:solidFill>
                <a:latin typeface="Rockwell" panose="02060603020205020403" pitchFamily="18" charset="0"/>
              </a:rPr>
              <a:t>PASSIVE-AGGRESSIVE CLASSIFIERS</a:t>
            </a:r>
            <a:endParaRPr lang="en-IN" sz="2800" b="1" dirty="0">
              <a:solidFill>
                <a:srgbClr val="FFC000"/>
              </a:solidFill>
              <a:latin typeface="Rockwell" panose="02060603020205020403" pitchFamily="18" charset="0"/>
            </a:endParaRPr>
          </a:p>
        </p:txBody>
      </p:sp>
      <p:sp>
        <p:nvSpPr>
          <p:cNvPr id="3" name="TextBox 2">
            <a:extLst>
              <a:ext uri="{FF2B5EF4-FFF2-40B4-BE49-F238E27FC236}">
                <a16:creationId xmlns:a16="http://schemas.microsoft.com/office/drawing/2014/main" id="{81946A0E-6A03-D37A-6DF9-984B76506305}"/>
              </a:ext>
            </a:extLst>
          </p:cNvPr>
          <p:cNvSpPr txBox="1"/>
          <p:nvPr/>
        </p:nvSpPr>
        <p:spPr>
          <a:xfrm>
            <a:off x="1325881" y="1206631"/>
            <a:ext cx="10617880" cy="5632311"/>
          </a:xfrm>
          <a:prstGeom prst="rect">
            <a:avLst/>
          </a:prstGeom>
          <a:noFill/>
        </p:spPr>
        <p:txBody>
          <a:bodyPr wrap="square" rtlCol="0">
            <a:spAutoFit/>
          </a:bodyPr>
          <a:lstStyle/>
          <a:p>
            <a:pPr algn="l"/>
            <a:r>
              <a:rPr lang="en-US" sz="2400" b="0" i="0" dirty="0">
                <a:solidFill>
                  <a:srgbClr val="292929"/>
                </a:solidFill>
                <a:effectLst/>
                <a:latin typeface="Rockwell" panose="02060603020205020403" pitchFamily="18" charset="0"/>
              </a:rPr>
              <a:t>Passive-Aggressive algorithms are generally used for large-scale learning. It is one of the </a:t>
            </a:r>
            <a:r>
              <a:rPr lang="en-US" sz="2400" b="1" i="0" dirty="0">
                <a:solidFill>
                  <a:srgbClr val="292929"/>
                </a:solidFill>
                <a:effectLst/>
                <a:latin typeface="Rockwell" panose="02060603020205020403" pitchFamily="18" charset="0"/>
              </a:rPr>
              <a:t>online-learning algorithms</a:t>
            </a:r>
            <a:r>
              <a:rPr lang="en-US" sz="2400" b="0" i="0" dirty="0">
                <a:solidFill>
                  <a:srgbClr val="292929"/>
                </a:solidFill>
                <a:effectLst/>
                <a:latin typeface="Rockwell" panose="02060603020205020403" pitchFamily="18" charset="0"/>
              </a:rPr>
              <a:t>. In online machine learning algorithms, the input data comes in sequential order and the machine learning model is updated sequentially, as opposed to conventional batch learning, where the entire training dataset is used at once.</a:t>
            </a:r>
          </a:p>
          <a:p>
            <a:pPr algn="l"/>
            <a:endParaRPr lang="en-US" sz="2400" b="0" i="0" dirty="0">
              <a:solidFill>
                <a:srgbClr val="292929"/>
              </a:solidFill>
              <a:effectLst/>
              <a:latin typeface="Rockwell" panose="02060603020205020403" pitchFamily="18" charset="0"/>
            </a:endParaRPr>
          </a:p>
          <a:p>
            <a:pPr algn="l"/>
            <a:r>
              <a:rPr lang="en-US" sz="2400" b="0" i="0" dirty="0">
                <a:solidFill>
                  <a:srgbClr val="292929"/>
                </a:solidFill>
                <a:effectLst/>
                <a:latin typeface="Rockwell" panose="02060603020205020403" pitchFamily="18" charset="0"/>
              </a:rPr>
              <a:t>This is very useful in situations where there is a huge amount of data, and it is computationally infeasible to train the entire dataset because of the sheer size of the data.</a:t>
            </a:r>
          </a:p>
          <a:p>
            <a:endParaRPr lang="en-IN" sz="2400" dirty="0">
              <a:latin typeface="Rockwell" panose="02060603020205020403" pitchFamily="18" charset="0"/>
            </a:endParaRPr>
          </a:p>
          <a:p>
            <a:r>
              <a:rPr lang="en-US" sz="2400" b="0" i="0" dirty="0">
                <a:solidFill>
                  <a:srgbClr val="292929"/>
                </a:solidFill>
                <a:effectLst/>
                <a:latin typeface="Rockwell" panose="02060603020205020403" pitchFamily="18" charset="0"/>
              </a:rPr>
              <a:t>Passive-Aggressive algorithms are somewhat similar to a Perceptron model because they do not require a learning rate.</a:t>
            </a:r>
          </a:p>
          <a:p>
            <a:endParaRPr lang="en-US" sz="2400" b="1" i="0" dirty="0">
              <a:solidFill>
                <a:srgbClr val="292929"/>
              </a:solidFill>
              <a:effectLst/>
              <a:latin typeface="sohne"/>
            </a:endParaRPr>
          </a:p>
          <a:p>
            <a:endParaRPr lang="en-US" sz="2400" b="0" i="0" dirty="0">
              <a:solidFill>
                <a:srgbClr val="292929"/>
              </a:solidFill>
              <a:effectLst/>
              <a:latin typeface="Rockwell" panose="02060603020205020403" pitchFamily="18" charset="0"/>
            </a:endParaRPr>
          </a:p>
          <a:p>
            <a:endParaRPr lang="en-IN" sz="2400" dirty="0">
              <a:latin typeface="Rockwell" panose="02060603020205020403" pitchFamily="18" charset="0"/>
            </a:endParaRPr>
          </a:p>
        </p:txBody>
      </p:sp>
    </p:spTree>
    <p:extLst>
      <p:ext uri="{BB962C8B-B14F-4D97-AF65-F5344CB8AC3E}">
        <p14:creationId xmlns:p14="http://schemas.microsoft.com/office/powerpoint/2010/main" val="1947708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92BD677-FFB7-411A-E56A-FEA497072E8E}"/>
              </a:ext>
            </a:extLst>
          </p:cNvPr>
          <p:cNvSpPr/>
          <p:nvPr/>
        </p:nvSpPr>
        <p:spPr>
          <a:xfrm>
            <a:off x="1" y="0"/>
            <a:ext cx="1325880" cy="6858000"/>
          </a:xfrm>
          <a:prstGeom prst="rect">
            <a:avLst/>
          </a:prstGeom>
          <a:solidFill>
            <a:schemeClr val="accent4">
              <a:lumMod val="60000"/>
              <a:lumOff val="40000"/>
            </a:schemeClr>
          </a:solidFill>
          <a:ln>
            <a:solidFill>
              <a:schemeClr val="tx1"/>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Rounded Corners 5">
            <a:extLst>
              <a:ext uri="{FF2B5EF4-FFF2-40B4-BE49-F238E27FC236}">
                <a16:creationId xmlns:a16="http://schemas.microsoft.com/office/drawing/2014/main" id="{24717168-9E80-0A1D-64CE-1EACCE300934}"/>
              </a:ext>
            </a:extLst>
          </p:cNvPr>
          <p:cNvSpPr/>
          <p:nvPr/>
        </p:nvSpPr>
        <p:spPr>
          <a:xfrm>
            <a:off x="2576945" y="129885"/>
            <a:ext cx="6577445" cy="61306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A7CA8102-23DA-65C8-69D7-2F245168F235}"/>
              </a:ext>
            </a:extLst>
          </p:cNvPr>
          <p:cNvSpPr>
            <a:spLocks noGrp="1"/>
          </p:cNvSpPr>
          <p:nvPr>
            <p:ph type="title"/>
          </p:nvPr>
        </p:nvSpPr>
        <p:spPr>
          <a:xfrm>
            <a:off x="1325882" y="-226365"/>
            <a:ext cx="9252064" cy="1325563"/>
          </a:xfrm>
        </p:spPr>
        <p:txBody>
          <a:bodyPr>
            <a:normAutofit/>
          </a:bodyPr>
          <a:lstStyle/>
          <a:p>
            <a:pPr algn="ctr"/>
            <a:r>
              <a:rPr lang="en-IN" sz="2400" b="1" dirty="0">
                <a:solidFill>
                  <a:srgbClr val="FFC000"/>
                </a:solidFill>
                <a:latin typeface="Rockwell" panose="02060603020205020403" pitchFamily="18" charset="0"/>
              </a:rPr>
              <a:t>MULTINOMIAL CLASSIFIER WITH </a:t>
            </a:r>
            <a:br>
              <a:rPr lang="en-IN" sz="2400" b="1" dirty="0">
                <a:solidFill>
                  <a:srgbClr val="FFC000"/>
                </a:solidFill>
                <a:latin typeface="Rockwell" panose="02060603020205020403" pitchFamily="18" charset="0"/>
              </a:rPr>
            </a:br>
            <a:r>
              <a:rPr lang="en-IN" sz="2400" b="1" dirty="0">
                <a:solidFill>
                  <a:srgbClr val="FFC000"/>
                </a:solidFill>
                <a:latin typeface="Rockwell" panose="02060603020205020403" pitchFamily="18" charset="0"/>
              </a:rPr>
              <a:t>HYPERPARAMETERS</a:t>
            </a:r>
          </a:p>
        </p:txBody>
      </p:sp>
      <p:sp>
        <p:nvSpPr>
          <p:cNvPr id="4" name="TextBox 3">
            <a:extLst>
              <a:ext uri="{FF2B5EF4-FFF2-40B4-BE49-F238E27FC236}">
                <a16:creationId xmlns:a16="http://schemas.microsoft.com/office/drawing/2014/main" id="{DE1CD233-AADE-FFCB-A545-9C4B45460C26}"/>
              </a:ext>
            </a:extLst>
          </p:cNvPr>
          <p:cNvSpPr txBox="1"/>
          <p:nvPr/>
        </p:nvSpPr>
        <p:spPr>
          <a:xfrm>
            <a:off x="1325881" y="948690"/>
            <a:ext cx="10444899" cy="5909310"/>
          </a:xfrm>
          <a:prstGeom prst="rect">
            <a:avLst/>
          </a:prstGeom>
          <a:noFill/>
        </p:spPr>
        <p:txBody>
          <a:bodyPr wrap="square" rtlCol="0">
            <a:spAutoFit/>
          </a:bodyPr>
          <a:lstStyle/>
          <a:p>
            <a:r>
              <a:rPr lang="en-US" sz="2400" b="0" i="0" dirty="0">
                <a:solidFill>
                  <a:srgbClr val="343A40"/>
                </a:solidFill>
                <a:effectLst/>
                <a:latin typeface="Rockwell" panose="02060603020205020403" pitchFamily="18" charset="0"/>
              </a:rPr>
              <a:t>Below is a list of common hyperparameters that needs tuning for getting best fit for our data. We'll try various hyperparameters settings to various splits of train/test data to find out best fit which will have almost the same accuracy for both train &amp; test datasets or have quite less difference between accuracy</a:t>
            </a:r>
          </a:p>
          <a:p>
            <a:endParaRPr lang="en-US" sz="2400" b="0" i="0" dirty="0">
              <a:solidFill>
                <a:srgbClr val="343A40"/>
              </a:solidFill>
              <a:effectLst/>
              <a:latin typeface="Rockwell" panose="02060603020205020403" pitchFamily="18" charset="0"/>
            </a:endParaRPr>
          </a:p>
          <a:p>
            <a:r>
              <a:rPr lang="en-US" sz="2400" b="1" dirty="0">
                <a:solidFill>
                  <a:srgbClr val="343A40"/>
                </a:solidFill>
                <a:latin typeface="Rockwell" panose="02060603020205020403" pitchFamily="18" charset="0"/>
              </a:rPr>
              <a:t>PARAMETERS TO TUNE:-</a:t>
            </a:r>
          </a:p>
          <a:p>
            <a:endParaRPr lang="en-US" sz="2400" b="1" dirty="0">
              <a:solidFill>
                <a:srgbClr val="343A40"/>
              </a:solidFill>
              <a:latin typeface="Rockwell" panose="02060603020205020403" pitchFamily="18" charset="0"/>
            </a:endParaRPr>
          </a:p>
          <a:p>
            <a:pPr algn="just">
              <a:buFont typeface="Arial" panose="020B0604020202020204" pitchFamily="34" charset="0"/>
              <a:buChar char="•"/>
            </a:pPr>
            <a:r>
              <a:rPr lang="en-US" sz="2400" b="1" i="0" dirty="0">
                <a:solidFill>
                  <a:srgbClr val="343A40"/>
                </a:solidFill>
                <a:effectLst/>
                <a:latin typeface="Rockwell" panose="02060603020205020403" pitchFamily="18" charset="0"/>
              </a:rPr>
              <a:t>alpha</a:t>
            </a:r>
            <a:r>
              <a:rPr lang="en-US" sz="2400" b="0" i="0" dirty="0">
                <a:solidFill>
                  <a:srgbClr val="343A40"/>
                </a:solidFill>
                <a:effectLst/>
                <a:latin typeface="Rockwell" panose="02060603020205020403" pitchFamily="18" charset="0"/>
              </a:rPr>
              <a:t> - It accepts float values representing the additive smoothing parameter. The value of </a:t>
            </a:r>
            <a:r>
              <a:rPr lang="en-US" sz="2400" b="1" i="0" dirty="0">
                <a:solidFill>
                  <a:srgbClr val="343A40"/>
                </a:solidFill>
                <a:effectLst/>
                <a:latin typeface="Rockwell" panose="02060603020205020403" pitchFamily="18" charset="0"/>
              </a:rPr>
              <a:t>0.0</a:t>
            </a:r>
            <a:r>
              <a:rPr lang="en-US" sz="2400" b="0" i="0" dirty="0">
                <a:solidFill>
                  <a:srgbClr val="343A40"/>
                </a:solidFill>
                <a:effectLst/>
                <a:latin typeface="Rockwell" panose="02060603020205020403" pitchFamily="18" charset="0"/>
              </a:rPr>
              <a:t> represents no smoothing. The default value of this parameter is </a:t>
            </a:r>
            <a:r>
              <a:rPr lang="en-US" sz="2400" b="1" i="0" dirty="0">
                <a:solidFill>
                  <a:srgbClr val="343A40"/>
                </a:solidFill>
                <a:effectLst/>
                <a:latin typeface="Rockwell" panose="02060603020205020403" pitchFamily="18" charset="0"/>
              </a:rPr>
              <a:t>1.0</a:t>
            </a:r>
            <a:r>
              <a:rPr lang="en-US" sz="2400" b="0" i="0" dirty="0">
                <a:solidFill>
                  <a:srgbClr val="343A40"/>
                </a:solidFill>
                <a:effectLst/>
                <a:latin typeface="Rockwell" panose="02060603020205020403" pitchFamily="18" charset="0"/>
              </a:rPr>
              <a:t>.</a:t>
            </a:r>
          </a:p>
          <a:p>
            <a:pPr algn="just">
              <a:buFont typeface="Arial" panose="020B0604020202020204" pitchFamily="34" charset="0"/>
              <a:buChar char="•"/>
            </a:pPr>
            <a:r>
              <a:rPr lang="en-US" sz="2400" b="1" i="0" dirty="0" err="1">
                <a:solidFill>
                  <a:srgbClr val="343A40"/>
                </a:solidFill>
                <a:effectLst/>
                <a:latin typeface="Rockwell" panose="02060603020205020403" pitchFamily="18" charset="0"/>
              </a:rPr>
              <a:t>fit_prior</a:t>
            </a:r>
            <a:r>
              <a:rPr lang="en-US" sz="2400" b="0" i="0" dirty="0">
                <a:solidFill>
                  <a:srgbClr val="343A40"/>
                </a:solidFill>
                <a:effectLst/>
                <a:latin typeface="Rockwell" panose="02060603020205020403" pitchFamily="18" charset="0"/>
              </a:rPr>
              <a:t> - It accepts </a:t>
            </a:r>
            <a:r>
              <a:rPr lang="en-US" sz="2400" b="0" i="0" dirty="0" err="1">
                <a:solidFill>
                  <a:srgbClr val="343A40"/>
                </a:solidFill>
                <a:effectLst/>
                <a:latin typeface="Rockwell" panose="02060603020205020403" pitchFamily="18" charset="0"/>
              </a:rPr>
              <a:t>boolean</a:t>
            </a:r>
            <a:r>
              <a:rPr lang="en-US" sz="2400" b="0" i="0" dirty="0">
                <a:solidFill>
                  <a:srgbClr val="343A40"/>
                </a:solidFill>
                <a:effectLst/>
                <a:latin typeface="Rockwell" panose="02060603020205020403" pitchFamily="18" charset="0"/>
              </a:rPr>
              <a:t> value specifying whether to learn prior class probabilities or not.</a:t>
            </a:r>
          </a:p>
          <a:p>
            <a:pPr algn="just">
              <a:buFont typeface="Arial" panose="020B0604020202020204" pitchFamily="34" charset="0"/>
              <a:buChar char="•"/>
            </a:pPr>
            <a:r>
              <a:rPr lang="en-US" sz="2400" b="1" i="0" dirty="0" err="1">
                <a:solidFill>
                  <a:srgbClr val="343A40"/>
                </a:solidFill>
                <a:effectLst/>
                <a:latin typeface="Rockwell" panose="02060603020205020403" pitchFamily="18" charset="0"/>
              </a:rPr>
              <a:t>class_prior</a:t>
            </a:r>
            <a:r>
              <a:rPr lang="en-US" sz="2400" b="0" i="0" dirty="0">
                <a:solidFill>
                  <a:srgbClr val="343A40"/>
                </a:solidFill>
                <a:effectLst/>
                <a:latin typeface="Rockwell" panose="02060603020205020403" pitchFamily="18" charset="0"/>
              </a:rPr>
              <a:t> - It accepts arrays of shape </a:t>
            </a:r>
            <a:r>
              <a:rPr lang="en-US" sz="2400" b="1" i="0" dirty="0">
                <a:solidFill>
                  <a:srgbClr val="343A40"/>
                </a:solidFill>
                <a:effectLst/>
                <a:latin typeface="Rockwell" panose="02060603020205020403" pitchFamily="18" charset="0"/>
              </a:rPr>
              <a:t>(</a:t>
            </a:r>
            <a:r>
              <a:rPr lang="en-US" sz="2400" b="1" i="0" dirty="0" err="1">
                <a:solidFill>
                  <a:srgbClr val="343A40"/>
                </a:solidFill>
                <a:effectLst/>
                <a:latin typeface="Rockwell" panose="02060603020205020403" pitchFamily="18" charset="0"/>
              </a:rPr>
              <a:t>n_classes</a:t>
            </a:r>
            <a:r>
              <a:rPr lang="en-US" sz="2400" b="1" i="0" dirty="0">
                <a:solidFill>
                  <a:srgbClr val="343A40"/>
                </a:solidFill>
                <a:effectLst/>
                <a:latin typeface="Rockwell" panose="02060603020205020403" pitchFamily="18" charset="0"/>
              </a:rPr>
              <a:t>,)</a:t>
            </a:r>
            <a:r>
              <a:rPr lang="en-US" sz="2400" b="0" i="0" dirty="0">
                <a:solidFill>
                  <a:srgbClr val="343A40"/>
                </a:solidFill>
                <a:effectLst/>
                <a:latin typeface="Rockwell" panose="02060603020205020403" pitchFamily="18" charset="0"/>
              </a:rPr>
              <a:t> specifying prior probabilities of target classes.</a:t>
            </a:r>
          </a:p>
          <a:p>
            <a:endParaRPr lang="en-IN" dirty="0"/>
          </a:p>
        </p:txBody>
      </p:sp>
    </p:spTree>
    <p:extLst>
      <p:ext uri="{BB962C8B-B14F-4D97-AF65-F5344CB8AC3E}">
        <p14:creationId xmlns:p14="http://schemas.microsoft.com/office/powerpoint/2010/main" val="5997664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92BD677-FFB7-411A-E56A-FEA497072E8E}"/>
              </a:ext>
            </a:extLst>
          </p:cNvPr>
          <p:cNvSpPr/>
          <p:nvPr/>
        </p:nvSpPr>
        <p:spPr>
          <a:xfrm>
            <a:off x="1" y="0"/>
            <a:ext cx="1325880" cy="6858000"/>
          </a:xfrm>
          <a:prstGeom prst="rect">
            <a:avLst/>
          </a:prstGeom>
          <a:solidFill>
            <a:schemeClr val="accent4">
              <a:lumMod val="60000"/>
              <a:lumOff val="40000"/>
            </a:schemeClr>
          </a:solidFill>
          <a:ln>
            <a:solidFill>
              <a:schemeClr val="tx1"/>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Rounded Corners 5">
            <a:extLst>
              <a:ext uri="{FF2B5EF4-FFF2-40B4-BE49-F238E27FC236}">
                <a16:creationId xmlns:a16="http://schemas.microsoft.com/office/drawing/2014/main" id="{24717168-9E80-0A1D-64CE-1EACCE300934}"/>
              </a:ext>
            </a:extLst>
          </p:cNvPr>
          <p:cNvSpPr/>
          <p:nvPr/>
        </p:nvSpPr>
        <p:spPr>
          <a:xfrm>
            <a:off x="2576945" y="129885"/>
            <a:ext cx="6577445" cy="61306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A7CA8102-23DA-65C8-69D7-2F245168F235}"/>
              </a:ext>
            </a:extLst>
          </p:cNvPr>
          <p:cNvSpPr>
            <a:spLocks noGrp="1"/>
          </p:cNvSpPr>
          <p:nvPr>
            <p:ph type="title"/>
          </p:nvPr>
        </p:nvSpPr>
        <p:spPr>
          <a:xfrm>
            <a:off x="1165626" y="-226365"/>
            <a:ext cx="9252064" cy="1325563"/>
          </a:xfrm>
        </p:spPr>
        <p:txBody>
          <a:bodyPr>
            <a:normAutofit/>
          </a:bodyPr>
          <a:lstStyle/>
          <a:p>
            <a:pPr algn="ctr"/>
            <a:r>
              <a:rPr lang="en-US" sz="4000" b="1" dirty="0">
                <a:solidFill>
                  <a:srgbClr val="FFC000"/>
                </a:solidFill>
                <a:latin typeface="Rockwell" panose="02060603020205020403" pitchFamily="18" charset="0"/>
              </a:rPr>
              <a:t>CONCLUSION</a:t>
            </a:r>
            <a:endParaRPr lang="en-IN" sz="4000" b="1" dirty="0">
              <a:solidFill>
                <a:srgbClr val="FFC000"/>
              </a:solidFill>
              <a:latin typeface="Rockwell" panose="02060603020205020403" pitchFamily="18" charset="0"/>
            </a:endParaRPr>
          </a:p>
        </p:txBody>
      </p:sp>
      <p:sp>
        <p:nvSpPr>
          <p:cNvPr id="8" name="TextBox 7">
            <a:extLst>
              <a:ext uri="{FF2B5EF4-FFF2-40B4-BE49-F238E27FC236}">
                <a16:creationId xmlns:a16="http://schemas.microsoft.com/office/drawing/2014/main" id="{BD2A97D4-C252-B47E-316D-719DA3003EB6}"/>
              </a:ext>
            </a:extLst>
          </p:cNvPr>
          <p:cNvSpPr txBox="1"/>
          <p:nvPr/>
        </p:nvSpPr>
        <p:spPr>
          <a:xfrm>
            <a:off x="1318525" y="911149"/>
            <a:ext cx="10652289" cy="6001643"/>
          </a:xfrm>
          <a:prstGeom prst="rect">
            <a:avLst/>
          </a:prstGeom>
          <a:noFill/>
        </p:spPr>
        <p:txBody>
          <a:bodyPr wrap="square" rtlCol="0">
            <a:spAutoFit/>
          </a:bodyPr>
          <a:lstStyle/>
          <a:p>
            <a:pPr algn="just"/>
            <a:r>
              <a:rPr lang="en-US" sz="2400" b="0" i="0" dirty="0">
                <a:solidFill>
                  <a:srgbClr val="222222"/>
                </a:solidFill>
                <a:effectLst/>
                <a:latin typeface="Lato" panose="020F0502020204030203" pitchFamily="34" charset="0"/>
              </a:rPr>
              <a:t>Fake news detection techniques can be divided into those based on style and those based on content, or fact-checking. Too often it is assumed that bad style (bad spelling, bad punctuation, limited vocabulary, using terms of abuse, ungrammaticality, etc.) is a safe indicator of fake news.</a:t>
            </a:r>
          </a:p>
          <a:p>
            <a:pPr algn="just"/>
            <a:endParaRPr lang="en-US" sz="2400" b="0" i="0" dirty="0">
              <a:solidFill>
                <a:srgbClr val="222222"/>
              </a:solidFill>
              <a:effectLst/>
              <a:latin typeface="Lato" panose="020F0502020204030203" pitchFamily="34" charset="0"/>
            </a:endParaRPr>
          </a:p>
          <a:p>
            <a:pPr algn="just"/>
            <a:r>
              <a:rPr lang="en-US" sz="2400" b="0" i="0" dirty="0">
                <a:solidFill>
                  <a:srgbClr val="222222"/>
                </a:solidFill>
                <a:effectLst/>
                <a:latin typeface="Lato" panose="020F0502020204030203" pitchFamily="34" charset="0"/>
              </a:rPr>
              <a:t>More than ever, this is a case where the machine’s opinion must be backed up by clear and fully verifiable indications for the basis of its decision, in terms of the facts checked and the authority by which the truth of each fact was determined.</a:t>
            </a:r>
          </a:p>
          <a:p>
            <a:endParaRPr lang="en-IN" sz="2400" dirty="0">
              <a:latin typeface="Rockwell" panose="02060603020205020403" pitchFamily="18" charset="0"/>
            </a:endParaRPr>
          </a:p>
          <a:p>
            <a:pPr marL="342900" indent="-342900">
              <a:buFont typeface="Arial" panose="020B0604020202020204" pitchFamily="34" charset="0"/>
              <a:buChar char="•"/>
            </a:pPr>
            <a:r>
              <a:rPr lang="en-IN" sz="2400" dirty="0">
                <a:latin typeface="Rockwell" panose="02060603020205020403" pitchFamily="18" charset="0"/>
              </a:rPr>
              <a:t>The accuracy of Multinomial NB algorithm in this project is 90.2%.</a:t>
            </a:r>
          </a:p>
          <a:p>
            <a:pPr marL="342900" indent="-342900">
              <a:buFont typeface="Arial" panose="020B0604020202020204" pitchFamily="34" charset="0"/>
              <a:buChar char="•"/>
            </a:pPr>
            <a:endParaRPr lang="en-IN" sz="2400" dirty="0">
              <a:latin typeface="Rockwell" panose="02060603020205020403" pitchFamily="18" charset="0"/>
            </a:endParaRPr>
          </a:p>
          <a:p>
            <a:pPr marL="342900" indent="-342900">
              <a:buFont typeface="Arial" panose="020B0604020202020204" pitchFamily="34" charset="0"/>
              <a:buChar char="•"/>
            </a:pPr>
            <a:r>
              <a:rPr lang="en-IN" sz="2400" dirty="0">
                <a:latin typeface="Rockwell" panose="02060603020205020403" pitchFamily="18" charset="0"/>
              </a:rPr>
              <a:t> The accuracy of Passive aggressive classifier is about 92%.</a:t>
            </a:r>
          </a:p>
          <a:p>
            <a:pPr marL="342900" indent="-342900">
              <a:buFont typeface="Arial" panose="020B0604020202020204" pitchFamily="34" charset="0"/>
              <a:buChar char="•"/>
            </a:pPr>
            <a:endParaRPr lang="en-IN" sz="2400" dirty="0">
              <a:latin typeface="Rockwell" panose="02060603020205020403" pitchFamily="18" charset="0"/>
            </a:endParaRPr>
          </a:p>
          <a:p>
            <a:pPr marL="342900" indent="-342900">
              <a:buFont typeface="Arial" panose="020B0604020202020204" pitchFamily="34" charset="0"/>
              <a:buChar char="•"/>
            </a:pPr>
            <a:r>
              <a:rPr lang="en-IN" sz="2400" dirty="0">
                <a:latin typeface="Rockwell" panose="02060603020205020403" pitchFamily="18" charset="0"/>
              </a:rPr>
              <a:t> With hyperparameters tuning alpha scores are ranging from 89 to 91%.</a:t>
            </a:r>
          </a:p>
          <a:p>
            <a:endParaRPr lang="en-IN" sz="2400" dirty="0">
              <a:latin typeface="Rockwell" panose="02060603020205020403" pitchFamily="18" charset="0"/>
            </a:endParaRPr>
          </a:p>
        </p:txBody>
      </p:sp>
    </p:spTree>
    <p:extLst>
      <p:ext uri="{BB962C8B-B14F-4D97-AF65-F5344CB8AC3E}">
        <p14:creationId xmlns:p14="http://schemas.microsoft.com/office/powerpoint/2010/main" val="39490998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131F9-E736-DE02-390F-02FA924775C3}"/>
              </a:ext>
            </a:extLst>
          </p:cNvPr>
          <p:cNvSpPr>
            <a:spLocks noGrp="1"/>
          </p:cNvSpPr>
          <p:nvPr>
            <p:ph type="title"/>
          </p:nvPr>
        </p:nvSpPr>
        <p:spPr>
          <a:xfrm>
            <a:off x="4959627" y="2766218"/>
            <a:ext cx="3220277" cy="1325563"/>
          </a:xfrm>
        </p:spPr>
        <p:txBody>
          <a:bodyPr/>
          <a:lstStyle/>
          <a:p>
            <a:r>
              <a:rPr lang="en-IN" dirty="0"/>
              <a:t>Thank You</a:t>
            </a:r>
          </a:p>
        </p:txBody>
      </p:sp>
    </p:spTree>
    <p:extLst>
      <p:ext uri="{BB962C8B-B14F-4D97-AF65-F5344CB8AC3E}">
        <p14:creationId xmlns:p14="http://schemas.microsoft.com/office/powerpoint/2010/main" val="2060785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92BD677-FFB7-411A-E56A-FEA497072E8E}"/>
              </a:ext>
            </a:extLst>
          </p:cNvPr>
          <p:cNvSpPr/>
          <p:nvPr/>
        </p:nvSpPr>
        <p:spPr>
          <a:xfrm>
            <a:off x="0" y="0"/>
            <a:ext cx="6577445" cy="6858000"/>
          </a:xfrm>
          <a:prstGeom prst="rect">
            <a:avLst/>
          </a:prstGeom>
          <a:solidFill>
            <a:schemeClr val="accent4">
              <a:lumMod val="60000"/>
              <a:lumOff val="40000"/>
            </a:schemeClr>
          </a:solidFill>
          <a:ln>
            <a:solidFill>
              <a:schemeClr val="tx1"/>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24717168-9E80-0A1D-64CE-1EACCE300934}"/>
              </a:ext>
            </a:extLst>
          </p:cNvPr>
          <p:cNvSpPr/>
          <p:nvPr/>
        </p:nvSpPr>
        <p:spPr>
          <a:xfrm>
            <a:off x="2576945" y="129885"/>
            <a:ext cx="6577445" cy="61306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A7CA8102-23DA-65C8-69D7-2F245168F235}"/>
              </a:ext>
            </a:extLst>
          </p:cNvPr>
          <p:cNvSpPr>
            <a:spLocks noGrp="1"/>
          </p:cNvSpPr>
          <p:nvPr>
            <p:ph type="title"/>
          </p:nvPr>
        </p:nvSpPr>
        <p:spPr>
          <a:xfrm>
            <a:off x="1043492" y="-226365"/>
            <a:ext cx="9534453" cy="1325563"/>
          </a:xfrm>
        </p:spPr>
        <p:txBody>
          <a:bodyPr>
            <a:normAutofit/>
          </a:bodyPr>
          <a:lstStyle/>
          <a:p>
            <a:pPr algn="ctr"/>
            <a:r>
              <a:rPr lang="en-US" sz="4000" b="1" dirty="0">
                <a:solidFill>
                  <a:srgbClr val="FFC000"/>
                </a:solidFill>
                <a:latin typeface="Rockwell" panose="02060603020205020403" pitchFamily="18" charset="0"/>
              </a:rPr>
              <a:t>CONTENTS</a:t>
            </a:r>
            <a:endParaRPr lang="en-IN" sz="4000" b="1" dirty="0">
              <a:solidFill>
                <a:srgbClr val="FFC000"/>
              </a:solidFill>
              <a:latin typeface="Rockwell" panose="02060603020205020403" pitchFamily="18" charset="0"/>
            </a:endParaRPr>
          </a:p>
        </p:txBody>
      </p:sp>
      <p:sp>
        <p:nvSpPr>
          <p:cNvPr id="7" name="Rectangle 6">
            <a:extLst>
              <a:ext uri="{FF2B5EF4-FFF2-40B4-BE49-F238E27FC236}">
                <a16:creationId xmlns:a16="http://schemas.microsoft.com/office/drawing/2014/main" id="{42E6E770-4F7C-6E8A-E8F7-58E4DBA18985}"/>
              </a:ext>
            </a:extLst>
          </p:cNvPr>
          <p:cNvSpPr/>
          <p:nvPr/>
        </p:nvSpPr>
        <p:spPr>
          <a:xfrm>
            <a:off x="591670" y="1687398"/>
            <a:ext cx="4959276" cy="3828153"/>
          </a:xfrm>
          <a:prstGeom prst="rect">
            <a:avLst/>
          </a:prstGeom>
          <a:solidFill>
            <a:schemeClr val="tx1"/>
          </a:solidFill>
          <a:ln>
            <a:solidFill>
              <a:schemeClr val="bg1"/>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q"/>
            </a:pPr>
            <a:r>
              <a:rPr lang="en-US" dirty="0">
                <a:latin typeface="Rockwell" panose="02060603020205020403" pitchFamily="18" charset="0"/>
              </a:rPr>
              <a:t>INTRODUCTION</a:t>
            </a:r>
          </a:p>
          <a:p>
            <a:pPr marL="285750" indent="-285750">
              <a:buFont typeface="Wingdings" panose="05000000000000000000" pitchFamily="2" charset="2"/>
              <a:buChar char="q"/>
            </a:pPr>
            <a:r>
              <a:rPr lang="en-US" dirty="0">
                <a:latin typeface="Rockwell" panose="02060603020205020403" pitchFamily="18" charset="0"/>
              </a:rPr>
              <a:t>NATURAL LANGUAGE PROCESSING(NLP)</a:t>
            </a:r>
          </a:p>
          <a:p>
            <a:pPr marL="285750" indent="-285750">
              <a:buFont typeface="Wingdings" panose="05000000000000000000" pitchFamily="2" charset="2"/>
              <a:buChar char="q"/>
            </a:pPr>
            <a:r>
              <a:rPr lang="en-US" dirty="0">
                <a:latin typeface="Rockwell" panose="02060603020205020403" pitchFamily="18" charset="0"/>
              </a:rPr>
              <a:t>DATA SET </a:t>
            </a:r>
          </a:p>
          <a:p>
            <a:pPr marL="285750" indent="-285750">
              <a:buFont typeface="Wingdings" panose="05000000000000000000" pitchFamily="2" charset="2"/>
              <a:buChar char="q"/>
            </a:pPr>
            <a:r>
              <a:rPr lang="en-US" dirty="0">
                <a:latin typeface="Rockwell" panose="02060603020205020403" pitchFamily="18" charset="0"/>
              </a:rPr>
              <a:t>WORK FLOW</a:t>
            </a:r>
          </a:p>
          <a:p>
            <a:pPr marL="285750" indent="-285750">
              <a:buFont typeface="Wingdings" panose="05000000000000000000" pitchFamily="2" charset="2"/>
              <a:buChar char="q"/>
            </a:pPr>
            <a:r>
              <a:rPr lang="en-US" dirty="0">
                <a:latin typeface="Rockwell" panose="02060603020205020403" pitchFamily="18" charset="0"/>
              </a:rPr>
              <a:t>FEATURE EXTRACTION </a:t>
            </a:r>
          </a:p>
          <a:p>
            <a:pPr marL="285750" indent="-285750">
              <a:buFont typeface="Wingdings" panose="05000000000000000000" pitchFamily="2" charset="2"/>
              <a:buChar char="q"/>
            </a:pPr>
            <a:r>
              <a:rPr lang="en-US" dirty="0">
                <a:latin typeface="Rockwell" panose="02060603020205020403" pitchFamily="18" charset="0"/>
              </a:rPr>
              <a:t>BAG OF WORDS</a:t>
            </a:r>
          </a:p>
          <a:p>
            <a:pPr marL="285750" indent="-285750">
              <a:buFont typeface="Wingdings" panose="05000000000000000000" pitchFamily="2" charset="2"/>
              <a:buChar char="q"/>
            </a:pPr>
            <a:r>
              <a:rPr lang="en-US" dirty="0">
                <a:latin typeface="Rockwell" panose="02060603020205020403" pitchFamily="18" charset="0"/>
              </a:rPr>
              <a:t>TF-IDF</a:t>
            </a:r>
          </a:p>
          <a:p>
            <a:pPr marL="285750" indent="-285750">
              <a:buFont typeface="Wingdings" panose="05000000000000000000" pitchFamily="2" charset="2"/>
              <a:buChar char="q"/>
            </a:pPr>
            <a:r>
              <a:rPr lang="en-US" dirty="0">
                <a:latin typeface="Rockwell" panose="02060603020205020403" pitchFamily="18" charset="0"/>
              </a:rPr>
              <a:t>MULTINOMIAL NB</a:t>
            </a:r>
          </a:p>
          <a:p>
            <a:pPr marL="285750" indent="-285750">
              <a:buFont typeface="Wingdings" panose="05000000000000000000" pitchFamily="2" charset="2"/>
              <a:buChar char="q"/>
            </a:pPr>
            <a:r>
              <a:rPr lang="en-US" dirty="0">
                <a:latin typeface="Rockwell" panose="02060603020205020403" pitchFamily="18" charset="0"/>
              </a:rPr>
              <a:t>PASSIVE AGGRESSIVE ALGORITHM</a:t>
            </a:r>
          </a:p>
          <a:p>
            <a:pPr marL="285750" indent="-285750">
              <a:buFont typeface="Wingdings" panose="05000000000000000000" pitchFamily="2" charset="2"/>
              <a:buChar char="q"/>
            </a:pPr>
            <a:r>
              <a:rPr lang="en-US" dirty="0">
                <a:latin typeface="Rockwell" panose="02060603020205020403" pitchFamily="18" charset="0"/>
              </a:rPr>
              <a:t>MULTINOMIAL NB WITH HYPERPARAMETERS</a:t>
            </a:r>
          </a:p>
          <a:p>
            <a:pPr marL="285750" indent="-285750">
              <a:buFont typeface="Wingdings" panose="05000000000000000000" pitchFamily="2" charset="2"/>
              <a:buChar char="q"/>
            </a:pPr>
            <a:r>
              <a:rPr lang="en-US" dirty="0">
                <a:latin typeface="Rockwell" panose="02060603020205020403" pitchFamily="18" charset="0"/>
              </a:rPr>
              <a:t>CONCLUSION</a:t>
            </a:r>
          </a:p>
          <a:p>
            <a:endParaRPr lang="en-IN" dirty="0">
              <a:latin typeface="Rockwell" panose="02060603020205020403" pitchFamily="18" charset="0"/>
            </a:endParaRPr>
          </a:p>
        </p:txBody>
      </p:sp>
      <p:sp>
        <p:nvSpPr>
          <p:cNvPr id="9" name="TextBox 8">
            <a:extLst>
              <a:ext uri="{FF2B5EF4-FFF2-40B4-BE49-F238E27FC236}">
                <a16:creationId xmlns:a16="http://schemas.microsoft.com/office/drawing/2014/main" id="{A6FDECE8-4485-77DC-EE1C-E71C640A2628}"/>
              </a:ext>
            </a:extLst>
          </p:cNvPr>
          <p:cNvSpPr txBox="1"/>
          <p:nvPr/>
        </p:nvSpPr>
        <p:spPr>
          <a:xfrm>
            <a:off x="9728498" y="6488668"/>
            <a:ext cx="2463502" cy="369332"/>
          </a:xfrm>
          <a:prstGeom prst="rect">
            <a:avLst/>
          </a:prstGeom>
          <a:noFill/>
        </p:spPr>
        <p:txBody>
          <a:bodyPr wrap="square" rtlCol="0">
            <a:spAutoFit/>
          </a:bodyPr>
          <a:lstStyle/>
          <a:p>
            <a:r>
              <a:rPr lang="en-US" dirty="0"/>
              <a:t>SUBMITTED BY:-</a:t>
            </a:r>
            <a:r>
              <a:rPr lang="en-US" b="1" dirty="0"/>
              <a:t>BT2343</a:t>
            </a:r>
            <a:endParaRPr lang="en-IN" b="1" dirty="0"/>
          </a:p>
        </p:txBody>
      </p:sp>
    </p:spTree>
    <p:extLst>
      <p:ext uri="{BB962C8B-B14F-4D97-AF65-F5344CB8AC3E}">
        <p14:creationId xmlns:p14="http://schemas.microsoft.com/office/powerpoint/2010/main" val="3762759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92BD677-FFB7-411A-E56A-FEA497072E8E}"/>
              </a:ext>
            </a:extLst>
          </p:cNvPr>
          <p:cNvSpPr/>
          <p:nvPr/>
        </p:nvSpPr>
        <p:spPr>
          <a:xfrm>
            <a:off x="1" y="0"/>
            <a:ext cx="1325880" cy="6858000"/>
          </a:xfrm>
          <a:prstGeom prst="rect">
            <a:avLst/>
          </a:prstGeom>
          <a:solidFill>
            <a:schemeClr val="accent4">
              <a:lumMod val="60000"/>
              <a:lumOff val="40000"/>
            </a:schemeClr>
          </a:solidFill>
          <a:ln>
            <a:solidFill>
              <a:schemeClr val="tx1"/>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Rounded Corners 5">
            <a:extLst>
              <a:ext uri="{FF2B5EF4-FFF2-40B4-BE49-F238E27FC236}">
                <a16:creationId xmlns:a16="http://schemas.microsoft.com/office/drawing/2014/main" id="{24717168-9E80-0A1D-64CE-1EACCE300934}"/>
              </a:ext>
            </a:extLst>
          </p:cNvPr>
          <p:cNvSpPr/>
          <p:nvPr/>
        </p:nvSpPr>
        <p:spPr>
          <a:xfrm>
            <a:off x="2576945" y="129885"/>
            <a:ext cx="6577445" cy="61306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A7CA8102-23DA-65C8-69D7-2F245168F235}"/>
              </a:ext>
            </a:extLst>
          </p:cNvPr>
          <p:cNvSpPr>
            <a:spLocks noGrp="1"/>
          </p:cNvSpPr>
          <p:nvPr>
            <p:ph type="title"/>
          </p:nvPr>
        </p:nvSpPr>
        <p:spPr>
          <a:xfrm>
            <a:off x="1570616" y="-226365"/>
            <a:ext cx="9007329" cy="1325563"/>
          </a:xfrm>
        </p:spPr>
        <p:txBody>
          <a:bodyPr>
            <a:normAutofit/>
          </a:bodyPr>
          <a:lstStyle/>
          <a:p>
            <a:pPr algn="ctr"/>
            <a:r>
              <a:rPr lang="en-US" sz="4000" b="1" dirty="0">
                <a:solidFill>
                  <a:srgbClr val="FFC000"/>
                </a:solidFill>
                <a:latin typeface="Rockwell" panose="02060603020205020403" pitchFamily="18" charset="0"/>
              </a:rPr>
              <a:t>INTRODUCTION</a:t>
            </a:r>
            <a:endParaRPr lang="en-IN" sz="4000" b="1" dirty="0">
              <a:solidFill>
                <a:srgbClr val="FFC000"/>
              </a:solidFill>
              <a:latin typeface="Rockwell" panose="02060603020205020403" pitchFamily="18" charset="0"/>
            </a:endParaRPr>
          </a:p>
        </p:txBody>
      </p:sp>
      <p:sp>
        <p:nvSpPr>
          <p:cNvPr id="7" name="TextBox 6">
            <a:extLst>
              <a:ext uri="{FF2B5EF4-FFF2-40B4-BE49-F238E27FC236}">
                <a16:creationId xmlns:a16="http://schemas.microsoft.com/office/drawing/2014/main" id="{A1A3EE25-F842-E988-C5C5-A77C2BE961F9}"/>
              </a:ext>
            </a:extLst>
          </p:cNvPr>
          <p:cNvSpPr txBox="1"/>
          <p:nvPr/>
        </p:nvSpPr>
        <p:spPr>
          <a:xfrm>
            <a:off x="927396" y="1534451"/>
            <a:ext cx="9876541" cy="4524315"/>
          </a:xfrm>
          <a:prstGeom prst="rect">
            <a:avLst/>
          </a:prstGeom>
          <a:noFill/>
        </p:spPr>
        <p:txBody>
          <a:bodyPr wrap="square" rtlCol="0">
            <a:spAutoFit/>
          </a:bodyPr>
          <a:lstStyle/>
          <a:p>
            <a:pPr marL="457200" indent="-457200">
              <a:buFont typeface="Arial" panose="020B0604020202020204" pitchFamily="34" charset="0"/>
              <a:buChar char="•"/>
            </a:pPr>
            <a:r>
              <a:rPr lang="en-US" sz="3200" dirty="0">
                <a:latin typeface="Rockwell" panose="02060603020205020403" pitchFamily="18" charset="0"/>
              </a:rPr>
              <a:t>Fake news exists way before from social media but it multifold when social media was introduced</a:t>
            </a:r>
          </a:p>
          <a:p>
            <a:pPr marL="457200" indent="-457200">
              <a:buFont typeface="Arial" panose="020B0604020202020204" pitchFamily="34" charset="0"/>
              <a:buChar char="•"/>
            </a:pPr>
            <a:endParaRPr lang="en-US" sz="3200" dirty="0">
              <a:latin typeface="Rockwell" panose="02060603020205020403" pitchFamily="18" charset="0"/>
            </a:endParaRPr>
          </a:p>
          <a:p>
            <a:pPr marL="457200" indent="-457200">
              <a:buFont typeface="Arial" panose="020B0604020202020204" pitchFamily="34" charset="0"/>
              <a:buChar char="•"/>
            </a:pPr>
            <a:r>
              <a:rPr lang="en-US" sz="3200" dirty="0">
                <a:latin typeface="Rockwell" panose="02060603020205020403" pitchFamily="18" charset="0"/>
              </a:rPr>
              <a:t>Fake news is a news designed to deliberately spread hoaxes, propaganda and disinformation.</a:t>
            </a:r>
          </a:p>
          <a:p>
            <a:pPr marL="457200" indent="-457200">
              <a:buFont typeface="Arial" panose="020B0604020202020204" pitchFamily="34" charset="0"/>
              <a:buChar char="•"/>
            </a:pPr>
            <a:endParaRPr lang="en-US" sz="3200" dirty="0">
              <a:latin typeface="Rockwell" panose="02060603020205020403" pitchFamily="18" charset="0"/>
            </a:endParaRPr>
          </a:p>
          <a:p>
            <a:pPr marL="457200" indent="-457200">
              <a:buFont typeface="Arial" panose="020B0604020202020204" pitchFamily="34" charset="0"/>
              <a:buChar char="•"/>
            </a:pPr>
            <a:r>
              <a:rPr lang="en-US" sz="3200" dirty="0">
                <a:latin typeface="Rockwell" panose="02060603020205020403" pitchFamily="18" charset="0"/>
              </a:rPr>
              <a:t>Fake news stories usually spread through social media sites like Facebook, Twitter etc.</a:t>
            </a:r>
            <a:endParaRPr lang="en-IN" sz="3200" dirty="0">
              <a:latin typeface="Rockwell" panose="02060603020205020403" pitchFamily="18" charset="0"/>
            </a:endParaRPr>
          </a:p>
        </p:txBody>
      </p:sp>
    </p:spTree>
    <p:extLst>
      <p:ext uri="{BB962C8B-B14F-4D97-AF65-F5344CB8AC3E}">
        <p14:creationId xmlns:p14="http://schemas.microsoft.com/office/powerpoint/2010/main" val="4192251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92BD677-FFB7-411A-E56A-FEA497072E8E}"/>
              </a:ext>
            </a:extLst>
          </p:cNvPr>
          <p:cNvSpPr/>
          <p:nvPr/>
        </p:nvSpPr>
        <p:spPr>
          <a:xfrm>
            <a:off x="1" y="0"/>
            <a:ext cx="1325880" cy="6858000"/>
          </a:xfrm>
          <a:prstGeom prst="rect">
            <a:avLst/>
          </a:prstGeom>
          <a:solidFill>
            <a:schemeClr val="accent4">
              <a:lumMod val="60000"/>
              <a:lumOff val="40000"/>
            </a:schemeClr>
          </a:solidFill>
          <a:ln>
            <a:solidFill>
              <a:schemeClr val="tx1"/>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Rounded Corners 5">
            <a:extLst>
              <a:ext uri="{FF2B5EF4-FFF2-40B4-BE49-F238E27FC236}">
                <a16:creationId xmlns:a16="http://schemas.microsoft.com/office/drawing/2014/main" id="{24717168-9E80-0A1D-64CE-1EACCE300934}"/>
              </a:ext>
            </a:extLst>
          </p:cNvPr>
          <p:cNvSpPr/>
          <p:nvPr/>
        </p:nvSpPr>
        <p:spPr>
          <a:xfrm>
            <a:off x="2576945" y="129885"/>
            <a:ext cx="6577445" cy="116366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A7CA8102-23DA-65C8-69D7-2F245168F235}"/>
              </a:ext>
            </a:extLst>
          </p:cNvPr>
          <p:cNvSpPr>
            <a:spLocks noGrp="1"/>
          </p:cNvSpPr>
          <p:nvPr>
            <p:ph type="title"/>
          </p:nvPr>
        </p:nvSpPr>
        <p:spPr>
          <a:xfrm>
            <a:off x="1325881" y="48933"/>
            <a:ext cx="9252064" cy="1325563"/>
          </a:xfrm>
        </p:spPr>
        <p:txBody>
          <a:bodyPr>
            <a:normAutofit/>
          </a:bodyPr>
          <a:lstStyle/>
          <a:p>
            <a:pPr algn="ctr"/>
            <a:r>
              <a:rPr lang="en-US" sz="4000" b="1" dirty="0">
                <a:solidFill>
                  <a:srgbClr val="FFC000"/>
                </a:solidFill>
                <a:latin typeface="Rockwell" panose="02060603020205020403" pitchFamily="18" charset="0"/>
              </a:rPr>
              <a:t>NATURAL LANGUAGE</a:t>
            </a:r>
            <a:br>
              <a:rPr lang="en-US" sz="4000" b="1" dirty="0">
                <a:solidFill>
                  <a:srgbClr val="FFC000"/>
                </a:solidFill>
                <a:latin typeface="Rockwell" panose="02060603020205020403" pitchFamily="18" charset="0"/>
              </a:rPr>
            </a:br>
            <a:r>
              <a:rPr lang="en-US" sz="4000" b="1" dirty="0">
                <a:solidFill>
                  <a:srgbClr val="FFC000"/>
                </a:solidFill>
                <a:latin typeface="Rockwell" panose="02060603020205020403" pitchFamily="18" charset="0"/>
              </a:rPr>
              <a:t>PROCESSING(NLP)</a:t>
            </a:r>
            <a:endParaRPr lang="en-IN" sz="4000" b="1" dirty="0">
              <a:solidFill>
                <a:srgbClr val="FFC000"/>
              </a:solidFill>
              <a:latin typeface="Rockwell" panose="02060603020205020403" pitchFamily="18" charset="0"/>
            </a:endParaRPr>
          </a:p>
        </p:txBody>
      </p:sp>
      <p:sp>
        <p:nvSpPr>
          <p:cNvPr id="3" name="TextBox 2">
            <a:extLst>
              <a:ext uri="{FF2B5EF4-FFF2-40B4-BE49-F238E27FC236}">
                <a16:creationId xmlns:a16="http://schemas.microsoft.com/office/drawing/2014/main" id="{F7CA9611-31F1-78FD-8C19-AB775DEB2195}"/>
              </a:ext>
            </a:extLst>
          </p:cNvPr>
          <p:cNvSpPr txBox="1"/>
          <p:nvPr/>
        </p:nvSpPr>
        <p:spPr>
          <a:xfrm>
            <a:off x="971126" y="1455448"/>
            <a:ext cx="9480884" cy="4893647"/>
          </a:xfrm>
          <a:prstGeom prst="rect">
            <a:avLst/>
          </a:prstGeom>
          <a:noFill/>
        </p:spPr>
        <p:txBody>
          <a:bodyPr wrap="square" rtlCol="0">
            <a:spAutoFit/>
          </a:bodyPr>
          <a:lstStyle/>
          <a:p>
            <a:pPr marL="342900" indent="-342900">
              <a:buFont typeface="Arial" panose="020B0604020202020204" pitchFamily="34" charset="0"/>
              <a:buChar char="•"/>
            </a:pPr>
            <a:r>
              <a:rPr lang="en-US" sz="2400" b="0" i="0" dirty="0">
                <a:solidFill>
                  <a:srgbClr val="161616"/>
                </a:solidFill>
                <a:effectLst/>
                <a:latin typeface="Rockwell" panose="02060603020205020403" pitchFamily="18" charset="0"/>
              </a:rPr>
              <a:t>Natural language processing (NLP) refers to the branch of computer science—and more specifically, the branch of </a:t>
            </a:r>
            <a:r>
              <a:rPr lang="en-US" sz="2400" b="0" i="0" u="none" strike="noStrike" dirty="0">
                <a:solidFill>
                  <a:srgbClr val="0062FE"/>
                </a:solidFill>
                <a:effectLst/>
                <a:latin typeface="Rockwell" panose="02060603020205020403" pitchFamily="18" charset="0"/>
                <a:hlinkClick r:id="rId2" tooltip="what-is-artificial-intelligence"/>
              </a:rPr>
              <a:t>artificial intelligence or AI</a:t>
            </a:r>
            <a:r>
              <a:rPr lang="en-US" sz="2400" b="0" i="0" dirty="0">
                <a:solidFill>
                  <a:srgbClr val="161616"/>
                </a:solidFill>
                <a:effectLst/>
                <a:latin typeface="Rockwell" panose="02060603020205020403" pitchFamily="18" charset="0"/>
              </a:rPr>
              <a:t>—concerned with giving computers the ability to understand text and spoken words in much the same way human beings can.</a:t>
            </a:r>
          </a:p>
          <a:p>
            <a:pPr marL="342900" indent="-342900">
              <a:buFont typeface="Arial" panose="020B0604020202020204" pitchFamily="34" charset="0"/>
              <a:buChar char="•"/>
            </a:pPr>
            <a:endParaRPr lang="en-US" sz="2400" dirty="0">
              <a:solidFill>
                <a:srgbClr val="161616"/>
              </a:solidFill>
              <a:latin typeface="Rockwell" panose="02060603020205020403" pitchFamily="18" charset="0"/>
            </a:endParaRPr>
          </a:p>
          <a:p>
            <a:pPr marL="342900" indent="-342900">
              <a:buFont typeface="Arial" panose="020B0604020202020204" pitchFamily="34" charset="0"/>
              <a:buChar char="•"/>
            </a:pPr>
            <a:endParaRPr lang="en-US" sz="2400" dirty="0">
              <a:solidFill>
                <a:srgbClr val="161616"/>
              </a:solidFill>
              <a:latin typeface="Rockwell" panose="02060603020205020403" pitchFamily="18" charset="0"/>
            </a:endParaRPr>
          </a:p>
          <a:p>
            <a:pPr marL="342900" indent="-342900">
              <a:buFont typeface="Arial" panose="020B0604020202020204" pitchFamily="34" charset="0"/>
              <a:buChar char="•"/>
            </a:pPr>
            <a:r>
              <a:rPr lang="en-US" sz="2400" b="0" i="0" dirty="0">
                <a:solidFill>
                  <a:srgbClr val="161616"/>
                </a:solidFill>
                <a:effectLst/>
                <a:latin typeface="Rockwell" panose="02060603020205020403" pitchFamily="18" charset="0"/>
              </a:rPr>
              <a:t>NLP combines computational linguistics—rule-based modeling of human language—with statistical, machine learning, and deep learning models. Together, these technologies enable computers to process human language in the form of text or voice data and to ‘understand’ its full meaning, complete with the speaker or writer’s intent and sentiment.</a:t>
            </a:r>
            <a:endParaRPr lang="en-IN" sz="2400" dirty="0">
              <a:latin typeface="Rockwell" panose="02060603020205020403" pitchFamily="18" charset="0"/>
            </a:endParaRPr>
          </a:p>
        </p:txBody>
      </p:sp>
    </p:spTree>
    <p:extLst>
      <p:ext uri="{BB962C8B-B14F-4D97-AF65-F5344CB8AC3E}">
        <p14:creationId xmlns:p14="http://schemas.microsoft.com/office/powerpoint/2010/main" val="3507743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92BD677-FFB7-411A-E56A-FEA497072E8E}"/>
              </a:ext>
            </a:extLst>
          </p:cNvPr>
          <p:cNvSpPr/>
          <p:nvPr/>
        </p:nvSpPr>
        <p:spPr>
          <a:xfrm>
            <a:off x="1" y="0"/>
            <a:ext cx="1325880" cy="6858000"/>
          </a:xfrm>
          <a:prstGeom prst="rect">
            <a:avLst/>
          </a:prstGeom>
          <a:solidFill>
            <a:schemeClr val="accent4">
              <a:lumMod val="60000"/>
              <a:lumOff val="40000"/>
            </a:schemeClr>
          </a:solidFill>
          <a:ln>
            <a:solidFill>
              <a:schemeClr val="tx1"/>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Rounded Corners 5">
            <a:extLst>
              <a:ext uri="{FF2B5EF4-FFF2-40B4-BE49-F238E27FC236}">
                <a16:creationId xmlns:a16="http://schemas.microsoft.com/office/drawing/2014/main" id="{24717168-9E80-0A1D-64CE-1EACCE300934}"/>
              </a:ext>
            </a:extLst>
          </p:cNvPr>
          <p:cNvSpPr/>
          <p:nvPr/>
        </p:nvSpPr>
        <p:spPr>
          <a:xfrm>
            <a:off x="2576945" y="129885"/>
            <a:ext cx="6577445" cy="65254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A7CA8102-23DA-65C8-69D7-2F245168F235}"/>
              </a:ext>
            </a:extLst>
          </p:cNvPr>
          <p:cNvSpPr>
            <a:spLocks noGrp="1"/>
          </p:cNvSpPr>
          <p:nvPr>
            <p:ph type="title"/>
          </p:nvPr>
        </p:nvSpPr>
        <p:spPr>
          <a:xfrm>
            <a:off x="1118491" y="129885"/>
            <a:ext cx="9252064" cy="733492"/>
          </a:xfrm>
        </p:spPr>
        <p:txBody>
          <a:bodyPr>
            <a:normAutofit/>
          </a:bodyPr>
          <a:lstStyle/>
          <a:p>
            <a:pPr algn="ctr"/>
            <a:r>
              <a:rPr lang="en-US" sz="4000" b="1" dirty="0">
                <a:solidFill>
                  <a:srgbClr val="FFC000"/>
                </a:solidFill>
                <a:latin typeface="Rockwell" panose="02060603020205020403" pitchFamily="18" charset="0"/>
              </a:rPr>
              <a:t>DATA SET</a:t>
            </a:r>
            <a:endParaRPr lang="en-IN" sz="4000" b="1" dirty="0">
              <a:solidFill>
                <a:srgbClr val="FFC000"/>
              </a:solidFill>
              <a:latin typeface="Rockwell" panose="02060603020205020403" pitchFamily="18" charset="0"/>
            </a:endParaRPr>
          </a:p>
        </p:txBody>
      </p:sp>
      <p:pic>
        <p:nvPicPr>
          <p:cNvPr id="4" name="Picture 3">
            <a:extLst>
              <a:ext uri="{FF2B5EF4-FFF2-40B4-BE49-F238E27FC236}">
                <a16:creationId xmlns:a16="http://schemas.microsoft.com/office/drawing/2014/main" id="{8903CC69-C56E-BD63-2BC4-9D76A5B64EA9}"/>
              </a:ext>
            </a:extLst>
          </p:cNvPr>
          <p:cNvPicPr>
            <a:picLocks noChangeAspect="1"/>
          </p:cNvPicPr>
          <p:nvPr/>
        </p:nvPicPr>
        <p:blipFill>
          <a:blip r:embed="rId2"/>
          <a:stretch>
            <a:fillRect/>
          </a:stretch>
        </p:blipFill>
        <p:spPr>
          <a:xfrm>
            <a:off x="1919316" y="1043521"/>
            <a:ext cx="9248775" cy="2569797"/>
          </a:xfrm>
          <a:prstGeom prst="rect">
            <a:avLst/>
          </a:prstGeom>
        </p:spPr>
      </p:pic>
      <p:sp>
        <p:nvSpPr>
          <p:cNvPr id="7" name="Rectangle: Rounded Corners 6">
            <a:extLst>
              <a:ext uri="{FF2B5EF4-FFF2-40B4-BE49-F238E27FC236}">
                <a16:creationId xmlns:a16="http://schemas.microsoft.com/office/drawing/2014/main" id="{6AAF537B-3077-9EAF-D370-8B9507731AB7}"/>
              </a:ext>
            </a:extLst>
          </p:cNvPr>
          <p:cNvSpPr/>
          <p:nvPr/>
        </p:nvSpPr>
        <p:spPr>
          <a:xfrm>
            <a:off x="1293244" y="4529580"/>
            <a:ext cx="2505758" cy="1498862"/>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latin typeface="Rockwell" panose="02060603020205020403" pitchFamily="18" charset="0"/>
              </a:rPr>
              <a:t>Dataset is taken from Kaggle website</a:t>
            </a:r>
            <a:endParaRPr lang="en-IN" dirty="0">
              <a:solidFill>
                <a:schemeClr val="tx1">
                  <a:lumMod val="95000"/>
                  <a:lumOff val="5000"/>
                </a:schemeClr>
              </a:solidFill>
              <a:latin typeface="Rockwell" panose="02060603020205020403" pitchFamily="18" charset="0"/>
            </a:endParaRPr>
          </a:p>
        </p:txBody>
      </p:sp>
      <p:sp>
        <p:nvSpPr>
          <p:cNvPr id="11" name="Rectangle: Rounded Corners 10">
            <a:extLst>
              <a:ext uri="{FF2B5EF4-FFF2-40B4-BE49-F238E27FC236}">
                <a16:creationId xmlns:a16="http://schemas.microsoft.com/office/drawing/2014/main" id="{A21DE72C-ECCF-03B2-7DBC-AFE1BAACE994}"/>
              </a:ext>
            </a:extLst>
          </p:cNvPr>
          <p:cNvSpPr/>
          <p:nvPr/>
        </p:nvSpPr>
        <p:spPr>
          <a:xfrm>
            <a:off x="4058092" y="4529580"/>
            <a:ext cx="2485612" cy="1498862"/>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latin typeface="Rockwell" panose="02060603020205020403" pitchFamily="18" charset="0"/>
              </a:rPr>
              <a:t>The size of the data set is 7794*4, it measures 7794 rows and 4 columns.</a:t>
            </a:r>
            <a:endParaRPr lang="en-IN" dirty="0">
              <a:solidFill>
                <a:schemeClr val="tx1">
                  <a:lumMod val="95000"/>
                  <a:lumOff val="5000"/>
                </a:schemeClr>
              </a:solidFill>
              <a:latin typeface="Rockwell" panose="02060603020205020403" pitchFamily="18" charset="0"/>
            </a:endParaRPr>
          </a:p>
        </p:txBody>
      </p:sp>
      <p:sp>
        <p:nvSpPr>
          <p:cNvPr id="12" name="Rectangle: Rounded Corners 11">
            <a:extLst>
              <a:ext uri="{FF2B5EF4-FFF2-40B4-BE49-F238E27FC236}">
                <a16:creationId xmlns:a16="http://schemas.microsoft.com/office/drawing/2014/main" id="{4E0F85C6-56CC-AB53-288C-CB7904E7D2D0}"/>
              </a:ext>
            </a:extLst>
          </p:cNvPr>
          <p:cNvSpPr/>
          <p:nvPr/>
        </p:nvSpPr>
        <p:spPr>
          <a:xfrm>
            <a:off x="6822940" y="4529580"/>
            <a:ext cx="2485612" cy="1498862"/>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lumMod val="10000"/>
                  </a:schemeClr>
                </a:solidFill>
                <a:latin typeface="Rockwell" panose="02060603020205020403" pitchFamily="18" charset="0"/>
              </a:rPr>
              <a:t>70% of the data is used for Training the ML Model.</a:t>
            </a:r>
            <a:endParaRPr lang="en-IN" dirty="0">
              <a:solidFill>
                <a:schemeClr val="bg2">
                  <a:lumMod val="10000"/>
                </a:schemeClr>
              </a:solidFill>
              <a:latin typeface="Rockwell" panose="02060603020205020403" pitchFamily="18" charset="0"/>
            </a:endParaRPr>
          </a:p>
        </p:txBody>
      </p:sp>
      <p:sp>
        <p:nvSpPr>
          <p:cNvPr id="13" name="Rectangle: Rounded Corners 12">
            <a:extLst>
              <a:ext uri="{FF2B5EF4-FFF2-40B4-BE49-F238E27FC236}">
                <a16:creationId xmlns:a16="http://schemas.microsoft.com/office/drawing/2014/main" id="{02B7D789-D5B3-AFD5-8F66-172DB8AF8CFF}"/>
              </a:ext>
            </a:extLst>
          </p:cNvPr>
          <p:cNvSpPr/>
          <p:nvPr/>
        </p:nvSpPr>
        <p:spPr>
          <a:xfrm>
            <a:off x="9587788" y="4529580"/>
            <a:ext cx="2485612" cy="1498862"/>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lumMod val="25000"/>
                  </a:schemeClr>
                </a:solidFill>
                <a:latin typeface="Rockwell" panose="02060603020205020403" pitchFamily="18" charset="0"/>
              </a:rPr>
              <a:t>3</a:t>
            </a:r>
            <a:r>
              <a:rPr lang="en-US">
                <a:solidFill>
                  <a:schemeClr val="bg2">
                    <a:lumMod val="25000"/>
                  </a:schemeClr>
                </a:solidFill>
                <a:latin typeface="Rockwell" panose="02060603020205020403" pitchFamily="18" charset="0"/>
              </a:rPr>
              <a:t>0</a:t>
            </a:r>
            <a:r>
              <a:rPr lang="en-US" dirty="0">
                <a:solidFill>
                  <a:schemeClr val="bg2">
                    <a:lumMod val="25000"/>
                  </a:schemeClr>
                </a:solidFill>
                <a:latin typeface="Rockwell" panose="02060603020205020403" pitchFamily="18" charset="0"/>
              </a:rPr>
              <a:t>% of the data is used to test the model</a:t>
            </a:r>
            <a:endParaRPr lang="en-IN" dirty="0">
              <a:solidFill>
                <a:schemeClr val="bg2">
                  <a:lumMod val="25000"/>
                </a:schemeClr>
              </a:solidFill>
              <a:latin typeface="Rockwell" panose="02060603020205020403" pitchFamily="18" charset="0"/>
            </a:endParaRPr>
          </a:p>
        </p:txBody>
      </p:sp>
      <p:cxnSp>
        <p:nvCxnSpPr>
          <p:cNvPr id="15" name="Straight Connector 14">
            <a:extLst>
              <a:ext uri="{FF2B5EF4-FFF2-40B4-BE49-F238E27FC236}">
                <a16:creationId xmlns:a16="http://schemas.microsoft.com/office/drawing/2014/main" id="{B29F72E6-9DBB-A56F-BC63-E76C8C3B9C75}"/>
              </a:ext>
            </a:extLst>
          </p:cNvPr>
          <p:cNvCxnSpPr>
            <a:cxnSpLocks/>
            <a:stCxn id="7" idx="3"/>
            <a:endCxn id="7" idx="3"/>
          </p:cNvCxnSpPr>
          <p:nvPr/>
        </p:nvCxnSpPr>
        <p:spPr>
          <a:xfrm>
            <a:off x="3799002" y="5279011"/>
            <a:ext cx="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7182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92BD677-FFB7-411A-E56A-FEA497072E8E}"/>
              </a:ext>
            </a:extLst>
          </p:cNvPr>
          <p:cNvSpPr/>
          <p:nvPr/>
        </p:nvSpPr>
        <p:spPr>
          <a:xfrm>
            <a:off x="1" y="0"/>
            <a:ext cx="1325880" cy="6858000"/>
          </a:xfrm>
          <a:prstGeom prst="rect">
            <a:avLst/>
          </a:prstGeom>
          <a:solidFill>
            <a:schemeClr val="accent4">
              <a:lumMod val="60000"/>
              <a:lumOff val="40000"/>
            </a:schemeClr>
          </a:solidFill>
          <a:ln>
            <a:solidFill>
              <a:schemeClr val="tx1"/>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Rounded Corners 5">
            <a:extLst>
              <a:ext uri="{FF2B5EF4-FFF2-40B4-BE49-F238E27FC236}">
                <a16:creationId xmlns:a16="http://schemas.microsoft.com/office/drawing/2014/main" id="{24717168-9E80-0A1D-64CE-1EACCE300934}"/>
              </a:ext>
            </a:extLst>
          </p:cNvPr>
          <p:cNvSpPr/>
          <p:nvPr/>
        </p:nvSpPr>
        <p:spPr>
          <a:xfrm>
            <a:off x="1325881" y="48933"/>
            <a:ext cx="6577445" cy="816658"/>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A7CA8102-23DA-65C8-69D7-2F245168F235}"/>
              </a:ext>
            </a:extLst>
          </p:cNvPr>
          <p:cNvSpPr>
            <a:spLocks noGrp="1"/>
          </p:cNvSpPr>
          <p:nvPr>
            <p:ph type="title"/>
          </p:nvPr>
        </p:nvSpPr>
        <p:spPr>
          <a:xfrm>
            <a:off x="-135274" y="0"/>
            <a:ext cx="9252064" cy="1025723"/>
          </a:xfrm>
        </p:spPr>
        <p:txBody>
          <a:bodyPr>
            <a:normAutofit/>
          </a:bodyPr>
          <a:lstStyle/>
          <a:p>
            <a:pPr algn="ctr"/>
            <a:r>
              <a:rPr lang="en-US" sz="4000" b="1" dirty="0">
                <a:solidFill>
                  <a:srgbClr val="FFC000"/>
                </a:solidFill>
                <a:latin typeface="Rockwell" panose="02060603020205020403" pitchFamily="18" charset="0"/>
              </a:rPr>
              <a:t>WORKFLOW</a:t>
            </a:r>
            <a:endParaRPr lang="en-IN" sz="4000" b="1" dirty="0">
              <a:solidFill>
                <a:srgbClr val="FFC000"/>
              </a:solidFill>
              <a:latin typeface="Rockwell" panose="02060603020205020403" pitchFamily="18" charset="0"/>
            </a:endParaRPr>
          </a:p>
        </p:txBody>
      </p:sp>
      <p:sp>
        <p:nvSpPr>
          <p:cNvPr id="7" name="TextBox 6">
            <a:extLst>
              <a:ext uri="{FF2B5EF4-FFF2-40B4-BE49-F238E27FC236}">
                <a16:creationId xmlns:a16="http://schemas.microsoft.com/office/drawing/2014/main" id="{06D72313-0AB5-5643-87F3-D310C76B6BD3}"/>
              </a:ext>
            </a:extLst>
          </p:cNvPr>
          <p:cNvSpPr txBox="1"/>
          <p:nvPr/>
        </p:nvSpPr>
        <p:spPr>
          <a:xfrm>
            <a:off x="818147" y="1363580"/>
            <a:ext cx="5277853" cy="4832092"/>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Rockwell" panose="02060603020205020403" pitchFamily="18" charset="0"/>
              </a:rPr>
              <a:t>Data set loading.</a:t>
            </a:r>
          </a:p>
          <a:p>
            <a:pPr marL="457200" indent="-457200">
              <a:buFont typeface="Arial" panose="020B0604020202020204" pitchFamily="34" charset="0"/>
              <a:buChar char="•"/>
            </a:pPr>
            <a:r>
              <a:rPr lang="en-US" sz="2800" dirty="0">
                <a:latin typeface="Rockwell" panose="02060603020205020403" pitchFamily="18" charset="0"/>
              </a:rPr>
              <a:t>Data Pre-Processing(remove Stop words, Stemming, Drop duplicate and remove meaningless char from </a:t>
            </a:r>
            <a:r>
              <a:rPr lang="en-US" sz="2800" dirty="0" err="1">
                <a:latin typeface="Rockwell" panose="02060603020205020403" pitchFamily="18" charset="0"/>
              </a:rPr>
              <a:t>from</a:t>
            </a:r>
            <a:r>
              <a:rPr lang="en-US" sz="2800" dirty="0">
                <a:latin typeface="Rockwell" panose="02060603020205020403" pitchFamily="18" charset="0"/>
              </a:rPr>
              <a:t> the text.)</a:t>
            </a:r>
          </a:p>
          <a:p>
            <a:pPr marL="457200" indent="-457200">
              <a:buFont typeface="Arial" panose="020B0604020202020204" pitchFamily="34" charset="0"/>
              <a:buChar char="•"/>
            </a:pPr>
            <a:r>
              <a:rPr lang="en-US" sz="2800" dirty="0">
                <a:latin typeface="Rockwell" panose="02060603020205020403" pitchFamily="18" charset="0"/>
              </a:rPr>
              <a:t>Feature selection</a:t>
            </a:r>
          </a:p>
          <a:p>
            <a:pPr marL="457200" indent="-457200">
              <a:buFont typeface="Arial" panose="020B0604020202020204" pitchFamily="34" charset="0"/>
              <a:buChar char="•"/>
            </a:pPr>
            <a:r>
              <a:rPr lang="en-US" sz="2800" dirty="0">
                <a:latin typeface="Rockwell" panose="02060603020205020403" pitchFamily="18" charset="0"/>
              </a:rPr>
              <a:t>Applying Classification and model Construction</a:t>
            </a:r>
          </a:p>
          <a:p>
            <a:pPr marL="457200" indent="-457200">
              <a:buFont typeface="Arial" panose="020B0604020202020204" pitchFamily="34" charset="0"/>
              <a:buChar char="•"/>
            </a:pPr>
            <a:r>
              <a:rPr lang="en-US" sz="2800" dirty="0">
                <a:latin typeface="Rockwell" panose="02060603020205020403" pitchFamily="18" charset="0"/>
              </a:rPr>
              <a:t>Classifying the new data.</a:t>
            </a:r>
          </a:p>
          <a:p>
            <a:endParaRPr lang="en-IN" sz="2800" dirty="0">
              <a:latin typeface="Rockwell" panose="02060603020205020403" pitchFamily="18" charset="0"/>
            </a:endParaRPr>
          </a:p>
        </p:txBody>
      </p:sp>
      <p:sp>
        <p:nvSpPr>
          <p:cNvPr id="12" name="Rectangle 11">
            <a:extLst>
              <a:ext uri="{FF2B5EF4-FFF2-40B4-BE49-F238E27FC236}">
                <a16:creationId xmlns:a16="http://schemas.microsoft.com/office/drawing/2014/main" id="{83CCAA62-C93F-8124-E48C-D1563D0AAEE9}"/>
              </a:ext>
            </a:extLst>
          </p:cNvPr>
          <p:cNvSpPr/>
          <p:nvPr/>
        </p:nvSpPr>
        <p:spPr>
          <a:xfrm>
            <a:off x="7934618" y="924972"/>
            <a:ext cx="2931736" cy="463712"/>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Rockwell" panose="02060603020205020403" pitchFamily="18" charset="0"/>
              </a:rPr>
              <a:t>DATA SET</a:t>
            </a:r>
            <a:endParaRPr lang="en-IN" dirty="0">
              <a:solidFill>
                <a:schemeClr val="tx1"/>
              </a:solidFill>
              <a:latin typeface="Rockwell" panose="02060603020205020403" pitchFamily="18" charset="0"/>
            </a:endParaRPr>
          </a:p>
        </p:txBody>
      </p:sp>
      <p:sp>
        <p:nvSpPr>
          <p:cNvPr id="13" name="Rectangle 12">
            <a:extLst>
              <a:ext uri="{FF2B5EF4-FFF2-40B4-BE49-F238E27FC236}">
                <a16:creationId xmlns:a16="http://schemas.microsoft.com/office/drawing/2014/main" id="{7A2BF8D8-7564-A6DB-FA33-41DD256ADBC5}"/>
              </a:ext>
            </a:extLst>
          </p:cNvPr>
          <p:cNvSpPr/>
          <p:nvPr/>
        </p:nvSpPr>
        <p:spPr>
          <a:xfrm>
            <a:off x="7535941" y="1685577"/>
            <a:ext cx="3729089" cy="1025723"/>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Rockwell" panose="02060603020205020403" pitchFamily="18" charset="0"/>
              </a:rPr>
              <a:t>DATA</a:t>
            </a:r>
          </a:p>
          <a:p>
            <a:pPr algn="ctr"/>
            <a:r>
              <a:rPr lang="en-US" dirty="0">
                <a:solidFill>
                  <a:schemeClr val="tx1"/>
                </a:solidFill>
                <a:latin typeface="Rockwell" panose="02060603020205020403" pitchFamily="18" charset="0"/>
              </a:rPr>
              <a:t> PREPROCESSING</a:t>
            </a:r>
            <a:endParaRPr lang="en-IN" dirty="0">
              <a:solidFill>
                <a:schemeClr val="tx1"/>
              </a:solidFill>
              <a:latin typeface="Rockwell" panose="02060603020205020403" pitchFamily="18" charset="0"/>
            </a:endParaRPr>
          </a:p>
        </p:txBody>
      </p:sp>
      <p:sp>
        <p:nvSpPr>
          <p:cNvPr id="14" name="Rectangle 13">
            <a:extLst>
              <a:ext uri="{FF2B5EF4-FFF2-40B4-BE49-F238E27FC236}">
                <a16:creationId xmlns:a16="http://schemas.microsoft.com/office/drawing/2014/main" id="{F336DE6D-F7FB-0321-04B0-4A60AC350080}"/>
              </a:ext>
            </a:extLst>
          </p:cNvPr>
          <p:cNvSpPr/>
          <p:nvPr/>
        </p:nvSpPr>
        <p:spPr>
          <a:xfrm>
            <a:off x="7934618" y="3905261"/>
            <a:ext cx="2931736" cy="637626"/>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Rockwell" panose="02060603020205020403" pitchFamily="18" charset="0"/>
              </a:rPr>
              <a:t>TRAINING THE</a:t>
            </a:r>
          </a:p>
          <a:p>
            <a:pPr algn="ctr"/>
            <a:r>
              <a:rPr lang="en-US" dirty="0">
                <a:solidFill>
                  <a:schemeClr val="tx1"/>
                </a:solidFill>
                <a:latin typeface="Rockwell" panose="02060603020205020403" pitchFamily="18" charset="0"/>
              </a:rPr>
              <a:t>CLASSIFIER</a:t>
            </a:r>
            <a:endParaRPr lang="en-IN" dirty="0">
              <a:solidFill>
                <a:schemeClr val="tx1"/>
              </a:solidFill>
              <a:latin typeface="Rockwell" panose="02060603020205020403" pitchFamily="18" charset="0"/>
            </a:endParaRPr>
          </a:p>
        </p:txBody>
      </p:sp>
      <p:sp>
        <p:nvSpPr>
          <p:cNvPr id="15" name="Rectangle 14">
            <a:extLst>
              <a:ext uri="{FF2B5EF4-FFF2-40B4-BE49-F238E27FC236}">
                <a16:creationId xmlns:a16="http://schemas.microsoft.com/office/drawing/2014/main" id="{7930D0C8-FBAC-9D8A-BE31-3155628BC9BF}"/>
              </a:ext>
            </a:extLst>
          </p:cNvPr>
          <p:cNvSpPr/>
          <p:nvPr/>
        </p:nvSpPr>
        <p:spPr>
          <a:xfrm>
            <a:off x="7934618" y="3083153"/>
            <a:ext cx="2931736" cy="463712"/>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Rockwell" panose="02060603020205020403" pitchFamily="18" charset="0"/>
              </a:rPr>
              <a:t>FEATURE EXTRACTION</a:t>
            </a:r>
            <a:endParaRPr lang="en-IN" dirty="0">
              <a:solidFill>
                <a:schemeClr val="tx1"/>
              </a:solidFill>
              <a:latin typeface="Rockwell" panose="02060603020205020403" pitchFamily="18" charset="0"/>
            </a:endParaRPr>
          </a:p>
        </p:txBody>
      </p:sp>
      <p:sp>
        <p:nvSpPr>
          <p:cNvPr id="16" name="Rectangle 15">
            <a:extLst>
              <a:ext uri="{FF2B5EF4-FFF2-40B4-BE49-F238E27FC236}">
                <a16:creationId xmlns:a16="http://schemas.microsoft.com/office/drawing/2014/main" id="{888A4DC6-B3A4-AD33-ED80-44EA13725BB9}"/>
              </a:ext>
            </a:extLst>
          </p:cNvPr>
          <p:cNvSpPr/>
          <p:nvPr/>
        </p:nvSpPr>
        <p:spPr>
          <a:xfrm>
            <a:off x="7535941" y="4899182"/>
            <a:ext cx="3729089" cy="463712"/>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Rockwell" panose="02060603020205020403" pitchFamily="18" charset="0"/>
              </a:rPr>
              <a:t>OPINION</a:t>
            </a:r>
            <a:endParaRPr lang="en-IN" dirty="0">
              <a:solidFill>
                <a:schemeClr val="tx1"/>
              </a:solidFill>
              <a:latin typeface="Rockwell" panose="02060603020205020403" pitchFamily="18" charset="0"/>
            </a:endParaRPr>
          </a:p>
        </p:txBody>
      </p:sp>
      <p:sp>
        <p:nvSpPr>
          <p:cNvPr id="18" name="Rectangle 17">
            <a:extLst>
              <a:ext uri="{FF2B5EF4-FFF2-40B4-BE49-F238E27FC236}">
                <a16:creationId xmlns:a16="http://schemas.microsoft.com/office/drawing/2014/main" id="{06C018BA-F3FE-8DF8-0A26-B36A359CC490}"/>
              </a:ext>
            </a:extLst>
          </p:cNvPr>
          <p:cNvSpPr/>
          <p:nvPr/>
        </p:nvSpPr>
        <p:spPr>
          <a:xfrm>
            <a:off x="6218113" y="5895203"/>
            <a:ext cx="1718272" cy="524041"/>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Rockwell" panose="02060603020205020403" pitchFamily="18" charset="0"/>
              </a:rPr>
              <a:t>FAKE</a:t>
            </a:r>
            <a:endParaRPr lang="en-IN" dirty="0">
              <a:solidFill>
                <a:schemeClr val="tx1"/>
              </a:solidFill>
              <a:latin typeface="Rockwell" panose="02060603020205020403" pitchFamily="18" charset="0"/>
            </a:endParaRPr>
          </a:p>
        </p:txBody>
      </p:sp>
      <p:sp>
        <p:nvSpPr>
          <p:cNvPr id="19" name="Rectangle 18">
            <a:extLst>
              <a:ext uri="{FF2B5EF4-FFF2-40B4-BE49-F238E27FC236}">
                <a16:creationId xmlns:a16="http://schemas.microsoft.com/office/drawing/2014/main" id="{C036B7FC-C5BA-47E6-EF29-A8972CA14FE8}"/>
              </a:ext>
            </a:extLst>
          </p:cNvPr>
          <p:cNvSpPr/>
          <p:nvPr/>
        </p:nvSpPr>
        <p:spPr>
          <a:xfrm>
            <a:off x="10405894" y="5895204"/>
            <a:ext cx="1718272" cy="524041"/>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Rockwell" panose="02060603020205020403" pitchFamily="18" charset="0"/>
              </a:rPr>
              <a:t>TRUTHFUL</a:t>
            </a:r>
            <a:endParaRPr lang="en-IN" dirty="0">
              <a:solidFill>
                <a:schemeClr val="tx1"/>
              </a:solidFill>
              <a:latin typeface="Rockwell" panose="02060603020205020403" pitchFamily="18" charset="0"/>
            </a:endParaRPr>
          </a:p>
        </p:txBody>
      </p:sp>
      <p:cxnSp>
        <p:nvCxnSpPr>
          <p:cNvPr id="21" name="Straight Arrow Connector 20">
            <a:extLst>
              <a:ext uri="{FF2B5EF4-FFF2-40B4-BE49-F238E27FC236}">
                <a16:creationId xmlns:a16="http://schemas.microsoft.com/office/drawing/2014/main" id="{EC808A8C-4F65-7AF4-ECF1-98D41B117414}"/>
              </a:ext>
            </a:extLst>
          </p:cNvPr>
          <p:cNvCxnSpPr>
            <a:stCxn id="12" idx="2"/>
            <a:endCxn id="13" idx="0"/>
          </p:cNvCxnSpPr>
          <p:nvPr/>
        </p:nvCxnSpPr>
        <p:spPr>
          <a:xfrm>
            <a:off x="9400486" y="1388684"/>
            <a:ext cx="0" cy="296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E3EFCED-331B-62DD-D7FE-AEC7DDF2A90E}"/>
              </a:ext>
            </a:extLst>
          </p:cNvPr>
          <p:cNvCxnSpPr>
            <a:stCxn id="13" idx="2"/>
            <a:endCxn id="15" idx="0"/>
          </p:cNvCxnSpPr>
          <p:nvPr/>
        </p:nvCxnSpPr>
        <p:spPr>
          <a:xfrm>
            <a:off x="9400486" y="2711300"/>
            <a:ext cx="0" cy="3718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7A57BC7-C6E4-584B-EC33-6F9DEDFF97CC}"/>
              </a:ext>
            </a:extLst>
          </p:cNvPr>
          <p:cNvCxnSpPr>
            <a:stCxn id="15" idx="2"/>
            <a:endCxn id="14" idx="0"/>
          </p:cNvCxnSpPr>
          <p:nvPr/>
        </p:nvCxnSpPr>
        <p:spPr>
          <a:xfrm>
            <a:off x="9400486" y="3546865"/>
            <a:ext cx="0" cy="3583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ACF1DA1A-99B1-1246-5F24-DBA679CC232D}"/>
              </a:ext>
            </a:extLst>
          </p:cNvPr>
          <p:cNvCxnSpPr>
            <a:stCxn id="14" idx="2"/>
            <a:endCxn id="16" idx="0"/>
          </p:cNvCxnSpPr>
          <p:nvPr/>
        </p:nvCxnSpPr>
        <p:spPr>
          <a:xfrm>
            <a:off x="9400486" y="4542887"/>
            <a:ext cx="0" cy="3562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0709B66-C77D-1371-5B36-8ED58F433A09}"/>
              </a:ext>
            </a:extLst>
          </p:cNvPr>
          <p:cNvCxnSpPr/>
          <p:nvPr/>
        </p:nvCxnSpPr>
        <p:spPr>
          <a:xfrm flipH="1">
            <a:off x="7466029" y="5362894"/>
            <a:ext cx="942680" cy="5323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3D83452-2A33-CE6A-54B4-BCCC6C5545C1}"/>
              </a:ext>
            </a:extLst>
          </p:cNvPr>
          <p:cNvCxnSpPr>
            <a:cxnSpLocks/>
            <a:endCxn id="19" idx="0"/>
          </p:cNvCxnSpPr>
          <p:nvPr/>
        </p:nvCxnSpPr>
        <p:spPr>
          <a:xfrm>
            <a:off x="10405894" y="5362894"/>
            <a:ext cx="859136" cy="532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0579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92BD677-FFB7-411A-E56A-FEA497072E8E}"/>
              </a:ext>
            </a:extLst>
          </p:cNvPr>
          <p:cNvSpPr/>
          <p:nvPr/>
        </p:nvSpPr>
        <p:spPr>
          <a:xfrm>
            <a:off x="1" y="0"/>
            <a:ext cx="1325880" cy="6858000"/>
          </a:xfrm>
          <a:prstGeom prst="rect">
            <a:avLst/>
          </a:prstGeom>
          <a:solidFill>
            <a:schemeClr val="accent4">
              <a:lumMod val="60000"/>
              <a:lumOff val="40000"/>
            </a:schemeClr>
          </a:solidFill>
          <a:ln>
            <a:solidFill>
              <a:schemeClr val="tx1"/>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Rounded Corners 5">
            <a:extLst>
              <a:ext uri="{FF2B5EF4-FFF2-40B4-BE49-F238E27FC236}">
                <a16:creationId xmlns:a16="http://schemas.microsoft.com/office/drawing/2014/main" id="{24717168-9E80-0A1D-64CE-1EACCE300934}"/>
              </a:ext>
            </a:extLst>
          </p:cNvPr>
          <p:cNvSpPr/>
          <p:nvPr/>
        </p:nvSpPr>
        <p:spPr>
          <a:xfrm>
            <a:off x="2576945" y="129885"/>
            <a:ext cx="6577445" cy="61306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A7CA8102-23DA-65C8-69D7-2F245168F235}"/>
              </a:ext>
            </a:extLst>
          </p:cNvPr>
          <p:cNvSpPr>
            <a:spLocks noGrp="1"/>
          </p:cNvSpPr>
          <p:nvPr>
            <p:ph type="title"/>
          </p:nvPr>
        </p:nvSpPr>
        <p:spPr>
          <a:xfrm>
            <a:off x="1325882" y="-226365"/>
            <a:ext cx="9252064" cy="1325563"/>
          </a:xfrm>
        </p:spPr>
        <p:txBody>
          <a:bodyPr>
            <a:normAutofit/>
          </a:bodyPr>
          <a:lstStyle/>
          <a:p>
            <a:pPr algn="ctr"/>
            <a:r>
              <a:rPr lang="en-US" sz="4000" b="1" dirty="0">
                <a:solidFill>
                  <a:srgbClr val="FFC000"/>
                </a:solidFill>
                <a:latin typeface="Rockwell" panose="02060603020205020403" pitchFamily="18" charset="0"/>
              </a:rPr>
              <a:t>DATA PREPROCESSING</a:t>
            </a:r>
            <a:endParaRPr lang="en-IN" sz="4000" b="1" dirty="0">
              <a:solidFill>
                <a:srgbClr val="FFC000"/>
              </a:solidFill>
              <a:latin typeface="Rockwell" panose="02060603020205020403" pitchFamily="18" charset="0"/>
            </a:endParaRPr>
          </a:p>
        </p:txBody>
      </p:sp>
      <p:sp>
        <p:nvSpPr>
          <p:cNvPr id="7" name="TextBox 6">
            <a:extLst>
              <a:ext uri="{FF2B5EF4-FFF2-40B4-BE49-F238E27FC236}">
                <a16:creationId xmlns:a16="http://schemas.microsoft.com/office/drawing/2014/main" id="{A1A3EE25-F842-E988-C5C5-A77C2BE961F9}"/>
              </a:ext>
            </a:extLst>
          </p:cNvPr>
          <p:cNvSpPr txBox="1"/>
          <p:nvPr/>
        </p:nvSpPr>
        <p:spPr>
          <a:xfrm>
            <a:off x="1325881" y="1455448"/>
            <a:ext cx="9995711" cy="4401205"/>
          </a:xfrm>
          <a:prstGeom prst="rect">
            <a:avLst/>
          </a:prstGeom>
          <a:noFill/>
        </p:spPr>
        <p:txBody>
          <a:bodyPr wrap="square" rtlCol="0">
            <a:spAutoFit/>
          </a:bodyPr>
          <a:lstStyle/>
          <a:p>
            <a:pPr algn="just"/>
            <a:r>
              <a:rPr lang="en-US" sz="2800" b="0" i="0" dirty="0">
                <a:solidFill>
                  <a:srgbClr val="222222"/>
                </a:solidFill>
                <a:effectLst/>
                <a:latin typeface="Rockwell" panose="02060603020205020403" pitchFamily="18" charset="0"/>
              </a:rPr>
              <a:t>In data processing, we will focus on the text column on this data which actually contains the news part. We will modify this text column to extract more information to make the model more predictable. </a:t>
            </a:r>
          </a:p>
          <a:p>
            <a:pPr algn="just"/>
            <a:endParaRPr lang="en-US" sz="2800" b="0" i="0" dirty="0">
              <a:solidFill>
                <a:srgbClr val="222222"/>
              </a:solidFill>
              <a:effectLst/>
              <a:latin typeface="Rockwell" panose="02060603020205020403" pitchFamily="18" charset="0"/>
            </a:endParaRPr>
          </a:p>
          <a:p>
            <a:pPr algn="just"/>
            <a:r>
              <a:rPr lang="en-US" sz="2800" b="0" i="0" dirty="0">
                <a:solidFill>
                  <a:srgbClr val="222222"/>
                </a:solidFill>
                <a:effectLst/>
                <a:latin typeface="Rockwell" panose="02060603020205020403" pitchFamily="18" charset="0"/>
              </a:rPr>
              <a:t>To extract information from the text column, we will use a library, which we know by the name of ‘</a:t>
            </a:r>
            <a:r>
              <a:rPr lang="en-US" sz="2800" b="1" i="0" dirty="0" err="1">
                <a:solidFill>
                  <a:srgbClr val="222222"/>
                </a:solidFill>
                <a:effectLst/>
                <a:latin typeface="Rockwell" panose="02060603020205020403" pitchFamily="18" charset="0"/>
              </a:rPr>
              <a:t>nltk</a:t>
            </a:r>
            <a:r>
              <a:rPr lang="en-US" sz="2800" b="1" i="0" dirty="0">
                <a:solidFill>
                  <a:srgbClr val="222222"/>
                </a:solidFill>
                <a:effectLst/>
                <a:latin typeface="Rockwell" panose="02060603020205020403" pitchFamily="18" charset="0"/>
              </a:rPr>
              <a:t>’</a:t>
            </a:r>
            <a:r>
              <a:rPr lang="en-US" sz="2800" b="0" i="0" dirty="0">
                <a:solidFill>
                  <a:srgbClr val="222222"/>
                </a:solidFill>
                <a:effectLst/>
                <a:latin typeface="Rockwell" panose="02060603020205020403" pitchFamily="18" charset="0"/>
              </a:rPr>
              <a:t>.</a:t>
            </a:r>
          </a:p>
          <a:p>
            <a:pPr algn="just"/>
            <a:endParaRPr lang="en-US" sz="2800" b="0" i="0" dirty="0">
              <a:solidFill>
                <a:srgbClr val="222222"/>
              </a:solidFill>
              <a:effectLst/>
              <a:latin typeface="Rockwell" panose="02060603020205020403" pitchFamily="18" charset="0"/>
            </a:endParaRPr>
          </a:p>
          <a:p>
            <a:pPr algn="just"/>
            <a:r>
              <a:rPr lang="en-US" sz="2800" b="0" i="0" dirty="0">
                <a:solidFill>
                  <a:srgbClr val="222222"/>
                </a:solidFill>
                <a:effectLst/>
                <a:latin typeface="Rockwell" panose="02060603020205020403" pitchFamily="18" charset="0"/>
              </a:rPr>
              <a:t>Here we will use functionalities of</a:t>
            </a:r>
            <a:r>
              <a:rPr lang="en-US" sz="2800" b="1" i="0" dirty="0">
                <a:solidFill>
                  <a:srgbClr val="222222"/>
                </a:solidFill>
                <a:effectLst/>
                <a:latin typeface="Rockwell" panose="02060603020205020403" pitchFamily="18" charset="0"/>
              </a:rPr>
              <a:t> </a:t>
            </a:r>
            <a:r>
              <a:rPr lang="en-US" sz="2800" b="0" i="0" dirty="0">
                <a:solidFill>
                  <a:srgbClr val="222222"/>
                </a:solidFill>
                <a:effectLst/>
                <a:latin typeface="Rockwell" panose="02060603020205020403" pitchFamily="18" charset="0"/>
              </a:rPr>
              <a:t>the </a:t>
            </a:r>
            <a:r>
              <a:rPr lang="en-US" sz="2800" b="1" i="0" dirty="0">
                <a:solidFill>
                  <a:srgbClr val="222222"/>
                </a:solidFill>
                <a:effectLst/>
                <a:latin typeface="Rockwell" panose="02060603020205020403" pitchFamily="18" charset="0"/>
              </a:rPr>
              <a:t>‘</a:t>
            </a:r>
            <a:r>
              <a:rPr lang="en-US" sz="2800" b="1" i="0" dirty="0" err="1">
                <a:solidFill>
                  <a:srgbClr val="222222"/>
                </a:solidFill>
                <a:effectLst/>
                <a:latin typeface="Rockwell" panose="02060603020205020403" pitchFamily="18" charset="0"/>
              </a:rPr>
              <a:t>nltk</a:t>
            </a:r>
            <a:r>
              <a:rPr lang="en-US" sz="2800" b="0" i="0" dirty="0">
                <a:solidFill>
                  <a:srgbClr val="222222"/>
                </a:solidFill>
                <a:effectLst/>
                <a:latin typeface="Rockwell" panose="02060603020205020403" pitchFamily="18" charset="0"/>
              </a:rPr>
              <a:t>‘ library named Removing </a:t>
            </a:r>
            <a:r>
              <a:rPr lang="en-US" sz="2800" b="0" i="0" dirty="0" err="1">
                <a:solidFill>
                  <a:srgbClr val="222222"/>
                </a:solidFill>
                <a:effectLst/>
                <a:latin typeface="Rockwell" panose="02060603020205020403" pitchFamily="18" charset="0"/>
              </a:rPr>
              <a:t>Stopwords</a:t>
            </a:r>
            <a:r>
              <a:rPr lang="en-US" sz="2800" b="0" i="0" dirty="0">
                <a:solidFill>
                  <a:srgbClr val="222222"/>
                </a:solidFill>
                <a:effectLst/>
                <a:latin typeface="Rockwell" panose="02060603020205020403" pitchFamily="18" charset="0"/>
              </a:rPr>
              <a:t>, Tokenization.</a:t>
            </a:r>
          </a:p>
        </p:txBody>
      </p:sp>
    </p:spTree>
    <p:extLst>
      <p:ext uri="{BB962C8B-B14F-4D97-AF65-F5344CB8AC3E}">
        <p14:creationId xmlns:p14="http://schemas.microsoft.com/office/powerpoint/2010/main" val="2403852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92BD677-FFB7-411A-E56A-FEA497072E8E}"/>
              </a:ext>
            </a:extLst>
          </p:cNvPr>
          <p:cNvSpPr/>
          <p:nvPr/>
        </p:nvSpPr>
        <p:spPr>
          <a:xfrm>
            <a:off x="1" y="0"/>
            <a:ext cx="1325880" cy="6858000"/>
          </a:xfrm>
          <a:prstGeom prst="rect">
            <a:avLst/>
          </a:prstGeom>
          <a:solidFill>
            <a:schemeClr val="accent4">
              <a:lumMod val="60000"/>
              <a:lumOff val="40000"/>
            </a:schemeClr>
          </a:solidFill>
          <a:ln>
            <a:solidFill>
              <a:schemeClr val="tx1"/>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Rounded Corners 5">
            <a:extLst>
              <a:ext uri="{FF2B5EF4-FFF2-40B4-BE49-F238E27FC236}">
                <a16:creationId xmlns:a16="http://schemas.microsoft.com/office/drawing/2014/main" id="{24717168-9E80-0A1D-64CE-1EACCE300934}"/>
              </a:ext>
            </a:extLst>
          </p:cNvPr>
          <p:cNvSpPr/>
          <p:nvPr/>
        </p:nvSpPr>
        <p:spPr>
          <a:xfrm>
            <a:off x="2576945" y="129885"/>
            <a:ext cx="6577445" cy="61306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A7CA8102-23DA-65C8-69D7-2F245168F235}"/>
              </a:ext>
            </a:extLst>
          </p:cNvPr>
          <p:cNvSpPr>
            <a:spLocks noGrp="1"/>
          </p:cNvSpPr>
          <p:nvPr>
            <p:ph type="title"/>
          </p:nvPr>
        </p:nvSpPr>
        <p:spPr>
          <a:xfrm>
            <a:off x="1325882" y="-226365"/>
            <a:ext cx="9252064" cy="1325563"/>
          </a:xfrm>
        </p:spPr>
        <p:txBody>
          <a:bodyPr>
            <a:normAutofit/>
          </a:bodyPr>
          <a:lstStyle/>
          <a:p>
            <a:pPr algn="ctr"/>
            <a:r>
              <a:rPr lang="en-US" sz="4000" b="1" dirty="0">
                <a:solidFill>
                  <a:srgbClr val="FFC000"/>
                </a:solidFill>
                <a:latin typeface="Rockwell" panose="02060603020205020403" pitchFamily="18" charset="0"/>
              </a:rPr>
              <a:t>DATA PREPROCESSING</a:t>
            </a:r>
            <a:endParaRPr lang="en-IN" sz="4000" b="1" dirty="0">
              <a:solidFill>
                <a:srgbClr val="FFC000"/>
              </a:solidFill>
              <a:latin typeface="Rockwell" panose="02060603020205020403" pitchFamily="18" charset="0"/>
            </a:endParaRPr>
          </a:p>
        </p:txBody>
      </p:sp>
      <p:sp>
        <p:nvSpPr>
          <p:cNvPr id="7" name="TextBox 6">
            <a:extLst>
              <a:ext uri="{FF2B5EF4-FFF2-40B4-BE49-F238E27FC236}">
                <a16:creationId xmlns:a16="http://schemas.microsoft.com/office/drawing/2014/main" id="{A1A3EE25-F842-E988-C5C5-A77C2BE961F9}"/>
              </a:ext>
            </a:extLst>
          </p:cNvPr>
          <p:cNvSpPr txBox="1"/>
          <p:nvPr/>
        </p:nvSpPr>
        <p:spPr>
          <a:xfrm>
            <a:off x="1325881" y="893778"/>
            <a:ext cx="9995711" cy="6063198"/>
          </a:xfrm>
          <a:prstGeom prst="rect">
            <a:avLst/>
          </a:prstGeom>
          <a:noFill/>
        </p:spPr>
        <p:txBody>
          <a:bodyPr wrap="square" rtlCol="0">
            <a:spAutoFit/>
          </a:bodyPr>
          <a:lstStyle/>
          <a:p>
            <a:pPr algn="l"/>
            <a:r>
              <a:rPr lang="en-US" sz="2800" b="1" i="0" dirty="0">
                <a:solidFill>
                  <a:srgbClr val="222222"/>
                </a:solidFill>
                <a:effectLst/>
                <a:latin typeface="Rockwell" panose="02060603020205020403" pitchFamily="18" charset="0"/>
              </a:rPr>
              <a:t>Removing </a:t>
            </a:r>
            <a:r>
              <a:rPr lang="en-US" sz="2800" b="1" i="0" dirty="0" err="1">
                <a:solidFill>
                  <a:srgbClr val="222222"/>
                </a:solidFill>
                <a:effectLst/>
                <a:latin typeface="Rockwell" panose="02060603020205020403" pitchFamily="18" charset="0"/>
              </a:rPr>
              <a:t>Stopwords</a:t>
            </a:r>
            <a:r>
              <a:rPr lang="en-US" sz="2800" b="1" i="0" dirty="0">
                <a:solidFill>
                  <a:srgbClr val="222222"/>
                </a:solidFill>
                <a:effectLst/>
                <a:latin typeface="Rockwell" panose="02060603020205020403" pitchFamily="18" charset="0"/>
              </a:rPr>
              <a:t>:-</a:t>
            </a:r>
            <a:br>
              <a:rPr lang="en-US" sz="3200" b="1" i="0" dirty="0">
                <a:solidFill>
                  <a:srgbClr val="222222"/>
                </a:solidFill>
                <a:effectLst/>
                <a:latin typeface="Rockwell" panose="02060603020205020403" pitchFamily="18" charset="0"/>
              </a:rPr>
            </a:br>
            <a:r>
              <a:rPr lang="en-US" sz="2800" b="0" i="0" dirty="0">
                <a:solidFill>
                  <a:srgbClr val="222222"/>
                </a:solidFill>
                <a:effectLst/>
                <a:latin typeface="Rockwell" panose="02060603020205020403" pitchFamily="18" charset="0"/>
              </a:rPr>
              <a:t>These are the words that are used in any language used to connect words or used to declare the tense of sentences. This means that if we use these words in any sentence they do not add much meaning to the context of the sentence so even after removing the </a:t>
            </a:r>
            <a:r>
              <a:rPr lang="en-US" sz="2800" b="0" i="0" dirty="0" err="1">
                <a:solidFill>
                  <a:srgbClr val="222222"/>
                </a:solidFill>
                <a:effectLst/>
                <a:latin typeface="Rockwell" panose="02060603020205020403" pitchFamily="18" charset="0"/>
              </a:rPr>
              <a:t>stopwords</a:t>
            </a:r>
            <a:r>
              <a:rPr lang="en-US" sz="2800" b="0" i="0" dirty="0">
                <a:solidFill>
                  <a:srgbClr val="222222"/>
                </a:solidFill>
                <a:effectLst/>
                <a:latin typeface="Rockwell" panose="02060603020205020403" pitchFamily="18" charset="0"/>
              </a:rPr>
              <a:t> we can understand the context.</a:t>
            </a:r>
          </a:p>
          <a:p>
            <a:pPr algn="l"/>
            <a:endParaRPr lang="en-US" sz="2800" b="0" i="0" dirty="0">
              <a:solidFill>
                <a:srgbClr val="222222"/>
              </a:solidFill>
              <a:effectLst/>
              <a:latin typeface="Rockwell" panose="02060603020205020403" pitchFamily="18" charset="0"/>
            </a:endParaRPr>
          </a:p>
          <a:p>
            <a:pPr algn="l"/>
            <a:r>
              <a:rPr lang="en-US" sz="2800" b="1" i="0" dirty="0">
                <a:solidFill>
                  <a:srgbClr val="222222"/>
                </a:solidFill>
                <a:effectLst/>
                <a:latin typeface="Rockwell" panose="02060603020205020403" pitchFamily="18" charset="0"/>
              </a:rPr>
              <a:t>Tokenization:-</a:t>
            </a:r>
          </a:p>
          <a:p>
            <a:pPr algn="l"/>
            <a:r>
              <a:rPr lang="en-US" sz="2800" dirty="0">
                <a:solidFill>
                  <a:srgbClr val="222222"/>
                </a:solidFill>
                <a:latin typeface="Rockwell" panose="02060603020205020403" pitchFamily="18" charset="0"/>
              </a:rPr>
              <a:t>Tokenization is the process of breaking text into smaller pieces which we know as tokens. Each word, special character, or number in a sentence can be depicted as token in NLP.</a:t>
            </a:r>
          </a:p>
          <a:p>
            <a:pPr algn="l"/>
            <a:endParaRPr lang="en-US" sz="2400" i="0" dirty="0">
              <a:solidFill>
                <a:srgbClr val="222222"/>
              </a:solidFill>
              <a:effectLst/>
              <a:latin typeface="Rockwell" panose="02060603020205020403" pitchFamily="18" charset="0"/>
            </a:endParaRPr>
          </a:p>
        </p:txBody>
      </p:sp>
    </p:spTree>
    <p:extLst>
      <p:ext uri="{BB962C8B-B14F-4D97-AF65-F5344CB8AC3E}">
        <p14:creationId xmlns:p14="http://schemas.microsoft.com/office/powerpoint/2010/main" val="1727837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92BD677-FFB7-411A-E56A-FEA497072E8E}"/>
              </a:ext>
            </a:extLst>
          </p:cNvPr>
          <p:cNvSpPr/>
          <p:nvPr/>
        </p:nvSpPr>
        <p:spPr>
          <a:xfrm>
            <a:off x="1" y="0"/>
            <a:ext cx="1325880" cy="6858000"/>
          </a:xfrm>
          <a:prstGeom prst="rect">
            <a:avLst/>
          </a:prstGeom>
          <a:solidFill>
            <a:schemeClr val="accent4">
              <a:lumMod val="60000"/>
              <a:lumOff val="40000"/>
            </a:schemeClr>
          </a:solidFill>
          <a:ln>
            <a:solidFill>
              <a:schemeClr val="tx1"/>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Rounded Corners 5">
            <a:extLst>
              <a:ext uri="{FF2B5EF4-FFF2-40B4-BE49-F238E27FC236}">
                <a16:creationId xmlns:a16="http://schemas.microsoft.com/office/drawing/2014/main" id="{24717168-9E80-0A1D-64CE-1EACCE300934}"/>
              </a:ext>
            </a:extLst>
          </p:cNvPr>
          <p:cNvSpPr/>
          <p:nvPr/>
        </p:nvSpPr>
        <p:spPr>
          <a:xfrm>
            <a:off x="2576945" y="129885"/>
            <a:ext cx="6577445" cy="61306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A7CA8102-23DA-65C8-69D7-2F245168F235}"/>
              </a:ext>
            </a:extLst>
          </p:cNvPr>
          <p:cNvSpPr>
            <a:spLocks noGrp="1"/>
          </p:cNvSpPr>
          <p:nvPr>
            <p:ph type="title"/>
          </p:nvPr>
        </p:nvSpPr>
        <p:spPr>
          <a:xfrm>
            <a:off x="1325882" y="-226365"/>
            <a:ext cx="9252064" cy="1325563"/>
          </a:xfrm>
        </p:spPr>
        <p:txBody>
          <a:bodyPr>
            <a:normAutofit/>
          </a:bodyPr>
          <a:lstStyle/>
          <a:p>
            <a:pPr algn="ctr"/>
            <a:r>
              <a:rPr lang="en-IN" sz="4000" b="1" dirty="0">
                <a:solidFill>
                  <a:srgbClr val="FFC000"/>
                </a:solidFill>
                <a:latin typeface="Rockwell" panose="02060603020205020403" pitchFamily="18" charset="0"/>
              </a:rPr>
              <a:t>FEATURE EXTRACTION</a:t>
            </a:r>
          </a:p>
        </p:txBody>
      </p:sp>
      <p:sp>
        <p:nvSpPr>
          <p:cNvPr id="3" name="TextBox 2">
            <a:extLst>
              <a:ext uri="{FF2B5EF4-FFF2-40B4-BE49-F238E27FC236}">
                <a16:creationId xmlns:a16="http://schemas.microsoft.com/office/drawing/2014/main" id="{012BDBC1-5BDD-01DF-126E-EC142695FA41}"/>
              </a:ext>
            </a:extLst>
          </p:cNvPr>
          <p:cNvSpPr txBox="1"/>
          <p:nvPr/>
        </p:nvSpPr>
        <p:spPr>
          <a:xfrm>
            <a:off x="1480008" y="1012954"/>
            <a:ext cx="10454326" cy="4832092"/>
          </a:xfrm>
          <a:prstGeom prst="rect">
            <a:avLst/>
          </a:prstGeom>
          <a:noFill/>
        </p:spPr>
        <p:txBody>
          <a:bodyPr wrap="square" rtlCol="0">
            <a:spAutoFit/>
          </a:bodyPr>
          <a:lstStyle/>
          <a:p>
            <a:pPr algn="l" fontAlgn="base"/>
            <a:r>
              <a:rPr lang="en-US" sz="2800" b="1" i="0" dirty="0">
                <a:effectLst/>
                <a:latin typeface="Rockwell" panose="02060603020205020403" pitchFamily="18" charset="0"/>
              </a:rPr>
              <a:t>Need of feature extraction techniques</a:t>
            </a:r>
            <a:r>
              <a:rPr lang="en-US" sz="2800" b="0" i="0" dirty="0">
                <a:effectLst/>
                <a:latin typeface="Rockwell" panose="02060603020205020403" pitchFamily="18" charset="0"/>
              </a:rPr>
              <a:t> Machine Learning algorithms learn from a pre-defined set of features from the training data to produce output for the test data. But the main problem in working with language processing is that machine learning algorithms cannot work on the raw text directly. So, we need some feature extraction techniques to convert text into a matrix(or vector) of features. Some of the most popular methods of feature extraction are :</a:t>
            </a:r>
          </a:p>
          <a:p>
            <a:pPr algn="l" fontAlgn="base"/>
            <a:endParaRPr lang="en-US" sz="2800" b="0" i="0" dirty="0">
              <a:effectLst/>
              <a:latin typeface="Rockwell" panose="02060603020205020403" pitchFamily="18" charset="0"/>
            </a:endParaRPr>
          </a:p>
          <a:p>
            <a:pPr algn="l" fontAlgn="base">
              <a:buFont typeface="Arial" panose="020B0604020202020204" pitchFamily="34" charset="0"/>
              <a:buChar char="•"/>
            </a:pPr>
            <a:r>
              <a:rPr lang="en-US" sz="2800" b="1" i="0" dirty="0">
                <a:effectLst/>
                <a:latin typeface="Rockwell" panose="02060603020205020403" pitchFamily="18" charset="0"/>
              </a:rPr>
              <a:t>Bag-of-Words</a:t>
            </a:r>
          </a:p>
          <a:p>
            <a:pPr algn="l" fontAlgn="base">
              <a:buFont typeface="Arial" panose="020B0604020202020204" pitchFamily="34" charset="0"/>
              <a:buChar char="•"/>
            </a:pPr>
            <a:r>
              <a:rPr lang="en-US" sz="2800" b="1" i="0" dirty="0">
                <a:effectLst/>
                <a:latin typeface="Rockwell" panose="02060603020205020403" pitchFamily="18" charset="0"/>
              </a:rPr>
              <a:t>TF-IDF</a:t>
            </a:r>
            <a:endParaRPr lang="en-US" sz="2800" b="1" i="0" dirty="0">
              <a:solidFill>
                <a:srgbClr val="FFFFFF"/>
              </a:solidFill>
              <a:effectLst/>
              <a:latin typeface="Rockwell" panose="02060603020205020403" pitchFamily="18" charset="0"/>
            </a:endParaRPr>
          </a:p>
        </p:txBody>
      </p:sp>
    </p:spTree>
    <p:extLst>
      <p:ext uri="{BB962C8B-B14F-4D97-AF65-F5344CB8AC3E}">
        <p14:creationId xmlns:p14="http://schemas.microsoft.com/office/powerpoint/2010/main" val="24726630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TotalTime>
  <Words>1659</Words>
  <Application>Microsoft Office PowerPoint</Application>
  <PresentationFormat>Widescreen</PresentationFormat>
  <Paragraphs>134</Paragraphs>
  <Slides>18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-apple-system</vt:lpstr>
      <vt:lpstr>Arial</vt:lpstr>
      <vt:lpstr>Calibri</vt:lpstr>
      <vt:lpstr>Calibri Light</vt:lpstr>
      <vt:lpstr>Lato</vt:lpstr>
      <vt:lpstr>Rockwell</vt:lpstr>
      <vt:lpstr>sohne</vt:lpstr>
      <vt:lpstr>Times New Roman</vt:lpstr>
      <vt:lpstr>Wingdings</vt:lpstr>
      <vt:lpstr>Office Theme</vt:lpstr>
      <vt:lpstr>FAKE NEWS CLASSIFIER</vt:lpstr>
      <vt:lpstr>CONTENTS</vt:lpstr>
      <vt:lpstr>INTRODUCTION</vt:lpstr>
      <vt:lpstr>NATURAL LANGUAGE PROCESSING(NLP)</vt:lpstr>
      <vt:lpstr>DATA SET</vt:lpstr>
      <vt:lpstr>WORKFLOW</vt:lpstr>
      <vt:lpstr>DATA PREPROCESSING</vt:lpstr>
      <vt:lpstr>DATA PREPROCESSING</vt:lpstr>
      <vt:lpstr>FEATURE EXTRACTION</vt:lpstr>
      <vt:lpstr>BAG OF WORDS</vt:lpstr>
      <vt:lpstr>TF-IDF</vt:lpstr>
      <vt:lpstr>TF-IDF</vt:lpstr>
      <vt:lpstr>TF-IDF</vt:lpstr>
      <vt:lpstr> MULTINOMIAL NAÏVE BAYES ALGORITHM </vt:lpstr>
      <vt:lpstr>PASSIVE-AGGRESSIVE CLASSIFIERS</vt:lpstr>
      <vt:lpstr>MULTINOMIAL CLASSIFIER WITH  HYPERPARAMETERS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CLASSIFIER</dc:title>
  <dc:creator>Ayush Shakya</dc:creator>
  <cp:lastModifiedBy>Akarshan Upadhyay</cp:lastModifiedBy>
  <cp:revision>10</cp:revision>
  <dcterms:created xsi:type="dcterms:W3CDTF">2023-03-27T15:39:00Z</dcterms:created>
  <dcterms:modified xsi:type="dcterms:W3CDTF">2023-06-05T05:23:27Z</dcterms:modified>
</cp:coreProperties>
</file>