
<file path=[Content_Types].xml><?xml version="1.0" encoding="utf-8"?>
<Types xmlns="http://schemas.openxmlformats.org/package/2006/content-types">
  <Default Extension="png" ContentType="image/png"/>
  <Default Extension="jpeg" ContentType="image/jpeg"/>
  <Default Extension="xls" ContentType="application/vnd.ms-exce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0"/>
  </p:notesMasterIdLst>
  <p:sldIdLst>
    <p:sldId id="256" r:id="rId2"/>
    <p:sldId id="261" r:id="rId3"/>
    <p:sldId id="262" r:id="rId4"/>
    <p:sldId id="263" r:id="rId5"/>
    <p:sldId id="264" r:id="rId6"/>
    <p:sldId id="265" r:id="rId7"/>
    <p:sldId id="266" r:id="rId8"/>
    <p:sldId id="267" r:id="rId9"/>
    <p:sldId id="268"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319" r:id="rId27"/>
    <p:sldId id="320" r:id="rId28"/>
    <p:sldId id="321"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5" r:id="rId48"/>
    <p:sldId id="306" r:id="rId49"/>
    <p:sldId id="307" r:id="rId50"/>
    <p:sldId id="308" r:id="rId51"/>
    <p:sldId id="309" r:id="rId52"/>
    <p:sldId id="318" r:id="rId53"/>
    <p:sldId id="317" r:id="rId54"/>
    <p:sldId id="310" r:id="rId55"/>
    <p:sldId id="311" r:id="rId56"/>
    <p:sldId id="312" r:id="rId57"/>
    <p:sldId id="314" r:id="rId58"/>
    <p:sldId id="315"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06" autoAdjust="0"/>
    <p:restoredTop sz="94660"/>
  </p:normalViewPr>
  <p:slideViewPr>
    <p:cSldViewPr snapToGrid="0">
      <p:cViewPr varScale="1">
        <p:scale>
          <a:sx n="74" d="100"/>
          <a:sy n="74" d="100"/>
        </p:scale>
        <p:origin x="10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2B49E2-24FD-417D-B253-81B3AB2C1FDB}"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A76AFFB1-B9BF-4A0E-8621-6CB56ED443E0}">
      <dgm:prSet phldrT="[Text]" custT="1"/>
      <dgm:spPr>
        <a:solidFill>
          <a:schemeClr val="accent2"/>
        </a:solidFill>
      </dgm:spPr>
      <dgm:t>
        <a:bodyPr/>
        <a:lstStyle/>
        <a:p>
          <a:r>
            <a:rPr lang="en-US" sz="1050" dirty="0" smtClean="0"/>
            <a:t>Organizations</a:t>
          </a:r>
          <a:endParaRPr lang="en-US" sz="1050" dirty="0"/>
        </a:p>
      </dgm:t>
    </dgm:pt>
    <dgm:pt modelId="{9B97C84E-29F5-42EC-9060-CB4F2C358E02}" type="parTrans" cxnId="{6216BDE9-5919-4DF2-B477-D209F98689DF}">
      <dgm:prSet/>
      <dgm:spPr/>
      <dgm:t>
        <a:bodyPr/>
        <a:lstStyle/>
        <a:p>
          <a:endParaRPr lang="en-US" sz="1050"/>
        </a:p>
      </dgm:t>
    </dgm:pt>
    <dgm:pt modelId="{E38D307B-090B-4ED9-9B1B-F67C1F4592DF}" type="sibTrans" cxnId="{6216BDE9-5919-4DF2-B477-D209F98689DF}">
      <dgm:prSet/>
      <dgm:spPr/>
      <dgm:t>
        <a:bodyPr/>
        <a:lstStyle/>
        <a:p>
          <a:endParaRPr lang="en-US" sz="1050"/>
        </a:p>
      </dgm:t>
    </dgm:pt>
    <dgm:pt modelId="{9CEAA9BF-6C9D-469D-A5D2-27489BB2A4A9}">
      <dgm:prSet phldrT="[Text]" custT="1"/>
      <dgm:spPr>
        <a:solidFill>
          <a:schemeClr val="accent1"/>
        </a:solidFill>
      </dgm:spPr>
      <dgm:t>
        <a:bodyPr/>
        <a:lstStyle/>
        <a:p>
          <a:r>
            <a:rPr lang="en-US" sz="1050" dirty="0" smtClean="0"/>
            <a:t>Groups</a:t>
          </a:r>
          <a:endParaRPr lang="en-US" sz="1050" dirty="0"/>
        </a:p>
      </dgm:t>
    </dgm:pt>
    <dgm:pt modelId="{D1904CE0-4192-415D-92AA-544320DB35D4}" type="parTrans" cxnId="{170E160D-79D9-41C5-90DF-5C1027E3A668}">
      <dgm:prSet/>
      <dgm:spPr/>
      <dgm:t>
        <a:bodyPr/>
        <a:lstStyle/>
        <a:p>
          <a:endParaRPr lang="en-US" sz="1050"/>
        </a:p>
      </dgm:t>
    </dgm:pt>
    <dgm:pt modelId="{0285F008-E9A8-48FF-9333-9D8758DA755D}" type="sibTrans" cxnId="{170E160D-79D9-41C5-90DF-5C1027E3A668}">
      <dgm:prSet/>
      <dgm:spPr/>
      <dgm:t>
        <a:bodyPr/>
        <a:lstStyle/>
        <a:p>
          <a:endParaRPr lang="en-US" sz="1050"/>
        </a:p>
      </dgm:t>
    </dgm:pt>
    <dgm:pt modelId="{20ACBFE6-ED27-4B1E-BB5B-66CFF44B706A}">
      <dgm:prSet phldrT="[Text]" custT="1"/>
      <dgm:spPr>
        <a:solidFill>
          <a:schemeClr val="accent1">
            <a:lumMod val="60000"/>
            <a:lumOff val="40000"/>
          </a:schemeClr>
        </a:solidFill>
      </dgm:spPr>
      <dgm:t>
        <a:bodyPr/>
        <a:lstStyle/>
        <a:p>
          <a:r>
            <a:rPr lang="en-US" sz="1050" dirty="0" smtClean="0"/>
            <a:t>Individuals</a:t>
          </a:r>
          <a:endParaRPr lang="en-US" sz="1050" dirty="0"/>
        </a:p>
      </dgm:t>
    </dgm:pt>
    <dgm:pt modelId="{CF9887BD-AF4D-418A-B4B1-23548287AC27}" type="parTrans" cxnId="{9F520F43-CB8B-4DEF-827C-293C5BAE7BA3}">
      <dgm:prSet/>
      <dgm:spPr/>
      <dgm:t>
        <a:bodyPr/>
        <a:lstStyle/>
        <a:p>
          <a:endParaRPr lang="en-US" sz="1050"/>
        </a:p>
      </dgm:t>
    </dgm:pt>
    <dgm:pt modelId="{D55452D2-9A37-487E-9510-22811BD2F014}" type="sibTrans" cxnId="{9F520F43-CB8B-4DEF-827C-293C5BAE7BA3}">
      <dgm:prSet/>
      <dgm:spPr/>
      <dgm:t>
        <a:bodyPr/>
        <a:lstStyle/>
        <a:p>
          <a:endParaRPr lang="en-US" sz="1050"/>
        </a:p>
      </dgm:t>
    </dgm:pt>
    <dgm:pt modelId="{A020EBD1-FD22-4305-890D-00216450912F}" type="pres">
      <dgm:prSet presAssocID="{3F2B49E2-24FD-417D-B253-81B3AB2C1FDB}" presName="Name0" presStyleCnt="0">
        <dgm:presLayoutVars>
          <dgm:chMax val="7"/>
          <dgm:resizeHandles val="exact"/>
        </dgm:presLayoutVars>
      </dgm:prSet>
      <dgm:spPr/>
      <dgm:t>
        <a:bodyPr/>
        <a:lstStyle/>
        <a:p>
          <a:endParaRPr lang="en-US"/>
        </a:p>
      </dgm:t>
    </dgm:pt>
    <dgm:pt modelId="{07A475C5-232E-4662-BDF5-BC149A20BB08}" type="pres">
      <dgm:prSet presAssocID="{3F2B49E2-24FD-417D-B253-81B3AB2C1FDB}" presName="comp1" presStyleCnt="0"/>
      <dgm:spPr/>
    </dgm:pt>
    <dgm:pt modelId="{A7648899-B110-4115-A53E-112C22A44B33}" type="pres">
      <dgm:prSet presAssocID="{3F2B49E2-24FD-417D-B253-81B3AB2C1FDB}" presName="circle1" presStyleLbl="node1" presStyleIdx="0" presStyleCnt="3"/>
      <dgm:spPr/>
      <dgm:t>
        <a:bodyPr/>
        <a:lstStyle/>
        <a:p>
          <a:endParaRPr lang="en-US"/>
        </a:p>
      </dgm:t>
    </dgm:pt>
    <dgm:pt modelId="{11FA1A5A-1A0C-402E-ADEB-F9A146A10F62}" type="pres">
      <dgm:prSet presAssocID="{3F2B49E2-24FD-417D-B253-81B3AB2C1FDB}" presName="c1text" presStyleLbl="node1" presStyleIdx="0" presStyleCnt="3">
        <dgm:presLayoutVars>
          <dgm:bulletEnabled val="1"/>
        </dgm:presLayoutVars>
      </dgm:prSet>
      <dgm:spPr/>
      <dgm:t>
        <a:bodyPr/>
        <a:lstStyle/>
        <a:p>
          <a:endParaRPr lang="en-US"/>
        </a:p>
      </dgm:t>
    </dgm:pt>
    <dgm:pt modelId="{036847E3-0354-44A3-B2F6-B7360954EC76}" type="pres">
      <dgm:prSet presAssocID="{3F2B49E2-24FD-417D-B253-81B3AB2C1FDB}" presName="comp2" presStyleCnt="0"/>
      <dgm:spPr/>
    </dgm:pt>
    <dgm:pt modelId="{63FB72AC-5EA4-4F6F-9E20-3E57ED257305}" type="pres">
      <dgm:prSet presAssocID="{3F2B49E2-24FD-417D-B253-81B3AB2C1FDB}" presName="circle2" presStyleLbl="node1" presStyleIdx="1" presStyleCnt="3"/>
      <dgm:spPr/>
      <dgm:t>
        <a:bodyPr/>
        <a:lstStyle/>
        <a:p>
          <a:endParaRPr lang="en-US"/>
        </a:p>
      </dgm:t>
    </dgm:pt>
    <dgm:pt modelId="{DC1BDCCA-2EE5-4FFE-AC8D-99B4BFF83FC9}" type="pres">
      <dgm:prSet presAssocID="{3F2B49E2-24FD-417D-B253-81B3AB2C1FDB}" presName="c2text" presStyleLbl="node1" presStyleIdx="1" presStyleCnt="3">
        <dgm:presLayoutVars>
          <dgm:bulletEnabled val="1"/>
        </dgm:presLayoutVars>
      </dgm:prSet>
      <dgm:spPr/>
      <dgm:t>
        <a:bodyPr/>
        <a:lstStyle/>
        <a:p>
          <a:endParaRPr lang="en-US"/>
        </a:p>
      </dgm:t>
    </dgm:pt>
    <dgm:pt modelId="{6B3B14A5-BFEB-4D85-848F-8A32DB715130}" type="pres">
      <dgm:prSet presAssocID="{3F2B49E2-24FD-417D-B253-81B3AB2C1FDB}" presName="comp3" presStyleCnt="0"/>
      <dgm:spPr/>
    </dgm:pt>
    <dgm:pt modelId="{783E24AF-AD84-450A-986C-E009210092AA}" type="pres">
      <dgm:prSet presAssocID="{3F2B49E2-24FD-417D-B253-81B3AB2C1FDB}" presName="circle3" presStyleLbl="node1" presStyleIdx="2" presStyleCnt="3"/>
      <dgm:spPr/>
      <dgm:t>
        <a:bodyPr/>
        <a:lstStyle/>
        <a:p>
          <a:endParaRPr lang="en-US"/>
        </a:p>
      </dgm:t>
    </dgm:pt>
    <dgm:pt modelId="{B81DE1B4-D2B9-4596-93F1-B622C675E3CC}" type="pres">
      <dgm:prSet presAssocID="{3F2B49E2-24FD-417D-B253-81B3AB2C1FDB}" presName="c3text" presStyleLbl="node1" presStyleIdx="2" presStyleCnt="3">
        <dgm:presLayoutVars>
          <dgm:bulletEnabled val="1"/>
        </dgm:presLayoutVars>
      </dgm:prSet>
      <dgm:spPr/>
      <dgm:t>
        <a:bodyPr/>
        <a:lstStyle/>
        <a:p>
          <a:endParaRPr lang="en-US"/>
        </a:p>
      </dgm:t>
    </dgm:pt>
  </dgm:ptLst>
  <dgm:cxnLst>
    <dgm:cxn modelId="{90273E07-E6F5-4976-99C9-D4AB2DBC3359}" type="presOf" srcId="{9CEAA9BF-6C9D-469D-A5D2-27489BB2A4A9}" destId="{DC1BDCCA-2EE5-4FFE-AC8D-99B4BFF83FC9}" srcOrd="1" destOrd="0" presId="urn:microsoft.com/office/officeart/2005/8/layout/venn2"/>
    <dgm:cxn modelId="{0B8EDEE6-D819-4461-B39F-4348044A328F}" type="presOf" srcId="{20ACBFE6-ED27-4B1E-BB5B-66CFF44B706A}" destId="{783E24AF-AD84-450A-986C-E009210092AA}" srcOrd="0" destOrd="0" presId="urn:microsoft.com/office/officeart/2005/8/layout/venn2"/>
    <dgm:cxn modelId="{170E160D-79D9-41C5-90DF-5C1027E3A668}" srcId="{3F2B49E2-24FD-417D-B253-81B3AB2C1FDB}" destId="{9CEAA9BF-6C9D-469D-A5D2-27489BB2A4A9}" srcOrd="1" destOrd="0" parTransId="{D1904CE0-4192-415D-92AA-544320DB35D4}" sibTransId="{0285F008-E9A8-48FF-9333-9D8758DA755D}"/>
    <dgm:cxn modelId="{E9C2E8C0-765F-4AE2-B650-14382486A6CE}" type="presOf" srcId="{A76AFFB1-B9BF-4A0E-8621-6CB56ED443E0}" destId="{A7648899-B110-4115-A53E-112C22A44B33}" srcOrd="0" destOrd="0" presId="urn:microsoft.com/office/officeart/2005/8/layout/venn2"/>
    <dgm:cxn modelId="{6216BDE9-5919-4DF2-B477-D209F98689DF}" srcId="{3F2B49E2-24FD-417D-B253-81B3AB2C1FDB}" destId="{A76AFFB1-B9BF-4A0E-8621-6CB56ED443E0}" srcOrd="0" destOrd="0" parTransId="{9B97C84E-29F5-42EC-9060-CB4F2C358E02}" sibTransId="{E38D307B-090B-4ED9-9B1B-F67C1F4592DF}"/>
    <dgm:cxn modelId="{50E2CAA0-6FED-45E7-8C84-B90E45C6B708}" type="presOf" srcId="{20ACBFE6-ED27-4B1E-BB5B-66CFF44B706A}" destId="{B81DE1B4-D2B9-4596-93F1-B622C675E3CC}" srcOrd="1" destOrd="0" presId="urn:microsoft.com/office/officeart/2005/8/layout/venn2"/>
    <dgm:cxn modelId="{4367324A-735A-4AAD-BB81-433628286A47}" type="presOf" srcId="{A76AFFB1-B9BF-4A0E-8621-6CB56ED443E0}" destId="{11FA1A5A-1A0C-402E-ADEB-F9A146A10F62}" srcOrd="1" destOrd="0" presId="urn:microsoft.com/office/officeart/2005/8/layout/venn2"/>
    <dgm:cxn modelId="{CFE27163-0011-4C5A-B7A0-BBE8A8D8CC3E}" type="presOf" srcId="{3F2B49E2-24FD-417D-B253-81B3AB2C1FDB}" destId="{A020EBD1-FD22-4305-890D-00216450912F}" srcOrd="0" destOrd="0" presId="urn:microsoft.com/office/officeart/2005/8/layout/venn2"/>
    <dgm:cxn modelId="{AA972F65-C31F-4B35-B8A3-1FC6AD28EA82}" type="presOf" srcId="{9CEAA9BF-6C9D-469D-A5D2-27489BB2A4A9}" destId="{63FB72AC-5EA4-4F6F-9E20-3E57ED257305}" srcOrd="0" destOrd="0" presId="urn:microsoft.com/office/officeart/2005/8/layout/venn2"/>
    <dgm:cxn modelId="{9F520F43-CB8B-4DEF-827C-293C5BAE7BA3}" srcId="{3F2B49E2-24FD-417D-B253-81B3AB2C1FDB}" destId="{20ACBFE6-ED27-4B1E-BB5B-66CFF44B706A}" srcOrd="2" destOrd="0" parTransId="{CF9887BD-AF4D-418A-B4B1-23548287AC27}" sibTransId="{D55452D2-9A37-487E-9510-22811BD2F014}"/>
    <dgm:cxn modelId="{9ADC3C2B-EB60-44AF-A298-D851881DBC93}" type="presParOf" srcId="{A020EBD1-FD22-4305-890D-00216450912F}" destId="{07A475C5-232E-4662-BDF5-BC149A20BB08}" srcOrd="0" destOrd="0" presId="urn:microsoft.com/office/officeart/2005/8/layout/venn2"/>
    <dgm:cxn modelId="{AF6F0935-C83D-4DCA-8608-0A788D6873AF}" type="presParOf" srcId="{07A475C5-232E-4662-BDF5-BC149A20BB08}" destId="{A7648899-B110-4115-A53E-112C22A44B33}" srcOrd="0" destOrd="0" presId="urn:microsoft.com/office/officeart/2005/8/layout/venn2"/>
    <dgm:cxn modelId="{F074FF38-DE56-4EB3-8BFA-9BEE1AD45451}" type="presParOf" srcId="{07A475C5-232E-4662-BDF5-BC149A20BB08}" destId="{11FA1A5A-1A0C-402E-ADEB-F9A146A10F62}" srcOrd="1" destOrd="0" presId="urn:microsoft.com/office/officeart/2005/8/layout/venn2"/>
    <dgm:cxn modelId="{A0E31BB2-DFAC-4218-92E3-75DF13CAF0A5}" type="presParOf" srcId="{A020EBD1-FD22-4305-890D-00216450912F}" destId="{036847E3-0354-44A3-B2F6-B7360954EC76}" srcOrd="1" destOrd="0" presId="urn:microsoft.com/office/officeart/2005/8/layout/venn2"/>
    <dgm:cxn modelId="{273C523E-4FFE-4794-AF65-4E607190A772}" type="presParOf" srcId="{036847E3-0354-44A3-B2F6-B7360954EC76}" destId="{63FB72AC-5EA4-4F6F-9E20-3E57ED257305}" srcOrd="0" destOrd="0" presId="urn:microsoft.com/office/officeart/2005/8/layout/venn2"/>
    <dgm:cxn modelId="{953989A0-FA7F-44B9-8FDD-0056DDF8337C}" type="presParOf" srcId="{036847E3-0354-44A3-B2F6-B7360954EC76}" destId="{DC1BDCCA-2EE5-4FFE-AC8D-99B4BFF83FC9}" srcOrd="1" destOrd="0" presId="urn:microsoft.com/office/officeart/2005/8/layout/venn2"/>
    <dgm:cxn modelId="{28E96CAF-EED3-4F66-96C2-E33AAD81487A}" type="presParOf" srcId="{A020EBD1-FD22-4305-890D-00216450912F}" destId="{6B3B14A5-BFEB-4D85-848F-8A32DB715130}" srcOrd="2" destOrd="0" presId="urn:microsoft.com/office/officeart/2005/8/layout/venn2"/>
    <dgm:cxn modelId="{C9BA02E8-FDDE-4F13-86FD-BBF4F6D0C881}" type="presParOf" srcId="{6B3B14A5-BFEB-4D85-848F-8A32DB715130}" destId="{783E24AF-AD84-450A-986C-E009210092AA}" srcOrd="0" destOrd="0" presId="urn:microsoft.com/office/officeart/2005/8/layout/venn2"/>
    <dgm:cxn modelId="{04570548-A2F3-4639-B276-9B7321C0B572}" type="presParOf" srcId="{6B3B14A5-BFEB-4D85-848F-8A32DB715130}" destId="{B81DE1B4-D2B9-4596-93F1-B622C675E3CC}"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48899-B110-4115-A53E-112C22A44B33}">
      <dsp:nvSpPr>
        <dsp:cNvPr id="0" name=""/>
        <dsp:cNvSpPr/>
      </dsp:nvSpPr>
      <dsp:spPr>
        <a:xfrm>
          <a:off x="302211" y="0"/>
          <a:ext cx="3848301" cy="3848301"/>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66725">
            <a:lnSpc>
              <a:spcPct val="90000"/>
            </a:lnSpc>
            <a:spcBef>
              <a:spcPct val="0"/>
            </a:spcBef>
            <a:spcAft>
              <a:spcPct val="35000"/>
            </a:spcAft>
          </a:pPr>
          <a:r>
            <a:rPr lang="en-US" sz="1050" kern="1200" dirty="0" smtClean="0"/>
            <a:t>Organizations</a:t>
          </a:r>
          <a:endParaRPr lang="en-US" sz="1050" kern="1200" dirty="0"/>
        </a:p>
      </dsp:txBody>
      <dsp:txXfrm>
        <a:off x="1553871" y="192415"/>
        <a:ext cx="1344981" cy="577245"/>
      </dsp:txXfrm>
    </dsp:sp>
    <dsp:sp modelId="{63FB72AC-5EA4-4F6F-9E20-3E57ED257305}">
      <dsp:nvSpPr>
        <dsp:cNvPr id="0" name=""/>
        <dsp:cNvSpPr/>
      </dsp:nvSpPr>
      <dsp:spPr>
        <a:xfrm>
          <a:off x="783249" y="962075"/>
          <a:ext cx="2886225" cy="2886225"/>
        </a:xfrm>
        <a:prstGeom prst="ellips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66725">
            <a:lnSpc>
              <a:spcPct val="90000"/>
            </a:lnSpc>
            <a:spcBef>
              <a:spcPct val="0"/>
            </a:spcBef>
            <a:spcAft>
              <a:spcPct val="35000"/>
            </a:spcAft>
          </a:pPr>
          <a:r>
            <a:rPr lang="en-US" sz="1050" kern="1200" dirty="0" smtClean="0"/>
            <a:t>Groups</a:t>
          </a:r>
          <a:endParaRPr lang="en-US" sz="1050" kern="1200" dirty="0"/>
        </a:p>
      </dsp:txBody>
      <dsp:txXfrm>
        <a:off x="1553871" y="1142464"/>
        <a:ext cx="1344981" cy="541167"/>
      </dsp:txXfrm>
    </dsp:sp>
    <dsp:sp modelId="{783E24AF-AD84-450A-986C-E009210092AA}">
      <dsp:nvSpPr>
        <dsp:cNvPr id="0" name=""/>
        <dsp:cNvSpPr/>
      </dsp:nvSpPr>
      <dsp:spPr>
        <a:xfrm>
          <a:off x="1264287" y="1924150"/>
          <a:ext cx="1924150" cy="1924150"/>
        </a:xfrm>
        <a:prstGeom prst="ellips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66725">
            <a:lnSpc>
              <a:spcPct val="90000"/>
            </a:lnSpc>
            <a:spcBef>
              <a:spcPct val="0"/>
            </a:spcBef>
            <a:spcAft>
              <a:spcPct val="35000"/>
            </a:spcAft>
          </a:pPr>
          <a:r>
            <a:rPr lang="en-US" sz="1050" kern="1200" dirty="0" smtClean="0"/>
            <a:t>Individuals</a:t>
          </a:r>
          <a:endParaRPr lang="en-US" sz="1050" kern="1200" dirty="0"/>
        </a:p>
      </dsp:txBody>
      <dsp:txXfrm>
        <a:off x="1546072" y="2405188"/>
        <a:ext cx="1360579" cy="962075"/>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EFD18-2037-4FE7-9FB0-A45B4B957762}" type="datetimeFigureOut">
              <a:rPr lang="en-IN" smtClean="0"/>
              <a:t>14-07-2016</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BC379-A0E5-4003-85D1-4B65B229A298}" type="slidenum">
              <a:rPr lang="en-IN" smtClean="0"/>
              <a:t>‹#›</a:t>
            </a:fld>
            <a:endParaRPr lang="en-IN"/>
          </a:p>
        </p:txBody>
      </p:sp>
    </p:spTree>
    <p:extLst>
      <p:ext uri="{BB962C8B-B14F-4D97-AF65-F5344CB8AC3E}">
        <p14:creationId xmlns:p14="http://schemas.microsoft.com/office/powerpoint/2010/main" val="370870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B5778FA3-7FC9-4927-8171-1432EC78D604}" type="slidenum">
              <a:rPr lang="en-US" altLang="en-US"/>
              <a:pPr/>
              <a:t>2</a:t>
            </a:fld>
            <a:endParaRPr lang="en-US" altLang="en-US"/>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a:ln/>
        </p:spPr>
        <p:txBody>
          <a:bodyPr>
            <a:normAutofit fontScale="92500" lnSpcReduction="10000"/>
          </a:bodyPr>
          <a:lstStyle/>
          <a:p>
            <a:pPr fontAlgn="auto">
              <a:spcBef>
                <a:spcPts val="0"/>
              </a:spcBef>
              <a:spcAft>
                <a:spcPts val="0"/>
              </a:spcAft>
              <a:defRPr/>
            </a:pPr>
            <a:r>
              <a:rPr lang="sv-SE" dirty="0" smtClean="0"/>
              <a:t>QlikTech is a whole new kind of software company.</a:t>
            </a:r>
          </a:p>
          <a:p>
            <a:pPr fontAlgn="auto">
              <a:spcBef>
                <a:spcPts val="0"/>
              </a:spcBef>
              <a:spcAft>
                <a:spcPts val="0"/>
              </a:spcAft>
              <a:defRPr/>
            </a:pPr>
            <a:endParaRPr lang="sv-SE" dirty="0" smtClean="0"/>
          </a:p>
          <a:p>
            <a:pPr fontAlgn="auto">
              <a:spcBef>
                <a:spcPts val="0"/>
              </a:spcBef>
              <a:spcAft>
                <a:spcPts val="0"/>
              </a:spcAft>
              <a:defRPr/>
            </a:pPr>
            <a:r>
              <a:rPr lang="sv-SE" dirty="0" smtClean="0"/>
              <a:t>Our QlikView Business Discovery platform solves critical business problems for companies of all sizes, including some of the largest global enterprises.</a:t>
            </a:r>
          </a:p>
          <a:p>
            <a:pPr fontAlgn="auto">
              <a:spcBef>
                <a:spcPts val="0"/>
              </a:spcBef>
              <a:spcAft>
                <a:spcPts val="0"/>
              </a:spcAft>
              <a:defRPr/>
            </a:pPr>
            <a:endParaRPr lang="sv-SE" dirty="0" smtClean="0"/>
          </a:p>
          <a:p>
            <a:pPr fontAlgn="auto">
              <a:spcBef>
                <a:spcPts val="0"/>
              </a:spcBef>
              <a:spcAft>
                <a:spcPts val="0"/>
              </a:spcAft>
              <a:defRPr/>
            </a:pPr>
            <a:r>
              <a:rPr lang="sv-SE"/>
              <a:t>It delivers true self-service BI that empowers business users and drives innovative decision making. </a:t>
            </a:r>
            <a:endParaRPr lang="sv-SE" dirty="0" smtClean="0"/>
          </a:p>
          <a:p>
            <a:pPr fontAlgn="auto">
              <a:spcBef>
                <a:spcPts val="0"/>
              </a:spcBef>
              <a:spcAft>
                <a:spcPts val="0"/>
              </a:spcAft>
              <a:defRPr/>
            </a:pPr>
            <a:endParaRPr lang="sv-SE" dirty="0" smtClean="0"/>
          </a:p>
          <a:p>
            <a:pPr fontAlgn="auto">
              <a:spcBef>
                <a:spcPts val="0"/>
              </a:spcBef>
              <a:spcAft>
                <a:spcPts val="0"/>
              </a:spcAft>
              <a:defRPr/>
            </a:pPr>
            <a:r>
              <a:rPr lang="sv-SE" dirty="0" smtClean="0"/>
              <a:t>It’s generating significant results for users worldwide.</a:t>
            </a:r>
          </a:p>
          <a:p>
            <a:pPr fontAlgn="auto">
              <a:spcBef>
                <a:spcPts val="0"/>
              </a:spcBef>
              <a:spcAft>
                <a:spcPts val="0"/>
              </a:spcAft>
              <a:defRPr/>
            </a:pPr>
            <a:endParaRPr lang="sv-SE" dirty="0" smtClean="0"/>
          </a:p>
          <a:p>
            <a:pPr fontAlgn="auto">
              <a:spcBef>
                <a:spcPts val="0"/>
              </a:spcBef>
              <a:spcAft>
                <a:spcPts val="0"/>
              </a:spcAft>
              <a:defRPr/>
            </a:pPr>
            <a:r>
              <a:rPr lang="sv-SE" dirty="0" smtClean="0"/>
              <a:t>The proof is that QlikView users are the most successful and satisfied in the industry.</a:t>
            </a:r>
          </a:p>
          <a:p>
            <a:pPr fontAlgn="auto">
              <a:spcBef>
                <a:spcPts val="0"/>
              </a:spcBef>
              <a:spcAft>
                <a:spcPts val="0"/>
              </a:spcAft>
              <a:defRPr/>
            </a:pPr>
            <a:endParaRPr lang="sv-SE" dirty="0" smtClean="0"/>
          </a:p>
          <a:p>
            <a:pPr fontAlgn="auto">
              <a:spcBef>
                <a:spcPts val="0"/>
              </a:spcBef>
              <a:spcAft>
                <a:spcPts val="0"/>
              </a:spcAft>
              <a:defRPr/>
            </a:pPr>
            <a:r>
              <a:rPr lang="sv-SE" dirty="0" smtClean="0"/>
              <a:t>That’s why QlikView has been adopted at more </a:t>
            </a:r>
            <a:r>
              <a:rPr lang="sv-SE" dirty="0" err="1" smtClean="0"/>
              <a:t>than</a:t>
            </a:r>
            <a:r>
              <a:rPr lang="sv-SE" dirty="0" smtClean="0"/>
              <a:t> 25,000 customers.</a:t>
            </a:r>
          </a:p>
          <a:p>
            <a:pPr fontAlgn="auto">
              <a:spcBef>
                <a:spcPts val="0"/>
              </a:spcBef>
              <a:spcAft>
                <a:spcPts val="0"/>
              </a:spcAft>
              <a:defRPr/>
            </a:pPr>
            <a:endParaRPr lang="sv-SE" dirty="0" smtClean="0"/>
          </a:p>
          <a:p>
            <a:pPr fontAlgn="auto">
              <a:spcBef>
                <a:spcPts val="0"/>
              </a:spcBef>
              <a:spcAft>
                <a:spcPts val="0"/>
              </a:spcAft>
              <a:defRPr/>
            </a:pPr>
            <a:r>
              <a:rPr lang="sv-SE" dirty="0" smtClean="0"/>
              <a:t>A lot of people ask us ”Why does QlikView have so much market traction and growth?”</a:t>
            </a:r>
          </a:p>
          <a:p>
            <a:pPr fontAlgn="auto">
              <a:spcBef>
                <a:spcPts val="0"/>
              </a:spcBef>
              <a:spcAft>
                <a:spcPts val="0"/>
              </a:spcAft>
              <a:defRPr/>
            </a:pPr>
            <a:endParaRPr lang="sv-SE" dirty="0" smtClean="0"/>
          </a:p>
          <a:p>
            <a:pPr fontAlgn="auto">
              <a:spcBef>
                <a:spcPts val="0"/>
              </a:spcBef>
              <a:spcAft>
                <a:spcPts val="0"/>
              </a:spcAft>
              <a:defRPr/>
            </a:pPr>
            <a:r>
              <a:rPr lang="sv-SE" dirty="0" smtClean="0"/>
              <a:t>It’s because we take a totally different approach to BI.</a:t>
            </a:r>
          </a:p>
          <a:p>
            <a:pPr fontAlgn="auto">
              <a:spcBef>
                <a:spcPts val="0"/>
              </a:spcBef>
              <a:spcAft>
                <a:spcPts val="0"/>
              </a:spcAft>
              <a:defRPr/>
            </a:pPr>
            <a:endParaRPr lang="sv-SE" dirty="0" smtClean="0"/>
          </a:p>
          <a:p>
            <a:pPr fontAlgn="auto">
              <a:spcBef>
                <a:spcPts val="0"/>
              </a:spcBef>
              <a:spcAft>
                <a:spcPts val="0"/>
              </a:spcAft>
              <a:defRPr/>
            </a:pPr>
            <a:r>
              <a:rPr lang="sv-SE" dirty="0" smtClean="0"/>
              <a:t>Think about Google.</a:t>
            </a:r>
          </a:p>
          <a:p>
            <a:pPr fontAlgn="auto">
              <a:spcBef>
                <a:spcPts val="0"/>
              </a:spcBef>
              <a:spcAft>
                <a:spcPts val="0"/>
              </a:spcAft>
              <a:defRPr/>
            </a:pPr>
            <a:endParaRPr lang="sv-SE" dirty="0" smtClean="0"/>
          </a:p>
          <a:p>
            <a:pPr fontAlgn="auto">
              <a:spcBef>
                <a:spcPts val="0"/>
              </a:spcBef>
              <a:spcAft>
                <a:spcPts val="0"/>
              </a:spcAft>
              <a:defRPr/>
            </a:pPr>
            <a:r>
              <a:rPr lang="sv-SE" dirty="0" smtClean="0"/>
              <a:t>They simplified the process of searching information for hundreds of millions of consumers.</a:t>
            </a:r>
          </a:p>
          <a:p>
            <a:pPr fontAlgn="auto">
              <a:spcBef>
                <a:spcPts val="0"/>
              </a:spcBef>
              <a:spcAft>
                <a:spcPts val="0"/>
              </a:spcAft>
              <a:defRPr/>
            </a:pPr>
            <a:endParaRPr lang="sv-SE" dirty="0" smtClean="0"/>
          </a:p>
          <a:p>
            <a:pPr fontAlgn="auto">
              <a:spcBef>
                <a:spcPts val="0"/>
              </a:spcBef>
              <a:spcAft>
                <a:spcPts val="0"/>
              </a:spcAft>
              <a:defRPr/>
            </a:pPr>
            <a:r>
              <a:rPr lang="sv-SE" dirty="0" smtClean="0"/>
              <a:t>Like Google, QlikView has simplified accessing and analyzing business information.</a:t>
            </a:r>
          </a:p>
        </p:txBody>
      </p:sp>
    </p:spTree>
    <p:extLst>
      <p:ext uri="{BB962C8B-B14F-4D97-AF65-F5344CB8AC3E}">
        <p14:creationId xmlns:p14="http://schemas.microsoft.com/office/powerpoint/2010/main" val="3835867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D124235-1A51-471C-95F2-DB304E05BD4F}" type="slidenum">
              <a:rPr lang="en-US" smtClean="0"/>
              <a:pPr/>
              <a:t>18</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685800" y="4343400"/>
            <a:ext cx="5486400" cy="4114800"/>
          </a:xfrm>
          <a:noFill/>
          <a:ln/>
        </p:spPr>
        <p:txBody>
          <a:bodyPr/>
          <a:lstStyle/>
          <a:p>
            <a:pPr eaLnBrk="1" hangingPunct="1"/>
            <a:r>
              <a:rPr lang="en-US" smtClean="0"/>
              <a:t>Internal Use Only!</a:t>
            </a:r>
          </a:p>
        </p:txBody>
      </p:sp>
    </p:spTree>
    <p:extLst>
      <p:ext uri="{BB962C8B-B14F-4D97-AF65-F5344CB8AC3E}">
        <p14:creationId xmlns:p14="http://schemas.microsoft.com/office/powerpoint/2010/main" val="123217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83D5B16C-0CF8-4213-B5B7-CC3E63DC8EF3}" type="slidenum">
              <a:rPr lang="en-US" smtClean="0"/>
              <a:pPr/>
              <a:t>19</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685800" y="4343400"/>
            <a:ext cx="5486400" cy="4114800"/>
          </a:xfrm>
          <a:noFill/>
          <a:ln/>
        </p:spPr>
        <p:txBody>
          <a:bodyPr/>
          <a:lstStyle/>
          <a:p>
            <a:pPr eaLnBrk="1" hangingPunct="1"/>
            <a:r>
              <a:rPr lang="en-US" smtClean="0"/>
              <a:t>Internal Use Only!</a:t>
            </a:r>
          </a:p>
        </p:txBody>
      </p:sp>
    </p:spTree>
    <p:extLst>
      <p:ext uri="{BB962C8B-B14F-4D97-AF65-F5344CB8AC3E}">
        <p14:creationId xmlns:p14="http://schemas.microsoft.com/office/powerpoint/2010/main" val="1824293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5C2ACE7-75F4-4223-BCAD-26649AD2B355}" type="slidenum">
              <a:rPr lang="en-US" smtClean="0"/>
              <a:pPr/>
              <a:t>20</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685800" y="4343400"/>
            <a:ext cx="5486400" cy="4114800"/>
          </a:xfrm>
          <a:noFill/>
          <a:ln/>
        </p:spPr>
        <p:txBody>
          <a:bodyPr/>
          <a:lstStyle/>
          <a:p>
            <a:pPr eaLnBrk="1" hangingPunct="1"/>
            <a:r>
              <a:rPr lang="en-US" smtClean="0"/>
              <a:t>Internal Use Only!</a:t>
            </a:r>
          </a:p>
        </p:txBody>
      </p:sp>
    </p:spTree>
    <p:extLst>
      <p:ext uri="{BB962C8B-B14F-4D97-AF65-F5344CB8AC3E}">
        <p14:creationId xmlns:p14="http://schemas.microsoft.com/office/powerpoint/2010/main" val="1316122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28E91C4-F1E3-48CD-9581-A3CB00B30E0B}" type="slidenum">
              <a:rPr lang="en-US" smtClean="0"/>
              <a:pPr/>
              <a:t>21</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685800" y="4343400"/>
            <a:ext cx="5486400" cy="4114800"/>
          </a:xfrm>
          <a:noFill/>
          <a:ln/>
        </p:spPr>
        <p:txBody>
          <a:bodyPr/>
          <a:lstStyle/>
          <a:p>
            <a:pPr eaLnBrk="1" hangingPunct="1"/>
            <a:r>
              <a:rPr lang="en-US" smtClean="0"/>
              <a:t>Internal Use Only!</a:t>
            </a:r>
          </a:p>
        </p:txBody>
      </p:sp>
    </p:spTree>
    <p:extLst>
      <p:ext uri="{BB962C8B-B14F-4D97-AF65-F5344CB8AC3E}">
        <p14:creationId xmlns:p14="http://schemas.microsoft.com/office/powerpoint/2010/main" val="421302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D4F657F-2AD2-4247-82C5-89291D851ED2}" type="slidenum">
              <a:rPr lang="en-US" altLang="en-US"/>
              <a:pPr/>
              <a:t>52</a:t>
            </a:fld>
            <a:endParaRPr lang="en-US" altLang="en-US"/>
          </a:p>
        </p:txBody>
      </p:sp>
      <p:sp>
        <p:nvSpPr>
          <p:cNvPr id="5324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08565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FA4308E-1D3F-4AF8-9337-C129CF1D75FD}" type="slidenum">
              <a:rPr lang="en-US" altLang="en-US"/>
              <a:pPr/>
              <a:t>53</a:t>
            </a:fld>
            <a:endParaRPr lang="en-US" altLang="en-US"/>
          </a:p>
        </p:txBody>
      </p:sp>
      <p:sp>
        <p:nvSpPr>
          <p:cNvPr id="5836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215900" eaLnBrk="1">
              <a:lnSpc>
                <a:spcPct val="102000"/>
              </a:lnSpc>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altLang="en-US" sz="1600">
                <a:latin typeface="Calibri" panose="020F0502020204030204" pitchFamily="34" charset="0"/>
                <a:ea typeface="SimSun" panose="02010600030101010101" pitchFamily="2" charset="-122"/>
              </a:rPr>
              <a:t>Uses ChartWrapper, and ChartEditor classes.</a:t>
            </a:r>
          </a:p>
          <a:p>
            <a:pPr marL="215900" eaLnBrk="1">
              <a:lnSpc>
                <a:spcPct val="102000"/>
              </a:lnSpc>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altLang="en-US" sz="1600">
                <a:latin typeface="Calibri" panose="020F0502020204030204" pitchFamily="34" charset="0"/>
                <a:ea typeface="SimSun" panose="02010600030101010101" pitchFamily="2" charset="-122"/>
              </a:rPr>
              <a:t>Google chart tools always assumes DataTable.</a:t>
            </a:r>
          </a:p>
        </p:txBody>
      </p:sp>
    </p:spTree>
    <p:extLst>
      <p:ext uri="{BB962C8B-B14F-4D97-AF65-F5344CB8AC3E}">
        <p14:creationId xmlns:p14="http://schemas.microsoft.com/office/powerpoint/2010/main" val="2437541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QlikTech is adding new customers, large and small, every day.</a:t>
            </a:r>
          </a:p>
          <a:p>
            <a:pPr>
              <a:spcBef>
                <a:spcPct val="0"/>
              </a:spcBef>
            </a:pPr>
            <a:endParaRPr lang="en-US" altLang="en-US" smtClean="0"/>
          </a:p>
          <a:p>
            <a:pPr>
              <a:spcBef>
                <a:spcPct val="0"/>
              </a:spcBef>
            </a:pPr>
            <a:r>
              <a:rPr lang="en-US" altLang="en-US" smtClean="0"/>
              <a:t>It’s a sign of a healthy business and a value proposition that’s really resonating.</a:t>
            </a:r>
          </a:p>
          <a:p>
            <a:pPr>
              <a:spcBef>
                <a:spcPct val="0"/>
              </a:spcBef>
            </a:pPr>
            <a:endParaRPr lang="en-US" altLang="en-US" smtClean="0"/>
          </a:p>
          <a:p>
            <a:pPr>
              <a:spcBef>
                <a:spcPct val="0"/>
              </a:spcBef>
            </a:pPr>
            <a:r>
              <a:rPr lang="en-US" altLang="en-US" smtClean="0"/>
              <a:t>In contrast, we believe our competitors are sustaining themselves mostly by selling to existing customers, through maintenance revenue, and through huge professional services engagements.</a:t>
            </a:r>
          </a:p>
          <a:p>
            <a:pPr>
              <a:spcBef>
                <a:spcPct val="0"/>
              </a:spcBef>
            </a:pPr>
            <a:endParaRPr lang="en-US" altLang="en-US" smtClean="0"/>
          </a:p>
          <a:p>
            <a:pPr>
              <a:spcBef>
                <a:spcPct val="0"/>
              </a:spcBef>
            </a:pPr>
            <a:endParaRPr lang="en-US" altLang="en-US" smtClean="0"/>
          </a:p>
          <a:p>
            <a:pPr>
              <a:spcBef>
                <a:spcPct val="0"/>
              </a:spcBef>
            </a:pPr>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434B6DF0-6839-4594-8FEC-00088D995EEA}" type="slidenum">
              <a:rPr lang="en-US" altLang="en-US"/>
              <a:pPr/>
              <a:t>3</a:t>
            </a:fld>
            <a:endParaRPr lang="en-US" altLang="en-US"/>
          </a:p>
        </p:txBody>
      </p:sp>
    </p:spTree>
    <p:extLst>
      <p:ext uri="{BB962C8B-B14F-4D97-AF65-F5344CB8AC3E}">
        <p14:creationId xmlns:p14="http://schemas.microsoft.com/office/powerpoint/2010/main" val="529579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fontAlgn="auto">
              <a:spcBef>
                <a:spcPts val="0"/>
              </a:spcBef>
              <a:spcAft>
                <a:spcPts val="0"/>
              </a:spcAft>
              <a:defRPr/>
            </a:pPr>
            <a:r>
              <a:rPr lang="en-US" dirty="0" smtClean="0"/>
              <a:t>When we think about growth companies like Google, salesforce.com, and of course, Apple, and the success they achieved, it was based on innovation, and remaking a market based on that innovation.</a:t>
            </a:r>
          </a:p>
          <a:p>
            <a:pPr fontAlgn="auto">
              <a:spcBef>
                <a:spcPts val="0"/>
              </a:spcBef>
              <a:spcAft>
                <a:spcPts val="0"/>
              </a:spcAft>
              <a:defRPr/>
            </a:pPr>
            <a:endParaRPr lang="en-US" dirty="0" smtClean="0"/>
          </a:p>
          <a:p>
            <a:pPr fontAlgn="auto">
              <a:spcBef>
                <a:spcPts val="0"/>
              </a:spcBef>
              <a:spcAft>
                <a:spcPts val="0"/>
              </a:spcAft>
              <a:defRPr/>
            </a:pPr>
            <a:r>
              <a:rPr lang="en-US" dirty="0" smtClean="0"/>
              <a:t>For Google, in the search market, it was pagerank search. For Apple, it was the iPhone and iPad, not to mention iTunes. For salesforce.com, it was SAAS-based CRM. And for QlikTech it was Business Discovery.</a:t>
            </a:r>
          </a:p>
          <a:p>
            <a:pPr fontAlgn="auto">
              <a:spcBef>
                <a:spcPts val="0"/>
              </a:spcBef>
              <a:spcAft>
                <a:spcPts val="0"/>
              </a:spcAft>
              <a:defRPr/>
            </a:pPr>
            <a:endParaRPr lang="en-US" dirty="0" smtClean="0"/>
          </a:p>
          <a:p>
            <a:pPr fontAlgn="auto">
              <a:spcBef>
                <a:spcPts val="0"/>
              </a:spcBef>
              <a:spcAft>
                <a:spcPts val="0"/>
              </a:spcAft>
              <a:defRPr/>
            </a:pPr>
            <a:r>
              <a:rPr lang="en-US" dirty="0" smtClean="0"/>
              <a:t>Underlying these innovations and remaking of markets is simplicity. </a:t>
            </a:r>
          </a:p>
          <a:p>
            <a:pPr fontAlgn="auto">
              <a:spcBef>
                <a:spcPts val="0"/>
              </a:spcBef>
              <a:spcAft>
                <a:spcPts val="0"/>
              </a:spcAft>
              <a:defRPr/>
            </a:pPr>
            <a:endParaRPr lang="en-US" dirty="0" smtClean="0"/>
          </a:p>
          <a:p>
            <a:pPr fontAlgn="auto">
              <a:spcBef>
                <a:spcPts val="0"/>
              </a:spcBef>
              <a:spcAft>
                <a:spcPts val="0"/>
              </a:spcAft>
              <a:defRPr/>
            </a:pPr>
            <a:r>
              <a:rPr lang="en-US" dirty="0" smtClean="0"/>
              <a:t>Each company delivers a consumer-like experience through simplicity. </a:t>
            </a:r>
          </a:p>
          <a:p>
            <a:pPr fontAlgn="auto">
              <a:spcBef>
                <a:spcPts val="0"/>
              </a:spcBef>
              <a:spcAft>
                <a:spcPts val="0"/>
              </a:spcAft>
              <a:defRPr/>
            </a:pPr>
            <a:endParaRPr lang="en-US" dirty="0" smtClean="0"/>
          </a:p>
          <a:p>
            <a:pPr fontAlgn="auto">
              <a:spcBef>
                <a:spcPts val="0"/>
              </a:spcBef>
              <a:spcAft>
                <a:spcPts val="0"/>
              </a:spcAft>
              <a:defRPr/>
            </a:pPr>
            <a:r>
              <a:rPr lang="en-US" dirty="0" smtClean="0"/>
              <a:t>And that’s the hallmark of everything we do at QlikTech.</a:t>
            </a:r>
          </a:p>
          <a:p>
            <a:pPr fontAlgn="auto">
              <a:spcBef>
                <a:spcPts val="0"/>
              </a:spcBef>
              <a:spcAft>
                <a:spcPts val="0"/>
              </a:spcAft>
              <a:defRPr/>
            </a:pPr>
            <a:endParaRPr lang="en-US" dirty="0" smtClean="0"/>
          </a:p>
          <a:p>
            <a:pPr fontAlgn="auto">
              <a:spcBef>
                <a:spcPts val="0"/>
              </a:spcBef>
              <a:spcAft>
                <a:spcPts val="0"/>
              </a:spcAft>
              <a:defRPr/>
            </a:pPr>
            <a:r>
              <a:rPr lang="en-US" dirty="0" smtClean="0"/>
              <a:t>We deliver a consumer BI experience focused on the business user. </a:t>
            </a:r>
          </a:p>
          <a:p>
            <a:pPr fontAlgn="auto">
              <a:spcBef>
                <a:spcPts val="0"/>
              </a:spcBef>
              <a:spcAft>
                <a:spcPts val="0"/>
              </a:spcAft>
              <a:defRPr/>
            </a:pPr>
            <a:r>
              <a:rPr lang="en-US" dirty="0" smtClean="0"/>
              <a:t> </a:t>
            </a:r>
          </a:p>
          <a:p>
            <a:pPr fontAlgn="auto">
              <a:spcBef>
                <a:spcPts val="0"/>
              </a:spcBef>
              <a:spcAft>
                <a:spcPts val="0"/>
              </a:spcAft>
              <a:defRPr/>
            </a:pPr>
            <a:r>
              <a:rPr lang="en-US" dirty="0" smtClean="0"/>
              <a:t> </a:t>
            </a:r>
          </a:p>
          <a:p>
            <a:pPr fontAlgn="auto">
              <a:spcBef>
                <a:spcPts val="0"/>
              </a:spcBef>
              <a:spcAft>
                <a:spcPts val="0"/>
              </a:spcAft>
              <a:defRPr/>
            </a:pPr>
            <a:r>
              <a:rPr lang="en-US" dirty="0" smtClean="0"/>
              <a:t> </a:t>
            </a:r>
          </a:p>
          <a:p>
            <a:pPr fontAlgn="auto">
              <a:spcBef>
                <a:spcPts val="0"/>
              </a:spcBef>
              <a:spcAft>
                <a:spcPts val="0"/>
              </a:spcAft>
              <a:defRPr/>
            </a:pPr>
            <a:r>
              <a:rPr lang="en-US" dirty="0" smtClean="0"/>
              <a:t>.</a:t>
            </a:r>
          </a:p>
          <a:p>
            <a:pPr fontAlgn="auto">
              <a:spcBef>
                <a:spcPts val="0"/>
              </a:spcBef>
              <a:spcAft>
                <a:spcPts val="0"/>
              </a:spcAft>
              <a:defRPr/>
            </a:pPr>
            <a:endParaRPr lang="en-US" dirty="0" smtClean="0"/>
          </a:p>
          <a:p>
            <a:pPr fontAlgn="auto">
              <a:spcBef>
                <a:spcPts val="0"/>
              </a:spcBef>
              <a:spcAft>
                <a:spcPts val="0"/>
              </a:spcAft>
              <a:defRPr/>
            </a:pPr>
            <a:endParaRPr lang="en-US" dirty="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F4D0A0F1-89D9-450F-96A2-0F1C1CA7412F}" type="slidenum">
              <a:rPr lang="en-US" altLang="en-US"/>
              <a:pPr/>
              <a:t>4</a:t>
            </a:fld>
            <a:endParaRPr lang="en-US" altLang="en-US"/>
          </a:p>
        </p:txBody>
      </p:sp>
    </p:spTree>
    <p:extLst>
      <p:ext uri="{BB962C8B-B14F-4D97-AF65-F5344CB8AC3E}">
        <p14:creationId xmlns:p14="http://schemas.microsoft.com/office/powerpoint/2010/main" val="3277753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normAutofit fontScale="85000" lnSpcReduction="20000"/>
          </a:bodyPr>
          <a:lstStyle/>
          <a:p>
            <a:pPr fontAlgn="auto">
              <a:spcBef>
                <a:spcPts val="0"/>
              </a:spcBef>
              <a:spcAft>
                <a:spcPts val="0"/>
              </a:spcAft>
              <a:defRPr/>
            </a:pPr>
            <a:r>
              <a:rPr lang="en-US" dirty="0" smtClean="0"/>
              <a:t>Gartner talks about the BI market splitting into two parts.</a:t>
            </a:r>
          </a:p>
          <a:p>
            <a:pPr fontAlgn="auto">
              <a:spcBef>
                <a:spcPts val="0"/>
              </a:spcBef>
              <a:spcAft>
                <a:spcPts val="0"/>
              </a:spcAft>
              <a:defRPr/>
            </a:pPr>
            <a:endParaRPr lang="en-US" dirty="0" smtClean="0"/>
          </a:p>
          <a:p>
            <a:pPr fontAlgn="auto">
              <a:spcBef>
                <a:spcPts val="0"/>
              </a:spcBef>
              <a:spcAft>
                <a:spcPts val="0"/>
              </a:spcAft>
              <a:defRPr/>
            </a:pPr>
            <a:r>
              <a:rPr lang="en-US" dirty="0" smtClean="0"/>
              <a:t>One is the traditional BI solution focused on delivering reports.</a:t>
            </a:r>
          </a:p>
          <a:p>
            <a:pPr fontAlgn="auto">
              <a:spcBef>
                <a:spcPts val="0"/>
              </a:spcBef>
              <a:spcAft>
                <a:spcPts val="0"/>
              </a:spcAft>
              <a:defRPr/>
            </a:pPr>
            <a:endParaRPr lang="en-US" dirty="0" smtClean="0"/>
          </a:p>
          <a:p>
            <a:pPr fontAlgn="auto">
              <a:spcBef>
                <a:spcPts val="0"/>
              </a:spcBef>
              <a:spcAft>
                <a:spcPts val="0"/>
              </a:spcAft>
              <a:defRPr/>
            </a:pPr>
            <a:r>
              <a:rPr lang="en-US" dirty="0" smtClean="0"/>
              <a:t>The second is a BI solution focused on the serving the business user, which they call data discovery and we call Business Discovery.</a:t>
            </a:r>
          </a:p>
          <a:p>
            <a:pPr fontAlgn="auto">
              <a:spcBef>
                <a:spcPts val="0"/>
              </a:spcBef>
              <a:spcAft>
                <a:spcPts val="0"/>
              </a:spcAft>
              <a:defRPr/>
            </a:pPr>
            <a:endParaRPr lang="en-US" dirty="0" smtClean="0"/>
          </a:p>
          <a:p>
            <a:pPr fontAlgn="auto">
              <a:spcBef>
                <a:spcPts val="0"/>
              </a:spcBef>
              <a:spcAft>
                <a:spcPts val="0"/>
              </a:spcAft>
              <a:defRPr/>
            </a:pPr>
            <a:r>
              <a:rPr lang="en-US" dirty="0" smtClean="0"/>
              <a:t>QlikView is the only “data discovery” vendor in the leader quadrant.</a:t>
            </a:r>
          </a:p>
          <a:p>
            <a:pPr fontAlgn="auto">
              <a:spcBef>
                <a:spcPts val="0"/>
              </a:spcBef>
              <a:spcAft>
                <a:spcPts val="0"/>
              </a:spcAft>
              <a:defRPr/>
            </a:pPr>
            <a:endParaRPr lang="en-US" dirty="0" smtClean="0"/>
          </a:p>
          <a:p>
            <a:pPr fontAlgn="auto">
              <a:spcBef>
                <a:spcPts val="0"/>
              </a:spcBef>
              <a:spcAft>
                <a:spcPts val="0"/>
              </a:spcAft>
              <a:defRPr/>
            </a:pPr>
            <a:r>
              <a:rPr lang="en-US" dirty="0" smtClean="0"/>
              <a:t>We call it Business Discovery to reflect who actually uses it, what they do with it, and the value it delivers.</a:t>
            </a:r>
          </a:p>
          <a:p>
            <a:pPr fontAlgn="auto">
              <a:spcBef>
                <a:spcPts val="0"/>
              </a:spcBef>
              <a:spcAft>
                <a:spcPts val="0"/>
              </a:spcAft>
              <a:defRPr/>
            </a:pPr>
            <a:endParaRPr lang="en-US" dirty="0" smtClean="0"/>
          </a:p>
          <a:p>
            <a:pPr fontAlgn="auto">
              <a:spcBef>
                <a:spcPts val="0"/>
              </a:spcBef>
              <a:spcAft>
                <a:spcPts val="0"/>
              </a:spcAft>
              <a:defRPr/>
            </a:pPr>
            <a:r>
              <a:rPr lang="en-US" dirty="0" smtClean="0"/>
              <a:t>Gartner recommends that organizations take a portfolio approach because traditional BI is not comprehensively serving the business.</a:t>
            </a:r>
          </a:p>
          <a:p>
            <a:pPr fontAlgn="auto">
              <a:spcBef>
                <a:spcPts val="0"/>
              </a:spcBef>
              <a:spcAft>
                <a:spcPts val="0"/>
              </a:spcAft>
              <a:defRPr/>
            </a:pPr>
            <a:endParaRPr lang="en-US" dirty="0" smtClean="0"/>
          </a:p>
          <a:p>
            <a:pPr fontAlgn="auto">
              <a:spcBef>
                <a:spcPts val="0"/>
              </a:spcBef>
              <a:spcAft>
                <a:spcPts val="0"/>
              </a:spcAft>
              <a:defRPr/>
            </a:pPr>
            <a:r>
              <a:rPr lang="en-US" dirty="0" smtClean="0"/>
              <a:t>Traditional BI offerings are based on report-centric architectures.</a:t>
            </a:r>
          </a:p>
          <a:p>
            <a:pPr fontAlgn="auto">
              <a:spcBef>
                <a:spcPts val="0"/>
              </a:spcBef>
              <a:spcAft>
                <a:spcPts val="0"/>
              </a:spcAft>
              <a:defRPr/>
            </a:pPr>
            <a:endParaRPr lang="en-US" dirty="0" smtClean="0"/>
          </a:p>
          <a:p>
            <a:pPr fontAlgn="auto">
              <a:spcBef>
                <a:spcPts val="0"/>
              </a:spcBef>
              <a:spcAft>
                <a:spcPts val="0"/>
              </a:spcAft>
              <a:defRPr/>
            </a:pPr>
            <a:r>
              <a:rPr lang="en-US" dirty="0" smtClean="0"/>
              <a:t>They aren’t well-suited to meeting the changing needs of business users who need to directly interrogate or interact with data in a self-sufficient manner.</a:t>
            </a:r>
          </a:p>
          <a:p>
            <a:pPr fontAlgn="auto">
              <a:spcBef>
                <a:spcPts val="0"/>
              </a:spcBef>
              <a:spcAft>
                <a:spcPts val="0"/>
              </a:spcAft>
              <a:defRPr/>
            </a:pPr>
            <a:endParaRPr lang="en-US" dirty="0" smtClean="0"/>
          </a:p>
          <a:p>
            <a:pPr fontAlgn="auto">
              <a:spcBef>
                <a:spcPts val="0"/>
              </a:spcBef>
              <a:spcAft>
                <a:spcPts val="0"/>
              </a:spcAft>
              <a:defRPr/>
            </a:pPr>
            <a:r>
              <a:rPr lang="en-US" dirty="0" smtClean="0"/>
              <a:t>It’s why Gartner notes that Data Discovery momentum continues to accelerate.</a:t>
            </a:r>
          </a:p>
          <a:p>
            <a:pPr fontAlgn="auto">
              <a:spcBef>
                <a:spcPts val="0"/>
              </a:spcBef>
              <a:spcAft>
                <a:spcPts val="0"/>
              </a:spcAft>
              <a:defRPr/>
            </a:pPr>
            <a:endParaRPr lang="en-US" dirty="0" smtClean="0"/>
          </a:p>
          <a:p>
            <a:pPr fontAlgn="auto">
              <a:spcBef>
                <a:spcPts val="0"/>
              </a:spcBef>
              <a:spcAft>
                <a:spcPts val="0"/>
              </a:spcAft>
              <a:defRPr/>
            </a:pPr>
            <a:r>
              <a:rPr lang="en-US" dirty="0" smtClean="0"/>
              <a:t>Gartner acknowledges that business users are now more vocal, demanding and influential than ever.</a:t>
            </a:r>
          </a:p>
          <a:p>
            <a:pPr fontAlgn="auto">
              <a:spcBef>
                <a:spcPts val="0"/>
              </a:spcBef>
              <a:spcAft>
                <a:spcPts val="0"/>
              </a:spcAft>
              <a:defRPr/>
            </a:pPr>
            <a:endParaRPr lang="en-US" dirty="0" smtClean="0"/>
          </a:p>
          <a:p>
            <a:pPr fontAlgn="auto">
              <a:spcBef>
                <a:spcPts val="0"/>
              </a:spcBef>
              <a:spcAft>
                <a:spcPts val="0"/>
              </a:spcAft>
              <a:defRPr/>
            </a:pPr>
            <a:r>
              <a:rPr lang="en-US" dirty="0" smtClean="0"/>
              <a:t>It also says we are number one in ease of use among all BI vendors with expanding enterprise adoption.</a:t>
            </a:r>
          </a:p>
        </p:txBody>
      </p:sp>
    </p:spTree>
    <p:extLst>
      <p:ext uri="{BB962C8B-B14F-4D97-AF65-F5344CB8AC3E}">
        <p14:creationId xmlns:p14="http://schemas.microsoft.com/office/powerpoint/2010/main" val="1157219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0000" lnSpcReduction="20000"/>
          </a:bodyPr>
          <a:lstStyle/>
          <a:p>
            <a:pPr fontAlgn="auto">
              <a:spcBef>
                <a:spcPts val="0"/>
              </a:spcBef>
              <a:spcAft>
                <a:spcPts val="0"/>
              </a:spcAft>
              <a:defRPr/>
            </a:pPr>
            <a:r>
              <a:rPr lang="en-US" dirty="0" smtClean="0"/>
              <a:t>Business Discovery is a whole new way of doing things for BI designed to meet today’s heightened technology expectations.</a:t>
            </a:r>
          </a:p>
          <a:p>
            <a:pPr fontAlgn="auto">
              <a:spcBef>
                <a:spcPts val="0"/>
              </a:spcBef>
              <a:spcAft>
                <a:spcPts val="0"/>
              </a:spcAft>
              <a:defRPr/>
            </a:pPr>
            <a:endParaRPr lang="en-US" dirty="0" smtClean="0"/>
          </a:p>
          <a:p>
            <a:pPr fontAlgn="auto">
              <a:spcBef>
                <a:spcPts val="0"/>
              </a:spcBef>
              <a:spcAft>
                <a:spcPts val="0"/>
              </a:spcAft>
              <a:defRPr/>
            </a:pPr>
            <a:r>
              <a:rPr lang="en-US" dirty="0" smtClean="0"/>
              <a:t>It focuses on the business user and the groups and organizations they exist in, rather than the top-down approach of traditional BI.</a:t>
            </a:r>
          </a:p>
          <a:p>
            <a:pPr fontAlgn="auto">
              <a:spcBef>
                <a:spcPts val="0"/>
              </a:spcBef>
              <a:spcAft>
                <a:spcPts val="0"/>
              </a:spcAft>
              <a:defRPr/>
            </a:pPr>
            <a:endParaRPr lang="en-US" dirty="0" smtClean="0"/>
          </a:p>
          <a:p>
            <a:pPr fontAlgn="auto">
              <a:spcBef>
                <a:spcPts val="0"/>
              </a:spcBef>
              <a:spcAft>
                <a:spcPts val="0"/>
              </a:spcAft>
              <a:defRPr/>
            </a:pPr>
            <a:r>
              <a:rPr lang="en-US" dirty="0" smtClean="0"/>
              <a:t>QlikView takes an approach that provides information and analysis precisely focused on the business problems business users are trying to solve.</a:t>
            </a:r>
          </a:p>
          <a:p>
            <a:pPr fontAlgn="auto">
              <a:spcBef>
                <a:spcPts val="0"/>
              </a:spcBef>
              <a:spcAft>
                <a:spcPts val="0"/>
              </a:spcAft>
              <a:defRPr/>
            </a:pPr>
            <a:endParaRPr lang="en-US" dirty="0" smtClean="0"/>
          </a:p>
          <a:p>
            <a:pPr fontAlgn="auto">
              <a:spcBef>
                <a:spcPts val="0"/>
              </a:spcBef>
              <a:spcAft>
                <a:spcPts val="0"/>
              </a:spcAft>
              <a:defRPr/>
            </a:pPr>
            <a:r>
              <a:rPr lang="en-US" dirty="0" smtClean="0"/>
              <a:t>It’s also about helping users share knowledge and analysis across individuals, groups and organizations. </a:t>
            </a:r>
          </a:p>
          <a:p>
            <a:pPr fontAlgn="auto">
              <a:spcBef>
                <a:spcPts val="0"/>
              </a:spcBef>
              <a:spcAft>
                <a:spcPts val="0"/>
              </a:spcAft>
              <a:defRPr/>
            </a:pPr>
            <a:endParaRPr lang="en-US" dirty="0" smtClean="0"/>
          </a:p>
          <a:p>
            <a:pPr fontAlgn="auto">
              <a:spcBef>
                <a:spcPts val="0"/>
              </a:spcBef>
              <a:spcAft>
                <a:spcPts val="0"/>
              </a:spcAft>
              <a:defRPr/>
            </a:pPr>
            <a:r>
              <a:rPr lang="en-US" dirty="0" smtClean="0"/>
              <a:t>Imagine the dramatic impact this could have if it was deployed across organizations throughout the world.</a:t>
            </a:r>
          </a:p>
          <a:p>
            <a:pPr fontAlgn="auto">
              <a:spcBef>
                <a:spcPts val="0"/>
              </a:spcBef>
              <a:spcAft>
                <a:spcPts val="0"/>
              </a:spcAft>
              <a:defRPr/>
            </a:pPr>
            <a:endParaRPr lang="en-US" dirty="0" smtClean="0"/>
          </a:p>
          <a:p>
            <a:pPr fontAlgn="auto">
              <a:spcBef>
                <a:spcPts val="0"/>
              </a:spcBef>
              <a:spcAft>
                <a:spcPts val="0"/>
              </a:spcAft>
              <a:defRPr/>
            </a:pPr>
            <a:r>
              <a:rPr lang="en-US" dirty="0" smtClean="0"/>
              <a:t>Business Discovery is about delivering </a:t>
            </a:r>
            <a:r>
              <a:rPr lang="en-US" b="1" dirty="0" smtClean="0"/>
              <a:t>Insight Everywhere. </a:t>
            </a:r>
          </a:p>
          <a:p>
            <a:pPr fontAlgn="auto">
              <a:spcBef>
                <a:spcPts val="0"/>
              </a:spcBef>
              <a:spcAft>
                <a:spcPts val="0"/>
              </a:spcAft>
              <a:defRPr/>
            </a:pPr>
            <a:endParaRPr lang="en-US" dirty="0" smtClean="0"/>
          </a:p>
          <a:p>
            <a:pPr fontAlgn="auto">
              <a:spcBef>
                <a:spcPts val="0"/>
              </a:spcBef>
              <a:spcAft>
                <a:spcPts val="0"/>
              </a:spcAft>
              <a:defRPr/>
            </a:pPr>
            <a:r>
              <a:rPr lang="en-US" dirty="0" smtClean="0"/>
              <a:t>QlikView takes insight creation to the very edges of the organization, shifting from a few people who have the skills and tools to create insights from data, to everyone creating insight specific to their business problems.</a:t>
            </a:r>
          </a:p>
          <a:p>
            <a:pPr fontAlgn="auto">
              <a:spcBef>
                <a:spcPts val="0"/>
              </a:spcBef>
              <a:spcAft>
                <a:spcPts val="0"/>
              </a:spcAft>
              <a:defRPr/>
            </a:pPr>
            <a:endParaRPr lang="en-US" dirty="0" smtClean="0"/>
          </a:p>
          <a:p>
            <a:pPr fontAlgn="auto">
              <a:spcBef>
                <a:spcPts val="0"/>
              </a:spcBef>
              <a:spcAft>
                <a:spcPts val="0"/>
              </a:spcAft>
              <a:defRPr/>
            </a:pPr>
            <a:r>
              <a:rPr lang="en-US" dirty="0" smtClean="0"/>
              <a:t>It’s also based on an </a:t>
            </a:r>
            <a:r>
              <a:rPr lang="en-US" b="1" dirty="0" smtClean="0"/>
              <a:t>App Model, </a:t>
            </a:r>
            <a:r>
              <a:rPr lang="en-US" dirty="0" smtClean="0"/>
              <a:t>providing  lightweight apps that are easy to create and quick to deploy for specific people and groups that need them.</a:t>
            </a:r>
          </a:p>
          <a:p>
            <a:pPr fontAlgn="auto">
              <a:spcBef>
                <a:spcPts val="0"/>
              </a:spcBef>
              <a:spcAft>
                <a:spcPts val="0"/>
              </a:spcAft>
              <a:defRPr/>
            </a:pPr>
            <a:r>
              <a:rPr lang="en-US" dirty="0" smtClean="0"/>
              <a:t> </a:t>
            </a:r>
          </a:p>
          <a:p>
            <a:pPr fontAlgn="auto">
              <a:spcBef>
                <a:spcPts val="0"/>
              </a:spcBef>
              <a:spcAft>
                <a:spcPts val="0"/>
              </a:spcAft>
              <a:defRPr/>
            </a:pPr>
            <a:r>
              <a:rPr lang="en-US" dirty="0" smtClean="0"/>
              <a:t>QlikView is also </a:t>
            </a:r>
            <a:r>
              <a:rPr lang="en-US" b="1" dirty="0" smtClean="0"/>
              <a:t>Remixable, </a:t>
            </a:r>
            <a:r>
              <a:rPr lang="en-US" dirty="0" smtClean="0"/>
              <a:t>meaning users remix and reassemble data in new views and create new visualizations on the fly for deeper understanding, allowing individuals to constantly shift the analysis to meet their new and changing business requirements</a:t>
            </a:r>
          </a:p>
          <a:p>
            <a:pPr fontAlgn="auto">
              <a:spcBef>
                <a:spcPts val="0"/>
              </a:spcBef>
              <a:spcAft>
                <a:spcPts val="0"/>
              </a:spcAft>
              <a:defRPr/>
            </a:pPr>
            <a:r>
              <a:rPr lang="en-US" dirty="0" smtClean="0"/>
              <a:t> </a:t>
            </a:r>
          </a:p>
          <a:p>
            <a:pPr fontAlgn="auto">
              <a:spcBef>
                <a:spcPts val="0"/>
              </a:spcBef>
              <a:spcAft>
                <a:spcPts val="0"/>
              </a:spcAft>
              <a:defRPr/>
            </a:pPr>
            <a:r>
              <a:rPr lang="en-US" b="1" dirty="0" smtClean="0"/>
              <a:t>Social and Collaborative </a:t>
            </a:r>
            <a:r>
              <a:rPr lang="en-US" dirty="0" smtClean="0"/>
              <a:t>capabilities are another hallmark.</a:t>
            </a:r>
          </a:p>
          <a:p>
            <a:pPr fontAlgn="auto">
              <a:spcBef>
                <a:spcPts val="0"/>
              </a:spcBef>
              <a:spcAft>
                <a:spcPts val="0"/>
              </a:spcAft>
              <a:defRPr/>
            </a:pPr>
            <a:endParaRPr lang="en-US" dirty="0" smtClean="0"/>
          </a:p>
          <a:p>
            <a:pPr fontAlgn="auto">
              <a:spcBef>
                <a:spcPts val="0"/>
              </a:spcBef>
              <a:spcAft>
                <a:spcPts val="0"/>
              </a:spcAft>
              <a:defRPr/>
            </a:pPr>
            <a:r>
              <a:rPr lang="en-US" dirty="0" smtClean="0"/>
              <a:t>Decisions are rarely made in a vacuum or based on a single dashboard or report. </a:t>
            </a:r>
          </a:p>
          <a:p>
            <a:pPr fontAlgn="auto">
              <a:spcBef>
                <a:spcPts val="0"/>
              </a:spcBef>
              <a:spcAft>
                <a:spcPts val="0"/>
              </a:spcAft>
              <a:defRPr/>
            </a:pPr>
            <a:endParaRPr lang="en-US" dirty="0" smtClean="0"/>
          </a:p>
          <a:p>
            <a:pPr fontAlgn="auto">
              <a:spcBef>
                <a:spcPts val="0"/>
              </a:spcBef>
              <a:spcAft>
                <a:spcPts val="0"/>
              </a:spcAft>
              <a:defRPr/>
            </a:pPr>
            <a:r>
              <a:rPr lang="en-US" dirty="0" smtClean="0"/>
              <a:t>They’re often made collaboratively in groups and meetings.</a:t>
            </a:r>
          </a:p>
          <a:p>
            <a:pPr fontAlgn="auto">
              <a:spcBef>
                <a:spcPts val="0"/>
              </a:spcBef>
              <a:spcAft>
                <a:spcPts val="0"/>
              </a:spcAft>
              <a:defRPr/>
            </a:pPr>
            <a:endParaRPr lang="en-US" dirty="0" smtClean="0"/>
          </a:p>
          <a:p>
            <a:pPr fontAlgn="auto">
              <a:spcBef>
                <a:spcPts val="0"/>
              </a:spcBef>
              <a:spcAft>
                <a:spcPts val="0"/>
              </a:spcAft>
              <a:defRPr/>
            </a:pPr>
            <a:r>
              <a:rPr lang="en-US" dirty="0" smtClean="0"/>
              <a:t>QlikView enables collaborative decision-making through social Business Discovery. It enables organizations to create a community of users who co-create apps, communicate with each other in context of their decision apps, and explore business data collaboratively, to drive knowledge that can cascade across an organization. More on that in a minute.</a:t>
            </a:r>
          </a:p>
          <a:p>
            <a:pPr fontAlgn="auto">
              <a:spcBef>
                <a:spcPts val="0"/>
              </a:spcBef>
              <a:spcAft>
                <a:spcPts val="0"/>
              </a:spcAft>
              <a:defRPr/>
            </a:pPr>
            <a:endParaRPr lang="en-US" dirty="0" smtClean="0"/>
          </a:p>
          <a:p>
            <a:pPr fontAlgn="auto">
              <a:spcBef>
                <a:spcPts val="0"/>
              </a:spcBef>
              <a:spcAft>
                <a:spcPts val="0"/>
              </a:spcAft>
              <a:defRPr/>
            </a:pPr>
            <a:r>
              <a:rPr lang="en-US" dirty="0" smtClean="0"/>
              <a:t>QlikView also offers total </a:t>
            </a:r>
            <a:r>
              <a:rPr lang="en-US" b="1" dirty="0" smtClean="0"/>
              <a:t>Mobility, </a:t>
            </a:r>
            <a:r>
              <a:rPr lang="en-US" dirty="0" smtClean="0"/>
              <a:t>delivering anywhere, anytime Business Discovery on virtually any device.</a:t>
            </a:r>
          </a:p>
          <a:p>
            <a:pPr fontAlgn="auto">
              <a:spcBef>
                <a:spcPts val="0"/>
              </a:spcBef>
              <a:spcAft>
                <a:spcPts val="0"/>
              </a:spcAft>
              <a:defRPr/>
            </a:pPr>
            <a:endParaRPr lang="en-US" dirty="0" smtClean="0"/>
          </a:p>
          <a:p>
            <a:pPr fontAlgn="auto">
              <a:spcBef>
                <a:spcPts val="0"/>
              </a:spcBef>
              <a:spcAft>
                <a:spcPts val="0"/>
              </a:spcAft>
              <a:defRPr/>
            </a:pPr>
            <a:endParaRPr lang="en-US" dirty="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DA0214EF-F895-44E5-A09F-1BC732D64884}" type="slidenum">
              <a:rPr lang="en-US" altLang="en-US"/>
              <a:pPr/>
              <a:t>6</a:t>
            </a:fld>
            <a:endParaRPr lang="en-US" altLang="en-US"/>
          </a:p>
        </p:txBody>
      </p:sp>
    </p:spTree>
    <p:extLst>
      <p:ext uri="{BB962C8B-B14F-4D97-AF65-F5344CB8AC3E}">
        <p14:creationId xmlns:p14="http://schemas.microsoft.com/office/powerpoint/2010/main" val="1204106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Business Discovery reflects how the world of BI is rapidly evolving.</a:t>
            </a:r>
          </a:p>
          <a:p>
            <a:pPr>
              <a:spcBef>
                <a:spcPct val="0"/>
              </a:spcBef>
            </a:pPr>
            <a:endParaRPr lang="en-US" altLang="en-US" smtClean="0"/>
          </a:p>
          <a:p>
            <a:pPr>
              <a:spcBef>
                <a:spcPct val="0"/>
              </a:spcBef>
            </a:pPr>
            <a:r>
              <a:rPr lang="en-US" altLang="en-US" smtClean="0"/>
              <a:t>Historically, BI has been about a report-centric architecture that’s IT-driven and highly controlled. </a:t>
            </a:r>
          </a:p>
          <a:p>
            <a:pPr>
              <a:spcBef>
                <a:spcPct val="0"/>
              </a:spcBef>
            </a:pPr>
            <a:endParaRPr lang="en-US" altLang="en-US" smtClean="0"/>
          </a:p>
          <a:p>
            <a:pPr>
              <a:spcBef>
                <a:spcPct val="0"/>
              </a:spcBef>
            </a:pPr>
            <a:r>
              <a:rPr lang="en-US" altLang="en-US" smtClean="0"/>
              <a:t>It's an important model that serves essential business needs.</a:t>
            </a:r>
          </a:p>
          <a:p>
            <a:pPr>
              <a:spcBef>
                <a:spcPct val="0"/>
              </a:spcBef>
            </a:pPr>
            <a:endParaRPr lang="en-US" altLang="en-US" smtClean="0"/>
          </a:p>
          <a:p>
            <a:pPr>
              <a:spcBef>
                <a:spcPct val="0"/>
              </a:spcBef>
            </a:pPr>
            <a:r>
              <a:rPr lang="en-US" altLang="en-US" smtClean="0"/>
              <a:t>In this model, IT departments take operational data and create data models, establish semantic layers, and build reports, all while tightly controlling the data.</a:t>
            </a:r>
          </a:p>
          <a:p>
            <a:pPr>
              <a:spcBef>
                <a:spcPct val="0"/>
              </a:spcBef>
            </a:pPr>
            <a:endParaRPr lang="en-US" altLang="en-US" smtClean="0"/>
          </a:p>
          <a:p>
            <a:pPr>
              <a:spcBef>
                <a:spcPct val="0"/>
              </a:spcBef>
            </a:pPr>
            <a:r>
              <a:rPr lang="en-US" altLang="en-US" smtClean="0"/>
              <a:t>IT implements and leverages stack vendor BI to provide managed compliance reporting and locked-down data definitions.</a:t>
            </a:r>
          </a:p>
          <a:p>
            <a:pPr>
              <a:spcBef>
                <a:spcPct val="0"/>
              </a:spcBef>
            </a:pPr>
            <a:endParaRPr lang="en-US" altLang="en-US" smtClean="0"/>
          </a:p>
          <a:p>
            <a:pPr>
              <a:spcBef>
                <a:spcPct val="0"/>
              </a:spcBef>
            </a:pPr>
            <a:r>
              <a:rPr lang="en-US" altLang="en-US" smtClean="0"/>
              <a:t>What this architecture delivers to business users are pre-calculated, pre-configured dashboards and queries, and operational metrics.</a:t>
            </a:r>
          </a:p>
          <a:p>
            <a:pPr>
              <a:spcBef>
                <a:spcPct val="0"/>
              </a:spcBef>
            </a:pPr>
            <a:endParaRPr lang="en-US" altLang="en-US" smtClean="0"/>
          </a:p>
          <a:p>
            <a:pPr>
              <a:spcBef>
                <a:spcPct val="0"/>
              </a:spcBef>
            </a:pPr>
            <a:endParaRPr lang="en-US" alt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702DE80E-81C3-4B60-8B0A-292C64216DD8}" type="slidenum">
              <a:rPr lang="en-US" altLang="en-US"/>
              <a:pPr/>
              <a:t>7</a:t>
            </a:fld>
            <a:endParaRPr lang="en-US" altLang="en-US"/>
          </a:p>
        </p:txBody>
      </p:sp>
    </p:spTree>
    <p:extLst>
      <p:ext uri="{BB962C8B-B14F-4D97-AF65-F5344CB8AC3E}">
        <p14:creationId xmlns:p14="http://schemas.microsoft.com/office/powerpoint/2010/main" val="1906448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47500" lnSpcReduction="20000"/>
          </a:bodyPr>
          <a:lstStyle/>
          <a:p>
            <a:pPr fontAlgn="auto">
              <a:spcBef>
                <a:spcPts val="0"/>
              </a:spcBef>
              <a:spcAft>
                <a:spcPts val="0"/>
              </a:spcAft>
              <a:defRPr/>
            </a:pPr>
            <a:r>
              <a:rPr lang="en-US" dirty="0" smtClean="0"/>
              <a:t>Businesses are finding that the report-centric model of traditional BI isn't satisfying their business users. </a:t>
            </a:r>
          </a:p>
          <a:p>
            <a:pPr fontAlgn="auto">
              <a:spcBef>
                <a:spcPts val="0"/>
              </a:spcBef>
              <a:spcAft>
                <a:spcPts val="0"/>
              </a:spcAft>
              <a:defRPr/>
            </a:pPr>
            <a:endParaRPr lang="en-US" dirty="0" smtClean="0"/>
          </a:p>
          <a:p>
            <a:pPr fontAlgn="auto">
              <a:spcBef>
                <a:spcPts val="0"/>
              </a:spcBef>
              <a:spcAft>
                <a:spcPts val="0"/>
              </a:spcAft>
              <a:defRPr/>
            </a:pPr>
            <a:r>
              <a:rPr lang="en-US" dirty="0" smtClean="0"/>
              <a:t>This problem is magnified by the fact that most organizations are talking about deploying analytics much more broadly to better run their businesses. And Traditional BI is not well-suited to meet that need.</a:t>
            </a:r>
          </a:p>
          <a:p>
            <a:pPr fontAlgn="auto">
              <a:spcBef>
                <a:spcPts val="0"/>
              </a:spcBef>
              <a:spcAft>
                <a:spcPts val="0"/>
              </a:spcAft>
              <a:defRPr/>
            </a:pPr>
            <a:endParaRPr lang="en-US" dirty="0" smtClean="0"/>
          </a:p>
          <a:p>
            <a:pPr fontAlgn="auto">
              <a:spcBef>
                <a:spcPts val="0"/>
              </a:spcBef>
              <a:spcAft>
                <a:spcPts val="0"/>
              </a:spcAft>
              <a:defRPr/>
            </a:pPr>
            <a:r>
              <a:rPr lang="en-US" dirty="0" smtClean="0"/>
              <a:t>This is why Gartner recommends a portfolio approach that includes traditional BI and what they call a data discovery solution—and we call Business Discovery.</a:t>
            </a:r>
          </a:p>
          <a:p>
            <a:pPr fontAlgn="auto">
              <a:spcBef>
                <a:spcPts val="0"/>
              </a:spcBef>
              <a:spcAft>
                <a:spcPts val="0"/>
              </a:spcAft>
              <a:defRPr/>
            </a:pPr>
            <a:endParaRPr lang="en-US" dirty="0" smtClean="0"/>
          </a:p>
          <a:p>
            <a:pPr fontAlgn="auto">
              <a:spcBef>
                <a:spcPts val="0"/>
              </a:spcBef>
              <a:spcAft>
                <a:spcPts val="0"/>
              </a:spcAft>
              <a:defRPr/>
            </a:pPr>
            <a:r>
              <a:rPr lang="en-US" dirty="0" smtClean="0"/>
              <a:t>It’s not about one solution or the other. Rather, Gartner emphasizes the need for both types. </a:t>
            </a:r>
          </a:p>
          <a:p>
            <a:pPr fontAlgn="auto">
              <a:spcBef>
                <a:spcPts val="0"/>
              </a:spcBef>
              <a:spcAft>
                <a:spcPts val="0"/>
              </a:spcAft>
              <a:defRPr/>
            </a:pPr>
            <a:endParaRPr lang="en-US" dirty="0" smtClean="0"/>
          </a:p>
          <a:p>
            <a:pPr fontAlgn="auto">
              <a:spcBef>
                <a:spcPts val="0"/>
              </a:spcBef>
              <a:spcAft>
                <a:spcPts val="0"/>
              </a:spcAft>
              <a:defRPr/>
            </a:pPr>
            <a:r>
              <a:rPr lang="en-US" dirty="0" smtClean="0"/>
              <a:t>Business Discovery is about self-service BI, focused squarely on the business user.</a:t>
            </a:r>
          </a:p>
          <a:p>
            <a:pPr fontAlgn="auto">
              <a:spcBef>
                <a:spcPts val="0"/>
              </a:spcBef>
              <a:spcAft>
                <a:spcPts val="0"/>
              </a:spcAft>
              <a:defRPr/>
            </a:pPr>
            <a:endParaRPr lang="en-US" dirty="0" smtClean="0"/>
          </a:p>
          <a:p>
            <a:pPr fontAlgn="auto">
              <a:spcBef>
                <a:spcPts val="0"/>
              </a:spcBef>
              <a:spcAft>
                <a:spcPts val="0"/>
              </a:spcAft>
              <a:defRPr/>
            </a:pPr>
            <a:r>
              <a:rPr lang="en-US" dirty="0" smtClean="0"/>
              <a:t>It provides a consumer-style approach in which business users are empowered to conduct analysis in a self-sufficient manner.</a:t>
            </a:r>
          </a:p>
          <a:p>
            <a:pPr fontAlgn="auto">
              <a:spcBef>
                <a:spcPts val="0"/>
              </a:spcBef>
              <a:spcAft>
                <a:spcPts val="0"/>
              </a:spcAft>
              <a:defRPr/>
            </a:pPr>
            <a:endParaRPr lang="en-US" dirty="0" smtClean="0"/>
          </a:p>
          <a:p>
            <a:pPr fontAlgn="auto">
              <a:spcBef>
                <a:spcPts val="0"/>
              </a:spcBef>
              <a:spcAft>
                <a:spcPts val="0"/>
              </a:spcAft>
              <a:defRPr/>
            </a:pPr>
            <a:r>
              <a:rPr lang="en-US" dirty="0" smtClean="0"/>
              <a:t>It’s why Gartner calls QlikView a poster child for this emerging model.</a:t>
            </a:r>
          </a:p>
          <a:p>
            <a:pPr fontAlgn="auto">
              <a:spcBef>
                <a:spcPts val="0"/>
              </a:spcBef>
              <a:spcAft>
                <a:spcPts val="0"/>
              </a:spcAft>
              <a:defRPr/>
            </a:pPr>
            <a:endParaRPr lang="en-US" dirty="0" smtClean="0"/>
          </a:p>
          <a:p>
            <a:pPr fontAlgn="auto">
              <a:spcBef>
                <a:spcPts val="0"/>
              </a:spcBef>
              <a:spcAft>
                <a:spcPts val="0"/>
              </a:spcAft>
              <a:defRPr/>
            </a:pPr>
            <a:r>
              <a:rPr lang="en-US" dirty="0" smtClean="0"/>
              <a:t>It’s also why so many businesses are implementing </a:t>
            </a:r>
            <a:r>
              <a:rPr lang="en-US" dirty="0" err="1" smtClean="0"/>
              <a:t>QlikView's</a:t>
            </a:r>
            <a:r>
              <a:rPr lang="en-US" dirty="0" smtClean="0"/>
              <a:t> Business Discovery architecture in addition to traditional report-centric systems.</a:t>
            </a:r>
          </a:p>
          <a:p>
            <a:pPr fontAlgn="auto">
              <a:spcBef>
                <a:spcPts val="0"/>
              </a:spcBef>
              <a:spcAft>
                <a:spcPts val="0"/>
              </a:spcAft>
              <a:defRPr/>
            </a:pPr>
            <a:endParaRPr lang="en-US" dirty="0" smtClean="0"/>
          </a:p>
          <a:p>
            <a:pPr fontAlgn="auto">
              <a:spcBef>
                <a:spcPts val="0"/>
              </a:spcBef>
              <a:spcAft>
                <a:spcPts val="0"/>
              </a:spcAft>
              <a:defRPr/>
            </a:pPr>
            <a:r>
              <a:rPr lang="en-US" dirty="0" smtClean="0"/>
              <a:t>Let’s examine the role of IT in Business Discovery.</a:t>
            </a:r>
          </a:p>
          <a:p>
            <a:pPr fontAlgn="auto">
              <a:spcBef>
                <a:spcPts val="0"/>
              </a:spcBef>
              <a:spcAft>
                <a:spcPts val="0"/>
              </a:spcAft>
              <a:defRPr/>
            </a:pPr>
            <a:endParaRPr lang="en-US" dirty="0" smtClean="0"/>
          </a:p>
          <a:p>
            <a:pPr fontAlgn="auto">
              <a:spcBef>
                <a:spcPts val="0"/>
              </a:spcBef>
              <a:spcAft>
                <a:spcPts val="0"/>
              </a:spcAft>
              <a:defRPr/>
            </a:pPr>
            <a:r>
              <a:rPr lang="en-US" dirty="0"/>
              <a:t>Business Discovery frees up IT professionals from many routine tasks and enables them to focus on their core competencies.</a:t>
            </a:r>
          </a:p>
          <a:p>
            <a:pPr fontAlgn="auto">
              <a:spcBef>
                <a:spcPts val="0"/>
              </a:spcBef>
              <a:spcAft>
                <a:spcPts val="0"/>
              </a:spcAft>
              <a:defRPr/>
            </a:pPr>
            <a:endParaRPr lang="en-US" dirty="0"/>
          </a:p>
          <a:p>
            <a:pPr fontAlgn="auto">
              <a:spcBef>
                <a:spcPts val="0"/>
              </a:spcBef>
              <a:spcAft>
                <a:spcPts val="0"/>
              </a:spcAft>
              <a:defRPr/>
            </a:pPr>
            <a:r>
              <a:rPr lang="en-US" dirty="0"/>
              <a:t>Historically, with report-centric architectures, IT’s role has been to take on the burden of providing for ALL of the needs of the business when it came to BI. </a:t>
            </a:r>
          </a:p>
          <a:p>
            <a:pPr fontAlgn="auto">
              <a:spcBef>
                <a:spcPts val="0"/>
              </a:spcBef>
              <a:spcAft>
                <a:spcPts val="0"/>
              </a:spcAft>
              <a:defRPr/>
            </a:pPr>
            <a:endParaRPr lang="en-US" dirty="0"/>
          </a:p>
          <a:p>
            <a:pPr fontAlgn="auto">
              <a:spcBef>
                <a:spcPts val="0"/>
              </a:spcBef>
              <a:spcAft>
                <a:spcPts val="0"/>
              </a:spcAft>
              <a:defRPr/>
            </a:pPr>
            <a:r>
              <a:rPr lang="en-US" dirty="0"/>
              <a:t>While the focus on data preparation, governance and infrastructure provisioning is central, IT was also responsible for performing the analysis and building the reports for the business. </a:t>
            </a:r>
          </a:p>
          <a:p>
            <a:pPr fontAlgn="auto">
              <a:spcBef>
                <a:spcPts val="0"/>
              </a:spcBef>
              <a:spcAft>
                <a:spcPts val="0"/>
              </a:spcAft>
              <a:defRPr/>
            </a:pPr>
            <a:endParaRPr lang="en-US" dirty="0"/>
          </a:p>
          <a:p>
            <a:pPr fontAlgn="auto">
              <a:spcBef>
                <a:spcPts val="0"/>
              </a:spcBef>
              <a:spcAft>
                <a:spcPts val="0"/>
              </a:spcAft>
              <a:defRPr/>
            </a:pPr>
            <a:r>
              <a:rPr lang="en-US" dirty="0"/>
              <a:t>IT also typically deals with a massive backlog of requests from the business. Why? Because historically, they were the only people who had the skills to use the complex BI tools.</a:t>
            </a:r>
          </a:p>
          <a:p>
            <a:pPr fontAlgn="auto">
              <a:spcBef>
                <a:spcPts val="0"/>
              </a:spcBef>
              <a:spcAft>
                <a:spcPts val="0"/>
              </a:spcAft>
              <a:defRPr/>
            </a:pPr>
            <a:endParaRPr lang="en-US" dirty="0"/>
          </a:p>
          <a:p>
            <a:pPr fontAlgn="auto">
              <a:spcBef>
                <a:spcPts val="0"/>
              </a:spcBef>
              <a:spcAft>
                <a:spcPts val="0"/>
              </a:spcAft>
              <a:defRPr/>
            </a:pPr>
            <a:r>
              <a:rPr lang="en-US" dirty="0"/>
              <a:t>Business Discovery liberates IT and enables it to focus on areas that are core to its skill set: data preparation, data and application governance, and infrastructure provisioning and monitoring.</a:t>
            </a:r>
          </a:p>
          <a:p>
            <a:pPr fontAlgn="auto">
              <a:spcBef>
                <a:spcPts val="0"/>
              </a:spcBef>
              <a:spcAft>
                <a:spcPts val="0"/>
              </a:spcAft>
              <a:defRPr/>
            </a:pPr>
            <a:endParaRPr lang="en-US" dirty="0"/>
          </a:p>
          <a:p>
            <a:pPr fontAlgn="auto">
              <a:spcBef>
                <a:spcPts val="0"/>
              </a:spcBef>
              <a:spcAft>
                <a:spcPts val="0"/>
              </a:spcAft>
              <a:defRPr/>
            </a:pPr>
            <a:r>
              <a:rPr lang="en-US" dirty="0"/>
              <a:t>Because Business Discovery enables a true self-service approach to BI, IT professionals can remove the backlog of requests for new reports and new queries from the business. </a:t>
            </a:r>
          </a:p>
          <a:p>
            <a:pPr fontAlgn="auto">
              <a:spcBef>
                <a:spcPts val="0"/>
              </a:spcBef>
              <a:spcAft>
                <a:spcPts val="0"/>
              </a:spcAft>
              <a:defRPr/>
            </a:pPr>
            <a:r>
              <a:rPr lang="en-US" dirty="0"/>
              <a:t> </a:t>
            </a:r>
            <a:endParaRPr lang="en-US" dirty="0" smtClean="0"/>
          </a:p>
          <a:p>
            <a:pPr fontAlgn="auto">
              <a:spcBef>
                <a:spcPts val="0"/>
              </a:spcBef>
              <a:spcAft>
                <a:spcPts val="0"/>
              </a:spcAft>
              <a:defRPr/>
            </a:pPr>
            <a:r>
              <a:rPr lang="en-US" dirty="0" smtClean="0"/>
              <a:t>With Business Discovery, IT enables business users to customize and change analysis on the fly to address their exact business problems.</a:t>
            </a:r>
          </a:p>
          <a:p>
            <a:pPr fontAlgn="auto">
              <a:spcBef>
                <a:spcPts val="0"/>
              </a:spcBef>
              <a:spcAft>
                <a:spcPts val="0"/>
              </a:spcAft>
              <a:defRPr/>
            </a:pPr>
            <a:endParaRPr lang="en-US" dirty="0" smtClean="0"/>
          </a:p>
          <a:p>
            <a:pPr fontAlgn="auto">
              <a:spcBef>
                <a:spcPts val="0"/>
              </a:spcBef>
              <a:spcAft>
                <a:spcPts val="0"/>
              </a:spcAft>
              <a:defRPr/>
            </a:pPr>
            <a:r>
              <a:rPr lang="en-US" dirty="0" smtClean="0"/>
              <a:t>It lets IT deliver a much more real-time approach for business users that alllows them to optimize the business through improved decision making.</a:t>
            </a:r>
          </a:p>
          <a:p>
            <a:pPr fontAlgn="auto">
              <a:spcBef>
                <a:spcPts val="0"/>
              </a:spcBef>
              <a:spcAft>
                <a:spcPts val="0"/>
              </a:spcAft>
              <a:defRPr/>
            </a:pPr>
            <a:r>
              <a:rPr lang="en-US" dirty="0" smtClean="0"/>
              <a:t> </a:t>
            </a:r>
          </a:p>
          <a:p>
            <a:pPr fontAlgn="auto">
              <a:spcBef>
                <a:spcPts val="0"/>
              </a:spcBef>
              <a:spcAft>
                <a:spcPts val="0"/>
              </a:spcAft>
              <a:defRPr/>
            </a:pPr>
            <a:endParaRPr lang="en-US" dirty="0" smtClean="0"/>
          </a:p>
          <a:p>
            <a:pPr fontAlgn="auto">
              <a:spcBef>
                <a:spcPts val="0"/>
              </a:spcBef>
              <a:spcAft>
                <a:spcPts val="0"/>
              </a:spcAft>
              <a:defRPr/>
            </a:pPr>
            <a:endParaRPr lang="en-US" dirty="0"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5AF61B18-9DC3-431E-84E0-034FC1D67742}" type="slidenum">
              <a:rPr lang="en-US" altLang="en-US"/>
              <a:pPr/>
              <a:t>8</a:t>
            </a:fld>
            <a:endParaRPr lang="en-US" altLang="en-US"/>
          </a:p>
        </p:txBody>
      </p:sp>
    </p:spTree>
    <p:extLst>
      <p:ext uri="{BB962C8B-B14F-4D97-AF65-F5344CB8AC3E}">
        <p14:creationId xmlns:p14="http://schemas.microsoft.com/office/powerpoint/2010/main" val="240903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119DACC-1F2C-4448-918F-793D3EDC715E}" type="slidenum">
              <a:rPr lang="en-US" smtClean="0"/>
              <a:pPr/>
              <a:t>15</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02607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C73BA84-1CC3-4C22-998D-CBEF76CE6D1D}" type="slidenum">
              <a:rPr lang="en-US" smtClean="0"/>
              <a:pPr/>
              <a:t>17</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685800" y="4343400"/>
            <a:ext cx="5486400" cy="4114800"/>
          </a:xfrm>
          <a:noFill/>
          <a:ln/>
        </p:spPr>
        <p:txBody>
          <a:bodyPr/>
          <a:lstStyle/>
          <a:p>
            <a:pPr eaLnBrk="1" hangingPunct="1"/>
            <a:r>
              <a:rPr lang="en-US" smtClean="0"/>
              <a:t>Internal Use Only!</a:t>
            </a:r>
          </a:p>
        </p:txBody>
      </p:sp>
    </p:spTree>
    <p:extLst>
      <p:ext uri="{BB962C8B-B14F-4D97-AF65-F5344CB8AC3E}">
        <p14:creationId xmlns:p14="http://schemas.microsoft.com/office/powerpoint/2010/main" val="1888909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pPr eaLnBrk="1" latinLnBrk="0" hangingPunct="1"/>
            <a:fld id="{E6F9B8CD-342D-4579-98EC-A8FD6B7370E1}" type="datetimeFigureOut">
              <a:rPr lang="en-US" smtClean="0"/>
              <a:pPr eaLnBrk="1" latinLnBrk="0" hangingPunct="1"/>
              <a:t>7/14/2016</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7/14/2016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7/14/2016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57150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764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100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EC372404-9AE6-451F-A2B7-7DFC897EE83C}" type="slidenum">
              <a:rPr lang="en-US"/>
              <a:pPr>
                <a:defRPr/>
              </a:pPr>
              <a:t>‹#›</a:t>
            </a:fld>
            <a:endParaRPr lang="en-US"/>
          </a:p>
        </p:txBody>
      </p:sp>
    </p:spTree>
    <p:extLst>
      <p:ext uri="{BB962C8B-B14F-4D97-AF65-F5344CB8AC3E}">
        <p14:creationId xmlns:p14="http://schemas.microsoft.com/office/powerpoint/2010/main" val="3560725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 Headlin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76497"/>
            <a:ext cx="9144000" cy="430887"/>
          </a:xfrm>
          <a:prstGeom prst="rect">
            <a:avLst/>
          </a:prstGeom>
        </p:spPr>
        <p:txBody>
          <a:bodyPr lIns="0" tIns="0" rIns="0" bIns="0" anchor="t" anchorCtr="0">
            <a:spAutoFit/>
          </a:bodyPr>
          <a:lstStyle>
            <a:lvl1pPr>
              <a:defRPr sz="2800" b="1">
                <a:solidFill>
                  <a:srgbClr val="8E9093"/>
                </a:solidFill>
              </a:defRPr>
            </a:lvl1pPr>
          </a:lstStyle>
          <a:p>
            <a:r>
              <a:rPr lang="en-US" dirty="0" smtClean="0"/>
              <a:t>Main headline here</a:t>
            </a:r>
            <a:endParaRPr lang="en-US" dirty="0"/>
          </a:p>
        </p:txBody>
      </p:sp>
      <p:sp>
        <p:nvSpPr>
          <p:cNvPr id="3" name="TextBox 2"/>
          <p:cNvSpPr txBox="1"/>
          <p:nvPr userDrawn="1"/>
        </p:nvSpPr>
        <p:spPr>
          <a:xfrm>
            <a:off x="8224520" y="6525101"/>
            <a:ext cx="822960" cy="256543"/>
          </a:xfrm>
          <a:prstGeom prst="rect">
            <a:avLst/>
          </a:prstGeom>
          <a:noFill/>
        </p:spPr>
        <p:txBody>
          <a:bodyPr wrap="square" lIns="91427" tIns="45719" rIns="91427" bIns="45719" rtlCol="0">
            <a:spAutoFit/>
          </a:bodyPr>
          <a:lstStyle/>
          <a:p>
            <a:pPr algn="r" defTabSz="457107"/>
            <a:fld id="{E8FE2E68-F185-5D47-B25F-652B0924F704}" type="slidenum">
              <a:rPr lang="en-US" sz="1067" smtClean="0">
                <a:solidFill>
                  <a:srgbClr val="363636">
                    <a:lumMod val="40000"/>
                    <a:lumOff val="60000"/>
                  </a:srgbClr>
                </a:solidFill>
              </a:rPr>
              <a:pPr algn="r" defTabSz="457107"/>
              <a:t>‹#›</a:t>
            </a:fld>
            <a:endParaRPr lang="en-US" sz="1067" dirty="0">
              <a:solidFill>
                <a:srgbClr val="363636">
                  <a:lumMod val="40000"/>
                  <a:lumOff val="60000"/>
                </a:srgbClr>
              </a:solidFill>
            </a:endParaRPr>
          </a:p>
        </p:txBody>
      </p:sp>
      <p:sp>
        <p:nvSpPr>
          <p:cNvPr id="4" name="TextBox 3"/>
          <p:cNvSpPr txBox="1"/>
          <p:nvPr userDrawn="1"/>
        </p:nvSpPr>
        <p:spPr>
          <a:xfrm>
            <a:off x="169335" y="6525101"/>
            <a:ext cx="4749800" cy="256543"/>
          </a:xfrm>
          <a:prstGeom prst="rect">
            <a:avLst/>
          </a:prstGeom>
          <a:noFill/>
        </p:spPr>
        <p:txBody>
          <a:bodyPr wrap="square" lIns="91427" tIns="45719" rIns="91427" bIns="45719" rtlCol="0">
            <a:spAutoFit/>
          </a:bodyPr>
          <a:lstStyle/>
          <a:p>
            <a:pPr defTabSz="457107"/>
            <a:r>
              <a:rPr lang="en-US" sz="1067" dirty="0" smtClean="0">
                <a:solidFill>
                  <a:srgbClr val="363636">
                    <a:lumMod val="40000"/>
                    <a:lumOff val="60000"/>
                  </a:srgbClr>
                </a:solidFill>
              </a:rPr>
              <a:t>#qonnections</a:t>
            </a:r>
            <a:endParaRPr lang="en-US" sz="1067" dirty="0">
              <a:solidFill>
                <a:srgbClr val="363636">
                  <a:lumMod val="40000"/>
                  <a:lumOff val="60000"/>
                </a:srgbClr>
              </a:solidFill>
            </a:endParaRPr>
          </a:p>
        </p:txBody>
      </p:sp>
    </p:spTree>
    <p:extLst>
      <p:ext uri="{BB962C8B-B14F-4D97-AF65-F5344CB8AC3E}">
        <p14:creationId xmlns:p14="http://schemas.microsoft.com/office/powerpoint/2010/main" val="378441324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ulleted Lis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0" y="376497"/>
            <a:ext cx="9144000" cy="430887"/>
          </a:xfrm>
          <a:prstGeom prst="rect">
            <a:avLst/>
          </a:prstGeom>
        </p:spPr>
        <p:txBody>
          <a:bodyPr lIns="0" tIns="0" rIns="0" bIns="0" anchor="t" anchorCtr="0">
            <a:spAutoFit/>
          </a:bodyPr>
          <a:lstStyle>
            <a:lvl1pPr>
              <a:defRPr sz="2800" b="1">
                <a:solidFill>
                  <a:srgbClr val="8E9093"/>
                </a:solidFill>
              </a:defRPr>
            </a:lvl1pPr>
          </a:lstStyle>
          <a:p>
            <a:r>
              <a:rPr lang="en-US" dirty="0" smtClean="0"/>
              <a:t>Main headline here</a:t>
            </a:r>
            <a:endParaRPr lang="en-US" dirty="0"/>
          </a:p>
        </p:txBody>
      </p:sp>
      <p:sp>
        <p:nvSpPr>
          <p:cNvPr id="7" name="Text Placeholder 7"/>
          <p:cNvSpPr>
            <a:spLocks noGrp="1"/>
          </p:cNvSpPr>
          <p:nvPr>
            <p:ph type="body" sz="quarter" idx="11" hasCustomPrompt="1"/>
          </p:nvPr>
        </p:nvSpPr>
        <p:spPr>
          <a:xfrm>
            <a:off x="492125" y="1208098"/>
            <a:ext cx="7046363" cy="1578895"/>
          </a:xfrm>
          <a:prstGeom prst="rect">
            <a:avLst/>
          </a:prstGeom>
        </p:spPr>
        <p:txBody>
          <a:bodyPr wrap="square" lIns="0" tIns="0" rIns="0" bIns="0">
            <a:spAutoFit/>
          </a:bodyPr>
          <a:lstStyle>
            <a:lvl1pPr marL="169830" indent="-169830">
              <a:lnSpc>
                <a:spcPct val="120000"/>
              </a:lnSpc>
              <a:buClr>
                <a:schemeClr val="accent1"/>
              </a:buClr>
              <a:defRPr sz="1867" baseline="0">
                <a:solidFill>
                  <a:schemeClr val="bg2"/>
                </a:solidFill>
              </a:defRPr>
            </a:lvl1pPr>
            <a:lvl2pPr marL="455519" indent="-230145">
              <a:lnSpc>
                <a:spcPct val="120000"/>
              </a:lnSpc>
              <a:buClr>
                <a:schemeClr val="accent1"/>
              </a:buClr>
              <a:defRPr sz="1867" baseline="0">
                <a:solidFill>
                  <a:schemeClr val="bg2"/>
                </a:solidFill>
              </a:defRPr>
            </a:lvl2pPr>
            <a:lvl3pPr>
              <a:lnSpc>
                <a:spcPct val="120000"/>
              </a:lnSpc>
              <a:defRPr sz="1600">
                <a:solidFill>
                  <a:srgbClr val="8C8C8C"/>
                </a:solidFill>
              </a:defRPr>
            </a:lvl3pPr>
            <a:lvl4pPr>
              <a:lnSpc>
                <a:spcPct val="120000"/>
              </a:lnSpc>
              <a:defRPr sz="1600">
                <a:solidFill>
                  <a:srgbClr val="8C8C8C"/>
                </a:solidFill>
              </a:defRPr>
            </a:lvl4pPr>
            <a:lvl5pPr>
              <a:lnSpc>
                <a:spcPct val="120000"/>
              </a:lnSpc>
              <a:defRPr sz="1600">
                <a:solidFill>
                  <a:srgbClr val="8C8C8C"/>
                </a:solidFill>
              </a:defRPr>
            </a:lvl5pPr>
          </a:lstStyle>
          <a:p>
            <a:pPr lvl="0"/>
            <a:r>
              <a:rPr lang="en-US" dirty="0" smtClean="0"/>
              <a:t>Bullet #1 replace text and insert your own here</a:t>
            </a:r>
          </a:p>
          <a:p>
            <a:pPr lvl="0"/>
            <a:r>
              <a:rPr lang="en-US" dirty="0" smtClean="0"/>
              <a:t>Bullet #2 replace text and insert your own here </a:t>
            </a:r>
          </a:p>
          <a:p>
            <a:pPr lvl="1"/>
            <a:r>
              <a:rPr lang="en-US" dirty="0" smtClean="0"/>
              <a:t>Sub bullet style insert your own text here</a:t>
            </a:r>
          </a:p>
          <a:p>
            <a:pPr lvl="1"/>
            <a:r>
              <a:rPr lang="en-US" dirty="0" smtClean="0"/>
              <a:t>Sub bullet style insert your own text here</a:t>
            </a:r>
          </a:p>
        </p:txBody>
      </p:sp>
      <p:sp>
        <p:nvSpPr>
          <p:cNvPr id="5" name="TextBox 4"/>
          <p:cNvSpPr txBox="1"/>
          <p:nvPr userDrawn="1"/>
        </p:nvSpPr>
        <p:spPr>
          <a:xfrm>
            <a:off x="8224520" y="6525101"/>
            <a:ext cx="822960" cy="256543"/>
          </a:xfrm>
          <a:prstGeom prst="rect">
            <a:avLst/>
          </a:prstGeom>
          <a:noFill/>
        </p:spPr>
        <p:txBody>
          <a:bodyPr wrap="square" lIns="91427" tIns="45719" rIns="91427" bIns="45719" rtlCol="0">
            <a:spAutoFit/>
          </a:bodyPr>
          <a:lstStyle/>
          <a:p>
            <a:pPr algn="r" defTabSz="457107"/>
            <a:fld id="{E8FE2E68-F185-5D47-B25F-652B0924F704}" type="slidenum">
              <a:rPr lang="en-US" sz="1067" smtClean="0">
                <a:solidFill>
                  <a:srgbClr val="363636">
                    <a:lumMod val="40000"/>
                    <a:lumOff val="60000"/>
                  </a:srgbClr>
                </a:solidFill>
              </a:rPr>
              <a:pPr algn="r" defTabSz="457107"/>
              <a:t>‹#›</a:t>
            </a:fld>
            <a:endParaRPr lang="en-US" sz="1067" dirty="0">
              <a:solidFill>
                <a:srgbClr val="363636">
                  <a:lumMod val="40000"/>
                  <a:lumOff val="60000"/>
                </a:srgbClr>
              </a:solidFill>
            </a:endParaRPr>
          </a:p>
        </p:txBody>
      </p:sp>
      <p:sp>
        <p:nvSpPr>
          <p:cNvPr id="8" name="TextBox 7"/>
          <p:cNvSpPr txBox="1"/>
          <p:nvPr userDrawn="1"/>
        </p:nvSpPr>
        <p:spPr>
          <a:xfrm>
            <a:off x="169335" y="6525101"/>
            <a:ext cx="4749800" cy="256543"/>
          </a:xfrm>
          <a:prstGeom prst="rect">
            <a:avLst/>
          </a:prstGeom>
          <a:noFill/>
        </p:spPr>
        <p:txBody>
          <a:bodyPr wrap="square" lIns="91427" tIns="45719" rIns="91427" bIns="45719" rtlCol="0">
            <a:spAutoFit/>
          </a:bodyPr>
          <a:lstStyle/>
          <a:p>
            <a:pPr defTabSz="457107"/>
            <a:r>
              <a:rPr lang="en-US" sz="1067" dirty="0" smtClean="0">
                <a:solidFill>
                  <a:srgbClr val="363636">
                    <a:lumMod val="40000"/>
                    <a:lumOff val="60000"/>
                  </a:srgbClr>
                </a:solidFill>
              </a:rPr>
              <a:t>#qonnections</a:t>
            </a:r>
            <a:endParaRPr lang="en-US" sz="1067" dirty="0">
              <a:solidFill>
                <a:srgbClr val="363636">
                  <a:lumMod val="40000"/>
                  <a:lumOff val="60000"/>
                </a:srgbClr>
              </a:solidFill>
            </a:endParaRPr>
          </a:p>
        </p:txBody>
      </p:sp>
    </p:spTree>
    <p:extLst>
      <p:ext uri="{BB962C8B-B14F-4D97-AF65-F5344CB8AC3E}">
        <p14:creationId xmlns:p14="http://schemas.microsoft.com/office/powerpoint/2010/main" val="9791631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7/14/2016</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eaLnBrk="1" latinLnBrk="0" hangingPunct="1"/>
            <a:fld id="{E6F9B8CD-342D-4579-98EC-A8FD6B7370E1}" type="datetimeFigureOut">
              <a:rPr lang="en-US" smtClean="0"/>
              <a:pPr eaLnBrk="1" latinLnBrk="0" hangingPunct="1"/>
              <a:t>7/14/2016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7/14/2016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7/14/2016</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7/14/2016</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7/14/2016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7/14/2016</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7/14/2016</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7/14/2016</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2.jpeg"/><Relationship Id="rId21" Type="http://schemas.openxmlformats.org/officeDocument/2006/relationships/image" Target="../media/image20.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eg"/><Relationship Id="rId25" Type="http://schemas.openxmlformats.org/officeDocument/2006/relationships/image" Target="../media/image24.jpeg"/><Relationship Id="rId2" Type="http://schemas.openxmlformats.org/officeDocument/2006/relationships/notesSlide" Target="../notesSlides/notesSlide1.xml"/><Relationship Id="rId16" Type="http://schemas.openxmlformats.org/officeDocument/2006/relationships/image" Target="../media/image15.jpeg"/><Relationship Id="rId20"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jpeg"/><Relationship Id="rId5" Type="http://schemas.openxmlformats.org/officeDocument/2006/relationships/image" Target="../media/image4.png"/><Relationship Id="rId15" Type="http://schemas.openxmlformats.org/officeDocument/2006/relationships/image" Target="../media/image14.jpeg"/><Relationship Id="rId23" Type="http://schemas.openxmlformats.org/officeDocument/2006/relationships/image" Target="../media/image22.jpeg"/><Relationship Id="rId10" Type="http://schemas.openxmlformats.org/officeDocument/2006/relationships/image" Target="../media/image9.png"/><Relationship Id="rId19" Type="http://schemas.openxmlformats.org/officeDocument/2006/relationships/image" Target="../media/image18.jpe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jpeg"/><Relationship Id="rId22" Type="http://schemas.openxmlformats.org/officeDocument/2006/relationships/image" Target="../media/image21.png"/></Relationships>
</file>

<file path=ppt/slides/_rels/slide20.xml.rels><?xml version="1.0" encoding="UTF-8" standalone="yes"?>
<Relationships xmlns="http://schemas.openxmlformats.org/package/2006/relationships"><Relationship Id="rId3" Type="http://schemas.openxmlformats.org/officeDocument/2006/relationships/image" Target="../media/image40.jpeg"/><Relationship Id="rId7"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0.jpeg"/><Relationship Id="rId7"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5.png"/><Relationship Id="rId4" Type="http://schemas.openxmlformats.org/officeDocument/2006/relationships/oleObject" Target="../embeddings/Microsoft_Excel_97-2003_Worksheet1.xls"/></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jpeg"/><Relationship Id="rId2" Type="http://schemas.openxmlformats.org/officeDocument/2006/relationships/image" Target="../media/image56.jpeg"/><Relationship Id="rId1" Type="http://schemas.openxmlformats.org/officeDocument/2006/relationships/slideLayout" Target="../slideLayouts/slideLayout13.xml"/><Relationship Id="rId6" Type="http://schemas.openxmlformats.org/officeDocument/2006/relationships/image" Target="../media/image60.jpeg"/><Relationship Id="rId5" Type="http://schemas.openxmlformats.org/officeDocument/2006/relationships/image" Target="../media/image59.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hyperlink" Target="https://eu1.salesforce.com/sfc/" TargetMode="Externa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3.xml"/><Relationship Id="rId4" Type="http://schemas.openxmlformats.org/officeDocument/2006/relationships/image" Target="../media/image65.png"/></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3.xml"/><Relationship Id="rId4" Type="http://schemas.openxmlformats.org/officeDocument/2006/relationships/image" Target="../media/image68.png"/></Relationships>
</file>

<file path=ppt/slides/_rels/slide4.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30.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40.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jpeg"/><Relationship Id="rId7" Type="http://schemas.openxmlformats.org/officeDocument/2006/relationships/image" Target="../media/image74.png"/><Relationship Id="rId2" Type="http://schemas.openxmlformats.org/officeDocument/2006/relationships/image" Target="../media/image69.jpeg"/><Relationship Id="rId1" Type="http://schemas.openxmlformats.org/officeDocument/2006/relationships/slideLayout" Target="../slideLayouts/slideLayout13.xml"/><Relationship Id="rId6" Type="http://schemas.openxmlformats.org/officeDocument/2006/relationships/image" Target="../media/image73.jpeg"/><Relationship Id="rId5" Type="http://schemas.openxmlformats.org/officeDocument/2006/relationships/image" Target="../media/image72.jpeg"/><Relationship Id="rId10" Type="http://schemas.openxmlformats.org/officeDocument/2006/relationships/image" Target="../media/image77.png"/><Relationship Id="rId4" Type="http://schemas.openxmlformats.org/officeDocument/2006/relationships/image" Target="../media/image71.jpeg"/><Relationship Id="rId9" Type="http://schemas.openxmlformats.org/officeDocument/2006/relationships/image" Target="../media/image76.png"/></Relationships>
</file>

<file path=ppt/slides/_rels/slide4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3.xml"/><Relationship Id="rId5" Type="http://schemas.openxmlformats.org/officeDocument/2006/relationships/image" Target="../media/image81.png"/><Relationship Id="rId4" Type="http://schemas.openxmlformats.org/officeDocument/2006/relationships/image" Target="../media/image80.png"/></Relationships>
</file>

<file path=ppt/slides/_rels/slide4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3.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4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en.wikipedia.org/wiki/Data_compression" TargetMode="External"/><Relationship Id="rId3" Type="http://schemas.openxmlformats.org/officeDocument/2006/relationships/hyperlink" Target="https://en.wikipedia.org/wiki/Vector_image_format" TargetMode="External"/><Relationship Id="rId7" Type="http://schemas.openxmlformats.org/officeDocument/2006/relationships/hyperlink" Target="https://en.wikipedia.org/wiki/Scripting_language" TargetMode="External"/><Relationship Id="rId2" Type="http://schemas.openxmlformats.org/officeDocument/2006/relationships/hyperlink" Target="https://en.wikipedia.org/wiki/XML" TargetMode="External"/><Relationship Id="rId1" Type="http://schemas.openxmlformats.org/officeDocument/2006/relationships/slideLayout" Target="../slideLayouts/slideLayout2.xml"/><Relationship Id="rId6" Type="http://schemas.openxmlformats.org/officeDocument/2006/relationships/hyperlink" Target="https://en.wikipedia.org/wiki/World_Wide_Web_Consortium" TargetMode="External"/><Relationship Id="rId5" Type="http://schemas.openxmlformats.org/officeDocument/2006/relationships/hyperlink" Target="https://en.wikipedia.org/wiki/Open_standard" TargetMode="External"/><Relationship Id="rId4" Type="http://schemas.openxmlformats.org/officeDocument/2006/relationships/hyperlink" Target="https://en.wikipedia.org/wiki/Two-dimensional" TargetMode="External"/><Relationship Id="rId9" Type="http://schemas.openxmlformats.org/officeDocument/2006/relationships/hyperlink" Target="https://en.wikipedia.org/wiki/Text_editor"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54.xml.rels><?xml version="1.0" encoding="UTF-8" standalone="yes"?>
<Relationships xmlns="http://schemas.openxmlformats.org/package/2006/relationships"><Relationship Id="rId3" Type="http://schemas.openxmlformats.org/officeDocument/2006/relationships/image" Target="../media/image97.jpg"/><Relationship Id="rId2" Type="http://schemas.openxmlformats.org/officeDocument/2006/relationships/image" Target="../media/image96.jpg"/><Relationship Id="rId1" Type="http://schemas.openxmlformats.org/officeDocument/2006/relationships/slideLayout" Target="../slideLayouts/slideLayout2.xml"/><Relationship Id="rId4" Type="http://schemas.openxmlformats.org/officeDocument/2006/relationships/image" Target="../media/image98.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0090" y="1591615"/>
            <a:ext cx="6172200" cy="1894362"/>
          </a:xfrm>
        </p:spPr>
        <p:txBody>
          <a:bodyPr>
            <a:noAutofit/>
          </a:bodyPr>
          <a:lstStyle/>
          <a:p>
            <a:r>
              <a:rPr lang="en-US" sz="4000" dirty="0">
                <a:solidFill>
                  <a:schemeClr val="tx1"/>
                </a:solidFill>
                <a:latin typeface="Swis721 BT" pitchFamily="34" charset="0"/>
              </a:rPr>
              <a:t>BI &amp; Analytics in Action using QlikView , QlikSense &amp; D3.js</a:t>
            </a:r>
            <a:endParaRPr lang="en-US" sz="4000" dirty="0"/>
          </a:p>
        </p:txBody>
      </p:sp>
    </p:spTree>
    <p:extLst>
      <p:ext uri="{BB962C8B-B14F-4D97-AF65-F5344CB8AC3E}">
        <p14:creationId xmlns:p14="http://schemas.microsoft.com/office/powerpoint/2010/main" val="277127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8229600" cy="1702158"/>
          </a:xfrm>
        </p:spPr>
        <p:txBody>
          <a:bodyPr>
            <a:normAutofit/>
          </a:bodyPr>
          <a:lstStyle/>
          <a:p>
            <a:pPr algn="ctr"/>
            <a:r>
              <a:rPr lang="en-IN" sz="3200" dirty="0" smtClean="0"/>
              <a:t>Why QlikView differs from Traditional BI?</a:t>
            </a:r>
            <a:endParaRPr lang="en-IN" sz="3200" dirty="0"/>
          </a:p>
        </p:txBody>
      </p:sp>
    </p:spTree>
    <p:extLst>
      <p:ext uri="{BB962C8B-B14F-4D97-AF65-F5344CB8AC3E}">
        <p14:creationId xmlns:p14="http://schemas.microsoft.com/office/powerpoint/2010/main" val="516418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5288" y="41275"/>
            <a:ext cx="7918450" cy="633413"/>
          </a:xfrm>
        </p:spPr>
        <p:txBody>
          <a:bodyPr>
            <a:normAutofit/>
          </a:bodyPr>
          <a:lstStyle/>
          <a:p>
            <a:pPr algn="l"/>
            <a:r>
              <a:rPr lang="en-US" altLang="en-US" sz="2800" dirty="0" smtClean="0"/>
              <a:t>QlikView’s Core Technology: The Basics</a:t>
            </a:r>
          </a:p>
        </p:txBody>
      </p:sp>
      <p:sp>
        <p:nvSpPr>
          <p:cNvPr id="5" name="Content Placeholder 6"/>
          <p:cNvSpPr txBox="1">
            <a:spLocks/>
          </p:cNvSpPr>
          <p:nvPr/>
        </p:nvSpPr>
        <p:spPr bwMode="auto">
          <a:xfrm>
            <a:off x="612775" y="1219200"/>
            <a:ext cx="5638800"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344488" indent="-344488">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a:spcBef>
                <a:spcPct val="0"/>
              </a:spcBef>
              <a:spcAft>
                <a:spcPts val="1300"/>
              </a:spcAft>
              <a:buClr>
                <a:schemeClr val="bg1"/>
              </a:buClr>
              <a:buFontTx/>
              <a:buAutoNum type="arabicPeriod"/>
            </a:pPr>
            <a:r>
              <a:rPr lang="sv-SE" altLang="en-US" sz="1800" dirty="0"/>
              <a:t>Easily consolidates multiple data sources</a:t>
            </a:r>
          </a:p>
          <a:p>
            <a:pPr>
              <a:spcBef>
                <a:spcPct val="0"/>
              </a:spcBef>
              <a:spcAft>
                <a:spcPts val="1300"/>
              </a:spcAft>
              <a:buClr>
                <a:schemeClr val="bg1"/>
              </a:buClr>
              <a:buFontTx/>
              <a:buAutoNum type="arabicPeriod"/>
            </a:pPr>
            <a:r>
              <a:rPr lang="sv-SE" altLang="en-US" sz="1800" dirty="0"/>
              <a:t>Loads all data into memory (millions of rows)</a:t>
            </a:r>
          </a:p>
          <a:p>
            <a:pPr>
              <a:spcBef>
                <a:spcPct val="0"/>
              </a:spcBef>
              <a:spcAft>
                <a:spcPts val="1300"/>
              </a:spcAft>
              <a:buClr>
                <a:schemeClr val="bg1"/>
              </a:buClr>
              <a:buFontTx/>
              <a:buAutoNum type="arabicPeriod"/>
            </a:pPr>
            <a:r>
              <a:rPr lang="sv-SE" altLang="en-US" sz="1800" dirty="0"/>
              <a:t>Massive (10-to-1) data compression</a:t>
            </a:r>
          </a:p>
          <a:p>
            <a:pPr>
              <a:spcBef>
                <a:spcPct val="0"/>
              </a:spcBef>
              <a:spcAft>
                <a:spcPts val="1300"/>
              </a:spcAft>
              <a:buClr>
                <a:schemeClr val="bg1"/>
              </a:buClr>
              <a:buFontTx/>
              <a:buAutoNum type="arabicPeriod"/>
            </a:pPr>
            <a:r>
              <a:rPr lang="sv-SE" altLang="en-US" sz="1800" dirty="0"/>
              <a:t>Enables real-time associative search and analysis</a:t>
            </a:r>
          </a:p>
          <a:p>
            <a:pPr>
              <a:spcBef>
                <a:spcPct val="0"/>
              </a:spcBef>
              <a:spcAft>
                <a:spcPts val="1300"/>
              </a:spcAft>
              <a:buClr>
                <a:schemeClr val="bg1"/>
              </a:buClr>
              <a:buFontTx/>
              <a:buAutoNum type="arabicPeriod"/>
            </a:pPr>
            <a:r>
              <a:rPr lang="sv-SE" altLang="en-US" sz="1800" dirty="0"/>
              <a:t>Connectors to applications like SAP and Salesforce.com</a:t>
            </a:r>
          </a:p>
        </p:txBody>
      </p:sp>
      <p:pic>
        <p:nvPicPr>
          <p:cNvPr id="6" name="Picture 5" descr="QV_In_memory_3.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4625" y="3914775"/>
            <a:ext cx="6638925" cy="248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5931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33374" y="200170"/>
            <a:ext cx="8353425" cy="847784"/>
          </a:xfrm>
        </p:spPr>
        <p:txBody>
          <a:bodyPr>
            <a:noAutofit/>
          </a:bodyPr>
          <a:lstStyle/>
          <a:p>
            <a:pPr algn="l"/>
            <a:r>
              <a:rPr lang="en-US" altLang="en-US" sz="2800" dirty="0" smtClean="0">
                <a:ea typeface="MS PGothic" pitchFamily="34" charset="-128"/>
              </a:rPr>
              <a:t>QlikView’s Associative Experience Puts Users in Control</a:t>
            </a:r>
          </a:p>
        </p:txBody>
      </p:sp>
      <p:sp>
        <p:nvSpPr>
          <p:cNvPr id="5" name="Rectangle 17"/>
          <p:cNvSpPr>
            <a:spLocks noChangeArrowheads="1"/>
          </p:cNvSpPr>
          <p:nvPr/>
        </p:nvSpPr>
        <p:spPr bwMode="auto">
          <a:xfrm>
            <a:off x="601663" y="1909197"/>
            <a:ext cx="5674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eaLnBrk="0" hangingPunct="0">
              <a:spcBef>
                <a:spcPct val="0"/>
              </a:spcBef>
              <a:buClr>
                <a:schemeClr val="accent1"/>
              </a:buClr>
              <a:buSzPct val="90000"/>
              <a:buFont typeface="Wingdings" pitchFamily="2" charset="2"/>
              <a:buNone/>
            </a:pPr>
            <a:r>
              <a:rPr lang="en-US" altLang="en-US" sz="1400" dirty="0">
                <a:ea typeface="MS PGothic" pitchFamily="34" charset="-128"/>
                <a:sym typeface="Arial" pitchFamily="34" charset="0"/>
              </a:rPr>
              <a:t>Region</a:t>
            </a:r>
            <a:endParaRPr lang="en-US" altLang="en-US" sz="1400" dirty="0">
              <a:ea typeface="MS PGothic" pitchFamily="34" charset="-128"/>
            </a:endParaRPr>
          </a:p>
        </p:txBody>
      </p:sp>
      <p:sp>
        <p:nvSpPr>
          <p:cNvPr id="6" name="Rectangle 18"/>
          <p:cNvSpPr>
            <a:spLocks noChangeArrowheads="1"/>
          </p:cNvSpPr>
          <p:nvPr/>
        </p:nvSpPr>
        <p:spPr bwMode="auto">
          <a:xfrm>
            <a:off x="601663" y="2656910"/>
            <a:ext cx="41838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eaLnBrk="0" hangingPunct="0">
              <a:spcBef>
                <a:spcPct val="0"/>
              </a:spcBef>
              <a:buClr>
                <a:schemeClr val="accent1"/>
              </a:buClr>
              <a:buSzPct val="90000"/>
              <a:buFont typeface="Wingdings" pitchFamily="2" charset="2"/>
              <a:buNone/>
            </a:pPr>
            <a:r>
              <a:rPr lang="en-US" altLang="en-US" sz="1400" dirty="0">
                <a:ea typeface="MS PGothic" pitchFamily="34" charset="-128"/>
                <a:sym typeface="Arial" pitchFamily="34" charset="0"/>
              </a:rPr>
              <a:t>State</a:t>
            </a:r>
            <a:endParaRPr lang="en-US" altLang="en-US" sz="1400" dirty="0">
              <a:ea typeface="MS PGothic" pitchFamily="34" charset="-128"/>
            </a:endParaRPr>
          </a:p>
        </p:txBody>
      </p:sp>
      <p:sp>
        <p:nvSpPr>
          <p:cNvPr id="7" name="Rectangle 19"/>
          <p:cNvSpPr>
            <a:spLocks noChangeArrowheads="1"/>
          </p:cNvSpPr>
          <p:nvPr/>
        </p:nvSpPr>
        <p:spPr bwMode="auto">
          <a:xfrm>
            <a:off x="601663" y="3404622"/>
            <a:ext cx="61715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eaLnBrk="0" hangingPunct="0">
              <a:spcBef>
                <a:spcPct val="0"/>
              </a:spcBef>
              <a:buClr>
                <a:schemeClr val="accent1"/>
              </a:buClr>
              <a:buSzPct val="90000"/>
              <a:buFont typeface="Wingdings" pitchFamily="2" charset="2"/>
              <a:buNone/>
            </a:pPr>
            <a:r>
              <a:rPr lang="en-US" altLang="en-US" sz="1400" dirty="0">
                <a:ea typeface="MS PGothic" pitchFamily="34" charset="-128"/>
                <a:sym typeface="Arial" pitchFamily="34" charset="0"/>
              </a:rPr>
              <a:t>Product</a:t>
            </a:r>
            <a:endParaRPr lang="en-US" altLang="en-US" sz="1400" dirty="0">
              <a:ea typeface="MS PGothic" pitchFamily="34" charset="-128"/>
            </a:endParaRPr>
          </a:p>
        </p:txBody>
      </p:sp>
      <p:sp>
        <p:nvSpPr>
          <p:cNvPr id="8" name="Rectangle 20"/>
          <p:cNvSpPr>
            <a:spLocks noChangeArrowheads="1"/>
          </p:cNvSpPr>
          <p:nvPr/>
        </p:nvSpPr>
        <p:spPr bwMode="auto">
          <a:xfrm>
            <a:off x="601663" y="3992226"/>
            <a:ext cx="56746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eaLnBrk="0" hangingPunct="0">
              <a:spcBef>
                <a:spcPct val="0"/>
              </a:spcBef>
              <a:buClr>
                <a:schemeClr val="accent1"/>
              </a:buClr>
              <a:buSzPct val="90000"/>
              <a:buFont typeface="Wingdings" pitchFamily="2" charset="2"/>
              <a:buNone/>
            </a:pPr>
            <a:r>
              <a:rPr lang="en-US" altLang="en-US" sz="1400" dirty="0">
                <a:ea typeface="MS PGothic" pitchFamily="34" charset="-128"/>
                <a:sym typeface="Arial" pitchFamily="34" charset="0"/>
              </a:rPr>
              <a:t>Sales </a:t>
            </a:r>
          </a:p>
          <a:p>
            <a:pPr eaLnBrk="0" hangingPunct="0">
              <a:spcBef>
                <a:spcPct val="0"/>
              </a:spcBef>
              <a:buClr>
                <a:schemeClr val="accent1"/>
              </a:buClr>
              <a:buSzPct val="90000"/>
              <a:buFont typeface="Wingdings" pitchFamily="2" charset="2"/>
              <a:buNone/>
            </a:pPr>
            <a:r>
              <a:rPr lang="en-US" altLang="en-US" sz="1400" dirty="0">
                <a:ea typeface="MS PGothic" pitchFamily="34" charset="-128"/>
                <a:sym typeface="Arial" pitchFamily="34" charset="0"/>
              </a:rPr>
              <a:t>Person</a:t>
            </a:r>
            <a:endParaRPr lang="en-US" altLang="en-US" sz="1400" dirty="0">
              <a:ea typeface="MS PGothic" pitchFamily="34" charset="-128"/>
            </a:endParaRPr>
          </a:p>
        </p:txBody>
      </p:sp>
      <p:sp>
        <p:nvSpPr>
          <p:cNvPr id="9" name="Process 35"/>
          <p:cNvSpPr>
            <a:spLocks noChangeArrowheads="1"/>
          </p:cNvSpPr>
          <p:nvPr/>
        </p:nvSpPr>
        <p:spPr bwMode="auto">
          <a:xfrm>
            <a:off x="2768600" y="1866900"/>
            <a:ext cx="288925" cy="298450"/>
          </a:xfrm>
          <a:prstGeom prst="flowChartProcess">
            <a:avLst/>
          </a:prstGeom>
          <a:solidFill>
            <a:srgbClr val="BD3229">
              <a:alpha val="38000"/>
            </a:srgbClr>
          </a:solidFill>
          <a:ln>
            <a:solidFill>
              <a:srgbClr val="E30000"/>
            </a:solidFill>
            <a:headEnd/>
            <a:tailEnd/>
          </a:ln>
          <a:effectLst/>
        </p:spPr>
        <p:style>
          <a:lnRef idx="1">
            <a:schemeClr val="accent6"/>
          </a:lnRef>
          <a:fillRef idx="2">
            <a:schemeClr val="accent6"/>
          </a:fillRef>
          <a:effectRef idx="1">
            <a:schemeClr val="accent6"/>
          </a:effectRef>
          <a:fontRef idx="minor">
            <a:schemeClr val="dk1"/>
          </a:fontRef>
        </p:style>
        <p:txBody>
          <a:bodyPr lIns="0" tIns="0" rIns="0" bIns="0" anchor="ctr">
            <a:spAutoFit/>
          </a:bodyPr>
          <a:lstStyle/>
          <a:p>
            <a:pPr algn="ctr" eaLnBrk="0" fontAlgn="auto" hangingPunct="0">
              <a:spcBef>
                <a:spcPct val="20000"/>
              </a:spcBef>
              <a:spcAft>
                <a:spcPts val="0"/>
              </a:spcAft>
              <a:buClr>
                <a:schemeClr val="accent1"/>
              </a:buClr>
              <a:buSzPct val="90000"/>
              <a:buFont typeface="Wingdings" charset="2"/>
              <a:buNone/>
              <a:defRPr/>
            </a:pPr>
            <a:endParaRPr lang="en-US" sz="2000" dirty="0">
              <a:solidFill>
                <a:schemeClr val="accent2"/>
              </a:solidFill>
            </a:endParaRPr>
          </a:p>
        </p:txBody>
      </p:sp>
      <p:sp>
        <p:nvSpPr>
          <p:cNvPr id="10" name="Process 36"/>
          <p:cNvSpPr>
            <a:spLocks noChangeArrowheads="1"/>
          </p:cNvSpPr>
          <p:nvPr/>
        </p:nvSpPr>
        <p:spPr bwMode="auto">
          <a:xfrm>
            <a:off x="1709738" y="2614613"/>
            <a:ext cx="290512" cy="298450"/>
          </a:xfrm>
          <a:prstGeom prst="flowChartProcess">
            <a:avLst/>
          </a:prstGeom>
          <a:solidFill>
            <a:srgbClr val="BD3229">
              <a:alpha val="38000"/>
            </a:srgbClr>
          </a:solidFill>
          <a:ln>
            <a:solidFill>
              <a:srgbClr val="FF0000"/>
            </a:solidFill>
            <a:headEnd/>
            <a:tailEnd/>
          </a:ln>
          <a:effectLst/>
        </p:spPr>
        <p:style>
          <a:lnRef idx="1">
            <a:schemeClr val="accent6"/>
          </a:lnRef>
          <a:fillRef idx="2">
            <a:schemeClr val="accent6"/>
          </a:fillRef>
          <a:effectRef idx="1">
            <a:schemeClr val="accent6"/>
          </a:effectRef>
          <a:fontRef idx="minor">
            <a:schemeClr val="dk1"/>
          </a:fontRef>
        </p:style>
        <p:txBody>
          <a:bodyPr lIns="0" tIns="0" rIns="0" bIns="0" anchor="ctr">
            <a:spAutoFit/>
          </a:bodyPr>
          <a:lstStyle/>
          <a:p>
            <a:pPr algn="ctr" eaLnBrk="0" fontAlgn="auto" hangingPunct="0">
              <a:spcBef>
                <a:spcPct val="20000"/>
              </a:spcBef>
              <a:spcAft>
                <a:spcPts val="0"/>
              </a:spcAft>
              <a:buClr>
                <a:schemeClr val="accent1"/>
              </a:buClr>
              <a:buSzPct val="90000"/>
              <a:defRPr/>
            </a:pPr>
            <a:endParaRPr lang="en-US" sz="2000" dirty="0">
              <a:solidFill>
                <a:schemeClr val="accent2"/>
              </a:solidFill>
            </a:endParaRPr>
          </a:p>
        </p:txBody>
      </p:sp>
      <p:sp>
        <p:nvSpPr>
          <p:cNvPr id="11" name="Process 38"/>
          <p:cNvSpPr>
            <a:spLocks noChangeArrowheads="1"/>
          </p:cNvSpPr>
          <p:nvPr/>
        </p:nvSpPr>
        <p:spPr bwMode="auto">
          <a:xfrm>
            <a:off x="3563938" y="2614613"/>
            <a:ext cx="288925"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algn="ctr" eaLnBrk="0" hangingPunct="0">
              <a:buClr>
                <a:schemeClr val="accent1"/>
              </a:buClr>
              <a:buSzPct val="90000"/>
              <a:buFont typeface="Wingdings" pitchFamily="2" charset="2"/>
              <a:buNone/>
            </a:pPr>
            <a:endParaRPr lang="en-US" altLang="en-US" sz="2000">
              <a:solidFill>
                <a:schemeClr val="accent2"/>
              </a:solidFill>
            </a:endParaRPr>
          </a:p>
        </p:txBody>
      </p:sp>
      <p:sp>
        <p:nvSpPr>
          <p:cNvPr id="12" name="Process 39"/>
          <p:cNvSpPr>
            <a:spLocks noChangeArrowheads="1"/>
          </p:cNvSpPr>
          <p:nvPr/>
        </p:nvSpPr>
        <p:spPr bwMode="auto">
          <a:xfrm>
            <a:off x="2768600" y="2614613"/>
            <a:ext cx="288925"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algn="ctr" eaLnBrk="0" hangingPunct="0">
              <a:buClr>
                <a:schemeClr val="accent1"/>
              </a:buClr>
              <a:buSzPct val="90000"/>
              <a:buFont typeface="Wingdings" pitchFamily="2" charset="2"/>
              <a:buNone/>
            </a:pPr>
            <a:endParaRPr lang="en-US" altLang="en-US" sz="2000">
              <a:solidFill>
                <a:schemeClr val="accent2"/>
              </a:solidFill>
            </a:endParaRPr>
          </a:p>
        </p:txBody>
      </p:sp>
      <p:sp>
        <p:nvSpPr>
          <p:cNvPr id="13" name="Process 42"/>
          <p:cNvSpPr>
            <a:spLocks noChangeArrowheads="1"/>
          </p:cNvSpPr>
          <p:nvPr/>
        </p:nvSpPr>
        <p:spPr bwMode="auto">
          <a:xfrm>
            <a:off x="2768600" y="3362325"/>
            <a:ext cx="288925"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algn="ctr" eaLnBrk="0" hangingPunct="0">
              <a:buClr>
                <a:schemeClr val="accent1"/>
              </a:buClr>
              <a:buSzPct val="90000"/>
              <a:buFont typeface="Wingdings" pitchFamily="2" charset="2"/>
              <a:buNone/>
            </a:pPr>
            <a:endParaRPr lang="en-US" altLang="en-US" sz="2000">
              <a:solidFill>
                <a:schemeClr val="accent2"/>
              </a:solidFill>
            </a:endParaRPr>
          </a:p>
        </p:txBody>
      </p:sp>
      <p:sp>
        <p:nvSpPr>
          <p:cNvPr id="14" name="Process 41"/>
          <p:cNvSpPr>
            <a:spLocks noChangeArrowheads="1"/>
          </p:cNvSpPr>
          <p:nvPr/>
        </p:nvSpPr>
        <p:spPr bwMode="auto">
          <a:xfrm>
            <a:off x="3297238" y="3362325"/>
            <a:ext cx="290512"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algn="ctr" eaLnBrk="0" hangingPunct="0">
              <a:buClr>
                <a:schemeClr val="accent1"/>
              </a:buClr>
              <a:buSzPct val="90000"/>
              <a:buFont typeface="Wingdings" pitchFamily="2" charset="2"/>
              <a:buNone/>
            </a:pPr>
            <a:endParaRPr lang="en-US" altLang="en-US" sz="2000">
              <a:solidFill>
                <a:schemeClr val="accent2"/>
              </a:solidFill>
            </a:endParaRPr>
          </a:p>
        </p:txBody>
      </p:sp>
      <p:sp>
        <p:nvSpPr>
          <p:cNvPr id="15" name="Process 43"/>
          <p:cNvSpPr>
            <a:spLocks noChangeArrowheads="1"/>
          </p:cNvSpPr>
          <p:nvPr/>
        </p:nvSpPr>
        <p:spPr bwMode="auto">
          <a:xfrm>
            <a:off x="3827463" y="3362325"/>
            <a:ext cx="288925"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algn="ctr" eaLnBrk="0" hangingPunct="0">
              <a:buClr>
                <a:schemeClr val="accent1"/>
              </a:buClr>
              <a:buSzPct val="90000"/>
              <a:buFont typeface="Wingdings" pitchFamily="2" charset="2"/>
              <a:buNone/>
            </a:pPr>
            <a:endParaRPr lang="en-US" altLang="en-US" sz="2000">
              <a:solidFill>
                <a:schemeClr val="accent2"/>
              </a:solidFill>
            </a:endParaRPr>
          </a:p>
        </p:txBody>
      </p:sp>
      <p:sp>
        <p:nvSpPr>
          <p:cNvPr id="16" name="Process 40"/>
          <p:cNvSpPr>
            <a:spLocks noChangeArrowheads="1"/>
          </p:cNvSpPr>
          <p:nvPr/>
        </p:nvSpPr>
        <p:spPr bwMode="auto">
          <a:xfrm>
            <a:off x="1357313" y="3362325"/>
            <a:ext cx="288925"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algn="ctr" eaLnBrk="0" hangingPunct="0">
              <a:buClr>
                <a:schemeClr val="accent1"/>
              </a:buClr>
              <a:buSzPct val="90000"/>
              <a:buFont typeface="Wingdings" pitchFamily="2" charset="2"/>
              <a:buNone/>
            </a:pPr>
            <a:endParaRPr lang="en-US" altLang="en-US" sz="2000">
              <a:solidFill>
                <a:schemeClr val="accent2"/>
              </a:solidFill>
            </a:endParaRPr>
          </a:p>
        </p:txBody>
      </p:sp>
      <p:sp>
        <p:nvSpPr>
          <p:cNvPr id="17" name="Process 44"/>
          <p:cNvSpPr>
            <a:spLocks noChangeArrowheads="1"/>
          </p:cNvSpPr>
          <p:nvPr/>
        </p:nvSpPr>
        <p:spPr bwMode="auto">
          <a:xfrm>
            <a:off x="2063750" y="3362325"/>
            <a:ext cx="288925" cy="298450"/>
          </a:xfrm>
          <a:prstGeom prst="flowChartProcess">
            <a:avLst/>
          </a:prstGeom>
          <a:solidFill>
            <a:srgbClr val="BD3229">
              <a:alpha val="38000"/>
            </a:srgbClr>
          </a:solidFill>
          <a:ln>
            <a:solidFill>
              <a:srgbClr val="FF0000"/>
            </a:solidFill>
            <a:headEnd/>
            <a:tailEnd/>
          </a:ln>
          <a:effectLst/>
        </p:spPr>
        <p:style>
          <a:lnRef idx="1">
            <a:schemeClr val="accent6"/>
          </a:lnRef>
          <a:fillRef idx="2">
            <a:schemeClr val="accent6"/>
          </a:fillRef>
          <a:effectRef idx="1">
            <a:schemeClr val="accent6"/>
          </a:effectRef>
          <a:fontRef idx="minor">
            <a:schemeClr val="dk1"/>
          </a:fontRef>
        </p:style>
        <p:txBody>
          <a:bodyPr lIns="0" tIns="0" rIns="0" bIns="0" anchor="ctr">
            <a:spAutoFit/>
          </a:bodyPr>
          <a:lstStyle/>
          <a:p>
            <a:pPr algn="ctr" eaLnBrk="0" fontAlgn="auto" hangingPunct="0">
              <a:spcBef>
                <a:spcPct val="20000"/>
              </a:spcBef>
              <a:spcAft>
                <a:spcPts val="0"/>
              </a:spcAft>
              <a:buClr>
                <a:schemeClr val="accent1"/>
              </a:buClr>
              <a:buSzPct val="90000"/>
              <a:defRPr/>
            </a:pPr>
            <a:endParaRPr lang="en-US" sz="2000" dirty="0">
              <a:solidFill>
                <a:schemeClr val="accent2"/>
              </a:solidFill>
            </a:endParaRPr>
          </a:p>
        </p:txBody>
      </p:sp>
      <p:sp>
        <p:nvSpPr>
          <p:cNvPr id="18" name="Process 47"/>
          <p:cNvSpPr>
            <a:spLocks noChangeArrowheads="1"/>
          </p:cNvSpPr>
          <p:nvPr/>
        </p:nvSpPr>
        <p:spPr bwMode="auto">
          <a:xfrm>
            <a:off x="2944813" y="4111625"/>
            <a:ext cx="290512"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algn="ctr" eaLnBrk="0" hangingPunct="0">
              <a:buClr>
                <a:schemeClr val="accent1"/>
              </a:buClr>
              <a:buSzPct val="90000"/>
              <a:buFont typeface="Wingdings" pitchFamily="2" charset="2"/>
              <a:buNone/>
            </a:pPr>
            <a:endParaRPr lang="en-US" altLang="en-US" sz="2000">
              <a:solidFill>
                <a:schemeClr val="accent2"/>
              </a:solidFill>
            </a:endParaRPr>
          </a:p>
        </p:txBody>
      </p:sp>
      <p:sp>
        <p:nvSpPr>
          <p:cNvPr id="19" name="Process 48"/>
          <p:cNvSpPr>
            <a:spLocks noChangeArrowheads="1"/>
          </p:cNvSpPr>
          <p:nvPr/>
        </p:nvSpPr>
        <p:spPr bwMode="auto">
          <a:xfrm>
            <a:off x="2592388" y="4111625"/>
            <a:ext cx="288925"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algn="ctr" eaLnBrk="0" hangingPunct="0">
              <a:buClr>
                <a:schemeClr val="accent1"/>
              </a:buClr>
              <a:buSzPct val="90000"/>
              <a:buFont typeface="Wingdings" pitchFamily="2" charset="2"/>
              <a:buNone/>
            </a:pPr>
            <a:endParaRPr lang="en-US" altLang="en-US" sz="2000">
              <a:solidFill>
                <a:schemeClr val="accent2"/>
              </a:solidFill>
            </a:endParaRPr>
          </a:p>
        </p:txBody>
      </p:sp>
      <p:sp>
        <p:nvSpPr>
          <p:cNvPr id="20" name="Process 46"/>
          <p:cNvSpPr>
            <a:spLocks noChangeArrowheads="1"/>
          </p:cNvSpPr>
          <p:nvPr/>
        </p:nvSpPr>
        <p:spPr bwMode="auto">
          <a:xfrm>
            <a:off x="1885950" y="4111625"/>
            <a:ext cx="290513" cy="298450"/>
          </a:xfrm>
          <a:prstGeom prst="flowChartProcess">
            <a:avLst/>
          </a:prstGeom>
          <a:solidFill>
            <a:srgbClr val="BD3229">
              <a:alpha val="38000"/>
            </a:srgbClr>
          </a:solidFill>
          <a:ln>
            <a:solidFill>
              <a:srgbClr val="FF0000"/>
            </a:solidFill>
            <a:headEnd/>
            <a:tailEnd/>
          </a:ln>
          <a:effectLst/>
        </p:spPr>
        <p:style>
          <a:lnRef idx="1">
            <a:schemeClr val="accent6"/>
          </a:lnRef>
          <a:fillRef idx="2">
            <a:schemeClr val="accent6"/>
          </a:fillRef>
          <a:effectRef idx="1">
            <a:schemeClr val="accent6"/>
          </a:effectRef>
          <a:fontRef idx="minor">
            <a:schemeClr val="dk1"/>
          </a:fontRef>
        </p:style>
        <p:txBody>
          <a:bodyPr lIns="0" tIns="0" rIns="0" bIns="0" anchor="ctr">
            <a:spAutoFit/>
          </a:bodyPr>
          <a:lstStyle/>
          <a:p>
            <a:pPr algn="ctr" eaLnBrk="0" fontAlgn="auto" hangingPunct="0">
              <a:spcBef>
                <a:spcPct val="20000"/>
              </a:spcBef>
              <a:spcAft>
                <a:spcPts val="0"/>
              </a:spcAft>
              <a:buClr>
                <a:schemeClr val="accent1"/>
              </a:buClr>
              <a:buSzPct val="90000"/>
              <a:defRPr/>
            </a:pPr>
            <a:endParaRPr lang="en-US" sz="2000" dirty="0">
              <a:solidFill>
                <a:schemeClr val="accent2"/>
              </a:solidFill>
            </a:endParaRPr>
          </a:p>
        </p:txBody>
      </p:sp>
      <p:sp>
        <p:nvSpPr>
          <p:cNvPr id="21" name="Process 50"/>
          <p:cNvSpPr>
            <a:spLocks noChangeArrowheads="1"/>
          </p:cNvSpPr>
          <p:nvPr/>
        </p:nvSpPr>
        <p:spPr bwMode="auto">
          <a:xfrm>
            <a:off x="2239963" y="4111625"/>
            <a:ext cx="288925"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algn="ctr" eaLnBrk="0" hangingPunct="0">
              <a:buClr>
                <a:schemeClr val="accent1"/>
              </a:buClr>
              <a:buSzPct val="90000"/>
              <a:buFont typeface="Wingdings" pitchFamily="2" charset="2"/>
              <a:buNone/>
            </a:pPr>
            <a:endParaRPr lang="en-US" altLang="en-US" sz="2000">
              <a:solidFill>
                <a:schemeClr val="accent2"/>
              </a:solidFill>
            </a:endParaRPr>
          </a:p>
        </p:txBody>
      </p:sp>
      <p:sp>
        <p:nvSpPr>
          <p:cNvPr id="22" name="Process 53"/>
          <p:cNvSpPr>
            <a:spLocks noChangeArrowheads="1"/>
          </p:cNvSpPr>
          <p:nvPr/>
        </p:nvSpPr>
        <p:spPr bwMode="auto">
          <a:xfrm>
            <a:off x="1533525" y="4111625"/>
            <a:ext cx="290513"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algn="ctr" eaLnBrk="0" hangingPunct="0">
              <a:buClr>
                <a:schemeClr val="accent1"/>
              </a:buClr>
              <a:buSzPct val="90000"/>
              <a:buFont typeface="Wingdings" pitchFamily="2" charset="2"/>
              <a:buNone/>
            </a:pPr>
            <a:endParaRPr lang="en-US" altLang="en-US" sz="2000">
              <a:solidFill>
                <a:schemeClr val="accent2"/>
              </a:solidFill>
            </a:endParaRPr>
          </a:p>
        </p:txBody>
      </p:sp>
      <p:sp>
        <p:nvSpPr>
          <p:cNvPr id="23" name="Process 55"/>
          <p:cNvSpPr>
            <a:spLocks noChangeArrowheads="1"/>
          </p:cNvSpPr>
          <p:nvPr/>
        </p:nvSpPr>
        <p:spPr bwMode="auto">
          <a:xfrm>
            <a:off x="1181100" y="4111625"/>
            <a:ext cx="288925"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algn="ctr" eaLnBrk="0" hangingPunct="0">
              <a:buClr>
                <a:schemeClr val="accent1"/>
              </a:buClr>
              <a:buSzPct val="90000"/>
              <a:buFont typeface="Wingdings" pitchFamily="2" charset="2"/>
              <a:buNone/>
            </a:pPr>
            <a:endParaRPr lang="en-US" altLang="en-US" sz="2000">
              <a:solidFill>
                <a:schemeClr val="accent2"/>
              </a:solidFill>
            </a:endParaRPr>
          </a:p>
        </p:txBody>
      </p:sp>
      <p:cxnSp>
        <p:nvCxnSpPr>
          <p:cNvPr id="24" name="Elbow Connector 59"/>
          <p:cNvCxnSpPr>
            <a:cxnSpLocks noChangeShapeType="1"/>
            <a:stCxn id="9" idx="2"/>
            <a:endCxn id="12" idx="0"/>
          </p:cNvCxnSpPr>
          <p:nvPr/>
        </p:nvCxnSpPr>
        <p:spPr bwMode="auto">
          <a:xfrm rot="5400000">
            <a:off x="2688431" y="2389982"/>
            <a:ext cx="449263"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5" name="Elbow Connector 61"/>
          <p:cNvCxnSpPr>
            <a:cxnSpLocks noChangeShapeType="1"/>
            <a:stCxn id="9" idx="2"/>
            <a:endCxn id="11" idx="0"/>
          </p:cNvCxnSpPr>
          <p:nvPr/>
        </p:nvCxnSpPr>
        <p:spPr bwMode="auto">
          <a:xfrm rot="16200000" flipH="1">
            <a:off x="3086100" y="1992313"/>
            <a:ext cx="449263" cy="795337"/>
          </a:xfrm>
          <a:prstGeom prst="bentConnector3">
            <a:avLst>
              <a:gd name="adj1" fmla="val 50000"/>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6" name="Elbow Connector 25"/>
          <p:cNvCxnSpPr>
            <a:cxnSpLocks noChangeShapeType="1"/>
            <a:stCxn id="9" idx="2"/>
            <a:endCxn id="10" idx="0"/>
          </p:cNvCxnSpPr>
          <p:nvPr/>
        </p:nvCxnSpPr>
        <p:spPr bwMode="auto">
          <a:xfrm rot="5400000">
            <a:off x="2159794" y="1861344"/>
            <a:ext cx="449263" cy="1057275"/>
          </a:xfrm>
          <a:prstGeom prst="bentConnector3">
            <a:avLst>
              <a:gd name="adj1" fmla="val 50000"/>
            </a:avLst>
          </a:prstGeom>
          <a:noFill/>
          <a:ln w="44450">
            <a:solidFill>
              <a:srgbClr val="C24C53"/>
            </a:solidFill>
            <a:round/>
            <a:headEnd type="oval" w="med" len="med"/>
            <a:tailEnd type="stealth" w="lg" len="lg"/>
          </a:ln>
          <a:effectLst>
            <a:outerShdw blurRad="63500" dist="20000" dir="5400000" rotWithShape="0">
              <a:srgbClr val="000000">
                <a:alpha val="37999"/>
              </a:srgbClr>
            </a:outerShdw>
          </a:effectLst>
        </p:spPr>
      </p:cxnSp>
      <p:cxnSp>
        <p:nvCxnSpPr>
          <p:cNvPr id="27" name="Elbow Connector 67"/>
          <p:cNvCxnSpPr>
            <a:cxnSpLocks noChangeShapeType="1"/>
            <a:stCxn id="10" idx="2"/>
            <a:endCxn id="16" idx="0"/>
          </p:cNvCxnSpPr>
          <p:nvPr/>
        </p:nvCxnSpPr>
        <p:spPr bwMode="auto">
          <a:xfrm rot="5400000">
            <a:off x="1454151" y="2960687"/>
            <a:ext cx="449262" cy="354013"/>
          </a:xfrm>
          <a:prstGeom prst="bentConnector3">
            <a:avLst>
              <a:gd name="adj1" fmla="val 50000"/>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8" name="Elbow Connector 70"/>
          <p:cNvCxnSpPr>
            <a:cxnSpLocks noChangeShapeType="1"/>
            <a:stCxn id="17" idx="2"/>
            <a:endCxn id="21" idx="0"/>
          </p:cNvCxnSpPr>
          <p:nvPr/>
        </p:nvCxnSpPr>
        <p:spPr bwMode="auto">
          <a:xfrm rot="16200000" flipH="1">
            <a:off x="2070894" y="3798094"/>
            <a:ext cx="450850" cy="176212"/>
          </a:xfrm>
          <a:prstGeom prst="bentConnector3">
            <a:avLst>
              <a:gd name="adj1" fmla="val 50000"/>
            </a:avLst>
          </a:prstGeom>
          <a:noFill/>
          <a:ln w="9525">
            <a:solidFill>
              <a:srgbClr val="8C8C8C"/>
            </a:solidFill>
            <a:round/>
            <a:headEnd/>
            <a:tailEnd/>
          </a:ln>
          <a:extLst>
            <a:ext uri="{909E8E84-426E-40DD-AFC4-6F175D3DCCD1}">
              <a14:hiddenFill xmlns:a14="http://schemas.microsoft.com/office/drawing/2010/main">
                <a:noFill/>
              </a14:hiddenFill>
            </a:ext>
          </a:extLst>
        </p:spPr>
      </p:cxnSp>
      <p:cxnSp>
        <p:nvCxnSpPr>
          <p:cNvPr id="29" name="Elbow Connector 71"/>
          <p:cNvCxnSpPr>
            <a:cxnSpLocks noChangeShapeType="1"/>
            <a:stCxn id="11" idx="2"/>
            <a:endCxn id="14" idx="0"/>
          </p:cNvCxnSpPr>
          <p:nvPr/>
        </p:nvCxnSpPr>
        <p:spPr bwMode="auto">
          <a:xfrm rot="5400000">
            <a:off x="3351213" y="3005138"/>
            <a:ext cx="449262" cy="265112"/>
          </a:xfrm>
          <a:prstGeom prst="bentConnector3">
            <a:avLst>
              <a:gd name="adj1" fmla="val 50000"/>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0" name="Elbow Connector 29"/>
          <p:cNvCxnSpPr>
            <a:cxnSpLocks noChangeShapeType="1"/>
            <a:stCxn id="10" idx="2"/>
            <a:endCxn id="17" idx="0"/>
          </p:cNvCxnSpPr>
          <p:nvPr/>
        </p:nvCxnSpPr>
        <p:spPr bwMode="auto">
          <a:xfrm rot="16200000" flipH="1">
            <a:off x="1807370" y="2961481"/>
            <a:ext cx="449262" cy="352425"/>
          </a:xfrm>
          <a:prstGeom prst="bentConnector3">
            <a:avLst>
              <a:gd name="adj1" fmla="val 50000"/>
            </a:avLst>
          </a:prstGeom>
          <a:noFill/>
          <a:ln w="44450">
            <a:solidFill>
              <a:srgbClr val="C24C53"/>
            </a:solidFill>
            <a:round/>
            <a:headEnd type="oval" w="med" len="med"/>
            <a:tailEnd type="stealth" w="lg" len="lg"/>
          </a:ln>
          <a:effectLst>
            <a:outerShdw blurRad="63500" dist="20000" dir="5400000" rotWithShape="0">
              <a:srgbClr val="000000">
                <a:alpha val="37999"/>
              </a:srgbClr>
            </a:outerShdw>
          </a:effectLst>
        </p:spPr>
      </p:cxnSp>
      <p:cxnSp>
        <p:nvCxnSpPr>
          <p:cNvPr id="31" name="Elbow Connector 73"/>
          <p:cNvCxnSpPr>
            <a:cxnSpLocks noChangeShapeType="1"/>
            <a:stCxn id="12" idx="2"/>
            <a:endCxn id="13" idx="0"/>
          </p:cNvCxnSpPr>
          <p:nvPr/>
        </p:nvCxnSpPr>
        <p:spPr bwMode="auto">
          <a:xfrm rot="5400000">
            <a:off x="2688432" y="3137694"/>
            <a:ext cx="449262"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2" name="Elbow Connector 31"/>
          <p:cNvCxnSpPr>
            <a:cxnSpLocks noChangeShapeType="1"/>
            <a:stCxn id="17" idx="2"/>
            <a:endCxn id="20" idx="0"/>
          </p:cNvCxnSpPr>
          <p:nvPr/>
        </p:nvCxnSpPr>
        <p:spPr bwMode="auto">
          <a:xfrm rot="5400000">
            <a:off x="1887538" y="3798888"/>
            <a:ext cx="449262" cy="176212"/>
          </a:xfrm>
          <a:prstGeom prst="bentConnector3">
            <a:avLst>
              <a:gd name="adj1" fmla="val 50000"/>
            </a:avLst>
          </a:prstGeom>
          <a:noFill/>
          <a:ln w="44450">
            <a:solidFill>
              <a:srgbClr val="C24C53"/>
            </a:solidFill>
            <a:round/>
            <a:headEnd type="oval" w="med" len="med"/>
            <a:tailEnd type="stealth" w="lg" len="lg"/>
          </a:ln>
          <a:effectLst>
            <a:outerShdw blurRad="63500" dist="20000" dir="5400000" rotWithShape="0">
              <a:srgbClr val="000000">
                <a:alpha val="37999"/>
              </a:srgbClr>
            </a:outerShdw>
          </a:effectLst>
        </p:spPr>
      </p:cxnSp>
      <p:cxnSp>
        <p:nvCxnSpPr>
          <p:cNvPr id="33" name="Elbow Connector 81"/>
          <p:cNvCxnSpPr>
            <a:cxnSpLocks noChangeShapeType="1"/>
            <a:stCxn id="16" idx="2"/>
            <a:endCxn id="22" idx="0"/>
          </p:cNvCxnSpPr>
          <p:nvPr/>
        </p:nvCxnSpPr>
        <p:spPr bwMode="auto">
          <a:xfrm rot="16200000" flipH="1">
            <a:off x="1364457" y="3798093"/>
            <a:ext cx="450850" cy="176213"/>
          </a:xfrm>
          <a:prstGeom prst="bentConnector3">
            <a:avLst>
              <a:gd name="adj1" fmla="val 50000"/>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4" name="Elbow Connector 82"/>
          <p:cNvCxnSpPr>
            <a:cxnSpLocks noChangeShapeType="1"/>
            <a:stCxn id="16" idx="2"/>
            <a:endCxn id="23" idx="0"/>
          </p:cNvCxnSpPr>
          <p:nvPr/>
        </p:nvCxnSpPr>
        <p:spPr bwMode="auto">
          <a:xfrm rot="5400000">
            <a:off x="1188244" y="3798094"/>
            <a:ext cx="450850" cy="176212"/>
          </a:xfrm>
          <a:prstGeom prst="bentConnector3">
            <a:avLst>
              <a:gd name="adj1" fmla="val 50000"/>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5" name="Elbow Connector 83"/>
          <p:cNvCxnSpPr>
            <a:cxnSpLocks noChangeShapeType="1"/>
            <a:stCxn id="11" idx="2"/>
            <a:endCxn id="15" idx="0"/>
          </p:cNvCxnSpPr>
          <p:nvPr/>
        </p:nvCxnSpPr>
        <p:spPr bwMode="auto">
          <a:xfrm rot="16200000" flipH="1">
            <a:off x="3615532" y="3005931"/>
            <a:ext cx="449262" cy="263525"/>
          </a:xfrm>
          <a:prstGeom prst="bentConnector3">
            <a:avLst>
              <a:gd name="adj1" fmla="val 50000"/>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6" name="Elbow Connector 94"/>
          <p:cNvCxnSpPr>
            <a:cxnSpLocks noChangeShapeType="1"/>
            <a:stCxn id="15" idx="2"/>
            <a:endCxn id="41" idx="0"/>
          </p:cNvCxnSpPr>
          <p:nvPr/>
        </p:nvCxnSpPr>
        <p:spPr bwMode="auto">
          <a:xfrm rot="5400000">
            <a:off x="3658394" y="3798094"/>
            <a:ext cx="450850" cy="176212"/>
          </a:xfrm>
          <a:prstGeom prst="bentConnector3">
            <a:avLst>
              <a:gd name="adj1" fmla="val 50000"/>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7" name="Elbow Connector 95"/>
          <p:cNvCxnSpPr>
            <a:cxnSpLocks noChangeShapeType="1"/>
            <a:stCxn id="13" idx="2"/>
            <a:endCxn id="18" idx="0"/>
          </p:cNvCxnSpPr>
          <p:nvPr/>
        </p:nvCxnSpPr>
        <p:spPr bwMode="auto">
          <a:xfrm rot="16200000" flipH="1">
            <a:off x="2775744" y="3798094"/>
            <a:ext cx="450850" cy="176212"/>
          </a:xfrm>
          <a:prstGeom prst="bentConnector3">
            <a:avLst>
              <a:gd name="adj1" fmla="val 50000"/>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8" name="Elbow Connector 97"/>
          <p:cNvCxnSpPr>
            <a:cxnSpLocks noChangeShapeType="1"/>
            <a:stCxn id="14" idx="2"/>
            <a:endCxn id="40" idx="0"/>
          </p:cNvCxnSpPr>
          <p:nvPr/>
        </p:nvCxnSpPr>
        <p:spPr bwMode="auto">
          <a:xfrm rot="5400000">
            <a:off x="3217863" y="3886200"/>
            <a:ext cx="450850"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9" name="Elbow Connector 98"/>
          <p:cNvCxnSpPr>
            <a:cxnSpLocks noChangeShapeType="1"/>
            <a:stCxn id="13" idx="2"/>
            <a:endCxn id="19" idx="0"/>
          </p:cNvCxnSpPr>
          <p:nvPr/>
        </p:nvCxnSpPr>
        <p:spPr bwMode="auto">
          <a:xfrm rot="5400000">
            <a:off x="2599532" y="3798093"/>
            <a:ext cx="450850" cy="176213"/>
          </a:xfrm>
          <a:prstGeom prst="bentConnector3">
            <a:avLst>
              <a:gd name="adj1" fmla="val 50000"/>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40" name="Process 49"/>
          <p:cNvSpPr>
            <a:spLocks noChangeArrowheads="1"/>
          </p:cNvSpPr>
          <p:nvPr/>
        </p:nvSpPr>
        <p:spPr bwMode="auto">
          <a:xfrm>
            <a:off x="3297238" y="4111625"/>
            <a:ext cx="290512"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algn="ctr" eaLnBrk="0" hangingPunct="0">
              <a:buClr>
                <a:schemeClr val="accent1"/>
              </a:buClr>
              <a:buSzPct val="90000"/>
              <a:buFont typeface="Wingdings" pitchFamily="2" charset="2"/>
              <a:buNone/>
            </a:pPr>
            <a:endParaRPr lang="en-US" altLang="en-US" sz="2000">
              <a:solidFill>
                <a:schemeClr val="accent2"/>
              </a:solidFill>
            </a:endParaRPr>
          </a:p>
        </p:txBody>
      </p:sp>
      <p:sp>
        <p:nvSpPr>
          <p:cNvPr id="41" name="Process 57"/>
          <p:cNvSpPr>
            <a:spLocks noChangeArrowheads="1"/>
          </p:cNvSpPr>
          <p:nvPr/>
        </p:nvSpPr>
        <p:spPr bwMode="auto">
          <a:xfrm>
            <a:off x="3651250" y="4111625"/>
            <a:ext cx="288925"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algn="ctr" eaLnBrk="0" hangingPunct="0">
              <a:buClr>
                <a:schemeClr val="accent1"/>
              </a:buClr>
              <a:buSzPct val="90000"/>
              <a:buFont typeface="Wingdings" pitchFamily="2" charset="2"/>
              <a:buNone/>
            </a:pPr>
            <a:endParaRPr lang="en-US" altLang="en-US" sz="2000">
              <a:solidFill>
                <a:schemeClr val="accent2"/>
              </a:solidFill>
            </a:endParaRPr>
          </a:p>
        </p:txBody>
      </p:sp>
      <p:sp>
        <p:nvSpPr>
          <p:cNvPr id="42" name="Process 109"/>
          <p:cNvSpPr>
            <a:spLocks noChangeArrowheads="1"/>
          </p:cNvSpPr>
          <p:nvPr/>
        </p:nvSpPr>
        <p:spPr bwMode="auto">
          <a:xfrm>
            <a:off x="4003675" y="4111625"/>
            <a:ext cx="288925" cy="298450"/>
          </a:xfrm>
          <a:prstGeom prst="flowChartProcess">
            <a:avLst/>
          </a:prstGeom>
          <a:solidFill>
            <a:srgbClr val="CFCFCF">
              <a:alpha val="54117"/>
            </a:srgbClr>
          </a:solidFill>
          <a:ln w="9525">
            <a:solidFill>
              <a:srgbClr val="808080"/>
            </a:solidFill>
            <a:round/>
            <a:headEnd/>
            <a:tailEnd/>
          </a:ln>
        </p:spPr>
        <p:txBody>
          <a:bodyPr lIns="0" tIns="0" rIns="0" bIns="0" anchor="ct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algn="ctr" eaLnBrk="0" hangingPunct="0">
              <a:buClr>
                <a:schemeClr val="accent1"/>
              </a:buClr>
              <a:buSzPct val="90000"/>
              <a:buFont typeface="Wingdings" pitchFamily="2" charset="2"/>
              <a:buNone/>
            </a:pPr>
            <a:endParaRPr lang="en-US" altLang="en-US" sz="2000">
              <a:solidFill>
                <a:schemeClr val="accent2"/>
              </a:solidFill>
            </a:endParaRPr>
          </a:p>
        </p:txBody>
      </p:sp>
      <p:cxnSp>
        <p:nvCxnSpPr>
          <p:cNvPr id="43" name="Elbow Connector 110"/>
          <p:cNvCxnSpPr>
            <a:cxnSpLocks noChangeShapeType="1"/>
            <a:stCxn id="15" idx="2"/>
            <a:endCxn id="42" idx="0"/>
          </p:cNvCxnSpPr>
          <p:nvPr/>
        </p:nvCxnSpPr>
        <p:spPr bwMode="auto">
          <a:xfrm rot="16200000" flipH="1">
            <a:off x="3834607" y="3798093"/>
            <a:ext cx="450850" cy="176213"/>
          </a:xfrm>
          <a:prstGeom prst="bentConnector3">
            <a:avLst>
              <a:gd name="adj1" fmla="val 50000"/>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44" name="Rectangle 5"/>
          <p:cNvSpPr>
            <a:spLocks noChangeArrowheads="1"/>
          </p:cNvSpPr>
          <p:nvPr/>
        </p:nvSpPr>
        <p:spPr bwMode="auto">
          <a:xfrm>
            <a:off x="623888" y="4687888"/>
            <a:ext cx="3713162" cy="1665287"/>
          </a:xfrm>
          <a:prstGeom prst="roundRect">
            <a:avLst>
              <a:gd name="adj" fmla="val 8713"/>
            </a:avLst>
          </a:prstGeom>
          <a:ln>
            <a:headEnd/>
            <a:tailEnd/>
          </a:ln>
        </p:spPr>
        <p:style>
          <a:lnRef idx="1">
            <a:schemeClr val="accent3"/>
          </a:lnRef>
          <a:fillRef idx="2">
            <a:schemeClr val="accent3"/>
          </a:fillRef>
          <a:effectRef idx="1">
            <a:schemeClr val="accent3"/>
          </a:effectRef>
          <a:fontRef idx="minor">
            <a:schemeClr val="dk1"/>
          </a:fontRef>
        </p:style>
        <p:txBody>
          <a:bodyPr lIns="182880" rIns="182880"/>
          <a:lstStyle/>
          <a:p>
            <a:pPr marL="233363" lvl="1" indent="-231775" eaLnBrk="0" fontAlgn="auto" hangingPunct="0">
              <a:spcBef>
                <a:spcPts val="200"/>
              </a:spcBef>
              <a:spcAft>
                <a:spcPts val="0"/>
              </a:spcAft>
              <a:buClr>
                <a:schemeClr val="bg1"/>
              </a:buClr>
              <a:defRPr/>
            </a:pPr>
            <a:r>
              <a:rPr lang="en-US" sz="1600" b="1" dirty="0">
                <a:solidFill>
                  <a:schemeClr val="tx2"/>
                </a:solidFill>
                <a:ea typeface="ＭＳ Ｐゴシック" charset="-128"/>
                <a:cs typeface="ＭＳ Ｐゴシック" charset="-128"/>
              </a:rPr>
              <a:t>IT Driven</a:t>
            </a:r>
          </a:p>
          <a:p>
            <a:pPr marL="233363" lvl="1" indent="-231775" eaLnBrk="0" fontAlgn="auto" hangingPunct="0">
              <a:spcBef>
                <a:spcPts val="200"/>
              </a:spcBef>
              <a:spcAft>
                <a:spcPts val="0"/>
              </a:spcAft>
              <a:buClr>
                <a:schemeClr val="accent2"/>
              </a:buClr>
              <a:buFont typeface="Arial" charset="0"/>
              <a:buChar char="•"/>
              <a:defRPr/>
            </a:pPr>
            <a:r>
              <a:rPr lang="en-US" sz="1600" dirty="0">
                <a:solidFill>
                  <a:schemeClr val="tx2"/>
                </a:solidFill>
                <a:ea typeface="ＭＳ Ｐゴシック" charset="-128"/>
                <a:cs typeface="ＭＳ Ｐゴシック" charset="-128"/>
              </a:rPr>
              <a:t>Linear, pre-defined thinking</a:t>
            </a:r>
          </a:p>
          <a:p>
            <a:pPr marL="233363" lvl="1" indent="-231775" eaLnBrk="0" fontAlgn="auto" hangingPunct="0">
              <a:spcBef>
                <a:spcPts val="200"/>
              </a:spcBef>
              <a:spcAft>
                <a:spcPts val="0"/>
              </a:spcAft>
              <a:buClr>
                <a:schemeClr val="accent2"/>
              </a:buClr>
              <a:buFont typeface="Arial" charset="0"/>
              <a:buChar char="•"/>
              <a:defRPr/>
            </a:pPr>
            <a:r>
              <a:rPr lang="en-US" sz="1600" dirty="0">
                <a:solidFill>
                  <a:schemeClr val="tx2"/>
                </a:solidFill>
                <a:ea typeface="ＭＳ Ｐゴシック" charset="-128"/>
                <a:cs typeface="ＭＳ Ｐゴシック" charset="-128"/>
              </a:rPr>
              <a:t>Insights missed in hidden data</a:t>
            </a:r>
          </a:p>
          <a:p>
            <a:pPr marL="233363" lvl="1" indent="-231775" eaLnBrk="0" fontAlgn="auto" hangingPunct="0">
              <a:spcBef>
                <a:spcPts val="200"/>
              </a:spcBef>
              <a:spcAft>
                <a:spcPts val="0"/>
              </a:spcAft>
              <a:buClr>
                <a:schemeClr val="accent2"/>
              </a:buClr>
              <a:buFont typeface="Arial" charset="0"/>
              <a:buChar char="•"/>
              <a:defRPr/>
            </a:pPr>
            <a:r>
              <a:rPr lang="en-US" sz="1600" dirty="0">
                <a:solidFill>
                  <a:schemeClr val="tx2"/>
                </a:solidFill>
                <a:ea typeface="ＭＳ Ｐゴシック" charset="-128"/>
                <a:cs typeface="ＭＳ Ｐゴシック" charset="-128"/>
              </a:rPr>
              <a:t>Months to change</a:t>
            </a:r>
          </a:p>
          <a:p>
            <a:pPr marL="233363" lvl="1" indent="-231775" eaLnBrk="0" fontAlgn="auto" hangingPunct="0">
              <a:spcBef>
                <a:spcPts val="200"/>
              </a:spcBef>
              <a:spcAft>
                <a:spcPts val="0"/>
              </a:spcAft>
              <a:buClr>
                <a:schemeClr val="accent2"/>
              </a:buClr>
              <a:buFont typeface="Arial" charset="0"/>
              <a:buChar char="•"/>
              <a:defRPr/>
            </a:pPr>
            <a:r>
              <a:rPr lang="en-US" sz="1600" dirty="0">
                <a:solidFill>
                  <a:schemeClr val="tx2"/>
                </a:solidFill>
                <a:ea typeface="ＭＳ Ｐゴシック" charset="-128"/>
                <a:cs typeface="ＭＳ Ｐゴシック" charset="-128"/>
              </a:rPr>
              <a:t>Data-centric</a:t>
            </a:r>
            <a:endParaRPr lang="sv-SE" sz="1600" dirty="0">
              <a:solidFill>
                <a:schemeClr val="tx2"/>
              </a:solidFill>
              <a:ea typeface="ＭＳ Ｐゴシック" charset="-128"/>
              <a:cs typeface="ＭＳ Ｐゴシック" charset="-128"/>
            </a:endParaRPr>
          </a:p>
        </p:txBody>
      </p:sp>
      <p:sp>
        <p:nvSpPr>
          <p:cNvPr id="45" name="Rectangle 5"/>
          <p:cNvSpPr>
            <a:spLocks noChangeArrowheads="1"/>
          </p:cNvSpPr>
          <p:nvPr/>
        </p:nvSpPr>
        <p:spPr bwMode="auto">
          <a:xfrm>
            <a:off x="4914900" y="4687888"/>
            <a:ext cx="3413125" cy="1665287"/>
          </a:xfrm>
          <a:prstGeom prst="roundRect">
            <a:avLst>
              <a:gd name="adj" fmla="val 9597"/>
            </a:avLst>
          </a:prstGeom>
          <a:ln>
            <a:headEnd/>
            <a:tailEnd/>
          </a:ln>
        </p:spPr>
        <p:style>
          <a:lnRef idx="1">
            <a:schemeClr val="accent3"/>
          </a:lnRef>
          <a:fillRef idx="2">
            <a:schemeClr val="accent3"/>
          </a:fillRef>
          <a:effectRef idx="1">
            <a:schemeClr val="accent3"/>
          </a:effectRef>
          <a:fontRef idx="minor">
            <a:schemeClr val="dk1"/>
          </a:fontRef>
        </p:style>
        <p:txBody>
          <a:bodyPr lIns="182880" rIns="182880"/>
          <a:lstStyle/>
          <a:p>
            <a:pPr marL="233363" lvl="1" indent="-231775" eaLnBrk="0" fontAlgn="auto" hangingPunct="0">
              <a:spcBef>
                <a:spcPts val="200"/>
              </a:spcBef>
              <a:spcAft>
                <a:spcPts val="0"/>
              </a:spcAft>
              <a:buClr>
                <a:schemeClr val="bg1"/>
              </a:buClr>
              <a:defRPr/>
            </a:pPr>
            <a:r>
              <a:rPr lang="en-US" sz="1600" b="1" dirty="0">
                <a:solidFill>
                  <a:schemeClr val="tx2"/>
                </a:solidFill>
                <a:ea typeface="ＭＳ Ｐゴシック" charset="-128"/>
                <a:cs typeface="ＭＳ Ｐゴシック" charset="-128"/>
              </a:rPr>
              <a:t>User Driven</a:t>
            </a:r>
          </a:p>
          <a:p>
            <a:pPr marL="233363" lvl="1" indent="-231775" eaLnBrk="0" fontAlgn="auto" hangingPunct="0">
              <a:spcBef>
                <a:spcPts val="200"/>
              </a:spcBef>
              <a:spcAft>
                <a:spcPts val="0"/>
              </a:spcAft>
              <a:buClr>
                <a:schemeClr val="accent2"/>
              </a:buClr>
              <a:buFont typeface="Arial" charset="0"/>
              <a:buChar char="•"/>
              <a:defRPr/>
            </a:pPr>
            <a:r>
              <a:rPr lang="en-US" sz="1600" dirty="0">
                <a:solidFill>
                  <a:schemeClr val="tx2"/>
                </a:solidFill>
                <a:ea typeface="ＭＳ Ｐゴシック" charset="-128"/>
                <a:cs typeface="ＭＳ Ｐゴシック" charset="-128"/>
              </a:rPr>
              <a:t>User decides where to start</a:t>
            </a:r>
          </a:p>
          <a:p>
            <a:pPr marL="233363" lvl="1" indent="-231775" eaLnBrk="0" fontAlgn="auto" hangingPunct="0">
              <a:spcBef>
                <a:spcPts val="200"/>
              </a:spcBef>
              <a:spcAft>
                <a:spcPts val="0"/>
              </a:spcAft>
              <a:buClr>
                <a:schemeClr val="accent2"/>
              </a:buClr>
              <a:buFont typeface="Arial" charset="0"/>
              <a:buChar char="•"/>
              <a:defRPr/>
            </a:pPr>
            <a:r>
              <a:rPr lang="en-US" sz="1600" dirty="0">
                <a:solidFill>
                  <a:schemeClr val="tx2"/>
                </a:solidFill>
                <a:ea typeface="ＭＳ Ｐゴシック" charset="-128"/>
                <a:cs typeface="ＭＳ Ｐゴシック" charset="-128"/>
              </a:rPr>
              <a:t>All data, always visible</a:t>
            </a:r>
          </a:p>
          <a:p>
            <a:pPr marL="233363" lvl="1" indent="-231775" eaLnBrk="0" fontAlgn="auto" hangingPunct="0">
              <a:spcBef>
                <a:spcPts val="200"/>
              </a:spcBef>
              <a:spcAft>
                <a:spcPts val="0"/>
              </a:spcAft>
              <a:buClr>
                <a:schemeClr val="accent2"/>
              </a:buClr>
              <a:buFont typeface="Arial" charset="0"/>
              <a:buChar char="•"/>
              <a:defRPr/>
            </a:pPr>
            <a:r>
              <a:rPr lang="en-US" sz="1600" dirty="0">
                <a:solidFill>
                  <a:schemeClr val="tx2"/>
                </a:solidFill>
                <a:ea typeface="ＭＳ Ｐゴシック" charset="-128"/>
                <a:cs typeface="ＭＳ Ｐゴシック" charset="-128"/>
              </a:rPr>
              <a:t>Minutes to change</a:t>
            </a:r>
          </a:p>
          <a:p>
            <a:pPr marL="233363" lvl="1" indent="-231775" eaLnBrk="0" fontAlgn="auto" hangingPunct="0">
              <a:spcBef>
                <a:spcPts val="200"/>
              </a:spcBef>
              <a:spcAft>
                <a:spcPts val="0"/>
              </a:spcAft>
              <a:buClr>
                <a:schemeClr val="accent2"/>
              </a:buClr>
              <a:buFont typeface="Arial" charset="0"/>
              <a:buChar char="•"/>
              <a:defRPr/>
            </a:pPr>
            <a:r>
              <a:rPr lang="en-US" sz="1600" dirty="0">
                <a:solidFill>
                  <a:schemeClr val="tx2"/>
                </a:solidFill>
                <a:ea typeface="ＭＳ Ｐゴシック" charset="-128"/>
                <a:cs typeface="ＭＳ Ｐゴシック" charset="-128"/>
              </a:rPr>
              <a:t>Insight driven</a:t>
            </a:r>
            <a:endParaRPr lang="sv-SE" sz="1600" dirty="0">
              <a:solidFill>
                <a:schemeClr val="tx2"/>
              </a:solidFill>
              <a:ea typeface="ＭＳ Ｐゴシック" charset="-128"/>
              <a:cs typeface="ＭＳ Ｐゴシック" charset="-128"/>
            </a:endParaRPr>
          </a:p>
        </p:txBody>
      </p:sp>
      <p:sp>
        <p:nvSpPr>
          <p:cNvPr id="46" name="AutoShape 5"/>
          <p:cNvSpPr>
            <a:spLocks noChangeArrowheads="1"/>
          </p:cNvSpPr>
          <p:nvPr/>
        </p:nvSpPr>
        <p:spPr bwMode="gray">
          <a:xfrm>
            <a:off x="623888" y="1287463"/>
            <a:ext cx="3714750" cy="384175"/>
          </a:xfrm>
          <a:prstGeom prst="roundRect">
            <a:avLst>
              <a:gd name="adj" fmla="val 8236"/>
            </a:avLst>
          </a:prstGeom>
          <a:noFill/>
          <a:ln w="9525">
            <a:noFill/>
            <a:round/>
            <a:headEnd/>
            <a:tailEnd/>
          </a:ln>
          <a:effectLst>
            <a:prstShdw prst="shdw17" dist="17961" dir="2700000">
              <a:schemeClr val="bg2">
                <a:gamma/>
                <a:shade val="60000"/>
                <a:invGamma/>
              </a:schemeClr>
            </a:prstShdw>
          </a:effectLst>
        </p:spPr>
        <p:txBody>
          <a:bodyPr lIns="0" rIns="45720" anchor="ctr"/>
          <a:lstStyle/>
          <a:p>
            <a:pPr eaLnBrk="0" fontAlgn="auto" hangingPunct="0">
              <a:spcBef>
                <a:spcPct val="20000"/>
              </a:spcBef>
              <a:spcAft>
                <a:spcPts val="0"/>
              </a:spcAft>
              <a:buClr>
                <a:schemeClr val="accent1"/>
              </a:buClr>
              <a:buSzPct val="90000"/>
              <a:buFont typeface="Wingdings" pitchFamily="2" charset="2"/>
              <a:buNone/>
              <a:defRPr/>
            </a:pPr>
            <a:r>
              <a:rPr lang="en-US" sz="2000" b="1" dirty="0">
                <a:latin typeface="Arial" charset="0"/>
              </a:rPr>
              <a:t>Traditional</a:t>
            </a:r>
          </a:p>
        </p:txBody>
      </p:sp>
      <p:sp>
        <p:nvSpPr>
          <p:cNvPr id="47" name="AutoShape 6"/>
          <p:cNvSpPr>
            <a:spLocks noChangeArrowheads="1"/>
          </p:cNvSpPr>
          <p:nvPr/>
        </p:nvSpPr>
        <p:spPr bwMode="gray">
          <a:xfrm>
            <a:off x="4818063" y="1287463"/>
            <a:ext cx="3714750" cy="384175"/>
          </a:xfrm>
          <a:prstGeom prst="roundRect">
            <a:avLst>
              <a:gd name="adj" fmla="val 8236"/>
            </a:avLst>
          </a:prstGeom>
          <a:noFill/>
          <a:ln w="9525">
            <a:noFill/>
            <a:round/>
            <a:headEnd/>
            <a:tailEnd/>
          </a:ln>
          <a:effectLst>
            <a:prstShdw prst="shdw17" dist="17961" dir="2700000">
              <a:schemeClr val="bg2">
                <a:gamma/>
                <a:shade val="60000"/>
                <a:invGamma/>
              </a:schemeClr>
            </a:prstShdw>
          </a:effectLst>
        </p:spPr>
        <p:txBody>
          <a:bodyPr lIns="0" rIns="45720" anchor="ctr"/>
          <a:lstStyle/>
          <a:p>
            <a:pPr eaLnBrk="0" fontAlgn="auto" hangingPunct="0">
              <a:spcBef>
                <a:spcPct val="20000"/>
              </a:spcBef>
              <a:spcAft>
                <a:spcPts val="0"/>
              </a:spcAft>
              <a:buClr>
                <a:schemeClr val="accent1"/>
              </a:buClr>
              <a:buSzPct val="90000"/>
              <a:buFont typeface="Wingdings" pitchFamily="2" charset="2"/>
              <a:buNone/>
              <a:defRPr/>
            </a:pPr>
            <a:r>
              <a:rPr lang="en-US" sz="2000" b="1" dirty="0">
                <a:latin typeface="Arial" charset="0"/>
              </a:rPr>
              <a:t>Associative</a:t>
            </a:r>
          </a:p>
        </p:txBody>
      </p:sp>
      <p:sp>
        <p:nvSpPr>
          <p:cNvPr id="48" name="Line 7"/>
          <p:cNvSpPr>
            <a:spLocks noChangeShapeType="1"/>
          </p:cNvSpPr>
          <p:nvPr/>
        </p:nvSpPr>
        <p:spPr bwMode="auto">
          <a:xfrm>
            <a:off x="601663" y="1671638"/>
            <a:ext cx="3738562" cy="0"/>
          </a:xfrm>
          <a:prstGeom prst="line">
            <a:avLst/>
          </a:prstGeom>
          <a:noFill/>
          <a:ln w="12700">
            <a:solidFill>
              <a:srgbClr val="8C8C8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 name="Line 8"/>
          <p:cNvSpPr>
            <a:spLocks noChangeShapeType="1"/>
          </p:cNvSpPr>
          <p:nvPr/>
        </p:nvSpPr>
        <p:spPr bwMode="auto">
          <a:xfrm>
            <a:off x="4797425" y="1671638"/>
            <a:ext cx="3736975" cy="0"/>
          </a:xfrm>
          <a:prstGeom prst="line">
            <a:avLst/>
          </a:prstGeom>
          <a:noFill/>
          <a:ln w="12700">
            <a:solidFill>
              <a:srgbClr val="8C8C8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50" name="Group 67"/>
          <p:cNvGrpSpPr>
            <a:grpSpLocks/>
          </p:cNvGrpSpPr>
          <p:nvPr/>
        </p:nvGrpSpPr>
        <p:grpSpPr bwMode="auto">
          <a:xfrm>
            <a:off x="4875213" y="1881188"/>
            <a:ext cx="3492500" cy="2581275"/>
            <a:chOff x="4857750" y="1798106"/>
            <a:chExt cx="3678238" cy="2716744"/>
          </a:xfrm>
        </p:grpSpPr>
        <p:cxnSp>
          <p:nvCxnSpPr>
            <p:cNvPr id="51" name="Straight Connector 9"/>
            <p:cNvCxnSpPr>
              <a:cxnSpLocks noChangeShapeType="1"/>
            </p:cNvCxnSpPr>
            <p:nvPr/>
          </p:nvCxnSpPr>
          <p:spPr bwMode="auto">
            <a:xfrm rot="5400000">
              <a:off x="5594436" y="2256543"/>
              <a:ext cx="608176" cy="603565"/>
            </a:xfrm>
            <a:prstGeom prst="line">
              <a:avLst/>
            </a:prstGeom>
            <a:noFill/>
            <a:ln w="44450">
              <a:solidFill>
                <a:schemeClr val="accent1"/>
              </a:solidFill>
              <a:round/>
              <a:headEnd type="stealth" w="lg" len="lg"/>
              <a:tailEnd type="stealth" w="lg" len="lg"/>
            </a:ln>
            <a:effectLst>
              <a:outerShdw blurRad="63500" dist="20000" dir="5400000" rotWithShape="0">
                <a:srgbClr val="000000">
                  <a:alpha val="37999"/>
                </a:srgbClr>
              </a:outerShdw>
            </a:effectLst>
          </p:spPr>
        </p:cxnSp>
        <p:cxnSp>
          <p:nvCxnSpPr>
            <p:cNvPr id="52" name="Straight Connector 9"/>
            <p:cNvCxnSpPr>
              <a:cxnSpLocks noChangeShapeType="1"/>
            </p:cNvCxnSpPr>
            <p:nvPr/>
          </p:nvCxnSpPr>
          <p:spPr bwMode="auto">
            <a:xfrm rot="10800000">
              <a:off x="7002831" y="2254238"/>
              <a:ext cx="606910" cy="603164"/>
            </a:xfrm>
            <a:prstGeom prst="line">
              <a:avLst/>
            </a:prstGeom>
            <a:noFill/>
            <a:ln w="44450">
              <a:solidFill>
                <a:schemeClr val="accent1"/>
              </a:solidFill>
              <a:round/>
              <a:headEnd type="stealth" w="lg" len="lg"/>
              <a:tailEnd type="stealth" w="lg" len="lg"/>
            </a:ln>
            <a:effectLst>
              <a:outerShdw blurRad="63500" dist="20000" dir="5400000" rotWithShape="0">
                <a:srgbClr val="000000">
                  <a:alpha val="37999"/>
                </a:srgbClr>
              </a:outerShdw>
            </a:effectLst>
          </p:spPr>
        </p:cxnSp>
        <p:sp>
          <p:nvSpPr>
            <p:cNvPr id="53" name="Rectangle 26"/>
            <p:cNvSpPr>
              <a:spLocks noChangeArrowheads="1"/>
            </p:cNvSpPr>
            <p:nvPr/>
          </p:nvSpPr>
          <p:spPr bwMode="auto">
            <a:xfrm>
              <a:off x="6186391" y="1798106"/>
              <a:ext cx="875357" cy="35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algn="r" eaLnBrk="0" hangingPunct="0">
                <a:buClr>
                  <a:schemeClr val="accent1"/>
                </a:buClr>
                <a:buSzPct val="90000"/>
                <a:buFont typeface="Wingdings" pitchFamily="2" charset="2"/>
                <a:buNone/>
              </a:pPr>
              <a:r>
                <a:rPr lang="en-US" altLang="en-US" sz="1700" dirty="0">
                  <a:ea typeface="MS PGothic" pitchFamily="34" charset="-128"/>
                  <a:sym typeface="Arial" pitchFamily="34" charset="0"/>
                </a:rPr>
                <a:t>Region</a:t>
              </a:r>
              <a:endParaRPr lang="en-US" altLang="en-US" sz="2000" dirty="0">
                <a:ea typeface="MS PGothic" pitchFamily="34" charset="-128"/>
              </a:endParaRPr>
            </a:p>
          </p:txBody>
        </p:sp>
        <p:sp>
          <p:nvSpPr>
            <p:cNvPr id="54" name="Oval 53"/>
            <p:cNvSpPr>
              <a:spLocks noChangeArrowheads="1"/>
            </p:cNvSpPr>
            <p:nvPr/>
          </p:nvSpPr>
          <p:spPr bwMode="auto">
            <a:xfrm>
              <a:off x="6558099" y="2254238"/>
              <a:ext cx="133754" cy="133665"/>
            </a:xfrm>
            <a:prstGeom prst="ellipse">
              <a:avLst/>
            </a:prstGeom>
            <a:solidFill>
              <a:schemeClr val="accent1"/>
            </a:solidFill>
            <a:ln w="44450">
              <a:noFill/>
              <a:round/>
              <a:headEnd type="oval" w="med" len="med"/>
              <a:tailEnd type="stealth" w="lg" len="lg"/>
            </a:ln>
            <a:effectLst>
              <a:outerShdw blurRad="63500" dist="20000" dir="5400000" rotWithShape="0">
                <a:srgbClr val="000000">
                  <a:alpha val="37999"/>
                </a:srgbClr>
              </a:outerShdw>
            </a:effectLst>
          </p:spPr>
          <p:txBody>
            <a:bodyPr lIns="0" tIns="0" rIns="0" bIns="0" anchor="ctr"/>
            <a:lstStyle/>
            <a:p>
              <a:pPr algn="ctr" eaLnBrk="0" fontAlgn="auto" hangingPunct="0">
                <a:spcBef>
                  <a:spcPct val="20000"/>
                </a:spcBef>
                <a:spcAft>
                  <a:spcPts val="0"/>
                </a:spcAft>
                <a:buClr>
                  <a:schemeClr val="accent1"/>
                </a:buClr>
                <a:buSzPct val="90000"/>
                <a:buFont typeface="Wingdings" pitchFamily="2" charset="2"/>
                <a:buNone/>
                <a:defRPr/>
              </a:pPr>
              <a:endParaRPr lang="en-US" sz="2000" dirty="0">
                <a:solidFill>
                  <a:schemeClr val="accent2"/>
                </a:solidFill>
                <a:latin typeface="Arial" pitchFamily="34" charset="0"/>
              </a:endParaRPr>
            </a:p>
          </p:txBody>
        </p:sp>
        <p:cxnSp>
          <p:nvCxnSpPr>
            <p:cNvPr id="55" name="Straight Connector 9"/>
            <p:cNvCxnSpPr>
              <a:cxnSpLocks noChangeShapeType="1"/>
            </p:cNvCxnSpPr>
            <p:nvPr/>
          </p:nvCxnSpPr>
          <p:spPr bwMode="auto">
            <a:xfrm rot="5400000">
              <a:off x="7000526" y="3509654"/>
              <a:ext cx="608176" cy="603566"/>
            </a:xfrm>
            <a:prstGeom prst="line">
              <a:avLst/>
            </a:prstGeom>
            <a:noFill/>
            <a:ln w="44450">
              <a:solidFill>
                <a:schemeClr val="accent1"/>
              </a:solidFill>
              <a:round/>
              <a:headEnd type="stealth" w="lg" len="lg"/>
              <a:tailEnd type="stealth" w="lg" len="lg"/>
            </a:ln>
            <a:effectLst>
              <a:outerShdw blurRad="63500" dist="20000" dir="5400000" rotWithShape="0">
                <a:srgbClr val="000000">
                  <a:alpha val="37999"/>
                </a:srgbClr>
              </a:outerShdw>
            </a:effectLst>
          </p:spPr>
        </p:cxnSp>
        <p:cxnSp>
          <p:nvCxnSpPr>
            <p:cNvPr id="56" name="Straight Connector 9"/>
            <p:cNvCxnSpPr>
              <a:cxnSpLocks noChangeShapeType="1"/>
            </p:cNvCxnSpPr>
            <p:nvPr/>
          </p:nvCxnSpPr>
          <p:spPr bwMode="auto">
            <a:xfrm rot="16200000" flipH="1">
              <a:off x="5594436" y="3509654"/>
              <a:ext cx="608176" cy="603565"/>
            </a:xfrm>
            <a:prstGeom prst="line">
              <a:avLst/>
            </a:prstGeom>
            <a:noFill/>
            <a:ln w="44450">
              <a:solidFill>
                <a:schemeClr val="accent1"/>
              </a:solidFill>
              <a:round/>
              <a:headEnd type="stealth" w="lg" len="lg"/>
              <a:tailEnd type="stealth" w="lg" len="lg"/>
            </a:ln>
            <a:effectLst>
              <a:outerShdw blurRad="63500" dist="20000" dir="5400000" rotWithShape="0">
                <a:srgbClr val="000000">
                  <a:alpha val="37999"/>
                </a:srgbClr>
              </a:outerShdw>
            </a:effectLst>
          </p:spPr>
        </p:cxnSp>
        <p:sp>
          <p:nvSpPr>
            <p:cNvPr id="57" name="Rectangle 28"/>
            <p:cNvSpPr>
              <a:spLocks noChangeArrowheads="1"/>
            </p:cNvSpPr>
            <p:nvPr/>
          </p:nvSpPr>
          <p:spPr bwMode="auto">
            <a:xfrm>
              <a:off x="6156165" y="4160829"/>
              <a:ext cx="935809" cy="35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algn="r" eaLnBrk="0" hangingPunct="0">
                <a:buClr>
                  <a:schemeClr val="accent1"/>
                </a:buClr>
                <a:buSzPct val="90000"/>
                <a:buFont typeface="Wingdings" pitchFamily="2" charset="2"/>
                <a:buNone/>
              </a:pPr>
              <a:r>
                <a:rPr lang="en-US" altLang="en-US" sz="1700" dirty="0">
                  <a:ea typeface="MS PGothic" pitchFamily="34" charset="-128"/>
                  <a:sym typeface="Arial" pitchFamily="34" charset="0"/>
                </a:rPr>
                <a:t>Product</a:t>
              </a:r>
              <a:endParaRPr lang="en-US" altLang="en-US" sz="2000" dirty="0">
                <a:ea typeface="MS PGothic" pitchFamily="34" charset="-128"/>
              </a:endParaRPr>
            </a:p>
          </p:txBody>
        </p:sp>
        <p:sp>
          <p:nvSpPr>
            <p:cNvPr id="58" name="Oval 57"/>
            <p:cNvSpPr>
              <a:spLocks noChangeArrowheads="1"/>
            </p:cNvSpPr>
            <p:nvPr/>
          </p:nvSpPr>
          <p:spPr bwMode="auto">
            <a:xfrm>
              <a:off x="6558099" y="3981860"/>
              <a:ext cx="133754" cy="133665"/>
            </a:xfrm>
            <a:prstGeom prst="ellipse">
              <a:avLst/>
            </a:prstGeom>
            <a:solidFill>
              <a:schemeClr val="accent1"/>
            </a:solidFill>
            <a:ln w="44450">
              <a:noFill/>
              <a:round/>
              <a:headEnd type="oval" w="med" len="med"/>
              <a:tailEnd type="stealth" w="lg" len="lg"/>
            </a:ln>
            <a:effectLst>
              <a:outerShdw blurRad="63500" dist="20000" dir="5400000" rotWithShape="0">
                <a:srgbClr val="000000">
                  <a:alpha val="37999"/>
                </a:srgbClr>
              </a:outerShdw>
            </a:effectLst>
          </p:spPr>
          <p:txBody>
            <a:bodyPr lIns="0" tIns="0" rIns="0" bIns="0" anchor="ctr"/>
            <a:lstStyle/>
            <a:p>
              <a:pPr algn="ctr" eaLnBrk="0" fontAlgn="auto" hangingPunct="0">
                <a:spcBef>
                  <a:spcPct val="20000"/>
                </a:spcBef>
                <a:spcAft>
                  <a:spcPts val="0"/>
                </a:spcAft>
                <a:buClr>
                  <a:schemeClr val="accent1"/>
                </a:buClr>
                <a:buSzPct val="90000"/>
                <a:buFont typeface="Wingdings" pitchFamily="2" charset="2"/>
                <a:buNone/>
                <a:defRPr/>
              </a:pPr>
              <a:endParaRPr lang="en-US" sz="2000" dirty="0">
                <a:solidFill>
                  <a:schemeClr val="accent2"/>
                </a:solidFill>
                <a:latin typeface="Arial" pitchFamily="34" charset="0"/>
              </a:endParaRPr>
            </a:p>
          </p:txBody>
        </p:sp>
        <p:cxnSp>
          <p:nvCxnSpPr>
            <p:cNvPr id="59" name="Straight Connector 9"/>
            <p:cNvCxnSpPr>
              <a:cxnSpLocks noChangeShapeType="1"/>
            </p:cNvCxnSpPr>
            <p:nvPr/>
          </p:nvCxnSpPr>
          <p:spPr bwMode="auto">
            <a:xfrm rot="5400000">
              <a:off x="5996751" y="3198248"/>
              <a:ext cx="1261465" cy="1671"/>
            </a:xfrm>
            <a:prstGeom prst="line">
              <a:avLst/>
            </a:prstGeom>
            <a:noFill/>
            <a:ln w="44450">
              <a:solidFill>
                <a:schemeClr val="accent1"/>
              </a:solidFill>
              <a:round/>
              <a:headEnd type="stealth" w="lg" len="lg"/>
              <a:tailEnd type="stealth" w="lg" len="lg"/>
            </a:ln>
            <a:effectLst>
              <a:outerShdw blurRad="63500" dist="20000" dir="5400000" rotWithShape="0">
                <a:srgbClr val="000000">
                  <a:alpha val="37999"/>
                </a:srgbClr>
              </a:outerShdw>
            </a:effectLst>
          </p:spPr>
        </p:cxnSp>
        <p:sp>
          <p:nvSpPr>
            <p:cNvPr id="60" name="Rectangle 27"/>
            <p:cNvSpPr>
              <a:spLocks noChangeArrowheads="1"/>
            </p:cNvSpPr>
            <p:nvPr/>
          </p:nvSpPr>
          <p:spPr bwMode="auto">
            <a:xfrm>
              <a:off x="4857750" y="3007839"/>
              <a:ext cx="693576" cy="35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algn="r" eaLnBrk="0" hangingPunct="0">
                <a:buClr>
                  <a:schemeClr val="accent1"/>
                </a:buClr>
                <a:buSzPct val="90000"/>
                <a:buFont typeface="Wingdings" pitchFamily="2" charset="2"/>
                <a:buNone/>
              </a:pPr>
              <a:r>
                <a:rPr lang="en-US" altLang="en-US" sz="1700" dirty="0">
                  <a:ea typeface="MS PGothic" pitchFamily="34" charset="-128"/>
                  <a:sym typeface="Arial" pitchFamily="34" charset="0"/>
                </a:rPr>
                <a:t>State</a:t>
              </a:r>
              <a:endParaRPr lang="en-US" altLang="en-US" sz="2000" dirty="0">
                <a:ea typeface="MS PGothic" pitchFamily="34" charset="-128"/>
              </a:endParaRPr>
            </a:p>
          </p:txBody>
        </p:sp>
        <p:sp>
          <p:nvSpPr>
            <p:cNvPr id="61" name="Rectangle 29"/>
            <p:cNvSpPr>
              <a:spLocks noChangeArrowheads="1"/>
            </p:cNvSpPr>
            <p:nvPr/>
          </p:nvSpPr>
          <p:spPr bwMode="auto">
            <a:xfrm>
              <a:off x="7652260" y="2848195"/>
              <a:ext cx="883728" cy="668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eaLnBrk="0" hangingPunct="0">
                <a:spcBef>
                  <a:spcPct val="0"/>
                </a:spcBef>
                <a:buClr>
                  <a:schemeClr val="accent1"/>
                </a:buClr>
                <a:buSzPct val="90000"/>
                <a:buFont typeface="Wingdings" pitchFamily="2" charset="2"/>
                <a:buNone/>
              </a:pPr>
              <a:r>
                <a:rPr lang="en-US" altLang="en-US" sz="1700" dirty="0">
                  <a:ea typeface="MS PGothic" pitchFamily="34" charset="-128"/>
                  <a:sym typeface="Arial" pitchFamily="34" charset="0"/>
                </a:rPr>
                <a:t>Sales </a:t>
              </a:r>
            </a:p>
            <a:p>
              <a:pPr eaLnBrk="0" hangingPunct="0">
                <a:spcBef>
                  <a:spcPct val="0"/>
                </a:spcBef>
                <a:buClr>
                  <a:schemeClr val="accent1"/>
                </a:buClr>
                <a:buSzPct val="90000"/>
                <a:buFont typeface="Wingdings" pitchFamily="2" charset="2"/>
                <a:buNone/>
              </a:pPr>
              <a:r>
                <a:rPr lang="en-US" altLang="en-US" sz="1700" dirty="0">
                  <a:ea typeface="MS PGothic" pitchFamily="34" charset="-128"/>
                  <a:sym typeface="Arial" pitchFamily="34" charset="0"/>
                </a:rPr>
                <a:t>Person</a:t>
              </a:r>
            </a:p>
          </p:txBody>
        </p:sp>
        <p:sp>
          <p:nvSpPr>
            <p:cNvPr id="62" name="Oval 61"/>
            <p:cNvSpPr>
              <a:spLocks noChangeArrowheads="1"/>
            </p:cNvSpPr>
            <p:nvPr/>
          </p:nvSpPr>
          <p:spPr bwMode="auto">
            <a:xfrm>
              <a:off x="7477658" y="3118049"/>
              <a:ext cx="132083" cy="133665"/>
            </a:xfrm>
            <a:prstGeom prst="ellipse">
              <a:avLst/>
            </a:prstGeom>
            <a:solidFill>
              <a:schemeClr val="accent1"/>
            </a:solidFill>
            <a:ln w="44450">
              <a:noFill/>
              <a:round/>
              <a:headEnd type="oval" w="med" len="med"/>
              <a:tailEnd type="stealth" w="lg" len="lg"/>
            </a:ln>
            <a:effectLst>
              <a:outerShdw blurRad="63500" dist="20000" dir="5400000" rotWithShape="0">
                <a:srgbClr val="000000">
                  <a:alpha val="37999"/>
                </a:srgbClr>
              </a:outerShdw>
            </a:effectLst>
          </p:spPr>
          <p:txBody>
            <a:bodyPr lIns="0" tIns="0" rIns="0" bIns="0" anchor="ctr"/>
            <a:lstStyle/>
            <a:p>
              <a:pPr algn="ctr" eaLnBrk="0" fontAlgn="auto" hangingPunct="0">
                <a:spcBef>
                  <a:spcPct val="20000"/>
                </a:spcBef>
                <a:spcAft>
                  <a:spcPts val="0"/>
                </a:spcAft>
                <a:buClr>
                  <a:schemeClr val="accent1"/>
                </a:buClr>
                <a:buSzPct val="90000"/>
                <a:buFont typeface="Wingdings" pitchFamily="2" charset="2"/>
                <a:buNone/>
                <a:defRPr/>
              </a:pPr>
              <a:endParaRPr lang="en-US" sz="2000" dirty="0">
                <a:solidFill>
                  <a:schemeClr val="accent2"/>
                </a:solidFill>
                <a:latin typeface="Arial" pitchFamily="34" charset="0"/>
              </a:endParaRPr>
            </a:p>
          </p:txBody>
        </p:sp>
        <p:sp>
          <p:nvSpPr>
            <p:cNvPr id="63" name="Oval 62"/>
            <p:cNvSpPr>
              <a:spLocks noChangeArrowheads="1"/>
            </p:cNvSpPr>
            <p:nvPr/>
          </p:nvSpPr>
          <p:spPr bwMode="auto">
            <a:xfrm>
              <a:off x="5596741" y="3118049"/>
              <a:ext cx="133754" cy="133665"/>
            </a:xfrm>
            <a:prstGeom prst="ellipse">
              <a:avLst/>
            </a:prstGeom>
            <a:solidFill>
              <a:schemeClr val="accent1"/>
            </a:solidFill>
            <a:ln w="44450">
              <a:noFill/>
              <a:round/>
              <a:headEnd type="oval" w="med" len="med"/>
              <a:tailEnd type="stealth" w="lg" len="lg"/>
            </a:ln>
            <a:effectLst>
              <a:outerShdw blurRad="63500" dist="20000" dir="5400000" rotWithShape="0">
                <a:srgbClr val="000000">
                  <a:alpha val="37999"/>
                </a:srgbClr>
              </a:outerShdw>
            </a:effectLst>
          </p:spPr>
          <p:txBody>
            <a:bodyPr lIns="0" tIns="0" rIns="0" bIns="0" anchor="ctr"/>
            <a:lstStyle/>
            <a:p>
              <a:pPr algn="ctr" eaLnBrk="0" fontAlgn="auto" hangingPunct="0">
                <a:spcBef>
                  <a:spcPct val="20000"/>
                </a:spcBef>
                <a:spcAft>
                  <a:spcPts val="0"/>
                </a:spcAft>
                <a:buClr>
                  <a:schemeClr val="accent1"/>
                </a:buClr>
                <a:buSzPct val="90000"/>
                <a:buFont typeface="Wingdings" pitchFamily="2" charset="2"/>
                <a:buNone/>
                <a:defRPr/>
              </a:pPr>
              <a:endParaRPr lang="en-US" sz="2000" dirty="0">
                <a:solidFill>
                  <a:schemeClr val="accent2"/>
                </a:solidFill>
                <a:latin typeface="Arial" pitchFamily="34" charset="0"/>
              </a:endParaRPr>
            </a:p>
          </p:txBody>
        </p:sp>
        <p:cxnSp>
          <p:nvCxnSpPr>
            <p:cNvPr id="64" name="Straight Connector 9"/>
            <p:cNvCxnSpPr>
              <a:cxnSpLocks noChangeShapeType="1"/>
            </p:cNvCxnSpPr>
            <p:nvPr/>
          </p:nvCxnSpPr>
          <p:spPr bwMode="auto">
            <a:xfrm>
              <a:off x="5998004" y="3198248"/>
              <a:ext cx="1258960" cy="1670"/>
            </a:xfrm>
            <a:prstGeom prst="line">
              <a:avLst/>
            </a:prstGeom>
            <a:noFill/>
            <a:ln w="44450">
              <a:solidFill>
                <a:schemeClr val="accent1"/>
              </a:solidFill>
              <a:round/>
              <a:headEnd type="stealth" w="lg" len="lg"/>
              <a:tailEnd type="stealth" w="lg" len="lg"/>
            </a:ln>
            <a:effectLst>
              <a:outerShdw blurRad="63500" dist="20000" dir="5400000" rotWithShape="0">
                <a:srgbClr val="000000">
                  <a:alpha val="37999"/>
                </a:srgbClr>
              </a:outerShdw>
            </a:effectLst>
          </p:spPr>
        </p:cxnSp>
      </p:grpSp>
    </p:spTree>
    <p:extLst>
      <p:ext uri="{BB962C8B-B14F-4D97-AF65-F5344CB8AC3E}">
        <p14:creationId xmlns:p14="http://schemas.microsoft.com/office/powerpoint/2010/main" val="3957291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280988" y="1203963"/>
            <a:ext cx="8526589" cy="499681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2"/>
          <p:cNvSpPr txBox="1">
            <a:spLocks noChangeArrowheads="1"/>
          </p:cNvSpPr>
          <p:nvPr/>
        </p:nvSpPr>
        <p:spPr bwMode="auto">
          <a:xfrm>
            <a:off x="330200" y="90152"/>
            <a:ext cx="7918450" cy="88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Wingdings" pitchFamily="2" charset="2"/>
              <a:buChar char="Ø"/>
              <a:defRPr>
                <a:solidFill>
                  <a:schemeClr val="tx1"/>
                </a:solidFill>
                <a:latin typeface="Arial" pitchFamily="34" charset="0"/>
                <a:cs typeface="Arial" pitchFamily="34" charset="0"/>
              </a:defRPr>
            </a:lvl3pPr>
            <a:lvl4pPr marL="1600200" indent="-228600">
              <a:spcBef>
                <a:spcPct val="20000"/>
              </a:spcBef>
              <a:buFont typeface="Wingdings" pitchFamily="2" charset="2"/>
              <a:buChar char="ü"/>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a:spcBef>
                <a:spcPct val="0"/>
              </a:spcBef>
              <a:buFontTx/>
              <a:buNone/>
            </a:pPr>
            <a:r>
              <a:rPr lang="en-US" altLang="en-US" sz="2800" dirty="0">
                <a:latin typeface="+mj-lt"/>
                <a:ea typeface="MS PGothic" pitchFamily="34" charset="-128"/>
              </a:rPr>
              <a:t>QlikView Shows You What’s </a:t>
            </a:r>
            <a:r>
              <a:rPr lang="en-US" altLang="en-US" sz="2800" dirty="0" smtClean="0">
                <a:latin typeface="+mj-lt"/>
                <a:ea typeface="MS PGothic" pitchFamily="34" charset="-128"/>
              </a:rPr>
              <a:t>Associated - </a:t>
            </a:r>
            <a:r>
              <a:rPr lang="en-US" altLang="en-US" sz="2800" dirty="0">
                <a:latin typeface="+mj-lt"/>
                <a:ea typeface="MS PGothic" pitchFamily="34" charset="-128"/>
              </a:rPr>
              <a:t>and Not</a:t>
            </a:r>
          </a:p>
        </p:txBody>
      </p:sp>
      <p:sp>
        <p:nvSpPr>
          <p:cNvPr id="6" name="Right Arrow 5"/>
          <p:cNvSpPr/>
          <p:nvPr/>
        </p:nvSpPr>
        <p:spPr>
          <a:xfrm flipH="1">
            <a:off x="2416175" y="3117850"/>
            <a:ext cx="2479675" cy="677863"/>
          </a:xfrm>
          <a:prstGeom prst="rightArrow">
            <a:avLst>
              <a:gd name="adj1" fmla="val 50000"/>
              <a:gd name="adj2" fmla="val 35928"/>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bg1"/>
                </a:solidFill>
              </a:rPr>
              <a:t>Selections: green</a:t>
            </a:r>
          </a:p>
        </p:txBody>
      </p:sp>
      <p:sp>
        <p:nvSpPr>
          <p:cNvPr id="7" name="Right Arrow 6"/>
          <p:cNvSpPr/>
          <p:nvPr/>
        </p:nvSpPr>
        <p:spPr>
          <a:xfrm flipH="1">
            <a:off x="2416175" y="4605338"/>
            <a:ext cx="2479675" cy="676275"/>
          </a:xfrm>
          <a:prstGeom prst="rightArrow">
            <a:avLst/>
          </a:prstGeom>
          <a:ln>
            <a:no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b="1" dirty="0">
                <a:solidFill>
                  <a:srgbClr val="FFFFFF"/>
                </a:solidFill>
              </a:rPr>
              <a:t>Unassociated: gray</a:t>
            </a:r>
          </a:p>
        </p:txBody>
      </p:sp>
      <p:sp>
        <p:nvSpPr>
          <p:cNvPr id="8" name="Right Arrow 7"/>
          <p:cNvSpPr/>
          <p:nvPr/>
        </p:nvSpPr>
        <p:spPr>
          <a:xfrm flipH="1">
            <a:off x="5840413" y="1109663"/>
            <a:ext cx="2408237" cy="676275"/>
          </a:xfrm>
          <a:prstGeom prst="rightArrow">
            <a:avLst/>
          </a:prstGeom>
          <a:ln>
            <a:solidFill>
              <a:schemeClr val="tx1">
                <a:lumMod val="20000"/>
                <a:lumOff val="8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b="1" dirty="0">
                <a:solidFill>
                  <a:schemeClr val="tx2"/>
                </a:solidFill>
              </a:rPr>
              <a:t>Associated: white</a:t>
            </a:r>
          </a:p>
        </p:txBody>
      </p:sp>
    </p:spTree>
    <p:extLst>
      <p:ext uri="{BB962C8B-B14F-4D97-AF65-F5344CB8AC3E}">
        <p14:creationId xmlns:p14="http://schemas.microsoft.com/office/powerpoint/2010/main" val="305032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95300" y="33338"/>
            <a:ext cx="7918450" cy="635000"/>
          </a:xfrm>
        </p:spPr>
        <p:txBody>
          <a:bodyPr>
            <a:normAutofit fontScale="90000"/>
          </a:bodyPr>
          <a:lstStyle/>
          <a:p>
            <a:pPr algn="l"/>
            <a:r>
              <a:rPr lang="en-US" altLang="en-US" sz="2800" dirty="0" smtClean="0"/>
              <a:t>QlikView’s Core Technology: The Secret Sauce</a:t>
            </a:r>
          </a:p>
        </p:txBody>
      </p:sp>
      <p:sp>
        <p:nvSpPr>
          <p:cNvPr id="5" name="Content Placeholder 2"/>
          <p:cNvSpPr>
            <a:spLocks noGrp="1"/>
          </p:cNvSpPr>
          <p:nvPr>
            <p:ph sz="quarter" idx="1"/>
          </p:nvPr>
        </p:nvSpPr>
        <p:spPr>
          <a:xfrm>
            <a:off x="609600" y="990600"/>
            <a:ext cx="7918450" cy="906462"/>
          </a:xfrm>
        </p:spPr>
        <p:txBody>
          <a:bodyPr>
            <a:normAutofit/>
          </a:bodyPr>
          <a:lstStyle/>
          <a:p>
            <a:r>
              <a:rPr lang="en-US" altLang="en-US" sz="2000" dirty="0" smtClean="0"/>
              <a:t>Maintains associations in the data automatically</a:t>
            </a:r>
          </a:p>
          <a:p>
            <a:r>
              <a:rPr lang="en-US" altLang="en-US" sz="2000" dirty="0" smtClean="0"/>
              <a:t>Calculates aggregations on the fly as needed</a:t>
            </a:r>
          </a:p>
        </p:txBody>
      </p:sp>
      <p:pic>
        <p:nvPicPr>
          <p:cNvPr id="6" name="Picture 2"/>
          <p:cNvPicPr>
            <a:picLocks noChangeAspect="1" noChangeArrowheads="1"/>
          </p:cNvPicPr>
          <p:nvPr/>
        </p:nvPicPr>
        <p:blipFill>
          <a:blip r:embed="rId2" cstate="print"/>
          <a:srcRect/>
          <a:stretch>
            <a:fillRect/>
          </a:stretch>
        </p:blipFill>
        <p:spPr bwMode="auto">
          <a:xfrm>
            <a:off x="609600" y="2286000"/>
            <a:ext cx="7689556" cy="40332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27939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17" name="Text Box 437"/>
          <p:cNvSpPr txBox="1">
            <a:spLocks noChangeArrowheads="1"/>
          </p:cNvSpPr>
          <p:nvPr/>
        </p:nvSpPr>
        <p:spPr bwMode="auto">
          <a:xfrm>
            <a:off x="900113" y="1341438"/>
            <a:ext cx="858837" cy="274637"/>
          </a:xfrm>
          <a:prstGeom prst="rect">
            <a:avLst/>
          </a:prstGeom>
          <a:noFill/>
          <a:ln w="9525">
            <a:noFill/>
            <a:miter lim="800000"/>
            <a:headEnd/>
            <a:tailEnd/>
          </a:ln>
        </p:spPr>
        <p:txBody>
          <a:bodyPr wrap="none">
            <a:spAutoFit/>
          </a:bodyPr>
          <a:lstStyle/>
          <a:p>
            <a:r>
              <a:rPr lang="en-US" sz="1200" b="1">
                <a:latin typeface="Arial" charset="0"/>
              </a:rPr>
              <a:t>Database</a:t>
            </a:r>
          </a:p>
        </p:txBody>
      </p:sp>
      <p:graphicFrame>
        <p:nvGraphicFramePr>
          <p:cNvPr id="72118" name="Group 438"/>
          <p:cNvGraphicFramePr>
            <a:graphicFrameLocks noGrp="1"/>
          </p:cNvGraphicFramePr>
          <p:nvPr/>
        </p:nvGraphicFramePr>
        <p:xfrm>
          <a:off x="250825" y="1628775"/>
          <a:ext cx="2808288" cy="1660525"/>
        </p:xfrm>
        <a:graphic>
          <a:graphicData uri="http://schemas.openxmlformats.org/drawingml/2006/table">
            <a:tbl>
              <a:tblPr/>
              <a:tblGrid>
                <a:gridCol w="1042988"/>
                <a:gridCol w="954087"/>
                <a:gridCol w="811213"/>
              </a:tblGrid>
              <a:tr h="288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Customer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Product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Vendor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Kate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Shirts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Cascade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Jim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Pants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Cascade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Jim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Pants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Dillon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Joe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Socks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Acme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Joe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Shirts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Acme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635"/>
          <p:cNvGrpSpPr>
            <a:grpSpLocks/>
          </p:cNvGrpSpPr>
          <p:nvPr/>
        </p:nvGrpSpPr>
        <p:grpSpPr bwMode="auto">
          <a:xfrm>
            <a:off x="5219700" y="2492375"/>
            <a:ext cx="3455988" cy="3443288"/>
            <a:chOff x="2832" y="1008"/>
            <a:chExt cx="2532" cy="2532"/>
          </a:xfrm>
        </p:grpSpPr>
        <p:sp>
          <p:nvSpPr>
            <p:cNvPr id="18471" name="Oval 636"/>
            <p:cNvSpPr>
              <a:spLocks noChangeArrowheads="1"/>
            </p:cNvSpPr>
            <p:nvPr/>
          </p:nvSpPr>
          <p:spPr bwMode="auto">
            <a:xfrm>
              <a:off x="2832" y="1008"/>
              <a:ext cx="2532" cy="2532"/>
            </a:xfrm>
            <a:prstGeom prst="ellipse">
              <a:avLst/>
            </a:prstGeom>
            <a:gradFill rotWithShape="0">
              <a:gsLst>
                <a:gs pos="0">
                  <a:srgbClr val="FFFFFF"/>
                </a:gs>
                <a:gs pos="100000">
                  <a:srgbClr val="C0C0C0"/>
                </a:gs>
              </a:gsLst>
              <a:lin ang="2700000" scaled="1"/>
            </a:gradFill>
            <a:ln w="9525">
              <a:solidFill>
                <a:srgbClr val="969696"/>
              </a:solidFill>
              <a:round/>
              <a:headEnd/>
              <a:tailEnd/>
            </a:ln>
          </p:spPr>
          <p:txBody>
            <a:bodyPr wrap="none" anchor="ctr"/>
            <a:lstStyle/>
            <a:p>
              <a:endParaRPr lang="en-US"/>
            </a:p>
          </p:txBody>
        </p:sp>
        <p:pic>
          <p:nvPicPr>
            <p:cNvPr id="18472" name="Picture 637" descr="Untitled-2"/>
            <p:cNvPicPr>
              <a:picLocks noChangeAspect="1" noChangeArrowheads="1"/>
            </p:cNvPicPr>
            <p:nvPr/>
          </p:nvPicPr>
          <p:blipFill>
            <a:blip r:embed="rId3" cstate="print"/>
            <a:srcRect/>
            <a:stretch>
              <a:fillRect/>
            </a:stretch>
          </p:blipFill>
          <p:spPr bwMode="auto">
            <a:xfrm>
              <a:off x="2928" y="1152"/>
              <a:ext cx="2215" cy="2234"/>
            </a:xfrm>
            <a:prstGeom prst="rect">
              <a:avLst/>
            </a:prstGeom>
            <a:noFill/>
            <a:ln w="9525">
              <a:noFill/>
              <a:miter lim="800000"/>
              <a:headEnd/>
              <a:tailEnd/>
            </a:ln>
          </p:spPr>
        </p:pic>
      </p:grpSp>
      <p:sp>
        <p:nvSpPr>
          <p:cNvPr id="72319" name="Text Box 639"/>
          <p:cNvSpPr txBox="1">
            <a:spLocks noChangeArrowheads="1"/>
          </p:cNvSpPr>
          <p:nvPr/>
        </p:nvSpPr>
        <p:spPr bwMode="auto">
          <a:xfrm>
            <a:off x="4356100" y="2492375"/>
            <a:ext cx="2016125" cy="274638"/>
          </a:xfrm>
          <a:prstGeom prst="rect">
            <a:avLst/>
          </a:prstGeom>
          <a:noFill/>
          <a:ln w="9525">
            <a:noFill/>
            <a:miter lim="800000"/>
            <a:headEnd/>
            <a:tailEnd/>
          </a:ln>
        </p:spPr>
        <p:txBody>
          <a:bodyPr>
            <a:spAutoFit/>
          </a:bodyPr>
          <a:lstStyle/>
          <a:p>
            <a:r>
              <a:rPr lang="en-US" sz="1200" b="1" dirty="0">
                <a:solidFill>
                  <a:schemeClr val="bg1"/>
                </a:solidFill>
                <a:latin typeface="Arial" charset="0"/>
              </a:rPr>
              <a:t>QlikView File Structure</a:t>
            </a:r>
          </a:p>
        </p:txBody>
      </p:sp>
      <p:sp>
        <p:nvSpPr>
          <p:cNvPr id="18468" name="Rectangle 640"/>
          <p:cNvSpPr>
            <a:spLocks noChangeArrowheads="1"/>
          </p:cNvSpPr>
          <p:nvPr/>
        </p:nvSpPr>
        <p:spPr bwMode="auto">
          <a:xfrm>
            <a:off x="150838" y="285728"/>
            <a:ext cx="8064500" cy="546100"/>
          </a:xfrm>
          <a:prstGeom prst="rect">
            <a:avLst/>
          </a:prstGeom>
          <a:noFill/>
          <a:ln w="9525" algn="ctr">
            <a:noFill/>
            <a:miter lim="800000"/>
            <a:headEnd/>
            <a:tailEnd/>
          </a:ln>
        </p:spPr>
        <p:txBody>
          <a:bodyPr anchor="b"/>
          <a:lstStyle/>
          <a:p>
            <a:r>
              <a:rPr lang="en-US" sz="2600" dirty="0">
                <a:latin typeface="Arial" charset="0"/>
              </a:rPr>
              <a:t>How Is The Data Stored? QlikView Approach</a:t>
            </a:r>
          </a:p>
        </p:txBody>
      </p:sp>
      <p:sp>
        <p:nvSpPr>
          <p:cNvPr id="72321" name="Rectangle 641"/>
          <p:cNvSpPr>
            <a:spLocks noChangeArrowheads="1"/>
          </p:cNvSpPr>
          <p:nvPr/>
        </p:nvSpPr>
        <p:spPr bwMode="auto">
          <a:xfrm>
            <a:off x="3563938" y="1357298"/>
            <a:ext cx="5400675" cy="2951163"/>
          </a:xfrm>
          <a:prstGeom prst="rect">
            <a:avLst/>
          </a:prstGeom>
          <a:solidFill>
            <a:schemeClr val="bg1"/>
          </a:solidFill>
          <a:ln w="9525">
            <a:noFill/>
            <a:miter lim="800000"/>
            <a:headEnd/>
            <a:tailEnd/>
          </a:ln>
        </p:spPr>
        <p:txBody>
          <a:bodyPr/>
          <a:lstStyle/>
          <a:p>
            <a:pPr marL="342900" indent="-342900">
              <a:lnSpc>
                <a:spcPct val="80000"/>
              </a:lnSpc>
              <a:spcBef>
                <a:spcPct val="20000"/>
              </a:spcBef>
            </a:pPr>
            <a:r>
              <a:rPr lang="en-US" sz="1800" dirty="0">
                <a:solidFill>
                  <a:srgbClr val="FF0000"/>
                </a:solidFill>
                <a:latin typeface="Arial" charset="0"/>
              </a:rPr>
              <a:t>How Does QlikView Do it?</a:t>
            </a:r>
          </a:p>
          <a:p>
            <a:pPr marL="742950" lvl="1" indent="-285750">
              <a:lnSpc>
                <a:spcPct val="80000"/>
              </a:lnSpc>
              <a:spcBef>
                <a:spcPct val="20000"/>
              </a:spcBef>
              <a:buFontTx/>
              <a:buChar char="–"/>
            </a:pPr>
            <a:endParaRPr lang="en-US" sz="1600" dirty="0">
              <a:solidFill>
                <a:srgbClr val="FF0000"/>
              </a:solidFill>
              <a:latin typeface="Arial" charset="0"/>
            </a:endParaRPr>
          </a:p>
          <a:p>
            <a:pPr marL="742950" lvl="1" indent="-285750">
              <a:lnSpc>
                <a:spcPct val="80000"/>
              </a:lnSpc>
              <a:spcBef>
                <a:spcPct val="20000"/>
              </a:spcBef>
              <a:buFontTx/>
              <a:buChar char="–"/>
            </a:pPr>
            <a:r>
              <a:rPr lang="en-US" sz="1600" dirty="0">
                <a:solidFill>
                  <a:srgbClr val="FF0000"/>
                </a:solidFill>
                <a:latin typeface="Arial" charset="0"/>
              </a:rPr>
              <a:t>QlikView extracts the requested data from the source and retains the metadata that describes the relationships between the various data elements. </a:t>
            </a:r>
          </a:p>
          <a:p>
            <a:pPr marL="742950" lvl="1" indent="-285750">
              <a:lnSpc>
                <a:spcPct val="80000"/>
              </a:lnSpc>
              <a:spcBef>
                <a:spcPct val="20000"/>
              </a:spcBef>
              <a:buFontTx/>
              <a:buChar char="–"/>
            </a:pPr>
            <a:r>
              <a:rPr lang="en-US" sz="1600" dirty="0">
                <a:solidFill>
                  <a:srgbClr val="FF0000"/>
                </a:solidFill>
                <a:latin typeface="Arial" charset="0"/>
              </a:rPr>
              <a:t>The data is fully normalized (i.e. each data value is only stored once), resulting in a memory requirement that is 5-15% of the original data source’s size.</a:t>
            </a:r>
          </a:p>
          <a:p>
            <a:pPr marL="742950" lvl="1" indent="-285750">
              <a:lnSpc>
                <a:spcPct val="80000"/>
              </a:lnSpc>
              <a:spcBef>
                <a:spcPct val="20000"/>
              </a:spcBef>
              <a:buFontTx/>
              <a:buChar char="–"/>
            </a:pPr>
            <a:r>
              <a:rPr lang="en-US" sz="1600" dirty="0">
                <a:solidFill>
                  <a:srgbClr val="FF0000"/>
                </a:solidFill>
                <a:latin typeface="Arial" charset="0"/>
              </a:rPr>
              <a:t>The data is stored in its own file which resides in memory (RAM) during runtime. </a:t>
            </a:r>
          </a:p>
        </p:txBody>
      </p:sp>
      <p:sp>
        <p:nvSpPr>
          <p:cNvPr id="72322" name="Rectangle 642"/>
          <p:cNvSpPr>
            <a:spLocks noChangeArrowheads="1"/>
          </p:cNvSpPr>
          <p:nvPr/>
        </p:nvSpPr>
        <p:spPr bwMode="auto">
          <a:xfrm>
            <a:off x="539750" y="4076700"/>
            <a:ext cx="6192838" cy="2620963"/>
          </a:xfrm>
          <a:prstGeom prst="rect">
            <a:avLst/>
          </a:prstGeom>
          <a:solidFill>
            <a:schemeClr val="bg1"/>
          </a:solidFill>
          <a:ln w="9525">
            <a:noFill/>
            <a:miter lim="800000"/>
            <a:headEnd/>
            <a:tailEnd/>
          </a:ln>
        </p:spPr>
        <p:txBody>
          <a:bodyPr/>
          <a:lstStyle/>
          <a:p>
            <a:pPr marL="342900" indent="-342900">
              <a:lnSpc>
                <a:spcPct val="80000"/>
              </a:lnSpc>
              <a:spcBef>
                <a:spcPct val="20000"/>
              </a:spcBef>
            </a:pPr>
            <a:r>
              <a:rPr lang="en-US" sz="1800" dirty="0">
                <a:solidFill>
                  <a:srgbClr val="FF0000"/>
                </a:solidFill>
                <a:latin typeface="Arial" charset="0"/>
              </a:rPr>
              <a:t>Why Is This Better?</a:t>
            </a:r>
          </a:p>
          <a:p>
            <a:pPr marL="342900" indent="-342900">
              <a:lnSpc>
                <a:spcPct val="80000"/>
              </a:lnSpc>
              <a:spcBef>
                <a:spcPct val="20000"/>
              </a:spcBef>
              <a:buFontTx/>
              <a:buChar char="•"/>
            </a:pPr>
            <a:r>
              <a:rPr lang="en-US" sz="1600" dirty="0">
                <a:solidFill>
                  <a:srgbClr val="FF0000"/>
                </a:solidFill>
                <a:latin typeface="Arial" charset="0"/>
              </a:rPr>
              <a:t>Increased performance because all calculations are done in memory without reading from disk</a:t>
            </a:r>
          </a:p>
          <a:p>
            <a:pPr marL="742950" lvl="1" indent="-285750">
              <a:lnSpc>
                <a:spcPct val="80000"/>
              </a:lnSpc>
              <a:spcBef>
                <a:spcPct val="20000"/>
              </a:spcBef>
            </a:pPr>
            <a:endParaRPr lang="en-US" sz="1500" dirty="0">
              <a:solidFill>
                <a:srgbClr val="FF0000"/>
              </a:solidFill>
              <a:latin typeface="Arial" charset="0"/>
            </a:endParaRPr>
          </a:p>
          <a:p>
            <a:pPr marL="742950" lvl="1" indent="-285750">
              <a:lnSpc>
                <a:spcPct val="80000"/>
              </a:lnSpc>
              <a:spcBef>
                <a:spcPct val="20000"/>
              </a:spcBef>
              <a:buFontTx/>
              <a:buChar char="–"/>
            </a:pPr>
            <a:r>
              <a:rPr lang="en-US" sz="1500" dirty="0">
                <a:solidFill>
                  <a:srgbClr val="FF0000"/>
                </a:solidFill>
                <a:latin typeface="Arial" charset="0"/>
              </a:rPr>
              <a:t>You do NOT have to predefine hierarchies (i.e. cubes)</a:t>
            </a:r>
          </a:p>
          <a:p>
            <a:pPr marL="742950" lvl="1" indent="-285750">
              <a:lnSpc>
                <a:spcPct val="80000"/>
              </a:lnSpc>
              <a:spcBef>
                <a:spcPct val="20000"/>
              </a:spcBef>
            </a:pPr>
            <a:endParaRPr lang="en-US" sz="1500" dirty="0">
              <a:solidFill>
                <a:srgbClr val="FF0000"/>
              </a:solidFill>
              <a:latin typeface="Arial" charset="0"/>
            </a:endParaRPr>
          </a:p>
          <a:p>
            <a:pPr marL="742950" lvl="1" indent="-285750">
              <a:lnSpc>
                <a:spcPct val="80000"/>
              </a:lnSpc>
              <a:spcBef>
                <a:spcPct val="20000"/>
              </a:spcBef>
              <a:buFontTx/>
              <a:buChar char="–"/>
            </a:pPr>
            <a:r>
              <a:rPr lang="en-US" sz="1500" dirty="0">
                <a:solidFill>
                  <a:srgbClr val="FF0000"/>
                </a:solidFill>
                <a:latin typeface="Arial" charset="0"/>
              </a:rPr>
              <a:t>You empower your end users to drive their analysis needs rather than your IT department</a:t>
            </a:r>
          </a:p>
          <a:p>
            <a:pPr marL="742950" lvl="1" indent="-285750">
              <a:lnSpc>
                <a:spcPct val="80000"/>
              </a:lnSpc>
              <a:spcBef>
                <a:spcPct val="20000"/>
              </a:spcBef>
            </a:pPr>
            <a:endParaRPr lang="en-US" sz="1500" dirty="0">
              <a:solidFill>
                <a:srgbClr val="FF0000"/>
              </a:solidFill>
              <a:latin typeface="Arial" charset="0"/>
            </a:endParaRPr>
          </a:p>
          <a:p>
            <a:pPr marL="742950" lvl="1" indent="-285750">
              <a:lnSpc>
                <a:spcPct val="80000"/>
              </a:lnSpc>
              <a:spcBef>
                <a:spcPct val="20000"/>
              </a:spcBef>
              <a:buFontTx/>
              <a:buChar char="–"/>
            </a:pPr>
            <a:r>
              <a:rPr lang="en-US" sz="1500" dirty="0">
                <a:solidFill>
                  <a:srgbClr val="FF0000"/>
                </a:solidFill>
                <a:latin typeface="Arial" charset="0"/>
              </a:rPr>
              <a:t>You rarely have to go back to the IT department to have your QlikView file rebuilt because it doesn’t cover all your analysis needs</a:t>
            </a:r>
          </a:p>
        </p:txBody>
      </p:sp>
    </p:spTree>
    <p:extLst>
      <p:ext uri="{BB962C8B-B14F-4D97-AF65-F5344CB8AC3E}">
        <p14:creationId xmlns:p14="http://schemas.microsoft.com/office/powerpoint/2010/main" val="107582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321">
                                            <p:txEl>
                                              <p:pRg st="2" end="2"/>
                                            </p:txEl>
                                          </p:spTgt>
                                        </p:tgtEl>
                                        <p:attrNameLst>
                                          <p:attrName>style.visibility</p:attrName>
                                        </p:attrNameLst>
                                      </p:cBhvr>
                                      <p:to>
                                        <p:strVal val="visible"/>
                                      </p:to>
                                    </p:set>
                                    <p:anim calcmode="lin" valueType="num">
                                      <p:cBhvr additive="base">
                                        <p:cTn id="7" dur="500" fill="hold"/>
                                        <p:tgtEl>
                                          <p:spTgt spid="7232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3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321">
                                            <p:txEl>
                                              <p:pRg st="3" end="3"/>
                                            </p:txEl>
                                          </p:spTgt>
                                        </p:tgtEl>
                                        <p:attrNameLst>
                                          <p:attrName>style.visibility</p:attrName>
                                        </p:attrNameLst>
                                      </p:cBhvr>
                                      <p:to>
                                        <p:strVal val="visible"/>
                                      </p:to>
                                    </p:set>
                                    <p:anim calcmode="lin" valueType="num">
                                      <p:cBhvr additive="base">
                                        <p:cTn id="13" dur="500" fill="hold"/>
                                        <p:tgtEl>
                                          <p:spTgt spid="7232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3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2321">
                                            <p:txEl>
                                              <p:pRg st="4" end="4"/>
                                            </p:txEl>
                                          </p:spTgt>
                                        </p:tgtEl>
                                        <p:attrNameLst>
                                          <p:attrName>style.visibility</p:attrName>
                                        </p:attrNameLst>
                                      </p:cBhvr>
                                      <p:to>
                                        <p:strVal val="visible"/>
                                      </p:to>
                                    </p:set>
                                    <p:anim calcmode="lin" valueType="num">
                                      <p:cBhvr additive="base">
                                        <p:cTn id="19" dur="500" fill="hold"/>
                                        <p:tgtEl>
                                          <p:spTgt spid="7232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32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72321">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72321">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72321">
                                            <p:txEl>
                                              <p:pRg st="0" end="0"/>
                                            </p:txEl>
                                          </p:spTgt>
                                        </p:tgtEl>
                                        <p:attrNameLst>
                                          <p:attrName>style.visibility</p:attrName>
                                        </p:attrNameLst>
                                      </p:cBhvr>
                                      <p:to>
                                        <p:strVal val="hidden"/>
                                      </p:to>
                                    </p:set>
                                  </p:childTnLst>
                                </p:cTn>
                              </p:par>
                              <p:par>
                                <p:cTn id="27" presetID="2" presetClass="exit" presetSubtype="4" fill="hold" grpId="0" nodeType="withEffect">
                                  <p:stCondLst>
                                    <p:cond delay="0"/>
                                  </p:stCondLst>
                                  <p:childTnLst>
                                    <p:anim calcmode="lin" valueType="num">
                                      <p:cBhvr additive="base">
                                        <p:cTn id="28" dur="500"/>
                                        <p:tgtEl>
                                          <p:spTgt spid="72321">
                                            <p:txEl>
                                              <p:pRg st="2" end="2"/>
                                            </p:txEl>
                                          </p:spTgt>
                                        </p:tgtEl>
                                        <p:attrNameLst>
                                          <p:attrName>ppt_x</p:attrName>
                                        </p:attrNameLst>
                                      </p:cBhvr>
                                      <p:tavLst>
                                        <p:tav tm="0">
                                          <p:val>
                                            <p:strVal val="ppt_x"/>
                                          </p:val>
                                        </p:tav>
                                        <p:tav tm="100000">
                                          <p:val>
                                            <p:strVal val="ppt_x"/>
                                          </p:val>
                                        </p:tav>
                                      </p:tavLst>
                                    </p:anim>
                                    <p:anim calcmode="lin" valueType="num">
                                      <p:cBhvr additive="base">
                                        <p:cTn id="29" dur="500"/>
                                        <p:tgtEl>
                                          <p:spTgt spid="72321">
                                            <p:txEl>
                                              <p:pRg st="2" end="2"/>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72321">
                                            <p:txEl>
                                              <p:pRg st="2" end="2"/>
                                            </p:txEl>
                                          </p:spTgt>
                                        </p:tgtEl>
                                        <p:attrNameLst>
                                          <p:attrName>style.visibility</p:attrName>
                                        </p:attrNameLst>
                                      </p:cBhvr>
                                      <p:to>
                                        <p:strVal val="hidden"/>
                                      </p:to>
                                    </p:set>
                                  </p:childTnLst>
                                </p:cTn>
                              </p:par>
                              <p:par>
                                <p:cTn id="31" presetID="2" presetClass="exit" presetSubtype="4" fill="hold" grpId="0" nodeType="withEffect">
                                  <p:stCondLst>
                                    <p:cond delay="0"/>
                                  </p:stCondLst>
                                  <p:childTnLst>
                                    <p:anim calcmode="lin" valueType="num">
                                      <p:cBhvr additive="base">
                                        <p:cTn id="32" dur="500"/>
                                        <p:tgtEl>
                                          <p:spTgt spid="72321">
                                            <p:txEl>
                                              <p:pRg st="3" end="3"/>
                                            </p:txEl>
                                          </p:spTgt>
                                        </p:tgtEl>
                                        <p:attrNameLst>
                                          <p:attrName>ppt_x</p:attrName>
                                        </p:attrNameLst>
                                      </p:cBhvr>
                                      <p:tavLst>
                                        <p:tav tm="0">
                                          <p:val>
                                            <p:strVal val="ppt_x"/>
                                          </p:val>
                                        </p:tav>
                                        <p:tav tm="100000">
                                          <p:val>
                                            <p:strVal val="ppt_x"/>
                                          </p:val>
                                        </p:tav>
                                      </p:tavLst>
                                    </p:anim>
                                    <p:anim calcmode="lin" valueType="num">
                                      <p:cBhvr additive="base">
                                        <p:cTn id="33" dur="500"/>
                                        <p:tgtEl>
                                          <p:spTgt spid="72321">
                                            <p:txEl>
                                              <p:pRg st="3" end="3"/>
                                            </p:txEl>
                                          </p:spTgt>
                                        </p:tgtEl>
                                        <p:attrNameLst>
                                          <p:attrName>ppt_y</p:attrName>
                                        </p:attrNameLst>
                                      </p:cBhvr>
                                      <p:tavLst>
                                        <p:tav tm="0">
                                          <p:val>
                                            <p:strVal val="ppt_y"/>
                                          </p:val>
                                        </p:tav>
                                        <p:tav tm="100000">
                                          <p:val>
                                            <p:strVal val="1+ppt_h/2"/>
                                          </p:val>
                                        </p:tav>
                                      </p:tavLst>
                                    </p:anim>
                                    <p:set>
                                      <p:cBhvr>
                                        <p:cTn id="34" dur="1" fill="hold">
                                          <p:stCondLst>
                                            <p:cond delay="499"/>
                                          </p:stCondLst>
                                        </p:cTn>
                                        <p:tgtEl>
                                          <p:spTgt spid="72321">
                                            <p:txEl>
                                              <p:pRg st="3" end="3"/>
                                            </p:txEl>
                                          </p:spTgt>
                                        </p:tgtEl>
                                        <p:attrNameLst>
                                          <p:attrName>style.visibility</p:attrName>
                                        </p:attrNameLst>
                                      </p:cBhvr>
                                      <p:to>
                                        <p:strVal val="hidden"/>
                                      </p:to>
                                    </p:set>
                                  </p:childTnLst>
                                </p:cTn>
                              </p:par>
                              <p:par>
                                <p:cTn id="35" presetID="2" presetClass="exit" presetSubtype="4" fill="hold" grpId="0" nodeType="withEffect">
                                  <p:stCondLst>
                                    <p:cond delay="0"/>
                                  </p:stCondLst>
                                  <p:childTnLst>
                                    <p:anim calcmode="lin" valueType="num">
                                      <p:cBhvr additive="base">
                                        <p:cTn id="36" dur="500"/>
                                        <p:tgtEl>
                                          <p:spTgt spid="72321">
                                            <p:txEl>
                                              <p:pRg st="4" end="4"/>
                                            </p:txEl>
                                          </p:spTgt>
                                        </p:tgtEl>
                                        <p:attrNameLst>
                                          <p:attrName>ppt_x</p:attrName>
                                        </p:attrNameLst>
                                      </p:cBhvr>
                                      <p:tavLst>
                                        <p:tav tm="0">
                                          <p:val>
                                            <p:strVal val="ppt_x"/>
                                          </p:val>
                                        </p:tav>
                                        <p:tav tm="100000">
                                          <p:val>
                                            <p:strVal val="ppt_x"/>
                                          </p:val>
                                        </p:tav>
                                      </p:tavLst>
                                    </p:anim>
                                    <p:anim calcmode="lin" valueType="num">
                                      <p:cBhvr additive="base">
                                        <p:cTn id="37" dur="500"/>
                                        <p:tgtEl>
                                          <p:spTgt spid="72321">
                                            <p:txEl>
                                              <p:pRg st="4" end="4"/>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72321">
                                            <p:txEl>
                                              <p:pRg st="4" end="4"/>
                                            </p:txEl>
                                          </p:spTgt>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
                                        <p:tgtEl>
                                          <p:spTgt spid="72321">
                                            <p:bg/>
                                          </p:spTgt>
                                        </p:tgtEl>
                                        <p:attrNameLst>
                                          <p:attrName>ppt_x</p:attrName>
                                        </p:attrNameLst>
                                      </p:cBhvr>
                                      <p:tavLst>
                                        <p:tav tm="0">
                                          <p:val>
                                            <p:strVal val="ppt_x"/>
                                          </p:val>
                                        </p:tav>
                                        <p:tav tm="100000">
                                          <p:val>
                                            <p:strVal val="ppt_x"/>
                                          </p:val>
                                        </p:tav>
                                      </p:tavLst>
                                    </p:anim>
                                    <p:anim calcmode="lin" valueType="num">
                                      <p:cBhvr additive="base">
                                        <p:cTn id="41" dur="500"/>
                                        <p:tgtEl>
                                          <p:spTgt spid="72321">
                                            <p:bg/>
                                          </p:spTgt>
                                        </p:tgtEl>
                                        <p:attrNameLst>
                                          <p:attrName>ppt_y</p:attrName>
                                        </p:attrNameLst>
                                      </p:cBhvr>
                                      <p:tavLst>
                                        <p:tav tm="0">
                                          <p:val>
                                            <p:strVal val="ppt_y"/>
                                          </p:val>
                                        </p:tav>
                                        <p:tav tm="100000">
                                          <p:val>
                                            <p:strVal val="1+ppt_h/2"/>
                                          </p:val>
                                        </p:tav>
                                      </p:tavLst>
                                    </p:anim>
                                    <p:set>
                                      <p:cBhvr>
                                        <p:cTn id="42" dur="1" fill="hold">
                                          <p:stCondLst>
                                            <p:cond delay="499"/>
                                          </p:stCondLst>
                                        </p:cTn>
                                        <p:tgtEl>
                                          <p:spTgt spid="72321">
                                            <p:bg/>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2322"/>
                                        </p:tgtEl>
                                        <p:attrNameLst>
                                          <p:attrName>style.visibility</p:attrName>
                                        </p:attrNameLst>
                                      </p:cBhvr>
                                      <p:to>
                                        <p:strVal val="visible"/>
                                      </p:to>
                                    </p:set>
                                    <p:anim calcmode="lin" valueType="num">
                                      <p:cBhvr additive="base">
                                        <p:cTn id="47" dur="500" fill="hold"/>
                                        <p:tgtEl>
                                          <p:spTgt spid="72322"/>
                                        </p:tgtEl>
                                        <p:attrNameLst>
                                          <p:attrName>ppt_x</p:attrName>
                                        </p:attrNameLst>
                                      </p:cBhvr>
                                      <p:tavLst>
                                        <p:tav tm="0">
                                          <p:val>
                                            <p:strVal val="#ppt_x"/>
                                          </p:val>
                                        </p:tav>
                                        <p:tav tm="100000">
                                          <p:val>
                                            <p:strVal val="#ppt_x"/>
                                          </p:val>
                                        </p:tav>
                                      </p:tavLst>
                                    </p:anim>
                                    <p:anim calcmode="lin" valueType="num">
                                      <p:cBhvr additive="base">
                                        <p:cTn id="48" dur="500" fill="hold"/>
                                        <p:tgtEl>
                                          <p:spTgt spid="72322"/>
                                        </p:tgtEl>
                                        <p:attrNameLst>
                                          <p:attrName>ppt_y</p:attrName>
                                        </p:attrNameLst>
                                      </p:cBhvr>
                                      <p:tavLst>
                                        <p:tav tm="0">
                                          <p:val>
                                            <p:strVal val="1+#ppt_h/2"/>
                                          </p:val>
                                        </p:tav>
                                        <p:tav tm="100000">
                                          <p:val>
                                            <p:strVal val="#ppt_y"/>
                                          </p:val>
                                        </p:tav>
                                      </p:tavLst>
                                    </p:anim>
                                  </p:childTnLst>
                                </p:cTn>
                              </p:par>
                              <p:par>
                                <p:cTn id="49" presetID="1" presetClass="exit" presetSubtype="0" fill="hold" nodeType="withEffect">
                                  <p:stCondLst>
                                    <p:cond delay="0"/>
                                  </p:stCondLst>
                                  <p:childTnLst>
                                    <p:set>
                                      <p:cBhvr>
                                        <p:cTn id="50" dur="1" fill="hold">
                                          <p:stCondLst>
                                            <p:cond delay="0"/>
                                          </p:stCondLst>
                                        </p:cTn>
                                        <p:tgtEl>
                                          <p:spTgt spid="72118"/>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72117"/>
                                        </p:tgtEl>
                                        <p:attrNameLst>
                                          <p:attrName>style.visibility</p:attrName>
                                        </p:attrNameLst>
                                      </p:cBhvr>
                                      <p:to>
                                        <p:strVal val="hidden"/>
                                      </p:to>
                                    </p:set>
                                  </p:childTnLst>
                                </p:cTn>
                              </p:par>
                              <p:par>
                                <p:cTn id="53" presetID="0" presetClass="path" presetSubtype="0" accel="50000" decel="50000" fill="hold" nodeType="withEffect">
                                  <p:stCondLst>
                                    <p:cond delay="0"/>
                                  </p:stCondLst>
                                  <p:childTnLst>
                                    <p:animMotion origin="layout" path="M -0.06284 0.00115 L -0.46441 0.00115 " pathEditMode="relative" rAng="0" ptsTypes="AA">
                                      <p:cBhvr>
                                        <p:cTn id="54" dur="2000" fill="hold"/>
                                        <p:tgtEl>
                                          <p:spTgt spid="2"/>
                                        </p:tgtEl>
                                        <p:attrNameLst>
                                          <p:attrName>ppt_x</p:attrName>
                                          <p:attrName>ppt_y</p:attrName>
                                        </p:attrNameLst>
                                      </p:cBhvr>
                                      <p:rCtr x="-201" y="0"/>
                                    </p:animMotion>
                                  </p:childTnLst>
                                </p:cTn>
                              </p:par>
                              <p:par>
                                <p:cTn id="55" presetID="0" presetClass="path" presetSubtype="0" accel="50000" decel="50000" fill="hold" grpId="0" nodeType="withEffect">
                                  <p:stCondLst>
                                    <p:cond delay="0"/>
                                  </p:stCondLst>
                                  <p:childTnLst>
                                    <p:animMotion origin="layout" path="M 0 0 L -0.40156 0 " pathEditMode="relative" ptsTypes="AA">
                                      <p:cBhvr>
                                        <p:cTn id="56" dur="2000" fill="hold"/>
                                        <p:tgtEl>
                                          <p:spTgt spid="72319"/>
                                        </p:tgtEl>
                                        <p:attrNameLst>
                                          <p:attrName>ppt_x</p:attrName>
                                          <p:attrName>ppt_y</p:attrName>
                                        </p:attrNameLst>
                                      </p:cBhvr>
                                    </p:animMotion>
                                  </p:childTnLst>
                                </p:cTn>
                              </p:par>
                              <p:par>
                                <p:cTn id="57" presetID="1" presetClass="exit" presetSubtype="0" fill="hold" grpId="1" nodeType="withEffect">
                                  <p:stCondLst>
                                    <p:cond delay="0"/>
                                  </p:stCondLst>
                                  <p:childTnLst>
                                    <p:set>
                                      <p:cBhvr>
                                        <p:cTn id="58" dur="1" fill="hold">
                                          <p:stCondLst>
                                            <p:cond delay="0"/>
                                          </p:stCondLst>
                                        </p:cTn>
                                        <p:tgtEl>
                                          <p:spTgt spid="72321">
                                            <p:txEl>
                                              <p:pRg st="0" end="0"/>
                                            </p:txEl>
                                          </p:spTgt>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72321">
                                            <p:txEl>
                                              <p:pRg st="2" end="2"/>
                                            </p:txEl>
                                          </p:spTgt>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72321">
                                            <p:txEl>
                                              <p:pRg st="3" end="3"/>
                                            </p:txEl>
                                          </p:spTgt>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72321">
                                            <p:txEl>
                                              <p:pRg st="4" end="4"/>
                                            </p:txEl>
                                          </p:spTgt>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7232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17" grpId="0"/>
      <p:bldP spid="72319" grpId="0"/>
      <p:bldP spid="72321" grpId="0" build="allAtOnce" animBg="1"/>
      <p:bldP spid="72321" grpId="1" build="allAtOnce" animBg="1"/>
      <p:bldP spid="723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83428" y="152400"/>
            <a:ext cx="8808171" cy="762000"/>
          </a:xfrm>
        </p:spPr>
        <p:txBody>
          <a:bodyPr>
            <a:normAutofit/>
          </a:bodyPr>
          <a:lstStyle/>
          <a:p>
            <a:pPr algn="l" eaLnBrk="1" hangingPunct="1"/>
            <a:r>
              <a:rPr lang="en-US" altLang="en-US" sz="2800" dirty="0" smtClean="0"/>
              <a:t>QlikView Shortens Cycle Time…Significantly</a:t>
            </a:r>
          </a:p>
        </p:txBody>
      </p:sp>
      <p:grpSp>
        <p:nvGrpSpPr>
          <p:cNvPr id="5" name="Group 4"/>
          <p:cNvGrpSpPr>
            <a:grpSpLocks/>
          </p:cNvGrpSpPr>
          <p:nvPr/>
        </p:nvGrpSpPr>
        <p:grpSpPr bwMode="auto">
          <a:xfrm>
            <a:off x="304800" y="4386263"/>
            <a:ext cx="8178800" cy="1851025"/>
            <a:chOff x="384" y="2544"/>
            <a:chExt cx="5152" cy="1283"/>
          </a:xfrm>
        </p:grpSpPr>
        <p:sp>
          <p:nvSpPr>
            <p:cNvPr id="6" name="Text Box 5"/>
            <p:cNvSpPr txBox="1">
              <a:spLocks noChangeArrowheads="1"/>
            </p:cNvSpPr>
            <p:nvPr/>
          </p:nvSpPr>
          <p:spPr bwMode="auto">
            <a:xfrm>
              <a:off x="384" y="2928"/>
              <a:ext cx="781"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2000" b="1" dirty="0">
                  <a:latin typeface="Arial" charset="0"/>
                </a:rPr>
                <a:t>QlikView</a:t>
              </a:r>
            </a:p>
          </p:txBody>
        </p:sp>
        <p:sp>
          <p:nvSpPr>
            <p:cNvPr id="7" name="AutoShape 6"/>
            <p:cNvSpPr>
              <a:spLocks noChangeArrowheads="1"/>
            </p:cNvSpPr>
            <p:nvPr/>
          </p:nvSpPr>
          <p:spPr bwMode="auto">
            <a:xfrm>
              <a:off x="1085" y="2560"/>
              <a:ext cx="1528" cy="1020"/>
            </a:xfrm>
            <a:prstGeom prst="chevron">
              <a:avLst>
                <a:gd name="adj" fmla="val 11693"/>
              </a:avLst>
            </a:prstGeom>
            <a:solidFill>
              <a:srgbClr val="009900"/>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2000">
                <a:latin typeface="Arial" charset="0"/>
              </a:endParaRPr>
            </a:p>
          </p:txBody>
        </p:sp>
        <p:sp>
          <p:nvSpPr>
            <p:cNvPr id="8" name="Text Box 7"/>
            <p:cNvSpPr txBox="1">
              <a:spLocks noChangeArrowheads="1"/>
            </p:cNvSpPr>
            <p:nvPr/>
          </p:nvSpPr>
          <p:spPr bwMode="auto">
            <a:xfrm>
              <a:off x="1318" y="2544"/>
              <a:ext cx="81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2000" u="sng">
                  <a:latin typeface="Arial" charset="0"/>
                </a:rPr>
                <a:t>One Time</a:t>
              </a:r>
            </a:p>
          </p:txBody>
        </p:sp>
        <p:sp>
          <p:nvSpPr>
            <p:cNvPr id="9" name="AutoShape 8"/>
            <p:cNvSpPr>
              <a:spLocks noChangeArrowheads="1"/>
            </p:cNvSpPr>
            <p:nvPr/>
          </p:nvSpPr>
          <p:spPr bwMode="auto">
            <a:xfrm>
              <a:off x="2547" y="2560"/>
              <a:ext cx="1528" cy="1020"/>
            </a:xfrm>
            <a:prstGeom prst="chevron">
              <a:avLst>
                <a:gd name="adj" fmla="val 11693"/>
              </a:avLst>
            </a:prstGeom>
            <a:solidFill>
              <a:srgbClr val="009900"/>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2000">
                <a:latin typeface="Arial" charset="0"/>
              </a:endParaRPr>
            </a:p>
          </p:txBody>
        </p:sp>
        <p:sp>
          <p:nvSpPr>
            <p:cNvPr id="10" name="AutoShape 9"/>
            <p:cNvSpPr>
              <a:spLocks noChangeArrowheads="1"/>
            </p:cNvSpPr>
            <p:nvPr/>
          </p:nvSpPr>
          <p:spPr bwMode="auto">
            <a:xfrm>
              <a:off x="4008" y="2560"/>
              <a:ext cx="1528" cy="1020"/>
            </a:xfrm>
            <a:prstGeom prst="chevron">
              <a:avLst>
                <a:gd name="adj" fmla="val 11693"/>
              </a:avLst>
            </a:prstGeom>
            <a:solidFill>
              <a:srgbClr val="009900"/>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2000">
                <a:latin typeface="Arial" charset="0"/>
              </a:endParaRPr>
            </a:p>
          </p:txBody>
        </p:sp>
        <p:sp>
          <p:nvSpPr>
            <p:cNvPr id="11" name="Text Box 10"/>
            <p:cNvSpPr txBox="1">
              <a:spLocks noChangeArrowheads="1"/>
            </p:cNvSpPr>
            <p:nvPr/>
          </p:nvSpPr>
          <p:spPr bwMode="auto">
            <a:xfrm>
              <a:off x="2920" y="2544"/>
              <a:ext cx="47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2000" u="sng">
                  <a:latin typeface="Arial" charset="0"/>
                </a:rPr>
                <a:t>Daily</a:t>
              </a:r>
            </a:p>
          </p:txBody>
        </p:sp>
        <p:sp>
          <p:nvSpPr>
            <p:cNvPr id="12" name="Text Box 11"/>
            <p:cNvSpPr txBox="1">
              <a:spLocks noChangeArrowheads="1"/>
            </p:cNvSpPr>
            <p:nvPr/>
          </p:nvSpPr>
          <p:spPr bwMode="auto">
            <a:xfrm>
              <a:off x="4318" y="2544"/>
              <a:ext cx="81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2000" u="sng">
                  <a:latin typeface="Arial" charset="0"/>
                </a:rPr>
                <a:t>Run Time</a:t>
              </a:r>
            </a:p>
          </p:txBody>
        </p:sp>
        <p:sp>
          <p:nvSpPr>
            <p:cNvPr id="13" name="Text Box 12"/>
            <p:cNvSpPr txBox="1">
              <a:spLocks noChangeArrowheads="1"/>
            </p:cNvSpPr>
            <p:nvPr/>
          </p:nvSpPr>
          <p:spPr bwMode="auto">
            <a:xfrm>
              <a:off x="1188" y="2753"/>
              <a:ext cx="8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6538" indent="-236538"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r>
                <a:rPr lang="en-US" altLang="en-US" sz="1600">
                  <a:latin typeface="Arial" charset="0"/>
                </a:rPr>
                <a:t>ETL Script</a:t>
              </a:r>
            </a:p>
          </p:txBody>
        </p:sp>
        <p:sp>
          <p:nvSpPr>
            <p:cNvPr id="14" name="Text Box 13"/>
            <p:cNvSpPr txBox="1">
              <a:spLocks noChangeArrowheads="1"/>
            </p:cNvSpPr>
            <p:nvPr/>
          </p:nvSpPr>
          <p:spPr bwMode="auto">
            <a:xfrm>
              <a:off x="2688" y="2753"/>
              <a:ext cx="1337" cy="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6538" indent="-236538"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r>
                <a:rPr lang="en-US" altLang="en-US" sz="1600">
                  <a:latin typeface="Arial" charset="0"/>
                </a:rPr>
                <a:t>Define Dimensions</a:t>
              </a:r>
            </a:p>
            <a:p>
              <a:pPr eaLnBrk="1" hangingPunct="1">
                <a:buFontTx/>
                <a:buChar char="•"/>
              </a:pPr>
              <a:r>
                <a:rPr lang="en-US" altLang="en-US" sz="1600">
                  <a:latin typeface="Arial" charset="0"/>
                </a:rPr>
                <a:t>Define Measures</a:t>
              </a:r>
            </a:p>
            <a:p>
              <a:pPr eaLnBrk="1" hangingPunct="1">
                <a:buFontTx/>
                <a:buChar char="•"/>
              </a:pPr>
              <a:r>
                <a:rPr lang="en-US" altLang="en-US" sz="1600">
                  <a:latin typeface="Arial" charset="0"/>
                </a:rPr>
                <a:t>Build Reports</a:t>
              </a:r>
            </a:p>
            <a:p>
              <a:pPr eaLnBrk="1" hangingPunct="1">
                <a:buFontTx/>
                <a:buChar char="•"/>
              </a:pPr>
              <a:r>
                <a:rPr lang="en-US" altLang="en-US" sz="1600">
                  <a:latin typeface="Arial" charset="0"/>
                </a:rPr>
                <a:t>Build Dashboards</a:t>
              </a:r>
            </a:p>
            <a:p>
              <a:pPr eaLnBrk="1" hangingPunct="1">
                <a:buFontTx/>
                <a:buChar char="•"/>
              </a:pPr>
              <a:r>
                <a:rPr lang="en-US" altLang="en-US" sz="1600">
                  <a:latin typeface="Arial" charset="0"/>
                </a:rPr>
                <a:t>Extract data</a:t>
              </a:r>
            </a:p>
          </p:txBody>
        </p:sp>
        <p:sp>
          <p:nvSpPr>
            <p:cNvPr id="15" name="Text Box 14"/>
            <p:cNvSpPr txBox="1">
              <a:spLocks noChangeArrowheads="1"/>
            </p:cNvSpPr>
            <p:nvPr/>
          </p:nvSpPr>
          <p:spPr bwMode="auto">
            <a:xfrm>
              <a:off x="4148" y="2753"/>
              <a:ext cx="1110"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6538" indent="-236538"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r>
                <a:rPr lang="en-US" altLang="en-US" sz="1600">
                  <a:latin typeface="Arial" charset="0"/>
                </a:rPr>
                <a:t>Calculate cube</a:t>
              </a:r>
            </a:p>
            <a:p>
              <a:pPr eaLnBrk="1" hangingPunct="1">
                <a:buFontTx/>
                <a:buChar char="•"/>
              </a:pPr>
              <a:r>
                <a:rPr lang="en-US" altLang="en-US" sz="1600">
                  <a:latin typeface="Arial" charset="0"/>
                </a:rPr>
                <a:t>Render UI</a:t>
              </a:r>
            </a:p>
            <a:p>
              <a:pPr eaLnBrk="1" hangingPunct="1">
                <a:buFontTx/>
                <a:buChar char="•"/>
              </a:pPr>
              <a:endParaRPr lang="en-US" altLang="en-US" sz="1600">
                <a:latin typeface="Arial" charset="0"/>
              </a:endParaRPr>
            </a:p>
          </p:txBody>
        </p:sp>
        <p:sp>
          <p:nvSpPr>
            <p:cNvPr id="16" name="AutoShape 15"/>
            <p:cNvSpPr>
              <a:spLocks noChangeArrowheads="1"/>
            </p:cNvSpPr>
            <p:nvPr/>
          </p:nvSpPr>
          <p:spPr bwMode="auto">
            <a:xfrm>
              <a:off x="1085" y="3604"/>
              <a:ext cx="1428" cy="188"/>
            </a:xfrm>
            <a:prstGeom prst="chevron">
              <a:avLst>
                <a:gd name="adj" fmla="val 14910"/>
              </a:avLst>
            </a:prstGeom>
            <a:solidFill>
              <a:srgbClr val="2B376E"/>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2000">
                <a:latin typeface="Arial" charset="0"/>
              </a:endParaRPr>
            </a:p>
          </p:txBody>
        </p:sp>
        <p:sp>
          <p:nvSpPr>
            <p:cNvPr id="17" name="Text Box 16"/>
            <p:cNvSpPr txBox="1">
              <a:spLocks noChangeArrowheads="1"/>
            </p:cNvSpPr>
            <p:nvPr/>
          </p:nvSpPr>
          <p:spPr bwMode="auto">
            <a:xfrm>
              <a:off x="1460" y="3594"/>
              <a:ext cx="4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b="1">
                  <a:latin typeface="Arial" charset="0"/>
                </a:rPr>
                <a:t>1 Day</a:t>
              </a:r>
            </a:p>
          </p:txBody>
        </p:sp>
        <p:sp>
          <p:nvSpPr>
            <p:cNvPr id="18" name="AutoShape 17"/>
            <p:cNvSpPr>
              <a:spLocks noChangeArrowheads="1"/>
            </p:cNvSpPr>
            <p:nvPr/>
          </p:nvSpPr>
          <p:spPr bwMode="auto">
            <a:xfrm>
              <a:off x="2546" y="3604"/>
              <a:ext cx="1428" cy="188"/>
            </a:xfrm>
            <a:prstGeom prst="chevron">
              <a:avLst>
                <a:gd name="adj" fmla="val 14910"/>
              </a:avLst>
            </a:prstGeom>
            <a:solidFill>
              <a:srgbClr val="2B376E"/>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2000">
                <a:latin typeface="Arial" charset="0"/>
              </a:endParaRPr>
            </a:p>
          </p:txBody>
        </p:sp>
        <p:sp>
          <p:nvSpPr>
            <p:cNvPr id="19" name="Text Box 18"/>
            <p:cNvSpPr txBox="1">
              <a:spLocks noChangeArrowheads="1"/>
            </p:cNvSpPr>
            <p:nvPr/>
          </p:nvSpPr>
          <p:spPr bwMode="auto">
            <a:xfrm>
              <a:off x="2921" y="3594"/>
              <a:ext cx="5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b="1">
                  <a:latin typeface="Arial" charset="0"/>
                </a:rPr>
                <a:t>1 Hour</a:t>
              </a:r>
            </a:p>
          </p:txBody>
        </p:sp>
        <p:sp>
          <p:nvSpPr>
            <p:cNvPr id="20" name="AutoShape 19"/>
            <p:cNvSpPr>
              <a:spLocks noChangeArrowheads="1"/>
            </p:cNvSpPr>
            <p:nvPr/>
          </p:nvSpPr>
          <p:spPr bwMode="auto">
            <a:xfrm>
              <a:off x="4005" y="3604"/>
              <a:ext cx="1428" cy="188"/>
            </a:xfrm>
            <a:prstGeom prst="chevron">
              <a:avLst>
                <a:gd name="adj" fmla="val 14910"/>
              </a:avLst>
            </a:prstGeom>
            <a:solidFill>
              <a:srgbClr val="2B376E"/>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1800">
                <a:latin typeface="Arial" charset="0"/>
              </a:endParaRPr>
            </a:p>
          </p:txBody>
        </p:sp>
        <p:sp>
          <p:nvSpPr>
            <p:cNvPr id="21" name="Text Box 20"/>
            <p:cNvSpPr txBox="1">
              <a:spLocks noChangeArrowheads="1"/>
            </p:cNvSpPr>
            <p:nvPr/>
          </p:nvSpPr>
          <p:spPr bwMode="auto">
            <a:xfrm>
              <a:off x="4410" y="3594"/>
              <a:ext cx="6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b="1">
                  <a:latin typeface="Arial" charset="0"/>
                </a:rPr>
                <a:t>Seconds</a:t>
              </a:r>
            </a:p>
          </p:txBody>
        </p:sp>
      </p:grpSp>
      <p:sp>
        <p:nvSpPr>
          <p:cNvPr id="22" name="AutoShape 21"/>
          <p:cNvSpPr>
            <a:spLocks noChangeArrowheads="1"/>
          </p:cNvSpPr>
          <p:nvPr/>
        </p:nvSpPr>
        <p:spPr bwMode="auto">
          <a:xfrm flipH="1" flipV="1">
            <a:off x="1247775" y="6288088"/>
            <a:ext cx="2297113" cy="236537"/>
          </a:xfrm>
          <a:prstGeom prst="curvedDownArrow">
            <a:avLst>
              <a:gd name="adj1" fmla="val 174671"/>
              <a:gd name="adj2" fmla="val 305146"/>
              <a:gd name="adj3" fmla="val 39634"/>
            </a:avLst>
          </a:prstGeom>
          <a:solidFill>
            <a:srgbClr val="009900"/>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23" name="AutoShape 22"/>
          <p:cNvSpPr>
            <a:spLocks noChangeArrowheads="1"/>
          </p:cNvSpPr>
          <p:nvPr/>
        </p:nvSpPr>
        <p:spPr bwMode="auto">
          <a:xfrm flipH="1" flipV="1">
            <a:off x="5886450" y="6288088"/>
            <a:ext cx="2297113" cy="236537"/>
          </a:xfrm>
          <a:prstGeom prst="curvedDownArrow">
            <a:avLst>
              <a:gd name="adj1" fmla="val 174671"/>
              <a:gd name="adj2" fmla="val 305146"/>
              <a:gd name="adj3" fmla="val 39634"/>
            </a:avLst>
          </a:prstGeom>
          <a:solidFill>
            <a:srgbClr val="009900"/>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24" name="AutoShape 23"/>
          <p:cNvSpPr>
            <a:spLocks noChangeArrowheads="1"/>
          </p:cNvSpPr>
          <p:nvPr/>
        </p:nvSpPr>
        <p:spPr bwMode="auto">
          <a:xfrm flipH="1" flipV="1">
            <a:off x="3552825" y="6288088"/>
            <a:ext cx="2297113" cy="236537"/>
          </a:xfrm>
          <a:prstGeom prst="curvedDownArrow">
            <a:avLst>
              <a:gd name="adj1" fmla="val 174671"/>
              <a:gd name="adj2" fmla="val 305146"/>
              <a:gd name="adj3" fmla="val 39634"/>
            </a:avLst>
          </a:prstGeom>
          <a:solidFill>
            <a:srgbClr val="009900"/>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grpSp>
        <p:nvGrpSpPr>
          <p:cNvPr id="25" name="Group 24"/>
          <p:cNvGrpSpPr>
            <a:grpSpLocks/>
          </p:cNvGrpSpPr>
          <p:nvPr/>
        </p:nvGrpSpPr>
        <p:grpSpPr bwMode="auto">
          <a:xfrm>
            <a:off x="323850" y="1839913"/>
            <a:ext cx="8259763" cy="2597150"/>
            <a:chOff x="333" y="860"/>
            <a:chExt cx="5203" cy="1636"/>
          </a:xfrm>
        </p:grpSpPr>
        <p:sp>
          <p:nvSpPr>
            <p:cNvPr id="26" name="AutoShape 25"/>
            <p:cNvSpPr>
              <a:spLocks noChangeArrowheads="1"/>
            </p:cNvSpPr>
            <p:nvPr/>
          </p:nvSpPr>
          <p:spPr bwMode="auto">
            <a:xfrm>
              <a:off x="1085" y="876"/>
              <a:ext cx="1528" cy="1020"/>
            </a:xfrm>
            <a:prstGeom prst="chevron">
              <a:avLst>
                <a:gd name="adj" fmla="val 11693"/>
              </a:avLst>
            </a:prstGeom>
            <a:solidFill>
              <a:srgbClr val="009900"/>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2000">
                <a:latin typeface="Arial" charset="0"/>
              </a:endParaRPr>
            </a:p>
          </p:txBody>
        </p:sp>
        <p:sp>
          <p:nvSpPr>
            <p:cNvPr id="27" name="Text Box 26"/>
            <p:cNvSpPr txBox="1">
              <a:spLocks noChangeArrowheads="1"/>
            </p:cNvSpPr>
            <p:nvPr/>
          </p:nvSpPr>
          <p:spPr bwMode="auto">
            <a:xfrm>
              <a:off x="333" y="1190"/>
              <a:ext cx="85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b="1" dirty="0">
                  <a:latin typeface="Arial" charset="0"/>
                </a:rPr>
                <a:t>Traditional</a:t>
              </a:r>
            </a:p>
            <a:p>
              <a:pPr eaLnBrk="1" hangingPunct="1"/>
              <a:r>
                <a:rPr lang="en-US" altLang="en-US" sz="1800" b="1" dirty="0">
                  <a:latin typeface="Arial" charset="0"/>
                </a:rPr>
                <a:t>OLAP</a:t>
              </a:r>
            </a:p>
          </p:txBody>
        </p:sp>
        <p:sp>
          <p:nvSpPr>
            <p:cNvPr id="28" name="Text Box 27"/>
            <p:cNvSpPr txBox="1">
              <a:spLocks noChangeArrowheads="1"/>
            </p:cNvSpPr>
            <p:nvPr/>
          </p:nvSpPr>
          <p:spPr bwMode="auto">
            <a:xfrm>
              <a:off x="1318" y="860"/>
              <a:ext cx="8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2000" u="sng" dirty="0">
                  <a:latin typeface="Arial" charset="0"/>
                </a:rPr>
                <a:t>One Time</a:t>
              </a:r>
            </a:p>
          </p:txBody>
        </p:sp>
        <p:sp>
          <p:nvSpPr>
            <p:cNvPr id="29" name="AutoShape 28"/>
            <p:cNvSpPr>
              <a:spLocks noChangeArrowheads="1"/>
            </p:cNvSpPr>
            <p:nvPr/>
          </p:nvSpPr>
          <p:spPr bwMode="auto">
            <a:xfrm>
              <a:off x="2547" y="876"/>
              <a:ext cx="1528" cy="1020"/>
            </a:xfrm>
            <a:prstGeom prst="chevron">
              <a:avLst>
                <a:gd name="adj" fmla="val 11693"/>
              </a:avLst>
            </a:prstGeom>
            <a:solidFill>
              <a:srgbClr val="009900"/>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2000">
                <a:latin typeface="Arial" charset="0"/>
              </a:endParaRPr>
            </a:p>
          </p:txBody>
        </p:sp>
        <p:sp>
          <p:nvSpPr>
            <p:cNvPr id="30" name="AutoShape 29"/>
            <p:cNvSpPr>
              <a:spLocks noChangeArrowheads="1"/>
            </p:cNvSpPr>
            <p:nvPr/>
          </p:nvSpPr>
          <p:spPr bwMode="auto">
            <a:xfrm>
              <a:off x="4008" y="876"/>
              <a:ext cx="1528" cy="1020"/>
            </a:xfrm>
            <a:prstGeom prst="chevron">
              <a:avLst>
                <a:gd name="adj" fmla="val 11693"/>
              </a:avLst>
            </a:prstGeom>
            <a:solidFill>
              <a:srgbClr val="009900"/>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2000">
                <a:latin typeface="Arial" charset="0"/>
              </a:endParaRPr>
            </a:p>
          </p:txBody>
        </p:sp>
        <p:sp>
          <p:nvSpPr>
            <p:cNvPr id="31" name="Text Box 30"/>
            <p:cNvSpPr txBox="1">
              <a:spLocks noChangeArrowheads="1"/>
            </p:cNvSpPr>
            <p:nvPr/>
          </p:nvSpPr>
          <p:spPr bwMode="auto">
            <a:xfrm>
              <a:off x="2920" y="860"/>
              <a:ext cx="4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2000" u="sng" dirty="0">
                  <a:latin typeface="Arial" charset="0"/>
                </a:rPr>
                <a:t>Daily</a:t>
              </a:r>
            </a:p>
          </p:txBody>
        </p:sp>
        <p:sp>
          <p:nvSpPr>
            <p:cNvPr id="32" name="Text Box 31"/>
            <p:cNvSpPr txBox="1">
              <a:spLocks noChangeArrowheads="1"/>
            </p:cNvSpPr>
            <p:nvPr/>
          </p:nvSpPr>
          <p:spPr bwMode="auto">
            <a:xfrm>
              <a:off x="4318" y="860"/>
              <a:ext cx="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2000" u="sng">
                  <a:latin typeface="Arial" charset="0"/>
                </a:rPr>
                <a:t>Run Time</a:t>
              </a:r>
            </a:p>
          </p:txBody>
        </p:sp>
        <p:sp>
          <p:nvSpPr>
            <p:cNvPr id="33" name="Text Box 32"/>
            <p:cNvSpPr txBox="1">
              <a:spLocks noChangeArrowheads="1"/>
            </p:cNvSpPr>
            <p:nvPr/>
          </p:nvSpPr>
          <p:spPr bwMode="auto">
            <a:xfrm>
              <a:off x="1188" y="1053"/>
              <a:ext cx="133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6538" indent="-236538"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r>
                <a:rPr lang="en-US" altLang="en-US" sz="1600" dirty="0">
                  <a:latin typeface="Arial" charset="0"/>
                </a:rPr>
                <a:t>ETL Script</a:t>
              </a:r>
            </a:p>
            <a:p>
              <a:pPr eaLnBrk="1" hangingPunct="1">
                <a:buFontTx/>
                <a:buChar char="•"/>
              </a:pPr>
              <a:r>
                <a:rPr lang="en-US" altLang="en-US" sz="1600" dirty="0">
                  <a:latin typeface="Arial" charset="0"/>
                </a:rPr>
                <a:t>Define Dimensions</a:t>
              </a:r>
            </a:p>
            <a:p>
              <a:pPr eaLnBrk="1" hangingPunct="1">
                <a:buFontTx/>
                <a:buChar char="•"/>
              </a:pPr>
              <a:r>
                <a:rPr lang="en-US" altLang="en-US" sz="1600" dirty="0">
                  <a:latin typeface="Arial" charset="0"/>
                </a:rPr>
                <a:t>Define Measures</a:t>
              </a:r>
            </a:p>
            <a:p>
              <a:pPr eaLnBrk="1" hangingPunct="1">
                <a:buFontTx/>
                <a:buChar char="•"/>
              </a:pPr>
              <a:r>
                <a:rPr lang="en-US" altLang="en-US" sz="1600" dirty="0">
                  <a:latin typeface="Arial" charset="0"/>
                </a:rPr>
                <a:t>Build Reports</a:t>
              </a:r>
            </a:p>
            <a:p>
              <a:pPr eaLnBrk="1" hangingPunct="1">
                <a:buFontTx/>
                <a:buChar char="•"/>
              </a:pPr>
              <a:r>
                <a:rPr lang="en-US" altLang="en-US" sz="1600" dirty="0">
                  <a:latin typeface="Arial" charset="0"/>
                </a:rPr>
                <a:t>Build Dashboards</a:t>
              </a:r>
            </a:p>
          </p:txBody>
        </p:sp>
        <p:sp>
          <p:nvSpPr>
            <p:cNvPr id="34" name="Text Box 33"/>
            <p:cNvSpPr txBox="1">
              <a:spLocks noChangeArrowheads="1"/>
            </p:cNvSpPr>
            <p:nvPr/>
          </p:nvSpPr>
          <p:spPr bwMode="auto">
            <a:xfrm>
              <a:off x="2688" y="1053"/>
              <a:ext cx="111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6538" indent="-236538"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r>
                <a:rPr lang="en-US" altLang="en-US" sz="1600">
                  <a:latin typeface="Arial" charset="0"/>
                </a:rPr>
                <a:t>Extract data</a:t>
              </a:r>
            </a:p>
            <a:p>
              <a:pPr eaLnBrk="1" hangingPunct="1">
                <a:buFontTx/>
                <a:buChar char="•"/>
              </a:pPr>
              <a:r>
                <a:rPr lang="en-US" altLang="en-US" sz="1600">
                  <a:latin typeface="Arial" charset="0"/>
                </a:rPr>
                <a:t>Calculate cube</a:t>
              </a:r>
            </a:p>
          </p:txBody>
        </p:sp>
        <p:sp>
          <p:nvSpPr>
            <p:cNvPr id="35" name="Text Box 34"/>
            <p:cNvSpPr txBox="1">
              <a:spLocks noChangeArrowheads="1"/>
            </p:cNvSpPr>
            <p:nvPr/>
          </p:nvSpPr>
          <p:spPr bwMode="auto">
            <a:xfrm>
              <a:off x="4148" y="1053"/>
              <a:ext cx="84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6538" indent="-236538"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r>
                <a:rPr lang="en-US" altLang="en-US" sz="1600">
                  <a:latin typeface="Arial" charset="0"/>
                </a:rPr>
                <a:t>Render UI</a:t>
              </a:r>
            </a:p>
            <a:p>
              <a:pPr eaLnBrk="1" hangingPunct="1">
                <a:buFontTx/>
                <a:buChar char="•"/>
              </a:pPr>
              <a:endParaRPr lang="en-US" altLang="en-US" sz="1600">
                <a:latin typeface="Arial" charset="0"/>
              </a:endParaRPr>
            </a:p>
          </p:txBody>
        </p:sp>
        <p:sp>
          <p:nvSpPr>
            <p:cNvPr id="36" name="AutoShape 35"/>
            <p:cNvSpPr>
              <a:spLocks noChangeArrowheads="1"/>
            </p:cNvSpPr>
            <p:nvPr/>
          </p:nvSpPr>
          <p:spPr bwMode="auto">
            <a:xfrm>
              <a:off x="1085" y="1922"/>
              <a:ext cx="1428" cy="188"/>
            </a:xfrm>
            <a:prstGeom prst="chevron">
              <a:avLst>
                <a:gd name="adj" fmla="val 14910"/>
              </a:avLst>
            </a:prstGeom>
            <a:solidFill>
              <a:srgbClr val="2B376E"/>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2000">
                <a:latin typeface="Arial" charset="0"/>
              </a:endParaRPr>
            </a:p>
          </p:txBody>
        </p:sp>
        <p:sp>
          <p:nvSpPr>
            <p:cNvPr id="37" name="Text Box 36"/>
            <p:cNvSpPr txBox="1">
              <a:spLocks noChangeArrowheads="1"/>
            </p:cNvSpPr>
            <p:nvPr/>
          </p:nvSpPr>
          <p:spPr bwMode="auto">
            <a:xfrm>
              <a:off x="1460" y="1913"/>
              <a:ext cx="6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b="1">
                  <a:latin typeface="Arial" charset="0"/>
                </a:rPr>
                <a:t>2 Months</a:t>
              </a:r>
            </a:p>
          </p:txBody>
        </p:sp>
        <p:sp>
          <p:nvSpPr>
            <p:cNvPr id="38" name="AutoShape 37"/>
            <p:cNvSpPr>
              <a:spLocks noChangeArrowheads="1"/>
            </p:cNvSpPr>
            <p:nvPr/>
          </p:nvSpPr>
          <p:spPr bwMode="auto">
            <a:xfrm>
              <a:off x="2546" y="1922"/>
              <a:ext cx="1428" cy="188"/>
            </a:xfrm>
            <a:prstGeom prst="chevron">
              <a:avLst>
                <a:gd name="adj" fmla="val 14910"/>
              </a:avLst>
            </a:prstGeom>
            <a:solidFill>
              <a:srgbClr val="2B376E"/>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2000">
                <a:latin typeface="Arial" charset="0"/>
              </a:endParaRPr>
            </a:p>
          </p:txBody>
        </p:sp>
        <p:sp>
          <p:nvSpPr>
            <p:cNvPr id="39" name="Text Box 38"/>
            <p:cNvSpPr txBox="1">
              <a:spLocks noChangeArrowheads="1"/>
            </p:cNvSpPr>
            <p:nvPr/>
          </p:nvSpPr>
          <p:spPr bwMode="auto">
            <a:xfrm>
              <a:off x="2922" y="1913"/>
              <a:ext cx="5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b="1">
                  <a:latin typeface="Arial" charset="0"/>
                </a:rPr>
                <a:t>4 Hours</a:t>
              </a:r>
            </a:p>
          </p:txBody>
        </p:sp>
        <p:sp>
          <p:nvSpPr>
            <p:cNvPr id="40" name="AutoShape 39"/>
            <p:cNvSpPr>
              <a:spLocks noChangeArrowheads="1"/>
            </p:cNvSpPr>
            <p:nvPr/>
          </p:nvSpPr>
          <p:spPr bwMode="auto">
            <a:xfrm>
              <a:off x="4005" y="1922"/>
              <a:ext cx="1428" cy="188"/>
            </a:xfrm>
            <a:prstGeom prst="chevron">
              <a:avLst>
                <a:gd name="adj" fmla="val 14910"/>
              </a:avLst>
            </a:prstGeom>
            <a:solidFill>
              <a:srgbClr val="2B376E"/>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2000">
                <a:latin typeface="Arial" charset="0"/>
              </a:endParaRPr>
            </a:p>
          </p:txBody>
        </p:sp>
        <p:sp>
          <p:nvSpPr>
            <p:cNvPr id="41" name="Text Box 40"/>
            <p:cNvSpPr txBox="1">
              <a:spLocks noChangeArrowheads="1"/>
            </p:cNvSpPr>
            <p:nvPr/>
          </p:nvSpPr>
          <p:spPr bwMode="auto">
            <a:xfrm>
              <a:off x="4410" y="1913"/>
              <a:ext cx="64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b="1">
                  <a:latin typeface="Arial" charset="0"/>
                </a:rPr>
                <a:t>Seconds</a:t>
              </a:r>
            </a:p>
          </p:txBody>
        </p:sp>
        <p:sp>
          <p:nvSpPr>
            <p:cNvPr id="42" name="Text Box 41"/>
            <p:cNvSpPr txBox="1">
              <a:spLocks noChangeArrowheads="1"/>
            </p:cNvSpPr>
            <p:nvPr/>
          </p:nvSpPr>
          <p:spPr bwMode="auto">
            <a:xfrm>
              <a:off x="1392" y="2130"/>
              <a:ext cx="8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dirty="0">
                  <a:latin typeface="Arial" charset="0"/>
                </a:rPr>
                <a:t>Data Bound</a:t>
              </a:r>
            </a:p>
          </p:txBody>
        </p:sp>
        <p:sp>
          <p:nvSpPr>
            <p:cNvPr id="43" name="Text Box 42"/>
            <p:cNvSpPr txBox="1">
              <a:spLocks noChangeArrowheads="1"/>
            </p:cNvSpPr>
            <p:nvPr/>
          </p:nvSpPr>
          <p:spPr bwMode="auto">
            <a:xfrm>
              <a:off x="2691" y="2130"/>
              <a:ext cx="10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dirty="0">
                  <a:latin typeface="Arial" charset="0"/>
                </a:rPr>
                <a:t>Process Bound</a:t>
              </a:r>
            </a:p>
          </p:txBody>
        </p:sp>
        <p:sp>
          <p:nvSpPr>
            <p:cNvPr id="44" name="Text Box 43"/>
            <p:cNvSpPr txBox="1">
              <a:spLocks noChangeArrowheads="1"/>
            </p:cNvSpPr>
            <p:nvPr/>
          </p:nvSpPr>
          <p:spPr bwMode="auto">
            <a:xfrm>
              <a:off x="4106" y="2130"/>
              <a:ext cx="126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dirty="0">
                  <a:latin typeface="Arial" charset="0"/>
                </a:rPr>
                <a:t>Memory/Processor</a:t>
              </a:r>
            </a:p>
            <a:p>
              <a:pPr algn="ctr" eaLnBrk="1" hangingPunct="1"/>
              <a:r>
                <a:rPr lang="en-US" altLang="en-US" sz="1600" b="1" dirty="0">
                  <a:latin typeface="Arial" charset="0"/>
                </a:rPr>
                <a:t>Bound</a:t>
              </a:r>
            </a:p>
          </p:txBody>
        </p:sp>
      </p:grpSp>
      <p:grpSp>
        <p:nvGrpSpPr>
          <p:cNvPr id="45" name="Group 44"/>
          <p:cNvGrpSpPr>
            <a:grpSpLocks/>
          </p:cNvGrpSpPr>
          <p:nvPr/>
        </p:nvGrpSpPr>
        <p:grpSpPr bwMode="auto">
          <a:xfrm>
            <a:off x="1779588" y="1412875"/>
            <a:ext cx="6788150" cy="431800"/>
            <a:chOff x="1215" y="865"/>
            <a:chExt cx="4276" cy="180"/>
          </a:xfrm>
        </p:grpSpPr>
        <p:pic>
          <p:nvPicPr>
            <p:cNvPr id="46" name="Picture 45"/>
            <p:cNvPicPr>
              <a:picLocks noChangeAspect="1" noChangeArrowheads="1"/>
            </p:cNvPicPr>
            <p:nvPr/>
          </p:nvPicPr>
          <p:blipFill>
            <a:blip r:embed="rId2" cstate="print">
              <a:extLst>
                <a:ext uri="{28A0092B-C50C-407E-A947-70E740481C1C}">
                  <a14:useLocalDpi xmlns:a14="http://schemas.microsoft.com/office/drawing/2010/main" val="0"/>
                </a:ext>
              </a:extLst>
            </a:blip>
            <a:srcRect r="47899"/>
            <a:stretch>
              <a:fillRect/>
            </a:stretch>
          </p:blipFill>
          <p:spPr bwMode="auto">
            <a:xfrm>
              <a:off x="1215" y="865"/>
              <a:ext cx="74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6"/>
            <p:cNvPicPr>
              <a:picLocks noChangeAspect="1" noChangeArrowheads="1"/>
            </p:cNvPicPr>
            <p:nvPr/>
          </p:nvPicPr>
          <p:blipFill>
            <a:blip r:embed="rId2" cstate="print">
              <a:extLst>
                <a:ext uri="{28A0092B-C50C-407E-A947-70E740481C1C}">
                  <a14:useLocalDpi xmlns:a14="http://schemas.microsoft.com/office/drawing/2010/main" val="0"/>
                </a:ext>
              </a:extLst>
            </a:blip>
            <a:srcRect l="53362"/>
            <a:stretch>
              <a:fillRect/>
            </a:stretch>
          </p:blipFill>
          <p:spPr bwMode="auto">
            <a:xfrm>
              <a:off x="4825" y="865"/>
              <a:ext cx="66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47"/>
            <p:cNvPicPr>
              <a:picLocks noChangeAspect="1" noChangeArrowheads="1"/>
            </p:cNvPicPr>
            <p:nvPr/>
          </p:nvPicPr>
          <p:blipFill>
            <a:blip r:embed="rId2" cstate="print">
              <a:extLst>
                <a:ext uri="{28A0092B-C50C-407E-A947-70E740481C1C}">
                  <a14:useLocalDpi xmlns:a14="http://schemas.microsoft.com/office/drawing/2010/main" val="0"/>
                </a:ext>
              </a:extLst>
            </a:blip>
            <a:srcRect l="50000" r="43068"/>
            <a:stretch>
              <a:fillRect/>
            </a:stretch>
          </p:blipFill>
          <p:spPr bwMode="auto">
            <a:xfrm>
              <a:off x="1918" y="865"/>
              <a:ext cx="294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197671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00065" y="2771775"/>
            <a:ext cx="6929440" cy="1846263"/>
            <a:chOff x="315" y="1746"/>
            <a:chExt cx="4365" cy="1163"/>
          </a:xfrm>
        </p:grpSpPr>
        <p:sp>
          <p:nvSpPr>
            <p:cNvPr id="27681" name="AutoShape 3"/>
            <p:cNvSpPr>
              <a:spLocks noChangeArrowheads="1"/>
            </p:cNvSpPr>
            <p:nvPr/>
          </p:nvSpPr>
          <p:spPr bwMode="auto">
            <a:xfrm>
              <a:off x="1208" y="1746"/>
              <a:ext cx="3472" cy="1163"/>
            </a:xfrm>
            <a:prstGeom prst="flowChartMagneticDisk">
              <a:avLst/>
            </a:prstGeom>
            <a:solidFill>
              <a:srgbClr val="CCFFCC"/>
            </a:solidFill>
            <a:ln w="9525">
              <a:solidFill>
                <a:schemeClr val="tx1"/>
              </a:solidFill>
              <a:round/>
              <a:headEnd/>
              <a:tailEnd/>
            </a:ln>
          </p:spPr>
          <p:txBody>
            <a:bodyPr wrap="none" anchor="ctr"/>
            <a:lstStyle/>
            <a:p>
              <a:endParaRPr lang="en-US">
                <a:solidFill>
                  <a:schemeClr val="bg1"/>
                </a:solidFill>
              </a:endParaRPr>
            </a:p>
          </p:txBody>
        </p:sp>
        <p:sp>
          <p:nvSpPr>
            <p:cNvPr id="27682" name="Text Box 4"/>
            <p:cNvSpPr txBox="1">
              <a:spLocks noChangeArrowheads="1"/>
            </p:cNvSpPr>
            <p:nvPr/>
          </p:nvSpPr>
          <p:spPr bwMode="auto">
            <a:xfrm>
              <a:off x="315" y="2018"/>
              <a:ext cx="984" cy="233"/>
            </a:xfrm>
            <a:prstGeom prst="rect">
              <a:avLst/>
            </a:prstGeom>
            <a:noFill/>
            <a:ln w="9525">
              <a:noFill/>
              <a:miter lim="800000"/>
              <a:headEnd/>
              <a:tailEnd/>
            </a:ln>
          </p:spPr>
          <p:txBody>
            <a:bodyPr>
              <a:spAutoFit/>
            </a:bodyPr>
            <a:lstStyle/>
            <a:p>
              <a:r>
                <a:rPr lang="sv-SE" dirty="0">
                  <a:latin typeface="Arial" charset="0"/>
                </a:rPr>
                <a:t>QlikView File</a:t>
              </a:r>
              <a:endParaRPr lang="en-GB" dirty="0">
                <a:latin typeface="Arial" charset="0"/>
              </a:endParaRPr>
            </a:p>
          </p:txBody>
        </p:sp>
      </p:grpSp>
      <p:grpSp>
        <p:nvGrpSpPr>
          <p:cNvPr id="3" name="Group 5"/>
          <p:cNvGrpSpPr>
            <a:grpSpLocks/>
          </p:cNvGrpSpPr>
          <p:nvPr/>
        </p:nvGrpSpPr>
        <p:grpSpPr bwMode="auto">
          <a:xfrm>
            <a:off x="1206500" y="5324475"/>
            <a:ext cx="6934200" cy="1225550"/>
            <a:chOff x="516" y="1432"/>
            <a:chExt cx="5012" cy="1160"/>
          </a:xfrm>
        </p:grpSpPr>
        <p:sp>
          <p:nvSpPr>
            <p:cNvPr id="27656" name="AutoShape 6"/>
            <p:cNvSpPr>
              <a:spLocks noChangeArrowheads="1"/>
            </p:cNvSpPr>
            <p:nvPr/>
          </p:nvSpPr>
          <p:spPr bwMode="auto">
            <a:xfrm>
              <a:off x="516" y="1432"/>
              <a:ext cx="5012" cy="1160"/>
            </a:xfrm>
            <a:prstGeom prst="flowChartMagneticDisk">
              <a:avLst/>
            </a:prstGeom>
            <a:solidFill>
              <a:srgbClr val="FFCC99"/>
            </a:solidFill>
            <a:ln w="9525">
              <a:solidFill>
                <a:schemeClr val="tx1"/>
              </a:solidFill>
              <a:round/>
              <a:headEnd/>
              <a:tailEnd/>
            </a:ln>
          </p:spPr>
          <p:txBody>
            <a:bodyPr wrap="none" anchor="ctr"/>
            <a:lstStyle/>
            <a:p>
              <a:endParaRPr lang="en-US">
                <a:solidFill>
                  <a:schemeClr val="bg1"/>
                </a:solidFill>
              </a:endParaRPr>
            </a:p>
          </p:txBody>
        </p:sp>
        <p:grpSp>
          <p:nvGrpSpPr>
            <p:cNvPr id="4" name="Group 7"/>
            <p:cNvGrpSpPr>
              <a:grpSpLocks/>
            </p:cNvGrpSpPr>
            <p:nvPr/>
          </p:nvGrpSpPr>
          <p:grpSpPr bwMode="auto">
            <a:xfrm>
              <a:off x="588" y="1586"/>
              <a:ext cx="4819" cy="862"/>
              <a:chOff x="588" y="1586"/>
              <a:chExt cx="4819" cy="862"/>
            </a:xfrm>
          </p:grpSpPr>
          <p:sp>
            <p:nvSpPr>
              <p:cNvPr id="27658" name="AutoShape 8"/>
              <p:cNvSpPr>
                <a:spLocks noChangeArrowheads="1"/>
              </p:cNvSpPr>
              <p:nvPr/>
            </p:nvSpPr>
            <p:spPr bwMode="auto">
              <a:xfrm>
                <a:off x="2113" y="1586"/>
                <a:ext cx="767" cy="294"/>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solidFill>
                    <a:schemeClr val="bg1"/>
                  </a:solidFill>
                  <a:latin typeface="Arial" charset="0"/>
                </a:endParaRPr>
              </a:p>
            </p:txBody>
          </p:sp>
          <p:sp>
            <p:nvSpPr>
              <p:cNvPr id="27659" name="AutoShape 9"/>
              <p:cNvSpPr>
                <a:spLocks noChangeArrowheads="1"/>
              </p:cNvSpPr>
              <p:nvPr/>
            </p:nvSpPr>
            <p:spPr bwMode="auto">
              <a:xfrm>
                <a:off x="3126" y="1594"/>
                <a:ext cx="767" cy="294"/>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solidFill>
                    <a:schemeClr val="bg1"/>
                  </a:solidFill>
                  <a:latin typeface="Arial" charset="0"/>
                </a:endParaRPr>
              </a:p>
            </p:txBody>
          </p:sp>
          <p:sp>
            <p:nvSpPr>
              <p:cNvPr id="27660" name="AutoShape 10"/>
              <p:cNvSpPr>
                <a:spLocks noChangeArrowheads="1"/>
              </p:cNvSpPr>
              <p:nvPr/>
            </p:nvSpPr>
            <p:spPr bwMode="auto">
              <a:xfrm>
                <a:off x="588" y="1738"/>
                <a:ext cx="767" cy="294"/>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solidFill>
                    <a:schemeClr val="bg1"/>
                  </a:solidFill>
                  <a:latin typeface="Arial" charset="0"/>
                </a:endParaRPr>
              </a:p>
            </p:txBody>
          </p:sp>
          <p:sp>
            <p:nvSpPr>
              <p:cNvPr id="27661" name="AutoShape 11"/>
              <p:cNvSpPr>
                <a:spLocks noChangeArrowheads="1"/>
              </p:cNvSpPr>
              <p:nvPr/>
            </p:nvSpPr>
            <p:spPr bwMode="auto">
              <a:xfrm>
                <a:off x="2641" y="1714"/>
                <a:ext cx="767" cy="294"/>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solidFill>
                    <a:schemeClr val="bg1"/>
                  </a:solidFill>
                  <a:latin typeface="Arial" charset="0"/>
                </a:endParaRPr>
              </a:p>
            </p:txBody>
          </p:sp>
          <p:sp>
            <p:nvSpPr>
              <p:cNvPr id="27662" name="AutoShape 12"/>
              <p:cNvSpPr>
                <a:spLocks noChangeArrowheads="1"/>
              </p:cNvSpPr>
              <p:nvPr/>
            </p:nvSpPr>
            <p:spPr bwMode="auto">
              <a:xfrm>
                <a:off x="3752" y="1804"/>
                <a:ext cx="766" cy="294"/>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solidFill>
                    <a:schemeClr val="bg1"/>
                  </a:solidFill>
                  <a:latin typeface="Arial" charset="0"/>
                </a:endParaRPr>
              </a:p>
            </p:txBody>
          </p:sp>
          <p:sp>
            <p:nvSpPr>
              <p:cNvPr id="27663" name="AutoShape 13"/>
              <p:cNvSpPr>
                <a:spLocks noChangeArrowheads="1"/>
              </p:cNvSpPr>
              <p:nvPr/>
            </p:nvSpPr>
            <p:spPr bwMode="auto">
              <a:xfrm>
                <a:off x="1498" y="1781"/>
                <a:ext cx="766" cy="294"/>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solidFill>
                    <a:schemeClr val="bg1"/>
                  </a:solidFill>
                  <a:latin typeface="Arial" charset="0"/>
                </a:endParaRPr>
              </a:p>
            </p:txBody>
          </p:sp>
          <p:sp>
            <p:nvSpPr>
              <p:cNvPr id="27664" name="AutoShape 14"/>
              <p:cNvSpPr>
                <a:spLocks noChangeArrowheads="1"/>
              </p:cNvSpPr>
              <p:nvPr/>
            </p:nvSpPr>
            <p:spPr bwMode="auto">
              <a:xfrm>
                <a:off x="1501" y="1917"/>
                <a:ext cx="766" cy="294"/>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solidFill>
                    <a:schemeClr val="bg1"/>
                  </a:solidFill>
                  <a:latin typeface="Arial" charset="0"/>
                </a:endParaRPr>
              </a:p>
            </p:txBody>
          </p:sp>
          <p:cxnSp>
            <p:nvCxnSpPr>
              <p:cNvPr id="27665" name="AutoShape 15"/>
              <p:cNvCxnSpPr>
                <a:cxnSpLocks noChangeShapeType="1"/>
                <a:stCxn id="27664" idx="4"/>
                <a:endCxn id="27668" idx="2"/>
              </p:cNvCxnSpPr>
              <p:nvPr/>
            </p:nvCxnSpPr>
            <p:spPr bwMode="auto">
              <a:xfrm flipV="1">
                <a:off x="2267" y="2020"/>
                <a:ext cx="276" cy="44"/>
              </a:xfrm>
              <a:prstGeom prst="straightConnector1">
                <a:avLst/>
              </a:prstGeom>
              <a:noFill/>
              <a:ln w="9525">
                <a:solidFill>
                  <a:schemeClr val="tx1"/>
                </a:solidFill>
                <a:round/>
                <a:headEnd/>
                <a:tailEnd/>
              </a:ln>
            </p:spPr>
          </p:cxnSp>
          <p:cxnSp>
            <p:nvCxnSpPr>
              <p:cNvPr id="27666" name="AutoShape 16"/>
              <p:cNvCxnSpPr>
                <a:cxnSpLocks noChangeShapeType="1"/>
                <a:stCxn id="27663" idx="4"/>
                <a:endCxn id="27668" idx="2"/>
              </p:cNvCxnSpPr>
              <p:nvPr/>
            </p:nvCxnSpPr>
            <p:spPr bwMode="auto">
              <a:xfrm>
                <a:off x="2264" y="1928"/>
                <a:ext cx="279" cy="92"/>
              </a:xfrm>
              <a:prstGeom prst="straightConnector1">
                <a:avLst/>
              </a:prstGeom>
              <a:noFill/>
              <a:ln w="9525">
                <a:solidFill>
                  <a:schemeClr val="tx1"/>
                </a:solidFill>
                <a:round/>
                <a:headEnd/>
                <a:tailEnd/>
              </a:ln>
            </p:spPr>
          </p:cxnSp>
          <p:cxnSp>
            <p:nvCxnSpPr>
              <p:cNvPr id="27667" name="AutoShape 17"/>
              <p:cNvCxnSpPr>
                <a:cxnSpLocks noChangeShapeType="1"/>
                <a:stCxn id="27668" idx="4"/>
                <a:endCxn id="27662" idx="2"/>
              </p:cNvCxnSpPr>
              <p:nvPr/>
            </p:nvCxnSpPr>
            <p:spPr bwMode="auto">
              <a:xfrm flipV="1">
                <a:off x="3510" y="1951"/>
                <a:ext cx="242" cy="69"/>
              </a:xfrm>
              <a:prstGeom prst="straightConnector1">
                <a:avLst/>
              </a:prstGeom>
              <a:noFill/>
              <a:ln w="9525">
                <a:solidFill>
                  <a:schemeClr val="tx1"/>
                </a:solidFill>
                <a:round/>
                <a:headEnd/>
                <a:tailEnd/>
              </a:ln>
            </p:spPr>
          </p:cxnSp>
          <p:sp>
            <p:nvSpPr>
              <p:cNvPr id="27668" name="AutoShape 18"/>
              <p:cNvSpPr>
                <a:spLocks noChangeArrowheads="1"/>
              </p:cNvSpPr>
              <p:nvPr/>
            </p:nvSpPr>
            <p:spPr bwMode="auto">
              <a:xfrm>
                <a:off x="2543" y="1839"/>
                <a:ext cx="967" cy="362"/>
              </a:xfrm>
              <a:prstGeom prst="can">
                <a:avLst>
                  <a:gd name="adj" fmla="val 25000"/>
                </a:avLst>
              </a:prstGeom>
              <a:solidFill>
                <a:srgbClr val="FFFF99"/>
              </a:solidFill>
              <a:ln w="9525">
                <a:solidFill>
                  <a:schemeClr val="tx1"/>
                </a:solidFill>
                <a:round/>
                <a:headEnd/>
                <a:tailEnd/>
              </a:ln>
            </p:spPr>
            <p:txBody>
              <a:bodyPr wrap="none" anchor="ctr"/>
              <a:lstStyle/>
              <a:p>
                <a:pPr algn="ctr" defTabSz="762000" eaLnBrk="0" hangingPunct="0"/>
                <a:endParaRPr lang="en-US" sz="1800" b="1">
                  <a:solidFill>
                    <a:schemeClr val="bg1"/>
                  </a:solidFill>
                  <a:latin typeface="Arial" charset="0"/>
                </a:endParaRPr>
              </a:p>
            </p:txBody>
          </p:sp>
          <p:sp>
            <p:nvSpPr>
              <p:cNvPr id="27669" name="AutoShape 19"/>
              <p:cNvSpPr>
                <a:spLocks noChangeArrowheads="1"/>
              </p:cNvSpPr>
              <p:nvPr/>
            </p:nvSpPr>
            <p:spPr bwMode="auto">
              <a:xfrm>
                <a:off x="3752" y="1935"/>
                <a:ext cx="766" cy="295"/>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solidFill>
                    <a:schemeClr val="bg1"/>
                  </a:solidFill>
                  <a:latin typeface="Arial" charset="0"/>
                </a:endParaRPr>
              </a:p>
            </p:txBody>
          </p:sp>
          <p:cxnSp>
            <p:nvCxnSpPr>
              <p:cNvPr id="27670" name="AutoShape 20"/>
              <p:cNvCxnSpPr>
                <a:cxnSpLocks noChangeShapeType="1"/>
                <a:stCxn id="27668" idx="4"/>
                <a:endCxn id="27669" idx="2"/>
              </p:cNvCxnSpPr>
              <p:nvPr/>
            </p:nvCxnSpPr>
            <p:spPr bwMode="auto">
              <a:xfrm>
                <a:off x="3510" y="2020"/>
                <a:ext cx="242" cy="63"/>
              </a:xfrm>
              <a:prstGeom prst="straightConnector1">
                <a:avLst/>
              </a:prstGeom>
              <a:noFill/>
              <a:ln w="9525">
                <a:solidFill>
                  <a:schemeClr val="tx1"/>
                </a:solidFill>
                <a:round/>
                <a:headEnd/>
                <a:tailEnd/>
              </a:ln>
            </p:spPr>
          </p:cxnSp>
          <p:sp>
            <p:nvSpPr>
              <p:cNvPr id="27671" name="AutoShape 21"/>
              <p:cNvSpPr>
                <a:spLocks noChangeArrowheads="1"/>
              </p:cNvSpPr>
              <p:nvPr/>
            </p:nvSpPr>
            <p:spPr bwMode="auto">
              <a:xfrm>
                <a:off x="4640" y="1900"/>
                <a:ext cx="767" cy="294"/>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solidFill>
                    <a:schemeClr val="bg1"/>
                  </a:solidFill>
                  <a:latin typeface="Arial" charset="0"/>
                </a:endParaRPr>
              </a:p>
            </p:txBody>
          </p:sp>
          <p:sp>
            <p:nvSpPr>
              <p:cNvPr id="27672" name="AutoShape 22"/>
              <p:cNvSpPr>
                <a:spLocks noChangeArrowheads="1"/>
              </p:cNvSpPr>
              <p:nvPr/>
            </p:nvSpPr>
            <p:spPr bwMode="auto">
              <a:xfrm>
                <a:off x="4640" y="2027"/>
                <a:ext cx="767" cy="294"/>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solidFill>
                    <a:schemeClr val="bg1"/>
                  </a:solidFill>
                  <a:latin typeface="Arial" charset="0"/>
                </a:endParaRPr>
              </a:p>
            </p:txBody>
          </p:sp>
          <p:sp>
            <p:nvSpPr>
              <p:cNvPr id="27673" name="AutoShape 23"/>
              <p:cNvSpPr>
                <a:spLocks noChangeArrowheads="1"/>
              </p:cNvSpPr>
              <p:nvPr/>
            </p:nvSpPr>
            <p:spPr bwMode="auto">
              <a:xfrm>
                <a:off x="588" y="1887"/>
                <a:ext cx="767" cy="295"/>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solidFill>
                    <a:schemeClr val="bg1"/>
                  </a:solidFill>
                  <a:latin typeface="Arial" charset="0"/>
                </a:endParaRPr>
              </a:p>
            </p:txBody>
          </p:sp>
          <p:cxnSp>
            <p:nvCxnSpPr>
              <p:cNvPr id="27674" name="AutoShape 24"/>
              <p:cNvCxnSpPr>
                <a:cxnSpLocks noChangeShapeType="1"/>
                <a:stCxn id="27673" idx="4"/>
                <a:endCxn id="27663" idx="2"/>
              </p:cNvCxnSpPr>
              <p:nvPr/>
            </p:nvCxnSpPr>
            <p:spPr bwMode="auto">
              <a:xfrm flipV="1">
                <a:off x="1355" y="1928"/>
                <a:ext cx="143" cy="107"/>
              </a:xfrm>
              <a:prstGeom prst="straightConnector1">
                <a:avLst/>
              </a:prstGeom>
              <a:noFill/>
              <a:ln w="9525">
                <a:solidFill>
                  <a:schemeClr val="tx1"/>
                </a:solidFill>
                <a:round/>
                <a:headEnd/>
                <a:tailEnd/>
              </a:ln>
            </p:spPr>
          </p:cxnSp>
          <p:cxnSp>
            <p:nvCxnSpPr>
              <p:cNvPr id="27675" name="AutoShape 25"/>
              <p:cNvCxnSpPr>
                <a:cxnSpLocks noChangeShapeType="1"/>
                <a:stCxn id="27663" idx="2"/>
                <a:endCxn id="27660" idx="4"/>
              </p:cNvCxnSpPr>
              <p:nvPr/>
            </p:nvCxnSpPr>
            <p:spPr bwMode="auto">
              <a:xfrm flipH="1" flipV="1">
                <a:off x="1355" y="1885"/>
                <a:ext cx="143" cy="43"/>
              </a:xfrm>
              <a:prstGeom prst="straightConnector1">
                <a:avLst/>
              </a:prstGeom>
              <a:noFill/>
              <a:ln w="9525">
                <a:solidFill>
                  <a:schemeClr val="tx1"/>
                </a:solidFill>
                <a:round/>
                <a:headEnd/>
                <a:tailEnd/>
              </a:ln>
            </p:spPr>
          </p:cxnSp>
          <p:cxnSp>
            <p:nvCxnSpPr>
              <p:cNvPr id="27676" name="AutoShape 26"/>
              <p:cNvCxnSpPr>
                <a:cxnSpLocks noChangeShapeType="1"/>
                <a:stCxn id="27669" idx="4"/>
                <a:endCxn id="27671" idx="2"/>
              </p:cNvCxnSpPr>
              <p:nvPr/>
            </p:nvCxnSpPr>
            <p:spPr bwMode="auto">
              <a:xfrm flipV="1">
                <a:off x="4518" y="2047"/>
                <a:ext cx="122" cy="36"/>
              </a:xfrm>
              <a:prstGeom prst="straightConnector1">
                <a:avLst/>
              </a:prstGeom>
              <a:noFill/>
              <a:ln w="9525">
                <a:solidFill>
                  <a:schemeClr val="tx1"/>
                </a:solidFill>
                <a:round/>
                <a:headEnd/>
                <a:tailEnd/>
              </a:ln>
            </p:spPr>
          </p:cxnSp>
          <p:cxnSp>
            <p:nvCxnSpPr>
              <p:cNvPr id="27677" name="AutoShape 27"/>
              <p:cNvCxnSpPr>
                <a:cxnSpLocks noChangeShapeType="1"/>
                <a:stCxn id="27672" idx="2"/>
                <a:endCxn id="27669" idx="4"/>
              </p:cNvCxnSpPr>
              <p:nvPr/>
            </p:nvCxnSpPr>
            <p:spPr bwMode="auto">
              <a:xfrm flipH="1" flipV="1">
                <a:off x="4518" y="2083"/>
                <a:ext cx="122" cy="91"/>
              </a:xfrm>
              <a:prstGeom prst="straightConnector1">
                <a:avLst/>
              </a:prstGeom>
              <a:noFill/>
              <a:ln w="9525">
                <a:solidFill>
                  <a:schemeClr val="tx1"/>
                </a:solidFill>
                <a:round/>
                <a:headEnd/>
                <a:tailEnd/>
              </a:ln>
            </p:spPr>
          </p:cxnSp>
          <p:sp>
            <p:nvSpPr>
              <p:cNvPr id="27678" name="AutoShape 28"/>
              <p:cNvSpPr>
                <a:spLocks noChangeArrowheads="1"/>
              </p:cNvSpPr>
              <p:nvPr/>
            </p:nvSpPr>
            <p:spPr bwMode="auto">
              <a:xfrm>
                <a:off x="2641" y="2035"/>
                <a:ext cx="767" cy="294"/>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solidFill>
                    <a:schemeClr val="bg1"/>
                  </a:solidFill>
                  <a:latin typeface="Arial" charset="0"/>
                </a:endParaRPr>
              </a:p>
            </p:txBody>
          </p:sp>
          <p:sp>
            <p:nvSpPr>
              <p:cNvPr id="27679" name="AutoShape 29"/>
              <p:cNvSpPr>
                <a:spLocks noChangeArrowheads="1"/>
              </p:cNvSpPr>
              <p:nvPr/>
            </p:nvSpPr>
            <p:spPr bwMode="auto">
              <a:xfrm>
                <a:off x="2169" y="2154"/>
                <a:ext cx="767" cy="294"/>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solidFill>
                    <a:schemeClr val="bg1"/>
                  </a:solidFill>
                  <a:latin typeface="Arial" charset="0"/>
                </a:endParaRPr>
              </a:p>
            </p:txBody>
          </p:sp>
          <p:sp>
            <p:nvSpPr>
              <p:cNvPr id="27680" name="AutoShape 30"/>
              <p:cNvSpPr>
                <a:spLocks noChangeArrowheads="1"/>
              </p:cNvSpPr>
              <p:nvPr/>
            </p:nvSpPr>
            <p:spPr bwMode="auto">
              <a:xfrm>
                <a:off x="3136" y="2154"/>
                <a:ext cx="767" cy="294"/>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solidFill>
                    <a:schemeClr val="bg1"/>
                  </a:solidFill>
                  <a:latin typeface="Arial" charset="0"/>
                </a:endParaRPr>
              </a:p>
            </p:txBody>
          </p:sp>
        </p:grpSp>
      </p:grpSp>
      <p:sp>
        <p:nvSpPr>
          <p:cNvPr id="27652" name="Rectangle 31"/>
          <p:cNvSpPr>
            <a:spLocks noGrp="1" noChangeArrowheads="1"/>
          </p:cNvSpPr>
          <p:nvPr>
            <p:ph type="title"/>
          </p:nvPr>
        </p:nvSpPr>
        <p:spPr>
          <a:xfrm>
            <a:off x="323850" y="163493"/>
            <a:ext cx="5546725" cy="550863"/>
          </a:xfrm>
        </p:spPr>
        <p:txBody>
          <a:bodyPr>
            <a:normAutofit/>
          </a:bodyPr>
          <a:lstStyle/>
          <a:p>
            <a:pPr eaLnBrk="1" hangingPunct="1"/>
            <a:r>
              <a:rPr lang="sv-SE" dirty="0" smtClean="0"/>
              <a:t>QlikView in action </a:t>
            </a:r>
            <a:endParaRPr lang="en-GB" dirty="0" smtClean="0"/>
          </a:p>
        </p:txBody>
      </p:sp>
      <p:sp>
        <p:nvSpPr>
          <p:cNvPr id="27653" name="Text Box 32"/>
          <p:cNvSpPr txBox="1">
            <a:spLocks noChangeArrowheads="1"/>
          </p:cNvSpPr>
          <p:nvPr/>
        </p:nvSpPr>
        <p:spPr bwMode="auto">
          <a:xfrm>
            <a:off x="838200" y="1447800"/>
            <a:ext cx="2655888" cy="369332"/>
          </a:xfrm>
          <a:prstGeom prst="rect">
            <a:avLst/>
          </a:prstGeom>
          <a:noFill/>
          <a:ln w="9525">
            <a:noFill/>
            <a:miter lim="800000"/>
            <a:headEnd/>
            <a:tailEnd/>
          </a:ln>
        </p:spPr>
        <p:txBody>
          <a:bodyPr>
            <a:spAutoFit/>
          </a:bodyPr>
          <a:lstStyle/>
          <a:p>
            <a:r>
              <a:rPr lang="sv-SE" dirty="0">
                <a:latin typeface="Arial" charset="0"/>
              </a:rPr>
              <a:t>User Interface</a:t>
            </a:r>
            <a:endParaRPr lang="en-GB" dirty="0">
              <a:latin typeface="Arial" charset="0"/>
            </a:endParaRPr>
          </a:p>
        </p:txBody>
      </p:sp>
      <p:sp>
        <p:nvSpPr>
          <p:cNvPr id="27654" name="Text Box 33"/>
          <p:cNvSpPr txBox="1">
            <a:spLocks noChangeArrowheads="1"/>
          </p:cNvSpPr>
          <p:nvPr/>
        </p:nvSpPr>
        <p:spPr bwMode="auto">
          <a:xfrm>
            <a:off x="831850" y="4867275"/>
            <a:ext cx="3967163" cy="369332"/>
          </a:xfrm>
          <a:prstGeom prst="rect">
            <a:avLst/>
          </a:prstGeom>
          <a:noFill/>
          <a:ln w="9525">
            <a:noFill/>
            <a:miter lim="800000"/>
            <a:headEnd/>
            <a:tailEnd/>
          </a:ln>
        </p:spPr>
        <p:txBody>
          <a:bodyPr>
            <a:spAutoFit/>
          </a:bodyPr>
          <a:lstStyle/>
          <a:p>
            <a:r>
              <a:rPr lang="sv-SE" dirty="0">
                <a:latin typeface="Arial" charset="0"/>
              </a:rPr>
              <a:t>Data Warehouse</a:t>
            </a:r>
            <a:endParaRPr lang="en-GB" dirty="0">
              <a:latin typeface="Arial" charset="0"/>
            </a:endParaRPr>
          </a:p>
        </p:txBody>
      </p:sp>
      <p:pic>
        <p:nvPicPr>
          <p:cNvPr id="27655" name="Picture 34"/>
          <p:cNvPicPr>
            <a:picLocks noChangeAspect="1" noChangeArrowheads="1"/>
          </p:cNvPicPr>
          <p:nvPr/>
        </p:nvPicPr>
        <p:blipFill>
          <a:blip r:embed="rId3" cstate="print"/>
          <a:srcRect/>
          <a:stretch>
            <a:fillRect/>
          </a:stretch>
        </p:blipFill>
        <p:spPr bwMode="auto">
          <a:xfrm>
            <a:off x="3619500" y="1219200"/>
            <a:ext cx="2133600" cy="1149350"/>
          </a:xfrm>
          <a:prstGeom prst="rect">
            <a:avLst/>
          </a:prstGeom>
          <a:noFill/>
          <a:ln w="9525">
            <a:noFill/>
            <a:miter lim="800000"/>
            <a:headEnd/>
            <a:tailEnd/>
          </a:ln>
        </p:spPr>
      </p:pic>
    </p:spTree>
    <p:extLst>
      <p:ext uri="{BB962C8B-B14F-4D97-AF65-F5344CB8AC3E}">
        <p14:creationId xmlns:p14="http://schemas.microsoft.com/office/powerpoint/2010/main" val="9005777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ChangeArrowheads="1"/>
          </p:cNvSpPr>
          <p:nvPr/>
        </p:nvSpPr>
        <p:spPr bwMode="auto">
          <a:xfrm>
            <a:off x="1206500" y="5324475"/>
            <a:ext cx="6934200" cy="1225550"/>
          </a:xfrm>
          <a:prstGeom prst="flowChartMagneticDisk">
            <a:avLst/>
          </a:prstGeom>
          <a:solidFill>
            <a:srgbClr val="FFCC99"/>
          </a:solidFill>
          <a:ln w="9525">
            <a:solidFill>
              <a:schemeClr val="tx1"/>
            </a:solidFill>
            <a:round/>
            <a:headEnd/>
            <a:tailEnd/>
          </a:ln>
        </p:spPr>
        <p:txBody>
          <a:bodyPr wrap="none" anchor="ctr"/>
          <a:lstStyle/>
          <a:p>
            <a:endParaRPr lang="en-US"/>
          </a:p>
        </p:txBody>
      </p:sp>
      <p:grpSp>
        <p:nvGrpSpPr>
          <p:cNvPr id="2" name="Group 3"/>
          <p:cNvGrpSpPr>
            <a:grpSpLocks/>
          </p:cNvGrpSpPr>
          <p:nvPr/>
        </p:nvGrpSpPr>
        <p:grpSpPr bwMode="auto">
          <a:xfrm>
            <a:off x="428628" y="2771775"/>
            <a:ext cx="7000878" cy="1846263"/>
            <a:chOff x="270" y="1746"/>
            <a:chExt cx="4410" cy="1163"/>
          </a:xfrm>
        </p:grpSpPr>
        <p:sp>
          <p:nvSpPr>
            <p:cNvPr id="28706" name="AutoShape 4"/>
            <p:cNvSpPr>
              <a:spLocks noChangeArrowheads="1"/>
            </p:cNvSpPr>
            <p:nvPr/>
          </p:nvSpPr>
          <p:spPr bwMode="auto">
            <a:xfrm>
              <a:off x="1208" y="1746"/>
              <a:ext cx="3472" cy="1163"/>
            </a:xfrm>
            <a:prstGeom prst="flowChartMagneticDisk">
              <a:avLst/>
            </a:prstGeom>
            <a:solidFill>
              <a:srgbClr val="CCFFCC"/>
            </a:solidFill>
            <a:ln w="9525">
              <a:solidFill>
                <a:schemeClr val="tx1"/>
              </a:solidFill>
              <a:round/>
              <a:headEnd/>
              <a:tailEnd/>
            </a:ln>
          </p:spPr>
          <p:txBody>
            <a:bodyPr wrap="none" anchor="ctr"/>
            <a:lstStyle/>
            <a:p>
              <a:endParaRPr lang="en-US"/>
            </a:p>
          </p:txBody>
        </p:sp>
        <p:sp>
          <p:nvSpPr>
            <p:cNvPr id="28707" name="Text Box 5"/>
            <p:cNvSpPr txBox="1">
              <a:spLocks noChangeArrowheads="1"/>
            </p:cNvSpPr>
            <p:nvPr/>
          </p:nvSpPr>
          <p:spPr bwMode="auto">
            <a:xfrm>
              <a:off x="270" y="2018"/>
              <a:ext cx="984" cy="233"/>
            </a:xfrm>
            <a:prstGeom prst="rect">
              <a:avLst/>
            </a:prstGeom>
            <a:noFill/>
            <a:ln w="9525">
              <a:noFill/>
              <a:miter lim="800000"/>
              <a:headEnd/>
              <a:tailEnd/>
            </a:ln>
          </p:spPr>
          <p:txBody>
            <a:bodyPr>
              <a:spAutoFit/>
            </a:bodyPr>
            <a:lstStyle/>
            <a:p>
              <a:r>
                <a:rPr lang="sv-SE" dirty="0">
                  <a:latin typeface="Arial" charset="0"/>
                </a:rPr>
                <a:t>QlikView File</a:t>
              </a:r>
              <a:endParaRPr lang="en-GB" dirty="0">
                <a:latin typeface="Arial" charset="0"/>
              </a:endParaRPr>
            </a:p>
          </p:txBody>
        </p:sp>
      </p:grpSp>
      <p:sp>
        <p:nvSpPr>
          <p:cNvPr id="28677" name="Text Box 7"/>
          <p:cNvSpPr txBox="1">
            <a:spLocks noChangeArrowheads="1"/>
          </p:cNvSpPr>
          <p:nvPr/>
        </p:nvSpPr>
        <p:spPr bwMode="auto">
          <a:xfrm>
            <a:off x="838200" y="1447800"/>
            <a:ext cx="2655888" cy="369332"/>
          </a:xfrm>
          <a:prstGeom prst="rect">
            <a:avLst/>
          </a:prstGeom>
          <a:noFill/>
          <a:ln w="9525">
            <a:noFill/>
            <a:miter lim="800000"/>
            <a:headEnd/>
            <a:tailEnd/>
          </a:ln>
        </p:spPr>
        <p:txBody>
          <a:bodyPr>
            <a:spAutoFit/>
          </a:bodyPr>
          <a:lstStyle/>
          <a:p>
            <a:r>
              <a:rPr lang="sv-SE" dirty="0">
                <a:latin typeface="Arial" charset="0"/>
              </a:rPr>
              <a:t>User Interface</a:t>
            </a:r>
            <a:endParaRPr lang="en-GB" dirty="0">
              <a:latin typeface="Arial" charset="0"/>
            </a:endParaRPr>
          </a:p>
        </p:txBody>
      </p:sp>
      <p:sp>
        <p:nvSpPr>
          <p:cNvPr id="28678" name="Text Box 8"/>
          <p:cNvSpPr txBox="1">
            <a:spLocks noChangeArrowheads="1"/>
          </p:cNvSpPr>
          <p:nvPr/>
        </p:nvSpPr>
        <p:spPr bwMode="auto">
          <a:xfrm>
            <a:off x="831850" y="4867275"/>
            <a:ext cx="3967163" cy="369332"/>
          </a:xfrm>
          <a:prstGeom prst="rect">
            <a:avLst/>
          </a:prstGeom>
          <a:noFill/>
          <a:ln w="9525">
            <a:noFill/>
            <a:miter lim="800000"/>
            <a:headEnd/>
            <a:tailEnd/>
          </a:ln>
        </p:spPr>
        <p:txBody>
          <a:bodyPr>
            <a:spAutoFit/>
          </a:bodyPr>
          <a:lstStyle/>
          <a:p>
            <a:r>
              <a:rPr lang="sv-SE">
                <a:latin typeface="Arial" charset="0"/>
              </a:rPr>
              <a:t>Data Source</a:t>
            </a:r>
            <a:endParaRPr lang="en-GB">
              <a:latin typeface="Arial" charset="0"/>
            </a:endParaRPr>
          </a:p>
        </p:txBody>
      </p:sp>
      <p:pic>
        <p:nvPicPr>
          <p:cNvPr id="28679" name="Picture 9"/>
          <p:cNvPicPr>
            <a:picLocks noChangeAspect="1" noChangeArrowheads="1"/>
          </p:cNvPicPr>
          <p:nvPr/>
        </p:nvPicPr>
        <p:blipFill>
          <a:blip r:embed="rId3" cstate="print"/>
          <a:srcRect/>
          <a:stretch>
            <a:fillRect/>
          </a:stretch>
        </p:blipFill>
        <p:spPr bwMode="auto">
          <a:xfrm>
            <a:off x="3619500" y="1219200"/>
            <a:ext cx="2133600" cy="1149350"/>
          </a:xfrm>
          <a:prstGeom prst="rect">
            <a:avLst/>
          </a:prstGeom>
          <a:noFill/>
          <a:ln w="9525">
            <a:noFill/>
            <a:miter lim="800000"/>
            <a:headEnd/>
            <a:tailEnd/>
          </a:ln>
        </p:spPr>
      </p:pic>
      <p:grpSp>
        <p:nvGrpSpPr>
          <p:cNvPr id="3" name="Group 10"/>
          <p:cNvGrpSpPr>
            <a:grpSpLocks/>
          </p:cNvGrpSpPr>
          <p:nvPr/>
        </p:nvGrpSpPr>
        <p:grpSpPr bwMode="auto">
          <a:xfrm>
            <a:off x="1997075" y="3979863"/>
            <a:ext cx="5299075" cy="503237"/>
            <a:chOff x="1258" y="2531"/>
            <a:chExt cx="3338" cy="317"/>
          </a:xfrm>
        </p:grpSpPr>
        <p:sp>
          <p:nvSpPr>
            <p:cNvPr id="28683" name="AutoShape 11"/>
            <p:cNvSpPr>
              <a:spLocks noChangeArrowheads="1"/>
            </p:cNvSpPr>
            <p:nvPr/>
          </p:nvSpPr>
          <p:spPr bwMode="auto">
            <a:xfrm>
              <a:off x="2314" y="2531"/>
              <a:ext cx="532"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8684" name="AutoShape 12"/>
            <p:cNvSpPr>
              <a:spLocks noChangeArrowheads="1"/>
            </p:cNvSpPr>
            <p:nvPr/>
          </p:nvSpPr>
          <p:spPr bwMode="auto">
            <a:xfrm>
              <a:off x="3016" y="2534"/>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8685" name="AutoShape 13"/>
            <p:cNvSpPr>
              <a:spLocks noChangeArrowheads="1"/>
            </p:cNvSpPr>
            <p:nvPr/>
          </p:nvSpPr>
          <p:spPr bwMode="auto">
            <a:xfrm>
              <a:off x="1258" y="2587"/>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8686" name="AutoShape 14"/>
            <p:cNvSpPr>
              <a:spLocks noChangeArrowheads="1"/>
            </p:cNvSpPr>
            <p:nvPr/>
          </p:nvSpPr>
          <p:spPr bwMode="auto">
            <a:xfrm>
              <a:off x="2680" y="2578"/>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8687" name="AutoShape 15"/>
            <p:cNvSpPr>
              <a:spLocks noChangeArrowheads="1"/>
            </p:cNvSpPr>
            <p:nvPr/>
          </p:nvSpPr>
          <p:spPr bwMode="auto">
            <a:xfrm>
              <a:off x="3450" y="2611"/>
              <a:ext cx="530"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8688" name="AutoShape 16"/>
            <p:cNvSpPr>
              <a:spLocks noChangeArrowheads="1"/>
            </p:cNvSpPr>
            <p:nvPr/>
          </p:nvSpPr>
          <p:spPr bwMode="auto">
            <a:xfrm>
              <a:off x="1888" y="2603"/>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8689" name="AutoShape 17"/>
            <p:cNvSpPr>
              <a:spLocks noChangeArrowheads="1"/>
            </p:cNvSpPr>
            <p:nvPr/>
          </p:nvSpPr>
          <p:spPr bwMode="auto">
            <a:xfrm>
              <a:off x="1890" y="2653"/>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28690" name="AutoShape 18"/>
            <p:cNvCxnSpPr>
              <a:cxnSpLocks noChangeShapeType="1"/>
              <a:stCxn id="28689" idx="4"/>
              <a:endCxn id="28693" idx="2"/>
            </p:cNvCxnSpPr>
            <p:nvPr/>
          </p:nvCxnSpPr>
          <p:spPr bwMode="auto">
            <a:xfrm flipV="1">
              <a:off x="2421" y="2691"/>
              <a:ext cx="191" cy="16"/>
            </a:xfrm>
            <a:prstGeom prst="straightConnector1">
              <a:avLst/>
            </a:prstGeom>
            <a:noFill/>
            <a:ln w="9525">
              <a:solidFill>
                <a:schemeClr val="tx1"/>
              </a:solidFill>
              <a:round/>
              <a:headEnd/>
              <a:tailEnd/>
            </a:ln>
          </p:spPr>
        </p:cxnSp>
        <p:cxnSp>
          <p:nvCxnSpPr>
            <p:cNvPr id="28691" name="AutoShape 19"/>
            <p:cNvCxnSpPr>
              <a:cxnSpLocks noChangeShapeType="1"/>
              <a:stCxn id="28688" idx="4"/>
              <a:endCxn id="28693" idx="2"/>
            </p:cNvCxnSpPr>
            <p:nvPr/>
          </p:nvCxnSpPr>
          <p:spPr bwMode="auto">
            <a:xfrm>
              <a:off x="2419" y="2657"/>
              <a:ext cx="193" cy="34"/>
            </a:xfrm>
            <a:prstGeom prst="straightConnector1">
              <a:avLst/>
            </a:prstGeom>
            <a:noFill/>
            <a:ln w="9525">
              <a:solidFill>
                <a:schemeClr val="tx1"/>
              </a:solidFill>
              <a:round/>
              <a:headEnd/>
              <a:tailEnd/>
            </a:ln>
          </p:spPr>
        </p:cxnSp>
        <p:cxnSp>
          <p:nvCxnSpPr>
            <p:cNvPr id="28692" name="AutoShape 20"/>
            <p:cNvCxnSpPr>
              <a:cxnSpLocks noChangeShapeType="1"/>
              <a:stCxn id="28693" idx="4"/>
              <a:endCxn id="28687" idx="2"/>
            </p:cNvCxnSpPr>
            <p:nvPr/>
          </p:nvCxnSpPr>
          <p:spPr bwMode="auto">
            <a:xfrm flipV="1">
              <a:off x="3282" y="2665"/>
              <a:ext cx="168" cy="26"/>
            </a:xfrm>
            <a:prstGeom prst="straightConnector1">
              <a:avLst/>
            </a:prstGeom>
            <a:noFill/>
            <a:ln w="9525">
              <a:solidFill>
                <a:schemeClr val="tx1"/>
              </a:solidFill>
              <a:round/>
              <a:headEnd/>
              <a:tailEnd/>
            </a:ln>
          </p:spPr>
        </p:cxnSp>
        <p:sp>
          <p:nvSpPr>
            <p:cNvPr id="28693" name="AutoShape 21"/>
            <p:cNvSpPr>
              <a:spLocks noChangeArrowheads="1"/>
            </p:cNvSpPr>
            <p:nvPr/>
          </p:nvSpPr>
          <p:spPr bwMode="auto">
            <a:xfrm>
              <a:off x="2612" y="2624"/>
              <a:ext cx="670" cy="133"/>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8694" name="AutoShape 22"/>
            <p:cNvSpPr>
              <a:spLocks noChangeArrowheads="1"/>
            </p:cNvSpPr>
            <p:nvPr/>
          </p:nvSpPr>
          <p:spPr bwMode="auto">
            <a:xfrm>
              <a:off x="3450" y="2659"/>
              <a:ext cx="530" cy="109"/>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28695" name="AutoShape 23"/>
            <p:cNvCxnSpPr>
              <a:cxnSpLocks noChangeShapeType="1"/>
              <a:stCxn id="28693" idx="4"/>
              <a:endCxn id="28694" idx="2"/>
            </p:cNvCxnSpPr>
            <p:nvPr/>
          </p:nvCxnSpPr>
          <p:spPr bwMode="auto">
            <a:xfrm>
              <a:off x="3282" y="2691"/>
              <a:ext cx="168" cy="23"/>
            </a:xfrm>
            <a:prstGeom prst="straightConnector1">
              <a:avLst/>
            </a:prstGeom>
            <a:noFill/>
            <a:ln w="9525">
              <a:solidFill>
                <a:schemeClr val="tx1"/>
              </a:solidFill>
              <a:round/>
              <a:headEnd/>
              <a:tailEnd/>
            </a:ln>
          </p:spPr>
        </p:cxnSp>
        <p:sp>
          <p:nvSpPr>
            <p:cNvPr id="28696" name="AutoShape 24"/>
            <p:cNvSpPr>
              <a:spLocks noChangeArrowheads="1"/>
            </p:cNvSpPr>
            <p:nvPr/>
          </p:nvSpPr>
          <p:spPr bwMode="auto">
            <a:xfrm>
              <a:off x="4065" y="2646"/>
              <a:ext cx="531" cy="109"/>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8697" name="AutoShape 25"/>
            <p:cNvSpPr>
              <a:spLocks noChangeArrowheads="1"/>
            </p:cNvSpPr>
            <p:nvPr/>
          </p:nvSpPr>
          <p:spPr bwMode="auto">
            <a:xfrm>
              <a:off x="4065" y="2693"/>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8698" name="AutoShape 26"/>
            <p:cNvSpPr>
              <a:spLocks noChangeArrowheads="1"/>
            </p:cNvSpPr>
            <p:nvPr/>
          </p:nvSpPr>
          <p:spPr bwMode="auto">
            <a:xfrm>
              <a:off x="1258" y="2642"/>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28699" name="AutoShape 27"/>
            <p:cNvCxnSpPr>
              <a:cxnSpLocks noChangeShapeType="1"/>
              <a:stCxn id="28698" idx="4"/>
              <a:endCxn id="28688" idx="2"/>
            </p:cNvCxnSpPr>
            <p:nvPr/>
          </p:nvCxnSpPr>
          <p:spPr bwMode="auto">
            <a:xfrm flipV="1">
              <a:off x="1789" y="2657"/>
              <a:ext cx="99" cy="39"/>
            </a:xfrm>
            <a:prstGeom prst="straightConnector1">
              <a:avLst/>
            </a:prstGeom>
            <a:noFill/>
            <a:ln w="9525">
              <a:solidFill>
                <a:schemeClr val="tx1"/>
              </a:solidFill>
              <a:round/>
              <a:headEnd/>
              <a:tailEnd/>
            </a:ln>
          </p:spPr>
        </p:cxnSp>
        <p:cxnSp>
          <p:nvCxnSpPr>
            <p:cNvPr id="28700" name="AutoShape 28"/>
            <p:cNvCxnSpPr>
              <a:cxnSpLocks noChangeShapeType="1"/>
              <a:stCxn id="28688" idx="2"/>
              <a:endCxn id="28685" idx="4"/>
            </p:cNvCxnSpPr>
            <p:nvPr/>
          </p:nvCxnSpPr>
          <p:spPr bwMode="auto">
            <a:xfrm flipH="1" flipV="1">
              <a:off x="1789" y="2641"/>
              <a:ext cx="99" cy="16"/>
            </a:xfrm>
            <a:prstGeom prst="straightConnector1">
              <a:avLst/>
            </a:prstGeom>
            <a:noFill/>
            <a:ln w="9525">
              <a:solidFill>
                <a:schemeClr val="tx1"/>
              </a:solidFill>
              <a:round/>
              <a:headEnd/>
              <a:tailEnd/>
            </a:ln>
          </p:spPr>
        </p:cxnSp>
        <p:cxnSp>
          <p:nvCxnSpPr>
            <p:cNvPr id="28701" name="AutoShape 29"/>
            <p:cNvCxnSpPr>
              <a:cxnSpLocks noChangeShapeType="1"/>
              <a:stCxn id="28694" idx="4"/>
              <a:endCxn id="28696" idx="2"/>
            </p:cNvCxnSpPr>
            <p:nvPr/>
          </p:nvCxnSpPr>
          <p:spPr bwMode="auto">
            <a:xfrm flipV="1">
              <a:off x="3980" y="2701"/>
              <a:ext cx="85" cy="13"/>
            </a:xfrm>
            <a:prstGeom prst="straightConnector1">
              <a:avLst/>
            </a:prstGeom>
            <a:noFill/>
            <a:ln w="9525">
              <a:solidFill>
                <a:schemeClr val="tx1"/>
              </a:solidFill>
              <a:round/>
              <a:headEnd/>
              <a:tailEnd/>
            </a:ln>
          </p:spPr>
        </p:cxnSp>
        <p:cxnSp>
          <p:nvCxnSpPr>
            <p:cNvPr id="28702" name="AutoShape 30"/>
            <p:cNvCxnSpPr>
              <a:cxnSpLocks noChangeShapeType="1"/>
              <a:stCxn id="28697" idx="2"/>
              <a:endCxn id="28694" idx="4"/>
            </p:cNvCxnSpPr>
            <p:nvPr/>
          </p:nvCxnSpPr>
          <p:spPr bwMode="auto">
            <a:xfrm flipH="1" flipV="1">
              <a:off x="3980" y="2714"/>
              <a:ext cx="85" cy="33"/>
            </a:xfrm>
            <a:prstGeom prst="straightConnector1">
              <a:avLst/>
            </a:prstGeom>
            <a:noFill/>
            <a:ln w="9525">
              <a:solidFill>
                <a:schemeClr val="tx1"/>
              </a:solidFill>
              <a:round/>
              <a:headEnd/>
              <a:tailEnd/>
            </a:ln>
          </p:spPr>
        </p:cxnSp>
        <p:sp>
          <p:nvSpPr>
            <p:cNvPr id="28703" name="AutoShape 31"/>
            <p:cNvSpPr>
              <a:spLocks noChangeArrowheads="1"/>
            </p:cNvSpPr>
            <p:nvPr/>
          </p:nvSpPr>
          <p:spPr bwMode="auto">
            <a:xfrm>
              <a:off x="2680" y="2696"/>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8704" name="AutoShape 32"/>
            <p:cNvSpPr>
              <a:spLocks noChangeArrowheads="1"/>
            </p:cNvSpPr>
            <p:nvPr/>
          </p:nvSpPr>
          <p:spPr bwMode="auto">
            <a:xfrm>
              <a:off x="2353" y="2740"/>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8705" name="AutoShape 33"/>
            <p:cNvSpPr>
              <a:spLocks noChangeArrowheads="1"/>
            </p:cNvSpPr>
            <p:nvPr/>
          </p:nvSpPr>
          <p:spPr bwMode="auto">
            <a:xfrm>
              <a:off x="3023" y="2740"/>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grpSp>
      <p:sp>
        <p:nvSpPr>
          <p:cNvPr id="175138" name="Text Box 34"/>
          <p:cNvSpPr txBox="1">
            <a:spLocks noChangeArrowheads="1"/>
          </p:cNvSpPr>
          <p:nvPr/>
        </p:nvSpPr>
        <p:spPr bwMode="auto">
          <a:xfrm>
            <a:off x="5210175" y="4618038"/>
            <a:ext cx="3895725" cy="701675"/>
          </a:xfrm>
          <a:prstGeom prst="rect">
            <a:avLst/>
          </a:prstGeom>
          <a:noFill/>
          <a:ln w="9525">
            <a:noFill/>
            <a:miter lim="800000"/>
            <a:headEnd/>
            <a:tailEnd/>
          </a:ln>
        </p:spPr>
        <p:txBody>
          <a:bodyPr>
            <a:spAutoFit/>
          </a:bodyPr>
          <a:lstStyle/>
          <a:p>
            <a:r>
              <a:rPr lang="en-GB" sz="2000">
                <a:latin typeface="Arial" charset="0"/>
              </a:rPr>
              <a:t>Data Warehouse is not needed. Any data source will do.</a:t>
            </a:r>
          </a:p>
        </p:txBody>
      </p:sp>
      <p:sp>
        <p:nvSpPr>
          <p:cNvPr id="175139" name="Text Box 35"/>
          <p:cNvSpPr txBox="1">
            <a:spLocks noChangeArrowheads="1"/>
          </p:cNvSpPr>
          <p:nvPr/>
        </p:nvSpPr>
        <p:spPr bwMode="auto">
          <a:xfrm>
            <a:off x="5736719" y="2017713"/>
            <a:ext cx="3352800" cy="701675"/>
          </a:xfrm>
          <a:prstGeom prst="rect">
            <a:avLst/>
          </a:prstGeom>
          <a:noFill/>
          <a:ln w="9525">
            <a:noFill/>
            <a:miter lim="800000"/>
            <a:headEnd/>
            <a:tailEnd/>
          </a:ln>
        </p:spPr>
        <p:txBody>
          <a:bodyPr>
            <a:spAutoFit/>
          </a:bodyPr>
          <a:lstStyle/>
          <a:p>
            <a:r>
              <a:rPr lang="en-GB" sz="2000">
                <a:latin typeface="Arial" charset="0"/>
              </a:rPr>
              <a:t>Relational database inside QlikView document.</a:t>
            </a:r>
          </a:p>
        </p:txBody>
      </p:sp>
      <p:sp>
        <p:nvSpPr>
          <p:cNvPr id="37" name="Rectangle 31"/>
          <p:cNvSpPr>
            <a:spLocks noGrp="1" noChangeArrowheads="1"/>
          </p:cNvSpPr>
          <p:nvPr>
            <p:ph type="title"/>
          </p:nvPr>
        </p:nvSpPr>
        <p:spPr>
          <a:xfrm>
            <a:off x="323850" y="163493"/>
            <a:ext cx="5546725" cy="550863"/>
          </a:xfrm>
        </p:spPr>
        <p:txBody>
          <a:bodyPr>
            <a:normAutofit/>
          </a:bodyPr>
          <a:lstStyle/>
          <a:p>
            <a:pPr eaLnBrk="1" hangingPunct="1"/>
            <a:r>
              <a:rPr lang="sv-SE" dirty="0" smtClean="0"/>
              <a:t>QlikView in action </a:t>
            </a:r>
            <a:endParaRPr lang="en-GB" dirty="0" smtClean="0"/>
          </a:p>
        </p:txBody>
      </p:sp>
    </p:spTree>
    <p:extLst>
      <p:ext uri="{BB962C8B-B14F-4D97-AF65-F5344CB8AC3E}">
        <p14:creationId xmlns:p14="http://schemas.microsoft.com/office/powerpoint/2010/main" val="33599412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75139"/>
                                        </p:tgtEl>
                                        <p:attrNameLst>
                                          <p:attrName>style.visibility</p:attrName>
                                        </p:attrNameLst>
                                      </p:cBhvr>
                                      <p:to>
                                        <p:strVal val="visible"/>
                                      </p:to>
                                    </p:set>
                                    <p:animEffect transition="in" filter="randombar(horizontal)">
                                      <p:cBhvr>
                                        <p:cTn id="7" dur="500"/>
                                        <p:tgtEl>
                                          <p:spTgt spid="17513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75138"/>
                                        </p:tgtEl>
                                        <p:attrNameLst>
                                          <p:attrName>style.visibility</p:attrName>
                                        </p:attrNameLst>
                                      </p:cBhvr>
                                      <p:to>
                                        <p:strVal val="visible"/>
                                      </p:to>
                                    </p:set>
                                    <p:animEffect transition="in" filter="randombar(horizontal)">
                                      <p:cBhvr>
                                        <p:cTn id="11" dur="500"/>
                                        <p:tgtEl>
                                          <p:spTgt spid="175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38" grpId="0" autoUpdateAnimBg="0"/>
      <p:bldP spid="17513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ChangeArrowheads="1"/>
          </p:cNvSpPr>
          <p:nvPr/>
        </p:nvSpPr>
        <p:spPr bwMode="auto">
          <a:xfrm>
            <a:off x="1206500" y="5324475"/>
            <a:ext cx="6934200" cy="1225550"/>
          </a:xfrm>
          <a:prstGeom prst="flowChartMagneticDisk">
            <a:avLst/>
          </a:prstGeom>
          <a:solidFill>
            <a:srgbClr val="FFCC99"/>
          </a:solidFill>
          <a:ln w="9525">
            <a:solidFill>
              <a:schemeClr val="tx1"/>
            </a:solidFill>
            <a:round/>
            <a:headEnd/>
            <a:tailEnd/>
          </a:ln>
        </p:spPr>
        <p:txBody>
          <a:bodyPr wrap="none" anchor="ctr"/>
          <a:lstStyle/>
          <a:p>
            <a:endParaRPr lang="en-US"/>
          </a:p>
        </p:txBody>
      </p:sp>
      <p:grpSp>
        <p:nvGrpSpPr>
          <p:cNvPr id="2" name="Group 3"/>
          <p:cNvGrpSpPr>
            <a:grpSpLocks/>
          </p:cNvGrpSpPr>
          <p:nvPr/>
        </p:nvGrpSpPr>
        <p:grpSpPr bwMode="auto">
          <a:xfrm>
            <a:off x="428628" y="2771775"/>
            <a:ext cx="7000878" cy="1846263"/>
            <a:chOff x="270" y="1746"/>
            <a:chExt cx="4410" cy="1163"/>
          </a:xfrm>
        </p:grpSpPr>
        <p:sp>
          <p:nvSpPr>
            <p:cNvPr id="29836" name="AutoShape 4"/>
            <p:cNvSpPr>
              <a:spLocks noChangeArrowheads="1"/>
            </p:cNvSpPr>
            <p:nvPr/>
          </p:nvSpPr>
          <p:spPr bwMode="auto">
            <a:xfrm>
              <a:off x="1208" y="1746"/>
              <a:ext cx="3472" cy="1163"/>
            </a:xfrm>
            <a:prstGeom prst="flowChartMagneticDisk">
              <a:avLst/>
            </a:prstGeom>
            <a:solidFill>
              <a:srgbClr val="CCFFCC"/>
            </a:solidFill>
            <a:ln w="9525">
              <a:solidFill>
                <a:schemeClr val="tx1"/>
              </a:solidFill>
              <a:round/>
              <a:headEnd/>
              <a:tailEnd/>
            </a:ln>
          </p:spPr>
          <p:txBody>
            <a:bodyPr wrap="none" anchor="ctr"/>
            <a:lstStyle/>
            <a:p>
              <a:endParaRPr lang="en-US"/>
            </a:p>
          </p:txBody>
        </p:sp>
        <p:sp>
          <p:nvSpPr>
            <p:cNvPr id="29837" name="Text Box 5"/>
            <p:cNvSpPr txBox="1">
              <a:spLocks noChangeArrowheads="1"/>
            </p:cNvSpPr>
            <p:nvPr/>
          </p:nvSpPr>
          <p:spPr bwMode="auto">
            <a:xfrm>
              <a:off x="270" y="2018"/>
              <a:ext cx="984" cy="233"/>
            </a:xfrm>
            <a:prstGeom prst="rect">
              <a:avLst/>
            </a:prstGeom>
            <a:noFill/>
            <a:ln w="9525">
              <a:noFill/>
              <a:miter lim="800000"/>
              <a:headEnd/>
              <a:tailEnd/>
            </a:ln>
          </p:spPr>
          <p:txBody>
            <a:bodyPr>
              <a:spAutoFit/>
            </a:bodyPr>
            <a:lstStyle/>
            <a:p>
              <a:r>
                <a:rPr lang="sv-SE" dirty="0">
                  <a:latin typeface="Arial" charset="0"/>
                </a:rPr>
                <a:t>QlikView File</a:t>
              </a:r>
              <a:endParaRPr lang="en-GB" dirty="0">
                <a:latin typeface="Arial" charset="0"/>
              </a:endParaRPr>
            </a:p>
          </p:txBody>
        </p:sp>
      </p:grpSp>
      <p:sp>
        <p:nvSpPr>
          <p:cNvPr id="29700" name="Text Box 7"/>
          <p:cNvSpPr txBox="1">
            <a:spLocks noChangeArrowheads="1"/>
          </p:cNvSpPr>
          <p:nvPr/>
        </p:nvSpPr>
        <p:spPr bwMode="auto">
          <a:xfrm>
            <a:off x="838200" y="1447800"/>
            <a:ext cx="2655888" cy="369332"/>
          </a:xfrm>
          <a:prstGeom prst="rect">
            <a:avLst/>
          </a:prstGeom>
          <a:noFill/>
          <a:ln w="9525">
            <a:noFill/>
            <a:miter lim="800000"/>
            <a:headEnd/>
            <a:tailEnd/>
          </a:ln>
        </p:spPr>
        <p:txBody>
          <a:bodyPr>
            <a:spAutoFit/>
          </a:bodyPr>
          <a:lstStyle/>
          <a:p>
            <a:r>
              <a:rPr lang="sv-SE">
                <a:latin typeface="Arial" charset="0"/>
              </a:rPr>
              <a:t>User Interface</a:t>
            </a:r>
            <a:endParaRPr lang="en-GB">
              <a:latin typeface="Arial" charset="0"/>
            </a:endParaRPr>
          </a:p>
        </p:txBody>
      </p:sp>
      <p:sp>
        <p:nvSpPr>
          <p:cNvPr id="29701" name="Text Box 8"/>
          <p:cNvSpPr txBox="1">
            <a:spLocks noChangeArrowheads="1"/>
          </p:cNvSpPr>
          <p:nvPr/>
        </p:nvSpPr>
        <p:spPr bwMode="auto">
          <a:xfrm>
            <a:off x="831850" y="4867275"/>
            <a:ext cx="3967163" cy="369332"/>
          </a:xfrm>
          <a:prstGeom prst="rect">
            <a:avLst/>
          </a:prstGeom>
          <a:noFill/>
          <a:ln w="9525">
            <a:noFill/>
            <a:miter lim="800000"/>
            <a:headEnd/>
            <a:tailEnd/>
          </a:ln>
        </p:spPr>
        <p:txBody>
          <a:bodyPr>
            <a:spAutoFit/>
          </a:bodyPr>
          <a:lstStyle/>
          <a:p>
            <a:r>
              <a:rPr lang="sv-SE">
                <a:latin typeface="Arial" charset="0"/>
              </a:rPr>
              <a:t>Data Source</a:t>
            </a:r>
            <a:endParaRPr lang="en-GB">
              <a:latin typeface="Arial" charset="0"/>
            </a:endParaRPr>
          </a:p>
        </p:txBody>
      </p:sp>
      <p:pic>
        <p:nvPicPr>
          <p:cNvPr id="29702" name="Picture 9"/>
          <p:cNvPicPr>
            <a:picLocks noChangeAspect="1" noChangeArrowheads="1"/>
          </p:cNvPicPr>
          <p:nvPr/>
        </p:nvPicPr>
        <p:blipFill>
          <a:blip r:embed="rId3" cstate="print"/>
          <a:srcRect/>
          <a:stretch>
            <a:fillRect/>
          </a:stretch>
        </p:blipFill>
        <p:spPr bwMode="auto">
          <a:xfrm>
            <a:off x="3619500" y="1219200"/>
            <a:ext cx="2133600" cy="1149350"/>
          </a:xfrm>
          <a:prstGeom prst="rect">
            <a:avLst/>
          </a:prstGeom>
          <a:noFill/>
          <a:ln w="9525">
            <a:noFill/>
            <a:miter lim="800000"/>
            <a:headEnd/>
            <a:tailEnd/>
          </a:ln>
        </p:spPr>
      </p:pic>
      <p:grpSp>
        <p:nvGrpSpPr>
          <p:cNvPr id="3" name="Group 10"/>
          <p:cNvGrpSpPr>
            <a:grpSpLocks/>
          </p:cNvGrpSpPr>
          <p:nvPr/>
        </p:nvGrpSpPr>
        <p:grpSpPr bwMode="auto">
          <a:xfrm>
            <a:off x="1997075" y="3979863"/>
            <a:ext cx="5299075" cy="503237"/>
            <a:chOff x="1258" y="2531"/>
            <a:chExt cx="3338" cy="317"/>
          </a:xfrm>
        </p:grpSpPr>
        <p:sp>
          <p:nvSpPr>
            <p:cNvPr id="29813" name="AutoShape 11"/>
            <p:cNvSpPr>
              <a:spLocks noChangeArrowheads="1"/>
            </p:cNvSpPr>
            <p:nvPr/>
          </p:nvSpPr>
          <p:spPr bwMode="auto">
            <a:xfrm>
              <a:off x="2314" y="2531"/>
              <a:ext cx="532"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814" name="AutoShape 12"/>
            <p:cNvSpPr>
              <a:spLocks noChangeArrowheads="1"/>
            </p:cNvSpPr>
            <p:nvPr/>
          </p:nvSpPr>
          <p:spPr bwMode="auto">
            <a:xfrm>
              <a:off x="3016" y="2534"/>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815" name="AutoShape 13"/>
            <p:cNvSpPr>
              <a:spLocks noChangeArrowheads="1"/>
            </p:cNvSpPr>
            <p:nvPr/>
          </p:nvSpPr>
          <p:spPr bwMode="auto">
            <a:xfrm>
              <a:off x="1258" y="2587"/>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816" name="AutoShape 14"/>
            <p:cNvSpPr>
              <a:spLocks noChangeArrowheads="1"/>
            </p:cNvSpPr>
            <p:nvPr/>
          </p:nvSpPr>
          <p:spPr bwMode="auto">
            <a:xfrm>
              <a:off x="2680" y="2578"/>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817" name="AutoShape 15"/>
            <p:cNvSpPr>
              <a:spLocks noChangeArrowheads="1"/>
            </p:cNvSpPr>
            <p:nvPr/>
          </p:nvSpPr>
          <p:spPr bwMode="auto">
            <a:xfrm>
              <a:off x="3450" y="2611"/>
              <a:ext cx="530"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818" name="AutoShape 16"/>
            <p:cNvSpPr>
              <a:spLocks noChangeArrowheads="1"/>
            </p:cNvSpPr>
            <p:nvPr/>
          </p:nvSpPr>
          <p:spPr bwMode="auto">
            <a:xfrm>
              <a:off x="1888" y="2603"/>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819" name="AutoShape 17"/>
            <p:cNvSpPr>
              <a:spLocks noChangeArrowheads="1"/>
            </p:cNvSpPr>
            <p:nvPr/>
          </p:nvSpPr>
          <p:spPr bwMode="auto">
            <a:xfrm>
              <a:off x="1890" y="2653"/>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29820" name="AutoShape 18"/>
            <p:cNvCxnSpPr>
              <a:cxnSpLocks noChangeShapeType="1"/>
              <a:stCxn id="29819" idx="4"/>
              <a:endCxn id="29823" idx="2"/>
            </p:cNvCxnSpPr>
            <p:nvPr/>
          </p:nvCxnSpPr>
          <p:spPr bwMode="auto">
            <a:xfrm flipV="1">
              <a:off x="2421" y="2691"/>
              <a:ext cx="191" cy="16"/>
            </a:xfrm>
            <a:prstGeom prst="straightConnector1">
              <a:avLst/>
            </a:prstGeom>
            <a:noFill/>
            <a:ln w="9525">
              <a:solidFill>
                <a:schemeClr val="tx1"/>
              </a:solidFill>
              <a:round/>
              <a:headEnd/>
              <a:tailEnd/>
            </a:ln>
          </p:spPr>
        </p:cxnSp>
        <p:cxnSp>
          <p:nvCxnSpPr>
            <p:cNvPr id="29821" name="AutoShape 19"/>
            <p:cNvCxnSpPr>
              <a:cxnSpLocks noChangeShapeType="1"/>
              <a:stCxn id="29818" idx="4"/>
              <a:endCxn id="29823" idx="2"/>
            </p:cNvCxnSpPr>
            <p:nvPr/>
          </p:nvCxnSpPr>
          <p:spPr bwMode="auto">
            <a:xfrm>
              <a:off x="2419" y="2657"/>
              <a:ext cx="193" cy="34"/>
            </a:xfrm>
            <a:prstGeom prst="straightConnector1">
              <a:avLst/>
            </a:prstGeom>
            <a:noFill/>
            <a:ln w="9525">
              <a:solidFill>
                <a:schemeClr val="tx1"/>
              </a:solidFill>
              <a:round/>
              <a:headEnd/>
              <a:tailEnd/>
            </a:ln>
          </p:spPr>
        </p:cxnSp>
        <p:cxnSp>
          <p:nvCxnSpPr>
            <p:cNvPr id="29822" name="AutoShape 20"/>
            <p:cNvCxnSpPr>
              <a:cxnSpLocks noChangeShapeType="1"/>
              <a:stCxn id="29823" idx="4"/>
              <a:endCxn id="29817" idx="2"/>
            </p:cNvCxnSpPr>
            <p:nvPr/>
          </p:nvCxnSpPr>
          <p:spPr bwMode="auto">
            <a:xfrm flipV="1">
              <a:off x="3282" y="2665"/>
              <a:ext cx="168" cy="26"/>
            </a:xfrm>
            <a:prstGeom prst="straightConnector1">
              <a:avLst/>
            </a:prstGeom>
            <a:noFill/>
            <a:ln w="9525">
              <a:solidFill>
                <a:schemeClr val="tx1"/>
              </a:solidFill>
              <a:round/>
              <a:headEnd/>
              <a:tailEnd/>
            </a:ln>
          </p:spPr>
        </p:cxnSp>
        <p:sp>
          <p:nvSpPr>
            <p:cNvPr id="29823" name="AutoShape 21"/>
            <p:cNvSpPr>
              <a:spLocks noChangeArrowheads="1"/>
            </p:cNvSpPr>
            <p:nvPr/>
          </p:nvSpPr>
          <p:spPr bwMode="auto">
            <a:xfrm>
              <a:off x="2612" y="2624"/>
              <a:ext cx="670" cy="133"/>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824" name="AutoShape 22"/>
            <p:cNvSpPr>
              <a:spLocks noChangeArrowheads="1"/>
            </p:cNvSpPr>
            <p:nvPr/>
          </p:nvSpPr>
          <p:spPr bwMode="auto">
            <a:xfrm>
              <a:off x="3450" y="2659"/>
              <a:ext cx="530" cy="109"/>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29825" name="AutoShape 23"/>
            <p:cNvCxnSpPr>
              <a:cxnSpLocks noChangeShapeType="1"/>
              <a:stCxn id="29823" idx="4"/>
              <a:endCxn id="29824" idx="2"/>
            </p:cNvCxnSpPr>
            <p:nvPr/>
          </p:nvCxnSpPr>
          <p:spPr bwMode="auto">
            <a:xfrm>
              <a:off x="3282" y="2691"/>
              <a:ext cx="168" cy="23"/>
            </a:xfrm>
            <a:prstGeom prst="straightConnector1">
              <a:avLst/>
            </a:prstGeom>
            <a:noFill/>
            <a:ln w="9525">
              <a:solidFill>
                <a:schemeClr val="tx1"/>
              </a:solidFill>
              <a:round/>
              <a:headEnd/>
              <a:tailEnd/>
            </a:ln>
          </p:spPr>
        </p:cxnSp>
        <p:sp>
          <p:nvSpPr>
            <p:cNvPr id="29826" name="AutoShape 24"/>
            <p:cNvSpPr>
              <a:spLocks noChangeArrowheads="1"/>
            </p:cNvSpPr>
            <p:nvPr/>
          </p:nvSpPr>
          <p:spPr bwMode="auto">
            <a:xfrm>
              <a:off x="4065" y="2646"/>
              <a:ext cx="531" cy="109"/>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827" name="AutoShape 25"/>
            <p:cNvSpPr>
              <a:spLocks noChangeArrowheads="1"/>
            </p:cNvSpPr>
            <p:nvPr/>
          </p:nvSpPr>
          <p:spPr bwMode="auto">
            <a:xfrm>
              <a:off x="4065" y="2693"/>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828" name="AutoShape 26"/>
            <p:cNvSpPr>
              <a:spLocks noChangeArrowheads="1"/>
            </p:cNvSpPr>
            <p:nvPr/>
          </p:nvSpPr>
          <p:spPr bwMode="auto">
            <a:xfrm>
              <a:off x="1258" y="2642"/>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29829" name="AutoShape 27"/>
            <p:cNvCxnSpPr>
              <a:cxnSpLocks noChangeShapeType="1"/>
              <a:stCxn id="29828" idx="4"/>
              <a:endCxn id="29818" idx="2"/>
            </p:cNvCxnSpPr>
            <p:nvPr/>
          </p:nvCxnSpPr>
          <p:spPr bwMode="auto">
            <a:xfrm flipV="1">
              <a:off x="1789" y="2657"/>
              <a:ext cx="99" cy="39"/>
            </a:xfrm>
            <a:prstGeom prst="straightConnector1">
              <a:avLst/>
            </a:prstGeom>
            <a:noFill/>
            <a:ln w="9525">
              <a:solidFill>
                <a:schemeClr val="tx1"/>
              </a:solidFill>
              <a:round/>
              <a:headEnd/>
              <a:tailEnd/>
            </a:ln>
          </p:spPr>
        </p:cxnSp>
        <p:cxnSp>
          <p:nvCxnSpPr>
            <p:cNvPr id="29830" name="AutoShape 28"/>
            <p:cNvCxnSpPr>
              <a:cxnSpLocks noChangeShapeType="1"/>
              <a:stCxn id="29818" idx="2"/>
              <a:endCxn id="29815" idx="4"/>
            </p:cNvCxnSpPr>
            <p:nvPr/>
          </p:nvCxnSpPr>
          <p:spPr bwMode="auto">
            <a:xfrm flipH="1" flipV="1">
              <a:off x="1789" y="2641"/>
              <a:ext cx="99" cy="16"/>
            </a:xfrm>
            <a:prstGeom prst="straightConnector1">
              <a:avLst/>
            </a:prstGeom>
            <a:noFill/>
            <a:ln w="9525">
              <a:solidFill>
                <a:schemeClr val="tx1"/>
              </a:solidFill>
              <a:round/>
              <a:headEnd/>
              <a:tailEnd/>
            </a:ln>
          </p:spPr>
        </p:cxnSp>
        <p:cxnSp>
          <p:nvCxnSpPr>
            <p:cNvPr id="29831" name="AutoShape 29"/>
            <p:cNvCxnSpPr>
              <a:cxnSpLocks noChangeShapeType="1"/>
              <a:stCxn id="29824" idx="4"/>
              <a:endCxn id="29826" idx="2"/>
            </p:cNvCxnSpPr>
            <p:nvPr/>
          </p:nvCxnSpPr>
          <p:spPr bwMode="auto">
            <a:xfrm flipV="1">
              <a:off x="3980" y="2701"/>
              <a:ext cx="85" cy="13"/>
            </a:xfrm>
            <a:prstGeom prst="straightConnector1">
              <a:avLst/>
            </a:prstGeom>
            <a:noFill/>
            <a:ln w="9525">
              <a:solidFill>
                <a:schemeClr val="tx1"/>
              </a:solidFill>
              <a:round/>
              <a:headEnd/>
              <a:tailEnd/>
            </a:ln>
          </p:spPr>
        </p:cxnSp>
        <p:cxnSp>
          <p:nvCxnSpPr>
            <p:cNvPr id="29832" name="AutoShape 30"/>
            <p:cNvCxnSpPr>
              <a:cxnSpLocks noChangeShapeType="1"/>
              <a:stCxn id="29827" idx="2"/>
              <a:endCxn id="29824" idx="4"/>
            </p:cNvCxnSpPr>
            <p:nvPr/>
          </p:nvCxnSpPr>
          <p:spPr bwMode="auto">
            <a:xfrm flipH="1" flipV="1">
              <a:off x="3980" y="2714"/>
              <a:ext cx="85" cy="33"/>
            </a:xfrm>
            <a:prstGeom prst="straightConnector1">
              <a:avLst/>
            </a:prstGeom>
            <a:noFill/>
            <a:ln w="9525">
              <a:solidFill>
                <a:schemeClr val="tx1"/>
              </a:solidFill>
              <a:round/>
              <a:headEnd/>
              <a:tailEnd/>
            </a:ln>
          </p:spPr>
        </p:cxnSp>
        <p:sp>
          <p:nvSpPr>
            <p:cNvPr id="29833" name="AutoShape 31"/>
            <p:cNvSpPr>
              <a:spLocks noChangeArrowheads="1"/>
            </p:cNvSpPr>
            <p:nvPr/>
          </p:nvSpPr>
          <p:spPr bwMode="auto">
            <a:xfrm>
              <a:off x="2680" y="2696"/>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834" name="AutoShape 32"/>
            <p:cNvSpPr>
              <a:spLocks noChangeArrowheads="1"/>
            </p:cNvSpPr>
            <p:nvPr/>
          </p:nvSpPr>
          <p:spPr bwMode="auto">
            <a:xfrm>
              <a:off x="2353" y="2740"/>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835" name="AutoShape 33"/>
            <p:cNvSpPr>
              <a:spLocks noChangeArrowheads="1"/>
            </p:cNvSpPr>
            <p:nvPr/>
          </p:nvSpPr>
          <p:spPr bwMode="auto">
            <a:xfrm>
              <a:off x="3023" y="2740"/>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grpSp>
      <p:grpSp>
        <p:nvGrpSpPr>
          <p:cNvPr id="4" name="Group 34"/>
          <p:cNvGrpSpPr>
            <a:grpSpLocks/>
          </p:cNvGrpSpPr>
          <p:nvPr/>
        </p:nvGrpSpPr>
        <p:grpSpPr bwMode="auto">
          <a:xfrm>
            <a:off x="4572000" y="4605338"/>
            <a:ext cx="3840163" cy="719137"/>
            <a:chOff x="2880" y="2901"/>
            <a:chExt cx="2419" cy="555"/>
          </a:xfrm>
        </p:grpSpPr>
        <p:sp>
          <p:nvSpPr>
            <p:cNvPr id="29811" name="Line 35"/>
            <p:cNvSpPr>
              <a:spLocks noChangeShapeType="1"/>
            </p:cNvSpPr>
            <p:nvPr/>
          </p:nvSpPr>
          <p:spPr bwMode="auto">
            <a:xfrm flipH="1">
              <a:off x="2880" y="2901"/>
              <a:ext cx="4" cy="555"/>
            </a:xfrm>
            <a:prstGeom prst="line">
              <a:avLst/>
            </a:prstGeom>
            <a:noFill/>
            <a:ln w="76200">
              <a:solidFill>
                <a:srgbClr val="FF0000"/>
              </a:solidFill>
              <a:round/>
              <a:headEnd type="triangle" w="med" len="med"/>
              <a:tailEnd/>
            </a:ln>
          </p:spPr>
          <p:txBody>
            <a:bodyPr/>
            <a:lstStyle/>
            <a:p>
              <a:endParaRPr lang="en-IN"/>
            </a:p>
          </p:txBody>
        </p:sp>
        <p:sp>
          <p:nvSpPr>
            <p:cNvPr id="29812" name="Text Box 36"/>
            <p:cNvSpPr txBox="1">
              <a:spLocks noChangeArrowheads="1"/>
            </p:cNvSpPr>
            <p:nvPr/>
          </p:nvSpPr>
          <p:spPr bwMode="auto">
            <a:xfrm>
              <a:off x="3291" y="3122"/>
              <a:ext cx="2008" cy="306"/>
            </a:xfrm>
            <a:prstGeom prst="rect">
              <a:avLst/>
            </a:prstGeom>
            <a:noFill/>
            <a:ln w="9525">
              <a:noFill/>
              <a:miter lim="800000"/>
              <a:headEnd/>
              <a:tailEnd/>
            </a:ln>
          </p:spPr>
          <p:txBody>
            <a:bodyPr>
              <a:spAutoFit/>
            </a:bodyPr>
            <a:lstStyle/>
            <a:p>
              <a:r>
                <a:rPr lang="sv-SE" sz="2000">
                  <a:latin typeface="Arial" charset="0"/>
                </a:rPr>
                <a:t>1. Load the Data.</a:t>
              </a:r>
              <a:endParaRPr lang="en-GB" sz="2000">
                <a:latin typeface="Arial" charset="0"/>
              </a:endParaRPr>
            </a:p>
          </p:txBody>
        </p:sp>
      </p:grpSp>
      <p:grpSp>
        <p:nvGrpSpPr>
          <p:cNvPr id="5" name="Group 37"/>
          <p:cNvGrpSpPr>
            <a:grpSpLocks/>
          </p:cNvGrpSpPr>
          <p:nvPr/>
        </p:nvGrpSpPr>
        <p:grpSpPr bwMode="auto">
          <a:xfrm>
            <a:off x="4572000" y="1752600"/>
            <a:ext cx="4267200" cy="1006475"/>
            <a:chOff x="2880" y="1104"/>
            <a:chExt cx="2688" cy="634"/>
          </a:xfrm>
        </p:grpSpPr>
        <p:sp>
          <p:nvSpPr>
            <p:cNvPr id="29809" name="Line 38"/>
            <p:cNvSpPr>
              <a:spLocks noChangeShapeType="1"/>
            </p:cNvSpPr>
            <p:nvPr/>
          </p:nvSpPr>
          <p:spPr bwMode="auto">
            <a:xfrm flipH="1">
              <a:off x="2880" y="1492"/>
              <a:ext cx="0" cy="246"/>
            </a:xfrm>
            <a:prstGeom prst="line">
              <a:avLst/>
            </a:prstGeom>
            <a:noFill/>
            <a:ln w="28575">
              <a:solidFill>
                <a:schemeClr val="tx1"/>
              </a:solidFill>
              <a:round/>
              <a:headEnd type="triangle" w="med" len="med"/>
              <a:tailEnd type="triangle" w="med" len="med"/>
            </a:ln>
          </p:spPr>
          <p:txBody>
            <a:bodyPr/>
            <a:lstStyle/>
            <a:p>
              <a:endParaRPr lang="en-IN"/>
            </a:p>
          </p:txBody>
        </p:sp>
        <p:sp>
          <p:nvSpPr>
            <p:cNvPr id="29810" name="Text Box 39"/>
            <p:cNvSpPr txBox="1">
              <a:spLocks noChangeArrowheads="1"/>
            </p:cNvSpPr>
            <p:nvPr/>
          </p:nvSpPr>
          <p:spPr bwMode="auto">
            <a:xfrm>
              <a:off x="3694" y="1104"/>
              <a:ext cx="1874" cy="634"/>
            </a:xfrm>
            <a:prstGeom prst="rect">
              <a:avLst/>
            </a:prstGeom>
            <a:noFill/>
            <a:ln w="9525">
              <a:noFill/>
              <a:miter lim="800000"/>
              <a:headEnd/>
              <a:tailEnd/>
            </a:ln>
          </p:spPr>
          <p:txBody>
            <a:bodyPr>
              <a:spAutoFit/>
            </a:bodyPr>
            <a:lstStyle/>
            <a:p>
              <a:r>
                <a:rPr lang="sv-SE" sz="2000">
                  <a:latin typeface="Arial" charset="0"/>
                </a:rPr>
                <a:t>2. Every click is a query. Extremely fast, and very flexible. </a:t>
              </a:r>
              <a:endParaRPr lang="en-GB" sz="2000">
                <a:latin typeface="Arial" charset="0"/>
              </a:endParaRPr>
            </a:p>
          </p:txBody>
        </p:sp>
      </p:grpSp>
      <p:sp>
        <p:nvSpPr>
          <p:cNvPr id="177192" name="AutoShape 40"/>
          <p:cNvSpPr>
            <a:spLocks noChangeArrowheads="1"/>
          </p:cNvSpPr>
          <p:nvPr/>
        </p:nvSpPr>
        <p:spPr bwMode="auto">
          <a:xfrm>
            <a:off x="6453188" y="4237038"/>
            <a:ext cx="842962" cy="171450"/>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grpSp>
        <p:nvGrpSpPr>
          <p:cNvPr id="6" name="Group 41"/>
          <p:cNvGrpSpPr>
            <a:grpSpLocks/>
          </p:cNvGrpSpPr>
          <p:nvPr/>
        </p:nvGrpSpPr>
        <p:grpSpPr bwMode="auto">
          <a:xfrm>
            <a:off x="1997075" y="3979863"/>
            <a:ext cx="5299075" cy="503237"/>
            <a:chOff x="1258" y="2507"/>
            <a:chExt cx="3338" cy="317"/>
          </a:xfrm>
        </p:grpSpPr>
        <p:sp>
          <p:nvSpPr>
            <p:cNvPr id="29786" name="AutoShape 42"/>
            <p:cNvSpPr>
              <a:spLocks noChangeArrowheads="1"/>
            </p:cNvSpPr>
            <p:nvPr/>
          </p:nvSpPr>
          <p:spPr bwMode="auto">
            <a:xfrm>
              <a:off x="2314" y="2507"/>
              <a:ext cx="532"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87" name="AutoShape 43"/>
            <p:cNvSpPr>
              <a:spLocks noChangeArrowheads="1"/>
            </p:cNvSpPr>
            <p:nvPr/>
          </p:nvSpPr>
          <p:spPr bwMode="auto">
            <a:xfrm>
              <a:off x="3016" y="2510"/>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88" name="AutoShape 44"/>
            <p:cNvSpPr>
              <a:spLocks noChangeArrowheads="1"/>
            </p:cNvSpPr>
            <p:nvPr/>
          </p:nvSpPr>
          <p:spPr bwMode="auto">
            <a:xfrm>
              <a:off x="1258" y="2563"/>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89" name="AutoShape 45"/>
            <p:cNvSpPr>
              <a:spLocks noChangeArrowheads="1"/>
            </p:cNvSpPr>
            <p:nvPr/>
          </p:nvSpPr>
          <p:spPr bwMode="auto">
            <a:xfrm>
              <a:off x="2680" y="2554"/>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90" name="AutoShape 46"/>
            <p:cNvSpPr>
              <a:spLocks noChangeArrowheads="1"/>
            </p:cNvSpPr>
            <p:nvPr/>
          </p:nvSpPr>
          <p:spPr bwMode="auto">
            <a:xfrm>
              <a:off x="3450" y="2587"/>
              <a:ext cx="530"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91" name="AutoShape 47"/>
            <p:cNvSpPr>
              <a:spLocks noChangeArrowheads="1"/>
            </p:cNvSpPr>
            <p:nvPr/>
          </p:nvSpPr>
          <p:spPr bwMode="auto">
            <a:xfrm>
              <a:off x="1888" y="2579"/>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92" name="AutoShape 48"/>
            <p:cNvSpPr>
              <a:spLocks noChangeArrowheads="1"/>
            </p:cNvSpPr>
            <p:nvPr/>
          </p:nvSpPr>
          <p:spPr bwMode="auto">
            <a:xfrm>
              <a:off x="1890" y="2629"/>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29793" name="AutoShape 49"/>
            <p:cNvCxnSpPr>
              <a:cxnSpLocks noChangeShapeType="1"/>
              <a:stCxn id="29792" idx="4"/>
              <a:endCxn id="29796" idx="2"/>
            </p:cNvCxnSpPr>
            <p:nvPr/>
          </p:nvCxnSpPr>
          <p:spPr bwMode="auto">
            <a:xfrm flipV="1">
              <a:off x="2421" y="2667"/>
              <a:ext cx="191" cy="16"/>
            </a:xfrm>
            <a:prstGeom prst="straightConnector1">
              <a:avLst/>
            </a:prstGeom>
            <a:noFill/>
            <a:ln w="9525">
              <a:solidFill>
                <a:schemeClr val="tx1"/>
              </a:solidFill>
              <a:round/>
              <a:headEnd/>
              <a:tailEnd/>
            </a:ln>
          </p:spPr>
        </p:cxnSp>
        <p:cxnSp>
          <p:nvCxnSpPr>
            <p:cNvPr id="29794" name="AutoShape 50"/>
            <p:cNvCxnSpPr>
              <a:cxnSpLocks noChangeShapeType="1"/>
              <a:stCxn id="29791" idx="4"/>
              <a:endCxn id="29796" idx="2"/>
            </p:cNvCxnSpPr>
            <p:nvPr/>
          </p:nvCxnSpPr>
          <p:spPr bwMode="auto">
            <a:xfrm>
              <a:off x="2419" y="2633"/>
              <a:ext cx="193" cy="34"/>
            </a:xfrm>
            <a:prstGeom prst="straightConnector1">
              <a:avLst/>
            </a:prstGeom>
            <a:noFill/>
            <a:ln w="9525">
              <a:solidFill>
                <a:schemeClr val="tx1"/>
              </a:solidFill>
              <a:round/>
              <a:headEnd/>
              <a:tailEnd/>
            </a:ln>
          </p:spPr>
        </p:cxnSp>
        <p:cxnSp>
          <p:nvCxnSpPr>
            <p:cNvPr id="29795" name="AutoShape 51"/>
            <p:cNvCxnSpPr>
              <a:cxnSpLocks noChangeShapeType="1"/>
              <a:stCxn id="29796" idx="4"/>
              <a:endCxn id="29790" idx="2"/>
            </p:cNvCxnSpPr>
            <p:nvPr/>
          </p:nvCxnSpPr>
          <p:spPr bwMode="auto">
            <a:xfrm flipV="1">
              <a:off x="3282" y="2641"/>
              <a:ext cx="168" cy="26"/>
            </a:xfrm>
            <a:prstGeom prst="straightConnector1">
              <a:avLst/>
            </a:prstGeom>
            <a:noFill/>
            <a:ln w="9525">
              <a:solidFill>
                <a:schemeClr val="tx1"/>
              </a:solidFill>
              <a:round/>
              <a:headEnd/>
              <a:tailEnd/>
            </a:ln>
          </p:spPr>
        </p:cxnSp>
        <p:sp>
          <p:nvSpPr>
            <p:cNvPr id="29796" name="AutoShape 52"/>
            <p:cNvSpPr>
              <a:spLocks noChangeArrowheads="1"/>
            </p:cNvSpPr>
            <p:nvPr/>
          </p:nvSpPr>
          <p:spPr bwMode="auto">
            <a:xfrm>
              <a:off x="2612" y="2600"/>
              <a:ext cx="670" cy="133"/>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97" name="AutoShape 53"/>
            <p:cNvSpPr>
              <a:spLocks noChangeArrowheads="1"/>
            </p:cNvSpPr>
            <p:nvPr/>
          </p:nvSpPr>
          <p:spPr bwMode="auto">
            <a:xfrm>
              <a:off x="3450" y="2635"/>
              <a:ext cx="530" cy="109"/>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29798" name="AutoShape 54"/>
            <p:cNvCxnSpPr>
              <a:cxnSpLocks noChangeShapeType="1"/>
              <a:stCxn id="29796" idx="4"/>
              <a:endCxn id="29797" idx="2"/>
            </p:cNvCxnSpPr>
            <p:nvPr/>
          </p:nvCxnSpPr>
          <p:spPr bwMode="auto">
            <a:xfrm>
              <a:off x="3282" y="2667"/>
              <a:ext cx="168" cy="23"/>
            </a:xfrm>
            <a:prstGeom prst="straightConnector1">
              <a:avLst/>
            </a:prstGeom>
            <a:noFill/>
            <a:ln w="9525">
              <a:solidFill>
                <a:schemeClr val="tx1"/>
              </a:solidFill>
              <a:round/>
              <a:headEnd/>
              <a:tailEnd/>
            </a:ln>
          </p:spPr>
        </p:cxnSp>
        <p:sp>
          <p:nvSpPr>
            <p:cNvPr id="29799" name="AutoShape 55"/>
            <p:cNvSpPr>
              <a:spLocks noChangeArrowheads="1"/>
            </p:cNvSpPr>
            <p:nvPr/>
          </p:nvSpPr>
          <p:spPr bwMode="auto">
            <a:xfrm>
              <a:off x="4065" y="2622"/>
              <a:ext cx="531" cy="109"/>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800" name="AutoShape 56"/>
            <p:cNvSpPr>
              <a:spLocks noChangeArrowheads="1"/>
            </p:cNvSpPr>
            <p:nvPr/>
          </p:nvSpPr>
          <p:spPr bwMode="auto">
            <a:xfrm>
              <a:off x="4065" y="2669"/>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801" name="AutoShape 57"/>
            <p:cNvSpPr>
              <a:spLocks noChangeArrowheads="1"/>
            </p:cNvSpPr>
            <p:nvPr/>
          </p:nvSpPr>
          <p:spPr bwMode="auto">
            <a:xfrm>
              <a:off x="1258" y="2618"/>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29802" name="AutoShape 58"/>
            <p:cNvCxnSpPr>
              <a:cxnSpLocks noChangeShapeType="1"/>
              <a:stCxn id="29801" idx="4"/>
              <a:endCxn id="29791" idx="2"/>
            </p:cNvCxnSpPr>
            <p:nvPr/>
          </p:nvCxnSpPr>
          <p:spPr bwMode="auto">
            <a:xfrm flipV="1">
              <a:off x="1789" y="2633"/>
              <a:ext cx="99" cy="39"/>
            </a:xfrm>
            <a:prstGeom prst="straightConnector1">
              <a:avLst/>
            </a:prstGeom>
            <a:noFill/>
            <a:ln w="9525">
              <a:solidFill>
                <a:schemeClr val="tx1"/>
              </a:solidFill>
              <a:round/>
              <a:headEnd/>
              <a:tailEnd/>
            </a:ln>
          </p:spPr>
        </p:cxnSp>
        <p:cxnSp>
          <p:nvCxnSpPr>
            <p:cNvPr id="29803" name="AutoShape 59"/>
            <p:cNvCxnSpPr>
              <a:cxnSpLocks noChangeShapeType="1"/>
              <a:stCxn id="29791" idx="2"/>
              <a:endCxn id="29788" idx="4"/>
            </p:cNvCxnSpPr>
            <p:nvPr/>
          </p:nvCxnSpPr>
          <p:spPr bwMode="auto">
            <a:xfrm flipH="1" flipV="1">
              <a:off x="1789" y="2617"/>
              <a:ext cx="99" cy="16"/>
            </a:xfrm>
            <a:prstGeom prst="straightConnector1">
              <a:avLst/>
            </a:prstGeom>
            <a:noFill/>
            <a:ln w="9525">
              <a:solidFill>
                <a:schemeClr val="tx1"/>
              </a:solidFill>
              <a:round/>
              <a:headEnd/>
              <a:tailEnd/>
            </a:ln>
          </p:spPr>
        </p:cxnSp>
        <p:cxnSp>
          <p:nvCxnSpPr>
            <p:cNvPr id="29804" name="AutoShape 60"/>
            <p:cNvCxnSpPr>
              <a:cxnSpLocks noChangeShapeType="1"/>
              <a:stCxn id="29797" idx="4"/>
              <a:endCxn id="29799" idx="2"/>
            </p:cNvCxnSpPr>
            <p:nvPr/>
          </p:nvCxnSpPr>
          <p:spPr bwMode="auto">
            <a:xfrm flipV="1">
              <a:off x="3980" y="2677"/>
              <a:ext cx="85" cy="13"/>
            </a:xfrm>
            <a:prstGeom prst="straightConnector1">
              <a:avLst/>
            </a:prstGeom>
            <a:noFill/>
            <a:ln w="9525">
              <a:solidFill>
                <a:schemeClr val="tx1"/>
              </a:solidFill>
              <a:round/>
              <a:headEnd/>
              <a:tailEnd/>
            </a:ln>
          </p:spPr>
        </p:cxnSp>
        <p:cxnSp>
          <p:nvCxnSpPr>
            <p:cNvPr id="29805" name="AutoShape 61"/>
            <p:cNvCxnSpPr>
              <a:cxnSpLocks noChangeShapeType="1"/>
              <a:stCxn id="29800" idx="2"/>
              <a:endCxn id="29797" idx="4"/>
            </p:cNvCxnSpPr>
            <p:nvPr/>
          </p:nvCxnSpPr>
          <p:spPr bwMode="auto">
            <a:xfrm flipH="1" flipV="1">
              <a:off x="3980" y="2690"/>
              <a:ext cx="85" cy="33"/>
            </a:xfrm>
            <a:prstGeom prst="straightConnector1">
              <a:avLst/>
            </a:prstGeom>
            <a:noFill/>
            <a:ln w="9525">
              <a:solidFill>
                <a:schemeClr val="tx1"/>
              </a:solidFill>
              <a:round/>
              <a:headEnd/>
              <a:tailEnd/>
            </a:ln>
          </p:spPr>
        </p:cxnSp>
        <p:sp>
          <p:nvSpPr>
            <p:cNvPr id="29806" name="AutoShape 62"/>
            <p:cNvSpPr>
              <a:spLocks noChangeArrowheads="1"/>
            </p:cNvSpPr>
            <p:nvPr/>
          </p:nvSpPr>
          <p:spPr bwMode="auto">
            <a:xfrm>
              <a:off x="2680" y="2672"/>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807" name="AutoShape 63"/>
            <p:cNvSpPr>
              <a:spLocks noChangeArrowheads="1"/>
            </p:cNvSpPr>
            <p:nvPr/>
          </p:nvSpPr>
          <p:spPr bwMode="auto">
            <a:xfrm>
              <a:off x="2353" y="2716"/>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808" name="AutoShape 64"/>
            <p:cNvSpPr>
              <a:spLocks noChangeArrowheads="1"/>
            </p:cNvSpPr>
            <p:nvPr/>
          </p:nvSpPr>
          <p:spPr bwMode="auto">
            <a:xfrm>
              <a:off x="3023" y="2716"/>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grpSp>
      <p:grpSp>
        <p:nvGrpSpPr>
          <p:cNvPr id="7" name="Group 65"/>
          <p:cNvGrpSpPr>
            <a:grpSpLocks/>
          </p:cNvGrpSpPr>
          <p:nvPr/>
        </p:nvGrpSpPr>
        <p:grpSpPr bwMode="auto">
          <a:xfrm>
            <a:off x="1997075" y="3979863"/>
            <a:ext cx="5299075" cy="503237"/>
            <a:chOff x="1258" y="2507"/>
            <a:chExt cx="3338" cy="317"/>
          </a:xfrm>
        </p:grpSpPr>
        <p:sp>
          <p:nvSpPr>
            <p:cNvPr id="29763" name="AutoShape 66"/>
            <p:cNvSpPr>
              <a:spLocks noChangeArrowheads="1"/>
            </p:cNvSpPr>
            <p:nvPr/>
          </p:nvSpPr>
          <p:spPr bwMode="auto">
            <a:xfrm>
              <a:off x="2314" y="2507"/>
              <a:ext cx="532"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64" name="AutoShape 67"/>
            <p:cNvSpPr>
              <a:spLocks noChangeArrowheads="1"/>
            </p:cNvSpPr>
            <p:nvPr/>
          </p:nvSpPr>
          <p:spPr bwMode="auto">
            <a:xfrm>
              <a:off x="3016" y="2510"/>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65" name="AutoShape 68"/>
            <p:cNvSpPr>
              <a:spLocks noChangeArrowheads="1"/>
            </p:cNvSpPr>
            <p:nvPr/>
          </p:nvSpPr>
          <p:spPr bwMode="auto">
            <a:xfrm>
              <a:off x="1258" y="2563"/>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66" name="AutoShape 69"/>
            <p:cNvSpPr>
              <a:spLocks noChangeArrowheads="1"/>
            </p:cNvSpPr>
            <p:nvPr/>
          </p:nvSpPr>
          <p:spPr bwMode="auto">
            <a:xfrm>
              <a:off x="2680" y="2554"/>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67" name="AutoShape 70"/>
            <p:cNvSpPr>
              <a:spLocks noChangeArrowheads="1"/>
            </p:cNvSpPr>
            <p:nvPr/>
          </p:nvSpPr>
          <p:spPr bwMode="auto">
            <a:xfrm>
              <a:off x="3450" y="2587"/>
              <a:ext cx="530"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68" name="AutoShape 71"/>
            <p:cNvSpPr>
              <a:spLocks noChangeArrowheads="1"/>
            </p:cNvSpPr>
            <p:nvPr/>
          </p:nvSpPr>
          <p:spPr bwMode="auto">
            <a:xfrm>
              <a:off x="1888" y="2579"/>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69" name="AutoShape 72"/>
            <p:cNvSpPr>
              <a:spLocks noChangeArrowheads="1"/>
            </p:cNvSpPr>
            <p:nvPr/>
          </p:nvSpPr>
          <p:spPr bwMode="auto">
            <a:xfrm>
              <a:off x="1890" y="2629"/>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29770" name="AutoShape 73"/>
            <p:cNvCxnSpPr>
              <a:cxnSpLocks noChangeShapeType="1"/>
              <a:stCxn id="29769" idx="4"/>
              <a:endCxn id="29773" idx="2"/>
            </p:cNvCxnSpPr>
            <p:nvPr/>
          </p:nvCxnSpPr>
          <p:spPr bwMode="auto">
            <a:xfrm flipV="1">
              <a:off x="2421" y="2667"/>
              <a:ext cx="191" cy="16"/>
            </a:xfrm>
            <a:prstGeom prst="straightConnector1">
              <a:avLst/>
            </a:prstGeom>
            <a:noFill/>
            <a:ln w="9525">
              <a:solidFill>
                <a:schemeClr val="tx1"/>
              </a:solidFill>
              <a:round/>
              <a:headEnd/>
              <a:tailEnd/>
            </a:ln>
          </p:spPr>
        </p:cxnSp>
        <p:cxnSp>
          <p:nvCxnSpPr>
            <p:cNvPr id="29771" name="AutoShape 74"/>
            <p:cNvCxnSpPr>
              <a:cxnSpLocks noChangeShapeType="1"/>
              <a:stCxn id="29768" idx="4"/>
              <a:endCxn id="29773" idx="2"/>
            </p:cNvCxnSpPr>
            <p:nvPr/>
          </p:nvCxnSpPr>
          <p:spPr bwMode="auto">
            <a:xfrm>
              <a:off x="2419" y="2633"/>
              <a:ext cx="193" cy="34"/>
            </a:xfrm>
            <a:prstGeom prst="straightConnector1">
              <a:avLst/>
            </a:prstGeom>
            <a:noFill/>
            <a:ln w="9525">
              <a:solidFill>
                <a:schemeClr val="tx1"/>
              </a:solidFill>
              <a:round/>
              <a:headEnd/>
              <a:tailEnd/>
            </a:ln>
          </p:spPr>
        </p:cxnSp>
        <p:cxnSp>
          <p:nvCxnSpPr>
            <p:cNvPr id="29772" name="AutoShape 75"/>
            <p:cNvCxnSpPr>
              <a:cxnSpLocks noChangeShapeType="1"/>
              <a:stCxn id="29773" idx="4"/>
              <a:endCxn id="29767" idx="2"/>
            </p:cNvCxnSpPr>
            <p:nvPr/>
          </p:nvCxnSpPr>
          <p:spPr bwMode="auto">
            <a:xfrm flipV="1">
              <a:off x="3282" y="2641"/>
              <a:ext cx="168" cy="26"/>
            </a:xfrm>
            <a:prstGeom prst="straightConnector1">
              <a:avLst/>
            </a:prstGeom>
            <a:noFill/>
            <a:ln w="9525">
              <a:solidFill>
                <a:schemeClr val="tx1"/>
              </a:solidFill>
              <a:round/>
              <a:headEnd/>
              <a:tailEnd/>
            </a:ln>
          </p:spPr>
        </p:cxnSp>
        <p:sp>
          <p:nvSpPr>
            <p:cNvPr id="29773" name="AutoShape 76"/>
            <p:cNvSpPr>
              <a:spLocks noChangeArrowheads="1"/>
            </p:cNvSpPr>
            <p:nvPr/>
          </p:nvSpPr>
          <p:spPr bwMode="auto">
            <a:xfrm>
              <a:off x="2612" y="2600"/>
              <a:ext cx="670" cy="133"/>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74" name="AutoShape 77"/>
            <p:cNvSpPr>
              <a:spLocks noChangeArrowheads="1"/>
            </p:cNvSpPr>
            <p:nvPr/>
          </p:nvSpPr>
          <p:spPr bwMode="auto">
            <a:xfrm>
              <a:off x="3450" y="2635"/>
              <a:ext cx="530" cy="109"/>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29775" name="AutoShape 78"/>
            <p:cNvCxnSpPr>
              <a:cxnSpLocks noChangeShapeType="1"/>
              <a:stCxn id="29773" idx="4"/>
              <a:endCxn id="29774" idx="2"/>
            </p:cNvCxnSpPr>
            <p:nvPr/>
          </p:nvCxnSpPr>
          <p:spPr bwMode="auto">
            <a:xfrm>
              <a:off x="3282" y="2667"/>
              <a:ext cx="168" cy="23"/>
            </a:xfrm>
            <a:prstGeom prst="straightConnector1">
              <a:avLst/>
            </a:prstGeom>
            <a:noFill/>
            <a:ln w="9525">
              <a:solidFill>
                <a:schemeClr val="tx1"/>
              </a:solidFill>
              <a:round/>
              <a:headEnd/>
              <a:tailEnd/>
            </a:ln>
          </p:spPr>
        </p:cxnSp>
        <p:sp>
          <p:nvSpPr>
            <p:cNvPr id="29776" name="AutoShape 79"/>
            <p:cNvSpPr>
              <a:spLocks noChangeArrowheads="1"/>
            </p:cNvSpPr>
            <p:nvPr/>
          </p:nvSpPr>
          <p:spPr bwMode="auto">
            <a:xfrm>
              <a:off x="4065" y="2622"/>
              <a:ext cx="531" cy="109"/>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77" name="AutoShape 80"/>
            <p:cNvSpPr>
              <a:spLocks noChangeArrowheads="1"/>
            </p:cNvSpPr>
            <p:nvPr/>
          </p:nvSpPr>
          <p:spPr bwMode="auto">
            <a:xfrm>
              <a:off x="4065" y="2669"/>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78" name="AutoShape 81"/>
            <p:cNvSpPr>
              <a:spLocks noChangeArrowheads="1"/>
            </p:cNvSpPr>
            <p:nvPr/>
          </p:nvSpPr>
          <p:spPr bwMode="auto">
            <a:xfrm>
              <a:off x="1258" y="2618"/>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29779" name="AutoShape 82"/>
            <p:cNvCxnSpPr>
              <a:cxnSpLocks noChangeShapeType="1"/>
              <a:stCxn id="29778" idx="4"/>
              <a:endCxn id="29768" idx="2"/>
            </p:cNvCxnSpPr>
            <p:nvPr/>
          </p:nvCxnSpPr>
          <p:spPr bwMode="auto">
            <a:xfrm flipV="1">
              <a:off x="1789" y="2633"/>
              <a:ext cx="99" cy="39"/>
            </a:xfrm>
            <a:prstGeom prst="straightConnector1">
              <a:avLst/>
            </a:prstGeom>
            <a:noFill/>
            <a:ln w="9525">
              <a:solidFill>
                <a:schemeClr val="tx1"/>
              </a:solidFill>
              <a:round/>
              <a:headEnd/>
              <a:tailEnd/>
            </a:ln>
          </p:spPr>
        </p:cxnSp>
        <p:cxnSp>
          <p:nvCxnSpPr>
            <p:cNvPr id="29780" name="AutoShape 83"/>
            <p:cNvCxnSpPr>
              <a:cxnSpLocks noChangeShapeType="1"/>
              <a:stCxn id="29768" idx="2"/>
              <a:endCxn id="29765" idx="4"/>
            </p:cNvCxnSpPr>
            <p:nvPr/>
          </p:nvCxnSpPr>
          <p:spPr bwMode="auto">
            <a:xfrm flipH="1" flipV="1">
              <a:off x="1789" y="2617"/>
              <a:ext cx="99" cy="16"/>
            </a:xfrm>
            <a:prstGeom prst="straightConnector1">
              <a:avLst/>
            </a:prstGeom>
            <a:noFill/>
            <a:ln w="9525">
              <a:solidFill>
                <a:schemeClr val="tx1"/>
              </a:solidFill>
              <a:round/>
              <a:headEnd/>
              <a:tailEnd/>
            </a:ln>
          </p:spPr>
        </p:cxnSp>
        <p:cxnSp>
          <p:nvCxnSpPr>
            <p:cNvPr id="29781" name="AutoShape 84"/>
            <p:cNvCxnSpPr>
              <a:cxnSpLocks noChangeShapeType="1"/>
              <a:stCxn id="29774" idx="4"/>
              <a:endCxn id="29776" idx="2"/>
            </p:cNvCxnSpPr>
            <p:nvPr/>
          </p:nvCxnSpPr>
          <p:spPr bwMode="auto">
            <a:xfrm flipV="1">
              <a:off x="3980" y="2677"/>
              <a:ext cx="85" cy="13"/>
            </a:xfrm>
            <a:prstGeom prst="straightConnector1">
              <a:avLst/>
            </a:prstGeom>
            <a:noFill/>
            <a:ln w="9525">
              <a:solidFill>
                <a:schemeClr val="tx1"/>
              </a:solidFill>
              <a:round/>
              <a:headEnd/>
              <a:tailEnd/>
            </a:ln>
          </p:spPr>
        </p:cxnSp>
        <p:cxnSp>
          <p:nvCxnSpPr>
            <p:cNvPr id="29782" name="AutoShape 85"/>
            <p:cNvCxnSpPr>
              <a:cxnSpLocks noChangeShapeType="1"/>
              <a:stCxn id="29777" idx="2"/>
              <a:endCxn id="29774" idx="4"/>
            </p:cNvCxnSpPr>
            <p:nvPr/>
          </p:nvCxnSpPr>
          <p:spPr bwMode="auto">
            <a:xfrm flipH="1" flipV="1">
              <a:off x="3980" y="2690"/>
              <a:ext cx="85" cy="33"/>
            </a:xfrm>
            <a:prstGeom prst="straightConnector1">
              <a:avLst/>
            </a:prstGeom>
            <a:noFill/>
            <a:ln w="9525">
              <a:solidFill>
                <a:schemeClr val="tx1"/>
              </a:solidFill>
              <a:round/>
              <a:headEnd/>
              <a:tailEnd/>
            </a:ln>
          </p:spPr>
        </p:cxnSp>
        <p:sp>
          <p:nvSpPr>
            <p:cNvPr id="29783" name="AutoShape 86"/>
            <p:cNvSpPr>
              <a:spLocks noChangeArrowheads="1"/>
            </p:cNvSpPr>
            <p:nvPr/>
          </p:nvSpPr>
          <p:spPr bwMode="auto">
            <a:xfrm>
              <a:off x="2680" y="2672"/>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84" name="AutoShape 87"/>
            <p:cNvSpPr>
              <a:spLocks noChangeArrowheads="1"/>
            </p:cNvSpPr>
            <p:nvPr/>
          </p:nvSpPr>
          <p:spPr bwMode="auto">
            <a:xfrm>
              <a:off x="2353" y="2716"/>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85" name="AutoShape 88"/>
            <p:cNvSpPr>
              <a:spLocks noChangeArrowheads="1"/>
            </p:cNvSpPr>
            <p:nvPr/>
          </p:nvSpPr>
          <p:spPr bwMode="auto">
            <a:xfrm>
              <a:off x="3023" y="2716"/>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grpSp>
      <p:grpSp>
        <p:nvGrpSpPr>
          <p:cNvPr id="8" name="Group 89"/>
          <p:cNvGrpSpPr>
            <a:grpSpLocks/>
          </p:cNvGrpSpPr>
          <p:nvPr/>
        </p:nvGrpSpPr>
        <p:grpSpPr bwMode="auto">
          <a:xfrm>
            <a:off x="1997075" y="3979863"/>
            <a:ext cx="5299075" cy="503237"/>
            <a:chOff x="1258" y="2507"/>
            <a:chExt cx="3338" cy="317"/>
          </a:xfrm>
        </p:grpSpPr>
        <p:sp>
          <p:nvSpPr>
            <p:cNvPr id="29740" name="AutoShape 90"/>
            <p:cNvSpPr>
              <a:spLocks noChangeArrowheads="1"/>
            </p:cNvSpPr>
            <p:nvPr/>
          </p:nvSpPr>
          <p:spPr bwMode="auto">
            <a:xfrm>
              <a:off x="2314" y="2507"/>
              <a:ext cx="532"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41" name="AutoShape 91"/>
            <p:cNvSpPr>
              <a:spLocks noChangeArrowheads="1"/>
            </p:cNvSpPr>
            <p:nvPr/>
          </p:nvSpPr>
          <p:spPr bwMode="auto">
            <a:xfrm>
              <a:off x="3016" y="2510"/>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42" name="AutoShape 92"/>
            <p:cNvSpPr>
              <a:spLocks noChangeArrowheads="1"/>
            </p:cNvSpPr>
            <p:nvPr/>
          </p:nvSpPr>
          <p:spPr bwMode="auto">
            <a:xfrm>
              <a:off x="1258" y="2563"/>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43" name="AutoShape 93"/>
            <p:cNvSpPr>
              <a:spLocks noChangeArrowheads="1"/>
            </p:cNvSpPr>
            <p:nvPr/>
          </p:nvSpPr>
          <p:spPr bwMode="auto">
            <a:xfrm>
              <a:off x="2680" y="2554"/>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44" name="AutoShape 94"/>
            <p:cNvSpPr>
              <a:spLocks noChangeArrowheads="1"/>
            </p:cNvSpPr>
            <p:nvPr/>
          </p:nvSpPr>
          <p:spPr bwMode="auto">
            <a:xfrm>
              <a:off x="3450" y="2587"/>
              <a:ext cx="530"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45" name="AutoShape 95"/>
            <p:cNvSpPr>
              <a:spLocks noChangeArrowheads="1"/>
            </p:cNvSpPr>
            <p:nvPr/>
          </p:nvSpPr>
          <p:spPr bwMode="auto">
            <a:xfrm>
              <a:off x="1888" y="2579"/>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46" name="AutoShape 96"/>
            <p:cNvSpPr>
              <a:spLocks noChangeArrowheads="1"/>
            </p:cNvSpPr>
            <p:nvPr/>
          </p:nvSpPr>
          <p:spPr bwMode="auto">
            <a:xfrm>
              <a:off x="1890" y="2629"/>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29747" name="AutoShape 97"/>
            <p:cNvCxnSpPr>
              <a:cxnSpLocks noChangeShapeType="1"/>
              <a:stCxn id="29746" idx="4"/>
              <a:endCxn id="29750" idx="2"/>
            </p:cNvCxnSpPr>
            <p:nvPr/>
          </p:nvCxnSpPr>
          <p:spPr bwMode="auto">
            <a:xfrm flipV="1">
              <a:off x="2421" y="2667"/>
              <a:ext cx="191" cy="16"/>
            </a:xfrm>
            <a:prstGeom prst="straightConnector1">
              <a:avLst/>
            </a:prstGeom>
            <a:noFill/>
            <a:ln w="9525">
              <a:solidFill>
                <a:schemeClr val="tx1"/>
              </a:solidFill>
              <a:round/>
              <a:headEnd/>
              <a:tailEnd/>
            </a:ln>
          </p:spPr>
        </p:cxnSp>
        <p:cxnSp>
          <p:nvCxnSpPr>
            <p:cNvPr id="29748" name="AutoShape 98"/>
            <p:cNvCxnSpPr>
              <a:cxnSpLocks noChangeShapeType="1"/>
              <a:stCxn id="29745" idx="4"/>
              <a:endCxn id="29750" idx="2"/>
            </p:cNvCxnSpPr>
            <p:nvPr/>
          </p:nvCxnSpPr>
          <p:spPr bwMode="auto">
            <a:xfrm>
              <a:off x="2419" y="2633"/>
              <a:ext cx="193" cy="34"/>
            </a:xfrm>
            <a:prstGeom prst="straightConnector1">
              <a:avLst/>
            </a:prstGeom>
            <a:noFill/>
            <a:ln w="9525">
              <a:solidFill>
                <a:schemeClr val="tx1"/>
              </a:solidFill>
              <a:round/>
              <a:headEnd/>
              <a:tailEnd/>
            </a:ln>
          </p:spPr>
        </p:cxnSp>
        <p:cxnSp>
          <p:nvCxnSpPr>
            <p:cNvPr id="29749" name="AutoShape 99"/>
            <p:cNvCxnSpPr>
              <a:cxnSpLocks noChangeShapeType="1"/>
              <a:stCxn id="29750" idx="4"/>
              <a:endCxn id="29744" idx="2"/>
            </p:cNvCxnSpPr>
            <p:nvPr/>
          </p:nvCxnSpPr>
          <p:spPr bwMode="auto">
            <a:xfrm flipV="1">
              <a:off x="3282" y="2641"/>
              <a:ext cx="168" cy="26"/>
            </a:xfrm>
            <a:prstGeom prst="straightConnector1">
              <a:avLst/>
            </a:prstGeom>
            <a:noFill/>
            <a:ln w="9525">
              <a:solidFill>
                <a:schemeClr val="tx1"/>
              </a:solidFill>
              <a:round/>
              <a:headEnd/>
              <a:tailEnd/>
            </a:ln>
          </p:spPr>
        </p:cxnSp>
        <p:sp>
          <p:nvSpPr>
            <p:cNvPr id="29750" name="AutoShape 100"/>
            <p:cNvSpPr>
              <a:spLocks noChangeArrowheads="1"/>
            </p:cNvSpPr>
            <p:nvPr/>
          </p:nvSpPr>
          <p:spPr bwMode="auto">
            <a:xfrm>
              <a:off x="2612" y="2600"/>
              <a:ext cx="670" cy="133"/>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51" name="AutoShape 101"/>
            <p:cNvSpPr>
              <a:spLocks noChangeArrowheads="1"/>
            </p:cNvSpPr>
            <p:nvPr/>
          </p:nvSpPr>
          <p:spPr bwMode="auto">
            <a:xfrm>
              <a:off x="3450" y="2635"/>
              <a:ext cx="530" cy="109"/>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29752" name="AutoShape 102"/>
            <p:cNvCxnSpPr>
              <a:cxnSpLocks noChangeShapeType="1"/>
              <a:stCxn id="29750" idx="4"/>
              <a:endCxn id="29751" idx="2"/>
            </p:cNvCxnSpPr>
            <p:nvPr/>
          </p:nvCxnSpPr>
          <p:spPr bwMode="auto">
            <a:xfrm>
              <a:off x="3282" y="2667"/>
              <a:ext cx="168" cy="23"/>
            </a:xfrm>
            <a:prstGeom prst="straightConnector1">
              <a:avLst/>
            </a:prstGeom>
            <a:noFill/>
            <a:ln w="9525">
              <a:solidFill>
                <a:schemeClr val="tx1"/>
              </a:solidFill>
              <a:round/>
              <a:headEnd/>
              <a:tailEnd/>
            </a:ln>
          </p:spPr>
        </p:cxnSp>
        <p:sp>
          <p:nvSpPr>
            <p:cNvPr id="29753" name="AutoShape 103"/>
            <p:cNvSpPr>
              <a:spLocks noChangeArrowheads="1"/>
            </p:cNvSpPr>
            <p:nvPr/>
          </p:nvSpPr>
          <p:spPr bwMode="auto">
            <a:xfrm>
              <a:off x="4065" y="2622"/>
              <a:ext cx="531" cy="109"/>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54" name="AutoShape 104"/>
            <p:cNvSpPr>
              <a:spLocks noChangeArrowheads="1"/>
            </p:cNvSpPr>
            <p:nvPr/>
          </p:nvSpPr>
          <p:spPr bwMode="auto">
            <a:xfrm>
              <a:off x="4065" y="2669"/>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55" name="AutoShape 105"/>
            <p:cNvSpPr>
              <a:spLocks noChangeArrowheads="1"/>
            </p:cNvSpPr>
            <p:nvPr/>
          </p:nvSpPr>
          <p:spPr bwMode="auto">
            <a:xfrm>
              <a:off x="1258" y="2618"/>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29756" name="AutoShape 106"/>
            <p:cNvCxnSpPr>
              <a:cxnSpLocks noChangeShapeType="1"/>
              <a:stCxn id="29755" idx="4"/>
              <a:endCxn id="29745" idx="2"/>
            </p:cNvCxnSpPr>
            <p:nvPr/>
          </p:nvCxnSpPr>
          <p:spPr bwMode="auto">
            <a:xfrm flipV="1">
              <a:off x="1789" y="2633"/>
              <a:ext cx="99" cy="39"/>
            </a:xfrm>
            <a:prstGeom prst="straightConnector1">
              <a:avLst/>
            </a:prstGeom>
            <a:noFill/>
            <a:ln w="9525">
              <a:solidFill>
                <a:schemeClr val="tx1"/>
              </a:solidFill>
              <a:round/>
              <a:headEnd/>
              <a:tailEnd/>
            </a:ln>
          </p:spPr>
        </p:cxnSp>
        <p:cxnSp>
          <p:nvCxnSpPr>
            <p:cNvPr id="29757" name="AutoShape 107"/>
            <p:cNvCxnSpPr>
              <a:cxnSpLocks noChangeShapeType="1"/>
              <a:stCxn id="29745" idx="2"/>
              <a:endCxn id="29742" idx="4"/>
            </p:cNvCxnSpPr>
            <p:nvPr/>
          </p:nvCxnSpPr>
          <p:spPr bwMode="auto">
            <a:xfrm flipH="1" flipV="1">
              <a:off x="1789" y="2617"/>
              <a:ext cx="99" cy="16"/>
            </a:xfrm>
            <a:prstGeom prst="straightConnector1">
              <a:avLst/>
            </a:prstGeom>
            <a:noFill/>
            <a:ln w="9525">
              <a:solidFill>
                <a:schemeClr val="tx1"/>
              </a:solidFill>
              <a:round/>
              <a:headEnd/>
              <a:tailEnd/>
            </a:ln>
          </p:spPr>
        </p:cxnSp>
        <p:cxnSp>
          <p:nvCxnSpPr>
            <p:cNvPr id="29758" name="AutoShape 108"/>
            <p:cNvCxnSpPr>
              <a:cxnSpLocks noChangeShapeType="1"/>
              <a:stCxn id="29751" idx="4"/>
              <a:endCxn id="29753" idx="2"/>
            </p:cNvCxnSpPr>
            <p:nvPr/>
          </p:nvCxnSpPr>
          <p:spPr bwMode="auto">
            <a:xfrm flipV="1">
              <a:off x="3980" y="2677"/>
              <a:ext cx="85" cy="13"/>
            </a:xfrm>
            <a:prstGeom prst="straightConnector1">
              <a:avLst/>
            </a:prstGeom>
            <a:noFill/>
            <a:ln w="9525">
              <a:solidFill>
                <a:schemeClr val="tx1"/>
              </a:solidFill>
              <a:round/>
              <a:headEnd/>
              <a:tailEnd/>
            </a:ln>
          </p:spPr>
        </p:cxnSp>
        <p:cxnSp>
          <p:nvCxnSpPr>
            <p:cNvPr id="29759" name="AutoShape 109"/>
            <p:cNvCxnSpPr>
              <a:cxnSpLocks noChangeShapeType="1"/>
              <a:stCxn id="29754" idx="2"/>
              <a:endCxn id="29751" idx="4"/>
            </p:cNvCxnSpPr>
            <p:nvPr/>
          </p:nvCxnSpPr>
          <p:spPr bwMode="auto">
            <a:xfrm flipH="1" flipV="1">
              <a:off x="3980" y="2690"/>
              <a:ext cx="85" cy="33"/>
            </a:xfrm>
            <a:prstGeom prst="straightConnector1">
              <a:avLst/>
            </a:prstGeom>
            <a:noFill/>
            <a:ln w="9525">
              <a:solidFill>
                <a:schemeClr val="tx1"/>
              </a:solidFill>
              <a:round/>
              <a:headEnd/>
              <a:tailEnd/>
            </a:ln>
          </p:spPr>
        </p:cxnSp>
        <p:sp>
          <p:nvSpPr>
            <p:cNvPr id="29760" name="AutoShape 110"/>
            <p:cNvSpPr>
              <a:spLocks noChangeArrowheads="1"/>
            </p:cNvSpPr>
            <p:nvPr/>
          </p:nvSpPr>
          <p:spPr bwMode="auto">
            <a:xfrm>
              <a:off x="2680" y="2672"/>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61" name="AutoShape 111"/>
            <p:cNvSpPr>
              <a:spLocks noChangeArrowheads="1"/>
            </p:cNvSpPr>
            <p:nvPr/>
          </p:nvSpPr>
          <p:spPr bwMode="auto">
            <a:xfrm>
              <a:off x="2353" y="2716"/>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62" name="AutoShape 112"/>
            <p:cNvSpPr>
              <a:spLocks noChangeArrowheads="1"/>
            </p:cNvSpPr>
            <p:nvPr/>
          </p:nvSpPr>
          <p:spPr bwMode="auto">
            <a:xfrm>
              <a:off x="3023" y="2716"/>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grpSp>
      <p:grpSp>
        <p:nvGrpSpPr>
          <p:cNvPr id="9" name="Group 113"/>
          <p:cNvGrpSpPr>
            <a:grpSpLocks/>
          </p:cNvGrpSpPr>
          <p:nvPr/>
        </p:nvGrpSpPr>
        <p:grpSpPr bwMode="auto">
          <a:xfrm>
            <a:off x="1997075" y="3979863"/>
            <a:ext cx="5299075" cy="503237"/>
            <a:chOff x="1258" y="2507"/>
            <a:chExt cx="3338" cy="317"/>
          </a:xfrm>
        </p:grpSpPr>
        <p:sp>
          <p:nvSpPr>
            <p:cNvPr id="29717" name="AutoShape 114"/>
            <p:cNvSpPr>
              <a:spLocks noChangeArrowheads="1"/>
            </p:cNvSpPr>
            <p:nvPr/>
          </p:nvSpPr>
          <p:spPr bwMode="auto">
            <a:xfrm>
              <a:off x="2314" y="2507"/>
              <a:ext cx="532"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18" name="AutoShape 115"/>
            <p:cNvSpPr>
              <a:spLocks noChangeArrowheads="1"/>
            </p:cNvSpPr>
            <p:nvPr/>
          </p:nvSpPr>
          <p:spPr bwMode="auto">
            <a:xfrm>
              <a:off x="3016" y="2510"/>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19" name="AutoShape 116"/>
            <p:cNvSpPr>
              <a:spLocks noChangeArrowheads="1"/>
            </p:cNvSpPr>
            <p:nvPr/>
          </p:nvSpPr>
          <p:spPr bwMode="auto">
            <a:xfrm>
              <a:off x="1258" y="2563"/>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20" name="AutoShape 117"/>
            <p:cNvSpPr>
              <a:spLocks noChangeArrowheads="1"/>
            </p:cNvSpPr>
            <p:nvPr/>
          </p:nvSpPr>
          <p:spPr bwMode="auto">
            <a:xfrm>
              <a:off x="2680" y="2554"/>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21" name="AutoShape 118"/>
            <p:cNvSpPr>
              <a:spLocks noChangeArrowheads="1"/>
            </p:cNvSpPr>
            <p:nvPr/>
          </p:nvSpPr>
          <p:spPr bwMode="auto">
            <a:xfrm>
              <a:off x="3450" y="2587"/>
              <a:ext cx="530"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22" name="AutoShape 119"/>
            <p:cNvSpPr>
              <a:spLocks noChangeArrowheads="1"/>
            </p:cNvSpPr>
            <p:nvPr/>
          </p:nvSpPr>
          <p:spPr bwMode="auto">
            <a:xfrm>
              <a:off x="1888" y="2579"/>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23" name="AutoShape 120"/>
            <p:cNvSpPr>
              <a:spLocks noChangeArrowheads="1"/>
            </p:cNvSpPr>
            <p:nvPr/>
          </p:nvSpPr>
          <p:spPr bwMode="auto">
            <a:xfrm>
              <a:off x="1890" y="2629"/>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29724" name="AutoShape 121"/>
            <p:cNvCxnSpPr>
              <a:cxnSpLocks noChangeShapeType="1"/>
              <a:stCxn id="29723" idx="4"/>
              <a:endCxn id="29727" idx="2"/>
            </p:cNvCxnSpPr>
            <p:nvPr/>
          </p:nvCxnSpPr>
          <p:spPr bwMode="auto">
            <a:xfrm flipV="1">
              <a:off x="2421" y="2667"/>
              <a:ext cx="191" cy="16"/>
            </a:xfrm>
            <a:prstGeom prst="straightConnector1">
              <a:avLst/>
            </a:prstGeom>
            <a:noFill/>
            <a:ln w="9525">
              <a:solidFill>
                <a:schemeClr val="tx1"/>
              </a:solidFill>
              <a:round/>
              <a:headEnd/>
              <a:tailEnd/>
            </a:ln>
          </p:spPr>
        </p:cxnSp>
        <p:cxnSp>
          <p:nvCxnSpPr>
            <p:cNvPr id="29725" name="AutoShape 122"/>
            <p:cNvCxnSpPr>
              <a:cxnSpLocks noChangeShapeType="1"/>
              <a:stCxn id="29722" idx="4"/>
              <a:endCxn id="29727" idx="2"/>
            </p:cNvCxnSpPr>
            <p:nvPr/>
          </p:nvCxnSpPr>
          <p:spPr bwMode="auto">
            <a:xfrm>
              <a:off x="2419" y="2633"/>
              <a:ext cx="193" cy="34"/>
            </a:xfrm>
            <a:prstGeom prst="straightConnector1">
              <a:avLst/>
            </a:prstGeom>
            <a:noFill/>
            <a:ln w="9525">
              <a:solidFill>
                <a:schemeClr val="tx1"/>
              </a:solidFill>
              <a:round/>
              <a:headEnd/>
              <a:tailEnd/>
            </a:ln>
          </p:spPr>
        </p:cxnSp>
        <p:cxnSp>
          <p:nvCxnSpPr>
            <p:cNvPr id="29726" name="AutoShape 123"/>
            <p:cNvCxnSpPr>
              <a:cxnSpLocks noChangeShapeType="1"/>
              <a:stCxn id="29727" idx="4"/>
              <a:endCxn id="29721" idx="2"/>
            </p:cNvCxnSpPr>
            <p:nvPr/>
          </p:nvCxnSpPr>
          <p:spPr bwMode="auto">
            <a:xfrm flipV="1">
              <a:off x="3282" y="2641"/>
              <a:ext cx="168" cy="26"/>
            </a:xfrm>
            <a:prstGeom prst="straightConnector1">
              <a:avLst/>
            </a:prstGeom>
            <a:noFill/>
            <a:ln w="9525">
              <a:solidFill>
                <a:schemeClr val="tx1"/>
              </a:solidFill>
              <a:round/>
              <a:headEnd/>
              <a:tailEnd/>
            </a:ln>
          </p:spPr>
        </p:cxnSp>
        <p:sp>
          <p:nvSpPr>
            <p:cNvPr id="29727" name="AutoShape 124"/>
            <p:cNvSpPr>
              <a:spLocks noChangeArrowheads="1"/>
            </p:cNvSpPr>
            <p:nvPr/>
          </p:nvSpPr>
          <p:spPr bwMode="auto">
            <a:xfrm>
              <a:off x="2612" y="2600"/>
              <a:ext cx="670" cy="133"/>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28" name="AutoShape 125"/>
            <p:cNvSpPr>
              <a:spLocks noChangeArrowheads="1"/>
            </p:cNvSpPr>
            <p:nvPr/>
          </p:nvSpPr>
          <p:spPr bwMode="auto">
            <a:xfrm>
              <a:off x="3450" y="2635"/>
              <a:ext cx="530" cy="109"/>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29729" name="AutoShape 126"/>
            <p:cNvCxnSpPr>
              <a:cxnSpLocks noChangeShapeType="1"/>
              <a:stCxn id="29727" idx="4"/>
              <a:endCxn id="29728" idx="2"/>
            </p:cNvCxnSpPr>
            <p:nvPr/>
          </p:nvCxnSpPr>
          <p:spPr bwMode="auto">
            <a:xfrm>
              <a:off x="3282" y="2667"/>
              <a:ext cx="168" cy="23"/>
            </a:xfrm>
            <a:prstGeom prst="straightConnector1">
              <a:avLst/>
            </a:prstGeom>
            <a:noFill/>
            <a:ln w="9525">
              <a:solidFill>
                <a:schemeClr val="tx1"/>
              </a:solidFill>
              <a:round/>
              <a:headEnd/>
              <a:tailEnd/>
            </a:ln>
          </p:spPr>
        </p:cxnSp>
        <p:sp>
          <p:nvSpPr>
            <p:cNvPr id="29730" name="AutoShape 127"/>
            <p:cNvSpPr>
              <a:spLocks noChangeArrowheads="1"/>
            </p:cNvSpPr>
            <p:nvPr/>
          </p:nvSpPr>
          <p:spPr bwMode="auto">
            <a:xfrm>
              <a:off x="4065" y="2622"/>
              <a:ext cx="531" cy="109"/>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31" name="AutoShape 128"/>
            <p:cNvSpPr>
              <a:spLocks noChangeArrowheads="1"/>
            </p:cNvSpPr>
            <p:nvPr/>
          </p:nvSpPr>
          <p:spPr bwMode="auto">
            <a:xfrm>
              <a:off x="4065" y="2669"/>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32" name="AutoShape 129"/>
            <p:cNvSpPr>
              <a:spLocks noChangeArrowheads="1"/>
            </p:cNvSpPr>
            <p:nvPr/>
          </p:nvSpPr>
          <p:spPr bwMode="auto">
            <a:xfrm>
              <a:off x="1258" y="2618"/>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29733" name="AutoShape 130"/>
            <p:cNvCxnSpPr>
              <a:cxnSpLocks noChangeShapeType="1"/>
              <a:stCxn id="29732" idx="4"/>
              <a:endCxn id="29722" idx="2"/>
            </p:cNvCxnSpPr>
            <p:nvPr/>
          </p:nvCxnSpPr>
          <p:spPr bwMode="auto">
            <a:xfrm flipV="1">
              <a:off x="1789" y="2633"/>
              <a:ext cx="99" cy="39"/>
            </a:xfrm>
            <a:prstGeom prst="straightConnector1">
              <a:avLst/>
            </a:prstGeom>
            <a:noFill/>
            <a:ln w="9525">
              <a:solidFill>
                <a:schemeClr val="tx1"/>
              </a:solidFill>
              <a:round/>
              <a:headEnd/>
              <a:tailEnd/>
            </a:ln>
          </p:spPr>
        </p:cxnSp>
        <p:cxnSp>
          <p:nvCxnSpPr>
            <p:cNvPr id="29734" name="AutoShape 131"/>
            <p:cNvCxnSpPr>
              <a:cxnSpLocks noChangeShapeType="1"/>
              <a:stCxn id="29722" idx="2"/>
              <a:endCxn id="29719" idx="4"/>
            </p:cNvCxnSpPr>
            <p:nvPr/>
          </p:nvCxnSpPr>
          <p:spPr bwMode="auto">
            <a:xfrm flipH="1" flipV="1">
              <a:off x="1789" y="2617"/>
              <a:ext cx="99" cy="16"/>
            </a:xfrm>
            <a:prstGeom prst="straightConnector1">
              <a:avLst/>
            </a:prstGeom>
            <a:noFill/>
            <a:ln w="9525">
              <a:solidFill>
                <a:schemeClr val="tx1"/>
              </a:solidFill>
              <a:round/>
              <a:headEnd/>
              <a:tailEnd/>
            </a:ln>
          </p:spPr>
        </p:cxnSp>
        <p:cxnSp>
          <p:nvCxnSpPr>
            <p:cNvPr id="29735" name="AutoShape 132"/>
            <p:cNvCxnSpPr>
              <a:cxnSpLocks noChangeShapeType="1"/>
              <a:stCxn id="29728" idx="4"/>
              <a:endCxn id="29730" idx="2"/>
            </p:cNvCxnSpPr>
            <p:nvPr/>
          </p:nvCxnSpPr>
          <p:spPr bwMode="auto">
            <a:xfrm flipV="1">
              <a:off x="3980" y="2677"/>
              <a:ext cx="85" cy="13"/>
            </a:xfrm>
            <a:prstGeom prst="straightConnector1">
              <a:avLst/>
            </a:prstGeom>
            <a:noFill/>
            <a:ln w="9525">
              <a:solidFill>
                <a:schemeClr val="tx1"/>
              </a:solidFill>
              <a:round/>
              <a:headEnd/>
              <a:tailEnd/>
            </a:ln>
          </p:spPr>
        </p:cxnSp>
        <p:cxnSp>
          <p:nvCxnSpPr>
            <p:cNvPr id="29736" name="AutoShape 133"/>
            <p:cNvCxnSpPr>
              <a:cxnSpLocks noChangeShapeType="1"/>
              <a:stCxn id="29731" idx="2"/>
              <a:endCxn id="29728" idx="4"/>
            </p:cNvCxnSpPr>
            <p:nvPr/>
          </p:nvCxnSpPr>
          <p:spPr bwMode="auto">
            <a:xfrm flipH="1" flipV="1">
              <a:off x="3980" y="2690"/>
              <a:ext cx="85" cy="33"/>
            </a:xfrm>
            <a:prstGeom prst="straightConnector1">
              <a:avLst/>
            </a:prstGeom>
            <a:noFill/>
            <a:ln w="9525">
              <a:solidFill>
                <a:schemeClr val="tx1"/>
              </a:solidFill>
              <a:round/>
              <a:headEnd/>
              <a:tailEnd/>
            </a:ln>
          </p:spPr>
        </p:cxnSp>
        <p:sp>
          <p:nvSpPr>
            <p:cNvPr id="29737" name="AutoShape 134"/>
            <p:cNvSpPr>
              <a:spLocks noChangeArrowheads="1"/>
            </p:cNvSpPr>
            <p:nvPr/>
          </p:nvSpPr>
          <p:spPr bwMode="auto">
            <a:xfrm>
              <a:off x="2680" y="2672"/>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38" name="AutoShape 135"/>
            <p:cNvSpPr>
              <a:spLocks noChangeArrowheads="1"/>
            </p:cNvSpPr>
            <p:nvPr/>
          </p:nvSpPr>
          <p:spPr bwMode="auto">
            <a:xfrm>
              <a:off x="2353" y="2716"/>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29739" name="AutoShape 136"/>
            <p:cNvSpPr>
              <a:spLocks noChangeArrowheads="1"/>
            </p:cNvSpPr>
            <p:nvPr/>
          </p:nvSpPr>
          <p:spPr bwMode="auto">
            <a:xfrm>
              <a:off x="3023" y="2716"/>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grpSp>
      <p:sp>
        <p:nvSpPr>
          <p:cNvPr id="177289" name="Text Box 137"/>
          <p:cNvSpPr txBox="1">
            <a:spLocks noChangeArrowheads="1"/>
          </p:cNvSpPr>
          <p:nvPr/>
        </p:nvSpPr>
        <p:spPr bwMode="auto">
          <a:xfrm>
            <a:off x="6389688" y="4875213"/>
            <a:ext cx="2439987" cy="396875"/>
          </a:xfrm>
          <a:prstGeom prst="rect">
            <a:avLst/>
          </a:prstGeom>
          <a:noFill/>
          <a:ln w="9525">
            <a:noFill/>
            <a:miter lim="800000"/>
            <a:headEnd/>
            <a:tailEnd/>
          </a:ln>
        </p:spPr>
        <p:txBody>
          <a:bodyPr wrap="none">
            <a:spAutoFit/>
          </a:bodyPr>
          <a:lstStyle/>
          <a:p>
            <a:pPr algn="ctr"/>
            <a:r>
              <a:rPr lang="sv-SE" sz="2000">
                <a:latin typeface="Arial" charset="0"/>
              </a:rPr>
              <a:t>… then work off-line</a:t>
            </a:r>
            <a:endParaRPr lang="en-GB" sz="2000">
              <a:latin typeface="Arial" charset="0"/>
            </a:endParaRPr>
          </a:p>
        </p:txBody>
      </p:sp>
      <p:grpSp>
        <p:nvGrpSpPr>
          <p:cNvPr id="10" name="Group 138"/>
          <p:cNvGrpSpPr>
            <a:grpSpLocks/>
          </p:cNvGrpSpPr>
          <p:nvPr/>
        </p:nvGrpSpPr>
        <p:grpSpPr bwMode="auto">
          <a:xfrm>
            <a:off x="6870700" y="3546475"/>
            <a:ext cx="1390650" cy="731838"/>
            <a:chOff x="4328" y="2234"/>
            <a:chExt cx="876" cy="461"/>
          </a:xfrm>
        </p:grpSpPr>
        <p:sp>
          <p:nvSpPr>
            <p:cNvPr id="29715" name="Line 139"/>
            <p:cNvSpPr>
              <a:spLocks noChangeShapeType="1"/>
            </p:cNvSpPr>
            <p:nvPr/>
          </p:nvSpPr>
          <p:spPr bwMode="auto">
            <a:xfrm>
              <a:off x="4328" y="2280"/>
              <a:ext cx="0" cy="415"/>
            </a:xfrm>
            <a:prstGeom prst="line">
              <a:avLst/>
            </a:prstGeom>
            <a:noFill/>
            <a:ln w="57150">
              <a:solidFill>
                <a:schemeClr val="tx1"/>
              </a:solidFill>
              <a:round/>
              <a:headEnd/>
              <a:tailEnd type="triangle" w="med" len="med"/>
            </a:ln>
          </p:spPr>
          <p:txBody>
            <a:bodyPr/>
            <a:lstStyle/>
            <a:p>
              <a:endParaRPr lang="en-IN"/>
            </a:p>
          </p:txBody>
        </p:sp>
        <p:sp>
          <p:nvSpPr>
            <p:cNvPr id="29716" name="Text Box 140"/>
            <p:cNvSpPr txBox="1">
              <a:spLocks noChangeArrowheads="1"/>
            </p:cNvSpPr>
            <p:nvPr/>
          </p:nvSpPr>
          <p:spPr bwMode="auto">
            <a:xfrm>
              <a:off x="4415" y="2234"/>
              <a:ext cx="789" cy="327"/>
            </a:xfrm>
            <a:prstGeom prst="rect">
              <a:avLst/>
            </a:prstGeom>
            <a:noFill/>
            <a:ln w="9525">
              <a:noFill/>
              <a:miter lim="800000"/>
              <a:headEnd/>
              <a:tailEnd/>
            </a:ln>
          </p:spPr>
          <p:txBody>
            <a:bodyPr wrap="none">
              <a:spAutoFit/>
            </a:bodyPr>
            <a:lstStyle/>
            <a:p>
              <a:pPr algn="ctr"/>
              <a:r>
                <a:rPr lang="sv-SE" sz="2800" b="1">
                  <a:latin typeface="Arial" charset="0"/>
                </a:rPr>
                <a:t>Click !</a:t>
              </a:r>
              <a:endParaRPr lang="en-GB" sz="2800" b="1">
                <a:latin typeface="Arial" charset="0"/>
              </a:endParaRPr>
            </a:p>
          </p:txBody>
        </p:sp>
      </p:grpSp>
      <p:sp>
        <p:nvSpPr>
          <p:cNvPr id="177293" name="Text Box 141"/>
          <p:cNvSpPr txBox="1">
            <a:spLocks noChangeArrowheads="1"/>
          </p:cNvSpPr>
          <p:nvPr/>
        </p:nvSpPr>
        <p:spPr bwMode="auto">
          <a:xfrm>
            <a:off x="5160963" y="4618038"/>
            <a:ext cx="3894137" cy="701675"/>
          </a:xfrm>
          <a:prstGeom prst="rect">
            <a:avLst/>
          </a:prstGeom>
          <a:solidFill>
            <a:schemeClr val="bg1"/>
          </a:solidFill>
          <a:ln w="9525">
            <a:noFill/>
            <a:miter lim="800000"/>
            <a:headEnd/>
            <a:tailEnd/>
          </a:ln>
        </p:spPr>
        <p:txBody>
          <a:bodyPr>
            <a:spAutoFit/>
          </a:bodyPr>
          <a:lstStyle/>
          <a:p>
            <a:r>
              <a:rPr lang="sv-SE" sz="2000" dirty="0">
                <a:latin typeface="Arial" charset="0"/>
              </a:rPr>
              <a:t>The selection propagates through the relational database</a:t>
            </a:r>
            <a:endParaRPr lang="en-GB" sz="2000" dirty="0">
              <a:latin typeface="Arial" charset="0"/>
            </a:endParaRPr>
          </a:p>
        </p:txBody>
      </p:sp>
      <p:sp>
        <p:nvSpPr>
          <p:cNvPr id="143" name="Rectangle 31"/>
          <p:cNvSpPr>
            <a:spLocks noGrp="1" noChangeArrowheads="1"/>
          </p:cNvSpPr>
          <p:nvPr>
            <p:ph type="title"/>
          </p:nvPr>
        </p:nvSpPr>
        <p:spPr>
          <a:xfrm>
            <a:off x="323850" y="163493"/>
            <a:ext cx="5546725" cy="550863"/>
          </a:xfrm>
        </p:spPr>
        <p:txBody>
          <a:bodyPr>
            <a:normAutofit/>
          </a:bodyPr>
          <a:lstStyle/>
          <a:p>
            <a:pPr eaLnBrk="1" hangingPunct="1"/>
            <a:r>
              <a:rPr lang="sv-SE" dirty="0" smtClean="0"/>
              <a:t>QlikView in action </a:t>
            </a:r>
            <a:endParaRPr lang="en-GB" dirty="0" smtClean="0"/>
          </a:p>
        </p:txBody>
      </p:sp>
    </p:spTree>
    <p:extLst>
      <p:ext uri="{BB962C8B-B14F-4D97-AF65-F5344CB8AC3E}">
        <p14:creationId xmlns:p14="http://schemas.microsoft.com/office/powerpoint/2010/main" val="30651486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7289"/>
                                        </p:tgtEl>
                                        <p:attrNameLst>
                                          <p:attrName>style.visibility</p:attrName>
                                        </p:attrNameLst>
                                      </p:cBhvr>
                                      <p:to>
                                        <p:strVal val="visible"/>
                                      </p:to>
                                    </p:set>
                                    <p:animEffect transition="in" filter="randombar(horizontal)">
                                      <p:cBhvr>
                                        <p:cTn id="12" dur="500"/>
                                        <p:tgtEl>
                                          <p:spTgt spid="17728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par>
                          <p:cTn id="23" fill="hold">
                            <p:stCondLst>
                              <p:cond delay="500"/>
                            </p:stCondLst>
                            <p:childTnLst>
                              <p:par>
                                <p:cTn id="24" presetID="14" presetClass="entr" presetSubtype="10" fill="hold" grpId="0" nodeType="afterEffect">
                                  <p:stCondLst>
                                    <p:cond delay="0"/>
                                  </p:stCondLst>
                                  <p:childTnLst>
                                    <p:set>
                                      <p:cBhvr>
                                        <p:cTn id="25" dur="1" fill="hold">
                                          <p:stCondLst>
                                            <p:cond delay="0"/>
                                          </p:stCondLst>
                                        </p:cTn>
                                        <p:tgtEl>
                                          <p:spTgt spid="177192"/>
                                        </p:tgtEl>
                                        <p:attrNameLst>
                                          <p:attrName>style.visibility</p:attrName>
                                        </p:attrNameLst>
                                      </p:cBhvr>
                                      <p:to>
                                        <p:strVal val="visible"/>
                                      </p:to>
                                    </p:set>
                                    <p:animEffect transition="in" filter="randombar(horizontal)">
                                      <p:cBhvr>
                                        <p:cTn id="26" dur="500"/>
                                        <p:tgtEl>
                                          <p:spTgt spid="177192"/>
                                        </p:tgtEl>
                                      </p:cBhvr>
                                    </p:animEffect>
                                  </p:childTnLst>
                                </p:cTn>
                              </p:par>
                            </p:childTnLst>
                          </p:cTn>
                        </p:par>
                        <p:par>
                          <p:cTn id="27" fill="hold">
                            <p:stCondLst>
                              <p:cond delay="1000"/>
                            </p:stCondLst>
                            <p:childTnLst>
                              <p:par>
                                <p:cTn id="28" presetID="14" presetClass="entr" presetSubtype="1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randombar(horizontal)">
                                      <p:cBhvr>
                                        <p:cTn id="30" dur="500"/>
                                        <p:tgtEl>
                                          <p:spTgt spid="6"/>
                                        </p:tgtEl>
                                      </p:cBhvr>
                                    </p:animEffect>
                                  </p:childTnLst>
                                </p:cTn>
                              </p:par>
                            </p:childTnLst>
                          </p:cTn>
                        </p:par>
                        <p:par>
                          <p:cTn id="31" fill="hold">
                            <p:stCondLst>
                              <p:cond delay="1500"/>
                            </p:stCondLst>
                            <p:childTnLst>
                              <p:par>
                                <p:cTn id="32" presetID="14" presetClass="entr" presetSubtype="10"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randombar(horizontal)">
                                      <p:cBhvr>
                                        <p:cTn id="34" dur="500"/>
                                        <p:tgtEl>
                                          <p:spTgt spid="7"/>
                                        </p:tgtEl>
                                      </p:cBhvr>
                                    </p:animEffect>
                                  </p:childTnLst>
                                </p:cTn>
                              </p:par>
                            </p:childTnLst>
                          </p:cTn>
                        </p:par>
                        <p:par>
                          <p:cTn id="35" fill="hold">
                            <p:stCondLst>
                              <p:cond delay="2000"/>
                            </p:stCondLst>
                            <p:childTnLst>
                              <p:par>
                                <p:cTn id="36" presetID="14" presetClass="entr" presetSubtype="10" fill="hold" nodeType="afterEffect">
                                  <p:stCondLst>
                                    <p:cond delay="1000"/>
                                  </p:stCondLst>
                                  <p:childTnLst>
                                    <p:set>
                                      <p:cBhvr>
                                        <p:cTn id="37" dur="1" fill="hold">
                                          <p:stCondLst>
                                            <p:cond delay="0"/>
                                          </p:stCondLst>
                                        </p:cTn>
                                        <p:tgtEl>
                                          <p:spTgt spid="8"/>
                                        </p:tgtEl>
                                        <p:attrNameLst>
                                          <p:attrName>style.visibility</p:attrName>
                                        </p:attrNameLst>
                                      </p:cBhvr>
                                      <p:to>
                                        <p:strVal val="visible"/>
                                      </p:to>
                                    </p:set>
                                    <p:animEffect transition="in" filter="randombar(horizontal)">
                                      <p:cBhvr>
                                        <p:cTn id="38" dur="500"/>
                                        <p:tgtEl>
                                          <p:spTgt spid="8"/>
                                        </p:tgtEl>
                                      </p:cBhvr>
                                    </p:animEffect>
                                  </p:childTnLst>
                                </p:cTn>
                              </p:par>
                            </p:childTnLst>
                          </p:cTn>
                        </p:par>
                        <p:par>
                          <p:cTn id="39" fill="hold">
                            <p:stCondLst>
                              <p:cond delay="3500"/>
                            </p:stCondLst>
                            <p:childTnLst>
                              <p:par>
                                <p:cTn id="40" presetID="14" presetClass="entr" presetSubtype="10"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randombar(horizontal)">
                                      <p:cBhvr>
                                        <p:cTn id="42" dur="500"/>
                                        <p:tgtEl>
                                          <p:spTgt spid="9"/>
                                        </p:tgtEl>
                                      </p:cBhvr>
                                    </p:animEffect>
                                  </p:childTnLst>
                                </p:cTn>
                              </p:par>
                            </p:childTnLst>
                          </p:cTn>
                        </p:par>
                        <p:par>
                          <p:cTn id="43" fill="hold">
                            <p:stCondLst>
                              <p:cond delay="4000"/>
                            </p:stCondLst>
                            <p:childTnLst>
                              <p:par>
                                <p:cTn id="44" presetID="14" presetClass="entr" presetSubtype="10" fill="hold" grpId="0" nodeType="afterEffect">
                                  <p:stCondLst>
                                    <p:cond delay="0"/>
                                  </p:stCondLst>
                                  <p:childTnLst>
                                    <p:set>
                                      <p:cBhvr>
                                        <p:cTn id="45" dur="1" fill="hold">
                                          <p:stCondLst>
                                            <p:cond delay="0"/>
                                          </p:stCondLst>
                                        </p:cTn>
                                        <p:tgtEl>
                                          <p:spTgt spid="177293"/>
                                        </p:tgtEl>
                                        <p:attrNameLst>
                                          <p:attrName>style.visibility</p:attrName>
                                        </p:attrNameLst>
                                      </p:cBhvr>
                                      <p:to>
                                        <p:strVal val="visible"/>
                                      </p:to>
                                    </p:set>
                                    <p:animEffect transition="in" filter="randombar(horizontal)">
                                      <p:cBhvr>
                                        <p:cTn id="46" dur="500"/>
                                        <p:tgtEl>
                                          <p:spTgt spid="177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92" grpId="0" animBg="1" autoUpdateAnimBg="0"/>
      <p:bldP spid="177289" grpId="0" autoUpdateAnimBg="0"/>
      <p:bldP spid="177293"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235450" y="1212850"/>
            <a:ext cx="4413250" cy="4981575"/>
          </a:xfrm>
          <a:prstGeom prst="rect">
            <a:avLst/>
          </a:prstGeom>
          <a:solidFill>
            <a:srgbClr val="FFFFFF"/>
          </a:solidFill>
          <a:ln>
            <a:solidFill>
              <a:schemeClr val="tx1">
                <a:lumMod val="20000"/>
                <a:lumOff val="80000"/>
              </a:schemeClr>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p>
        </p:txBody>
      </p:sp>
      <p:sp>
        <p:nvSpPr>
          <p:cNvPr id="12291" name="Title 1"/>
          <p:cNvSpPr>
            <a:spLocks noGrp="1"/>
          </p:cNvSpPr>
          <p:nvPr>
            <p:ph type="title"/>
          </p:nvPr>
        </p:nvSpPr>
        <p:spPr/>
        <p:txBody>
          <a:bodyPr/>
          <a:lstStyle/>
          <a:p>
            <a:r>
              <a:rPr lang="en-US" altLang="en-US" smtClean="0">
                <a:latin typeface="Arial" panose="020B0604020202020204" pitchFamily="34" charset="0"/>
              </a:rPr>
              <a:t>QlikTech – A New Kind of Software Company</a:t>
            </a:r>
          </a:p>
        </p:txBody>
      </p:sp>
      <p:sp>
        <p:nvSpPr>
          <p:cNvPr id="12292" name="Content Placeholder 33"/>
          <p:cNvSpPr>
            <a:spLocks noGrp="1"/>
          </p:cNvSpPr>
          <p:nvPr>
            <p:ph sz="quarter" idx="1"/>
          </p:nvPr>
        </p:nvSpPr>
        <p:spPr>
          <a:xfrm>
            <a:off x="495301" y="1513257"/>
            <a:ext cx="3478212" cy="4727575"/>
          </a:xfrm>
        </p:spPr>
        <p:txBody>
          <a:bodyPr>
            <a:normAutofit fontScale="92500" lnSpcReduction="20000"/>
          </a:bodyPr>
          <a:lstStyle/>
          <a:p>
            <a:pPr marL="177800" indent="-177800">
              <a:spcAft>
                <a:spcPts val="1200"/>
              </a:spcAft>
            </a:pPr>
            <a:r>
              <a:rPr lang="en-US" altLang="en-US" dirty="0" smtClean="0">
                <a:latin typeface="Arial" panose="020B0604020202020204" pitchFamily="34" charset="0"/>
              </a:rPr>
              <a:t>U.S.-based company, </a:t>
            </a:r>
            <a:br>
              <a:rPr lang="en-US" altLang="en-US" dirty="0" smtClean="0">
                <a:latin typeface="Arial" panose="020B0604020202020204" pitchFamily="34" charset="0"/>
              </a:rPr>
            </a:br>
            <a:r>
              <a:rPr lang="en-US" altLang="en-US" dirty="0" smtClean="0">
                <a:latin typeface="Arial" panose="020B0604020202020204" pitchFamily="34" charset="0"/>
              </a:rPr>
              <a:t>founded 1993 in Sweden</a:t>
            </a:r>
          </a:p>
          <a:p>
            <a:pPr marL="177800" indent="-177800">
              <a:spcAft>
                <a:spcPts val="1200"/>
              </a:spcAft>
            </a:pPr>
            <a:r>
              <a:rPr lang="en-US" altLang="en-US" dirty="0" smtClean="0">
                <a:solidFill>
                  <a:srgbClr val="363636"/>
                </a:solidFill>
                <a:latin typeface="Arial" panose="020B0604020202020204" pitchFamily="34" charset="0"/>
              </a:rPr>
              <a:t>25,000 customers in </a:t>
            </a:r>
            <a:br>
              <a:rPr lang="en-US" altLang="en-US" dirty="0" smtClean="0">
                <a:solidFill>
                  <a:srgbClr val="363636"/>
                </a:solidFill>
                <a:latin typeface="Arial" panose="020B0604020202020204" pitchFamily="34" charset="0"/>
              </a:rPr>
            </a:br>
            <a:r>
              <a:rPr lang="en-US" altLang="en-US" dirty="0" smtClean="0">
                <a:solidFill>
                  <a:srgbClr val="363636"/>
                </a:solidFill>
                <a:latin typeface="Arial" panose="020B0604020202020204" pitchFamily="34" charset="0"/>
              </a:rPr>
              <a:t>100 countries</a:t>
            </a:r>
          </a:p>
          <a:p>
            <a:pPr marL="177800" indent="-177800">
              <a:spcAft>
                <a:spcPts val="1200"/>
              </a:spcAft>
            </a:pPr>
            <a:r>
              <a:rPr lang="en-US" altLang="en-US" dirty="0" smtClean="0">
                <a:solidFill>
                  <a:srgbClr val="363636"/>
                </a:solidFill>
                <a:latin typeface="Arial" panose="020B0604020202020204" pitchFamily="34" charset="0"/>
              </a:rPr>
              <a:t>1,400 global partners</a:t>
            </a:r>
          </a:p>
          <a:p>
            <a:pPr marL="177800" indent="-177800">
              <a:spcAft>
                <a:spcPts val="1200"/>
              </a:spcAft>
            </a:pPr>
            <a:r>
              <a:rPr lang="en-US" altLang="en-US" dirty="0" smtClean="0">
                <a:solidFill>
                  <a:srgbClr val="363636"/>
                </a:solidFill>
                <a:latin typeface="Arial" panose="020B0604020202020204" pitchFamily="34" charset="0"/>
              </a:rPr>
              <a:t>1,100+ employees across </a:t>
            </a:r>
            <a:br>
              <a:rPr lang="en-US" altLang="en-US" dirty="0" smtClean="0">
                <a:solidFill>
                  <a:srgbClr val="363636"/>
                </a:solidFill>
                <a:latin typeface="Arial" panose="020B0604020202020204" pitchFamily="34" charset="0"/>
              </a:rPr>
            </a:br>
            <a:r>
              <a:rPr lang="en-US" altLang="en-US" dirty="0" smtClean="0">
                <a:solidFill>
                  <a:srgbClr val="363636"/>
                </a:solidFill>
                <a:latin typeface="Arial" panose="020B0604020202020204" pitchFamily="34" charset="0"/>
              </a:rPr>
              <a:t>28 offices in 23 countries</a:t>
            </a:r>
            <a:endParaRPr lang="en-US" altLang="en-US" dirty="0" smtClean="0">
              <a:solidFill>
                <a:srgbClr val="FF0000"/>
              </a:solidFill>
              <a:latin typeface="Arial" panose="020B0604020202020204" pitchFamily="34" charset="0"/>
            </a:endParaRPr>
          </a:p>
          <a:p>
            <a:pPr marL="177800" indent="-177800">
              <a:spcAft>
                <a:spcPts val="1200"/>
              </a:spcAft>
            </a:pPr>
            <a:r>
              <a:rPr lang="en-US" altLang="en-US" dirty="0" smtClean="0">
                <a:solidFill>
                  <a:srgbClr val="363636"/>
                </a:solidFill>
                <a:latin typeface="Arial" panose="020B0604020202020204" pitchFamily="34" charset="0"/>
              </a:rPr>
              <a:t>NASDAQ: QLIK</a:t>
            </a:r>
          </a:p>
          <a:p>
            <a:pPr marL="177800" indent="-177800">
              <a:spcAft>
                <a:spcPts val="1200"/>
              </a:spcAft>
            </a:pPr>
            <a:r>
              <a:rPr lang="en-US" altLang="en-US" dirty="0" smtClean="0">
                <a:solidFill>
                  <a:srgbClr val="363636"/>
                </a:solidFill>
                <a:latin typeface="Arial" panose="020B0604020202020204" pitchFamily="34" charset="0"/>
              </a:rPr>
              <a:t>Change Their World Grant and Philanthropic Programs</a:t>
            </a:r>
          </a:p>
        </p:txBody>
      </p:sp>
      <p:sp>
        <p:nvSpPr>
          <p:cNvPr id="6" name="Rectangle 5"/>
          <p:cNvSpPr/>
          <p:nvPr/>
        </p:nvSpPr>
        <p:spPr>
          <a:xfrm>
            <a:off x="4243388" y="1226199"/>
            <a:ext cx="4413250" cy="542925"/>
          </a:xfrm>
          <a:prstGeom prst="rect">
            <a:avLst/>
          </a:prstGeom>
          <a:ln w="0"/>
          <a:effectLst/>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endParaRPr lang="en-US" dirty="0"/>
          </a:p>
        </p:txBody>
      </p:sp>
      <p:pic>
        <p:nvPicPr>
          <p:cNvPr id="12294" name="Picture 10" descr="colon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9925" y="2963863"/>
            <a:ext cx="833438"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14" descr="VolvoGrou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725" y="1955800"/>
            <a:ext cx="1085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18" descr="Zuric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3950" y="2406650"/>
            <a:ext cx="99853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19" descr="sonof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0288" y="5080000"/>
            <a:ext cx="10287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Picture 23" descr="ri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9925" y="2490788"/>
            <a:ext cx="7334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25" descr="Iberi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40600" y="4505102"/>
            <a:ext cx="11430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0" name="Text Box 13"/>
          <p:cNvSpPr txBox="1">
            <a:spLocks noChangeArrowheads="1"/>
          </p:cNvSpPr>
          <p:nvPr/>
        </p:nvSpPr>
        <p:spPr bwMode="auto">
          <a:xfrm>
            <a:off x="4267200" y="1316038"/>
            <a:ext cx="4419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sz="1600" b="1">
                <a:solidFill>
                  <a:schemeClr val="tx2"/>
                </a:solidFill>
                <a:latin typeface="Arial" panose="020B0604020202020204" pitchFamily="34" charset="0"/>
              </a:rPr>
              <a:t>Broad Base of 25,000 Customers </a:t>
            </a:r>
          </a:p>
        </p:txBody>
      </p:sp>
      <p:pic>
        <p:nvPicPr>
          <p:cNvPr id="12301"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42038" y="4057650"/>
            <a:ext cx="79851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2"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79925" y="4024313"/>
            <a:ext cx="1343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76875" y="2489200"/>
            <a:ext cx="8763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4" name="Picture 37" descr="3M.gif"/>
          <p:cNvPicPr>
            <a:picLocks noChangeAspect="1"/>
          </p:cNvPicPr>
          <p:nvPr/>
        </p:nvPicPr>
        <p:blipFill>
          <a:blip r:embed="rId12" cstate="print">
            <a:extLst>
              <a:ext uri="{28A0092B-C50C-407E-A947-70E740481C1C}">
                <a14:useLocalDpi xmlns:a14="http://schemas.microsoft.com/office/drawing/2010/main" val="0"/>
              </a:ext>
            </a:extLst>
          </a:blip>
          <a:srcRect l="14021" t="19138" r="16579" b="20723"/>
          <a:stretch>
            <a:fillRect/>
          </a:stretch>
        </p:blipFill>
        <p:spPr bwMode="auto">
          <a:xfrm>
            <a:off x="4479925" y="1987550"/>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5" name="Picture 40" descr="amcor_logo_big.gif"/>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396163" y="5043488"/>
            <a:ext cx="927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6" name="Picture 3" descr="autodesk.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191375" y="4079875"/>
            <a:ext cx="12319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7" name="Picture 14" descr="lantmannen.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986588" y="5472113"/>
            <a:ext cx="9683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8" name="Picture 20" descr="vodafone.jp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156325" y="5019675"/>
            <a:ext cx="769938"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9" name="Picture 28" descr="tmobile.jpg"/>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881688" y="3541713"/>
            <a:ext cx="131921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0" name="Picture 42" descr="qualcomm-logo.jp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5883275" y="4649788"/>
            <a:ext cx="13144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1" name="Picture 44" descr="aon_logo.jpg"/>
          <p:cNvPicPr>
            <a:picLocks noChangeAspect="1"/>
          </p:cNvPicPr>
          <p:nvPr/>
        </p:nvPicPr>
        <p:blipFill>
          <a:blip r:embed="rId19" cstate="print">
            <a:extLst>
              <a:ext uri="{28A0092B-C50C-407E-A947-70E740481C1C}">
                <a14:useLocalDpi xmlns:a14="http://schemas.microsoft.com/office/drawing/2010/main" val="0"/>
              </a:ext>
            </a:extLst>
          </a:blip>
          <a:srcRect l="9167" t="20166" r="6686" b="17039"/>
          <a:stretch>
            <a:fillRect/>
          </a:stretch>
        </p:blipFill>
        <p:spPr bwMode="auto">
          <a:xfrm>
            <a:off x="4560888" y="4543425"/>
            <a:ext cx="95567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2" name="Picture 45" descr="deloitte_logo.jpg"/>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984875" y="3132138"/>
            <a:ext cx="13557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3" name="Picture 49" descr="Intres Retail.jpg"/>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235575" y="5688013"/>
            <a:ext cx="9350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4" name="Picture 8" descr="sandvik"/>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61138" y="2541588"/>
            <a:ext cx="8350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5" name="Picture 1" descr="navy_logo.jpg"/>
          <p:cNvPicPr>
            <a:picLocks noChangeAspect="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607300" y="3227388"/>
            <a:ext cx="7159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6" name="Picture 35" descr="best buy.jpg"/>
          <p:cNvPicPr>
            <a:picLocks noChangeAspect="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7512050" y="1833563"/>
            <a:ext cx="10223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7" name="Picture 41" descr="eat new.jpg"/>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4562475" y="3549650"/>
            <a:ext cx="10445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98377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ChangeArrowheads="1"/>
          </p:cNvSpPr>
          <p:nvPr/>
        </p:nvSpPr>
        <p:spPr bwMode="auto">
          <a:xfrm>
            <a:off x="1206500" y="5324475"/>
            <a:ext cx="6934200" cy="1225550"/>
          </a:xfrm>
          <a:prstGeom prst="flowChartMagneticDisk">
            <a:avLst/>
          </a:prstGeom>
          <a:solidFill>
            <a:srgbClr val="FFCC99"/>
          </a:solidFill>
          <a:ln w="9525">
            <a:solidFill>
              <a:schemeClr val="tx1"/>
            </a:solidFill>
            <a:round/>
            <a:headEnd/>
            <a:tailEnd/>
          </a:ln>
        </p:spPr>
        <p:txBody>
          <a:bodyPr wrap="none" anchor="ctr"/>
          <a:lstStyle/>
          <a:p>
            <a:endParaRPr lang="en-US"/>
          </a:p>
        </p:txBody>
      </p:sp>
      <p:grpSp>
        <p:nvGrpSpPr>
          <p:cNvPr id="2" name="Group 3"/>
          <p:cNvGrpSpPr>
            <a:grpSpLocks/>
          </p:cNvGrpSpPr>
          <p:nvPr/>
        </p:nvGrpSpPr>
        <p:grpSpPr bwMode="auto">
          <a:xfrm>
            <a:off x="428628" y="2771775"/>
            <a:ext cx="7000878" cy="1846263"/>
            <a:chOff x="270" y="1746"/>
            <a:chExt cx="4410" cy="1163"/>
          </a:xfrm>
        </p:grpSpPr>
        <p:sp>
          <p:nvSpPr>
            <p:cNvPr id="30791" name="AutoShape 4"/>
            <p:cNvSpPr>
              <a:spLocks noChangeArrowheads="1"/>
            </p:cNvSpPr>
            <p:nvPr/>
          </p:nvSpPr>
          <p:spPr bwMode="auto">
            <a:xfrm>
              <a:off x="1208" y="1746"/>
              <a:ext cx="3472" cy="1163"/>
            </a:xfrm>
            <a:prstGeom prst="flowChartMagneticDisk">
              <a:avLst/>
            </a:prstGeom>
            <a:solidFill>
              <a:srgbClr val="CCFFCC"/>
            </a:solidFill>
            <a:ln w="9525">
              <a:solidFill>
                <a:schemeClr val="tx1"/>
              </a:solidFill>
              <a:round/>
              <a:headEnd/>
              <a:tailEnd/>
            </a:ln>
          </p:spPr>
          <p:txBody>
            <a:bodyPr wrap="none" anchor="ctr"/>
            <a:lstStyle/>
            <a:p>
              <a:endParaRPr lang="en-US"/>
            </a:p>
          </p:txBody>
        </p:sp>
        <p:sp>
          <p:nvSpPr>
            <p:cNvPr id="30792" name="Text Box 5"/>
            <p:cNvSpPr txBox="1">
              <a:spLocks noChangeArrowheads="1"/>
            </p:cNvSpPr>
            <p:nvPr/>
          </p:nvSpPr>
          <p:spPr bwMode="auto">
            <a:xfrm>
              <a:off x="270" y="2018"/>
              <a:ext cx="984" cy="233"/>
            </a:xfrm>
            <a:prstGeom prst="rect">
              <a:avLst/>
            </a:prstGeom>
            <a:noFill/>
            <a:ln w="9525">
              <a:noFill/>
              <a:miter lim="800000"/>
              <a:headEnd/>
              <a:tailEnd/>
            </a:ln>
          </p:spPr>
          <p:txBody>
            <a:bodyPr>
              <a:spAutoFit/>
            </a:bodyPr>
            <a:lstStyle/>
            <a:p>
              <a:r>
                <a:rPr lang="sv-SE" dirty="0">
                  <a:latin typeface="Arial" charset="0"/>
                </a:rPr>
                <a:t>QlikView File</a:t>
              </a:r>
              <a:endParaRPr lang="en-GB" dirty="0">
                <a:latin typeface="Arial" charset="0"/>
              </a:endParaRPr>
            </a:p>
          </p:txBody>
        </p:sp>
      </p:grpSp>
      <p:sp>
        <p:nvSpPr>
          <p:cNvPr id="30724" name="Text Box 7"/>
          <p:cNvSpPr txBox="1">
            <a:spLocks noChangeArrowheads="1"/>
          </p:cNvSpPr>
          <p:nvPr/>
        </p:nvSpPr>
        <p:spPr bwMode="auto">
          <a:xfrm>
            <a:off x="838200" y="1447800"/>
            <a:ext cx="2655888" cy="369332"/>
          </a:xfrm>
          <a:prstGeom prst="rect">
            <a:avLst/>
          </a:prstGeom>
          <a:noFill/>
          <a:ln w="9525">
            <a:noFill/>
            <a:miter lim="800000"/>
            <a:headEnd/>
            <a:tailEnd/>
          </a:ln>
        </p:spPr>
        <p:txBody>
          <a:bodyPr>
            <a:spAutoFit/>
          </a:bodyPr>
          <a:lstStyle/>
          <a:p>
            <a:r>
              <a:rPr lang="sv-SE">
                <a:latin typeface="Arial" charset="0"/>
              </a:rPr>
              <a:t>User Interface</a:t>
            </a:r>
            <a:endParaRPr lang="en-GB">
              <a:latin typeface="Arial" charset="0"/>
            </a:endParaRPr>
          </a:p>
        </p:txBody>
      </p:sp>
      <p:sp>
        <p:nvSpPr>
          <p:cNvPr id="30725" name="Text Box 8"/>
          <p:cNvSpPr txBox="1">
            <a:spLocks noChangeArrowheads="1"/>
          </p:cNvSpPr>
          <p:nvPr/>
        </p:nvSpPr>
        <p:spPr bwMode="auto">
          <a:xfrm>
            <a:off x="831850" y="4867275"/>
            <a:ext cx="3967163" cy="369332"/>
          </a:xfrm>
          <a:prstGeom prst="rect">
            <a:avLst/>
          </a:prstGeom>
          <a:noFill/>
          <a:ln w="9525">
            <a:noFill/>
            <a:miter lim="800000"/>
            <a:headEnd/>
            <a:tailEnd/>
          </a:ln>
        </p:spPr>
        <p:txBody>
          <a:bodyPr>
            <a:spAutoFit/>
          </a:bodyPr>
          <a:lstStyle/>
          <a:p>
            <a:r>
              <a:rPr lang="sv-SE">
                <a:latin typeface="Arial" charset="0"/>
              </a:rPr>
              <a:t>Data Source</a:t>
            </a:r>
            <a:endParaRPr lang="en-GB">
              <a:latin typeface="Arial" charset="0"/>
            </a:endParaRPr>
          </a:p>
        </p:txBody>
      </p:sp>
      <p:pic>
        <p:nvPicPr>
          <p:cNvPr id="30726" name="Picture 9"/>
          <p:cNvPicPr>
            <a:picLocks noChangeAspect="1" noChangeArrowheads="1"/>
          </p:cNvPicPr>
          <p:nvPr/>
        </p:nvPicPr>
        <p:blipFill>
          <a:blip r:embed="rId3" cstate="print"/>
          <a:srcRect/>
          <a:stretch>
            <a:fillRect/>
          </a:stretch>
        </p:blipFill>
        <p:spPr bwMode="auto">
          <a:xfrm>
            <a:off x="3619500" y="1219200"/>
            <a:ext cx="2133600" cy="1149350"/>
          </a:xfrm>
          <a:prstGeom prst="rect">
            <a:avLst/>
          </a:prstGeom>
          <a:noFill/>
          <a:ln w="9525">
            <a:noFill/>
            <a:miter lim="800000"/>
            <a:headEnd/>
            <a:tailEnd/>
          </a:ln>
        </p:spPr>
      </p:pic>
      <p:grpSp>
        <p:nvGrpSpPr>
          <p:cNvPr id="3" name="Group 10"/>
          <p:cNvGrpSpPr>
            <a:grpSpLocks/>
          </p:cNvGrpSpPr>
          <p:nvPr/>
        </p:nvGrpSpPr>
        <p:grpSpPr bwMode="auto">
          <a:xfrm>
            <a:off x="1997075" y="3979863"/>
            <a:ext cx="5299075" cy="503237"/>
            <a:chOff x="1258" y="2531"/>
            <a:chExt cx="3338" cy="317"/>
          </a:xfrm>
        </p:grpSpPr>
        <p:sp>
          <p:nvSpPr>
            <p:cNvPr id="30768" name="AutoShape 11"/>
            <p:cNvSpPr>
              <a:spLocks noChangeArrowheads="1"/>
            </p:cNvSpPr>
            <p:nvPr/>
          </p:nvSpPr>
          <p:spPr bwMode="auto">
            <a:xfrm>
              <a:off x="2314" y="2531"/>
              <a:ext cx="532"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0769" name="AutoShape 12"/>
            <p:cNvSpPr>
              <a:spLocks noChangeArrowheads="1"/>
            </p:cNvSpPr>
            <p:nvPr/>
          </p:nvSpPr>
          <p:spPr bwMode="auto">
            <a:xfrm>
              <a:off x="3016" y="2534"/>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0770" name="AutoShape 13"/>
            <p:cNvSpPr>
              <a:spLocks noChangeArrowheads="1"/>
            </p:cNvSpPr>
            <p:nvPr/>
          </p:nvSpPr>
          <p:spPr bwMode="auto">
            <a:xfrm>
              <a:off x="1258" y="2587"/>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0771" name="AutoShape 14"/>
            <p:cNvSpPr>
              <a:spLocks noChangeArrowheads="1"/>
            </p:cNvSpPr>
            <p:nvPr/>
          </p:nvSpPr>
          <p:spPr bwMode="auto">
            <a:xfrm>
              <a:off x="2680" y="2578"/>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0772" name="AutoShape 15"/>
            <p:cNvSpPr>
              <a:spLocks noChangeArrowheads="1"/>
            </p:cNvSpPr>
            <p:nvPr/>
          </p:nvSpPr>
          <p:spPr bwMode="auto">
            <a:xfrm>
              <a:off x="3450" y="2611"/>
              <a:ext cx="530"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0773" name="AutoShape 16"/>
            <p:cNvSpPr>
              <a:spLocks noChangeArrowheads="1"/>
            </p:cNvSpPr>
            <p:nvPr/>
          </p:nvSpPr>
          <p:spPr bwMode="auto">
            <a:xfrm>
              <a:off x="1888" y="2603"/>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0774" name="AutoShape 17"/>
            <p:cNvSpPr>
              <a:spLocks noChangeArrowheads="1"/>
            </p:cNvSpPr>
            <p:nvPr/>
          </p:nvSpPr>
          <p:spPr bwMode="auto">
            <a:xfrm>
              <a:off x="1890" y="2653"/>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30775" name="AutoShape 18"/>
            <p:cNvCxnSpPr>
              <a:cxnSpLocks noChangeShapeType="1"/>
              <a:stCxn id="30774" idx="4"/>
              <a:endCxn id="30778" idx="2"/>
            </p:cNvCxnSpPr>
            <p:nvPr/>
          </p:nvCxnSpPr>
          <p:spPr bwMode="auto">
            <a:xfrm flipV="1">
              <a:off x="2421" y="2691"/>
              <a:ext cx="191" cy="16"/>
            </a:xfrm>
            <a:prstGeom prst="straightConnector1">
              <a:avLst/>
            </a:prstGeom>
            <a:noFill/>
            <a:ln w="9525">
              <a:solidFill>
                <a:schemeClr val="tx1"/>
              </a:solidFill>
              <a:round/>
              <a:headEnd/>
              <a:tailEnd/>
            </a:ln>
          </p:spPr>
        </p:cxnSp>
        <p:cxnSp>
          <p:nvCxnSpPr>
            <p:cNvPr id="30776" name="AutoShape 19"/>
            <p:cNvCxnSpPr>
              <a:cxnSpLocks noChangeShapeType="1"/>
              <a:stCxn id="30773" idx="4"/>
              <a:endCxn id="30778" idx="2"/>
            </p:cNvCxnSpPr>
            <p:nvPr/>
          </p:nvCxnSpPr>
          <p:spPr bwMode="auto">
            <a:xfrm>
              <a:off x="2419" y="2657"/>
              <a:ext cx="193" cy="34"/>
            </a:xfrm>
            <a:prstGeom prst="straightConnector1">
              <a:avLst/>
            </a:prstGeom>
            <a:noFill/>
            <a:ln w="9525">
              <a:solidFill>
                <a:schemeClr val="tx1"/>
              </a:solidFill>
              <a:round/>
              <a:headEnd/>
              <a:tailEnd/>
            </a:ln>
          </p:spPr>
        </p:cxnSp>
        <p:cxnSp>
          <p:nvCxnSpPr>
            <p:cNvPr id="30777" name="AutoShape 20"/>
            <p:cNvCxnSpPr>
              <a:cxnSpLocks noChangeShapeType="1"/>
              <a:stCxn id="30778" idx="4"/>
              <a:endCxn id="30772" idx="2"/>
            </p:cNvCxnSpPr>
            <p:nvPr/>
          </p:nvCxnSpPr>
          <p:spPr bwMode="auto">
            <a:xfrm flipV="1">
              <a:off x="3282" y="2665"/>
              <a:ext cx="168" cy="26"/>
            </a:xfrm>
            <a:prstGeom prst="straightConnector1">
              <a:avLst/>
            </a:prstGeom>
            <a:noFill/>
            <a:ln w="9525">
              <a:solidFill>
                <a:schemeClr val="tx1"/>
              </a:solidFill>
              <a:round/>
              <a:headEnd/>
              <a:tailEnd/>
            </a:ln>
          </p:spPr>
        </p:cxnSp>
        <p:sp>
          <p:nvSpPr>
            <p:cNvPr id="30778" name="AutoShape 21"/>
            <p:cNvSpPr>
              <a:spLocks noChangeArrowheads="1"/>
            </p:cNvSpPr>
            <p:nvPr/>
          </p:nvSpPr>
          <p:spPr bwMode="auto">
            <a:xfrm>
              <a:off x="2612" y="2624"/>
              <a:ext cx="670" cy="133"/>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0779" name="AutoShape 22"/>
            <p:cNvSpPr>
              <a:spLocks noChangeArrowheads="1"/>
            </p:cNvSpPr>
            <p:nvPr/>
          </p:nvSpPr>
          <p:spPr bwMode="auto">
            <a:xfrm>
              <a:off x="3450" y="2659"/>
              <a:ext cx="530" cy="109"/>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30780" name="AutoShape 23"/>
            <p:cNvCxnSpPr>
              <a:cxnSpLocks noChangeShapeType="1"/>
              <a:stCxn id="30778" idx="4"/>
              <a:endCxn id="30779" idx="2"/>
            </p:cNvCxnSpPr>
            <p:nvPr/>
          </p:nvCxnSpPr>
          <p:spPr bwMode="auto">
            <a:xfrm>
              <a:off x="3282" y="2691"/>
              <a:ext cx="168" cy="23"/>
            </a:xfrm>
            <a:prstGeom prst="straightConnector1">
              <a:avLst/>
            </a:prstGeom>
            <a:noFill/>
            <a:ln w="9525">
              <a:solidFill>
                <a:schemeClr val="tx1"/>
              </a:solidFill>
              <a:round/>
              <a:headEnd/>
              <a:tailEnd/>
            </a:ln>
          </p:spPr>
        </p:cxnSp>
        <p:sp>
          <p:nvSpPr>
            <p:cNvPr id="30781" name="AutoShape 24"/>
            <p:cNvSpPr>
              <a:spLocks noChangeArrowheads="1"/>
            </p:cNvSpPr>
            <p:nvPr/>
          </p:nvSpPr>
          <p:spPr bwMode="auto">
            <a:xfrm>
              <a:off x="4065" y="2646"/>
              <a:ext cx="531" cy="109"/>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0782" name="AutoShape 25"/>
            <p:cNvSpPr>
              <a:spLocks noChangeArrowheads="1"/>
            </p:cNvSpPr>
            <p:nvPr/>
          </p:nvSpPr>
          <p:spPr bwMode="auto">
            <a:xfrm>
              <a:off x="4065" y="2693"/>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0783" name="AutoShape 26"/>
            <p:cNvSpPr>
              <a:spLocks noChangeArrowheads="1"/>
            </p:cNvSpPr>
            <p:nvPr/>
          </p:nvSpPr>
          <p:spPr bwMode="auto">
            <a:xfrm>
              <a:off x="1258" y="2642"/>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30784" name="AutoShape 27"/>
            <p:cNvCxnSpPr>
              <a:cxnSpLocks noChangeShapeType="1"/>
              <a:stCxn id="30783" idx="4"/>
              <a:endCxn id="30773" idx="2"/>
            </p:cNvCxnSpPr>
            <p:nvPr/>
          </p:nvCxnSpPr>
          <p:spPr bwMode="auto">
            <a:xfrm flipV="1">
              <a:off x="1789" y="2657"/>
              <a:ext cx="99" cy="39"/>
            </a:xfrm>
            <a:prstGeom prst="straightConnector1">
              <a:avLst/>
            </a:prstGeom>
            <a:noFill/>
            <a:ln w="9525">
              <a:solidFill>
                <a:schemeClr val="tx1"/>
              </a:solidFill>
              <a:round/>
              <a:headEnd/>
              <a:tailEnd/>
            </a:ln>
          </p:spPr>
        </p:cxnSp>
        <p:cxnSp>
          <p:nvCxnSpPr>
            <p:cNvPr id="30785" name="AutoShape 28"/>
            <p:cNvCxnSpPr>
              <a:cxnSpLocks noChangeShapeType="1"/>
              <a:stCxn id="30773" idx="2"/>
              <a:endCxn id="30770" idx="4"/>
            </p:cNvCxnSpPr>
            <p:nvPr/>
          </p:nvCxnSpPr>
          <p:spPr bwMode="auto">
            <a:xfrm flipH="1" flipV="1">
              <a:off x="1789" y="2641"/>
              <a:ext cx="99" cy="16"/>
            </a:xfrm>
            <a:prstGeom prst="straightConnector1">
              <a:avLst/>
            </a:prstGeom>
            <a:noFill/>
            <a:ln w="9525">
              <a:solidFill>
                <a:schemeClr val="tx1"/>
              </a:solidFill>
              <a:round/>
              <a:headEnd/>
              <a:tailEnd/>
            </a:ln>
          </p:spPr>
        </p:cxnSp>
        <p:cxnSp>
          <p:nvCxnSpPr>
            <p:cNvPr id="30786" name="AutoShape 29"/>
            <p:cNvCxnSpPr>
              <a:cxnSpLocks noChangeShapeType="1"/>
              <a:stCxn id="30779" idx="4"/>
              <a:endCxn id="30781" idx="2"/>
            </p:cNvCxnSpPr>
            <p:nvPr/>
          </p:nvCxnSpPr>
          <p:spPr bwMode="auto">
            <a:xfrm flipV="1">
              <a:off x="3980" y="2701"/>
              <a:ext cx="85" cy="13"/>
            </a:xfrm>
            <a:prstGeom prst="straightConnector1">
              <a:avLst/>
            </a:prstGeom>
            <a:noFill/>
            <a:ln w="9525">
              <a:solidFill>
                <a:schemeClr val="tx1"/>
              </a:solidFill>
              <a:round/>
              <a:headEnd/>
              <a:tailEnd/>
            </a:ln>
          </p:spPr>
        </p:cxnSp>
        <p:cxnSp>
          <p:nvCxnSpPr>
            <p:cNvPr id="30787" name="AutoShape 30"/>
            <p:cNvCxnSpPr>
              <a:cxnSpLocks noChangeShapeType="1"/>
              <a:stCxn id="30782" idx="2"/>
              <a:endCxn id="30779" idx="4"/>
            </p:cNvCxnSpPr>
            <p:nvPr/>
          </p:nvCxnSpPr>
          <p:spPr bwMode="auto">
            <a:xfrm flipH="1" flipV="1">
              <a:off x="3980" y="2714"/>
              <a:ext cx="85" cy="33"/>
            </a:xfrm>
            <a:prstGeom prst="straightConnector1">
              <a:avLst/>
            </a:prstGeom>
            <a:noFill/>
            <a:ln w="9525">
              <a:solidFill>
                <a:schemeClr val="tx1"/>
              </a:solidFill>
              <a:round/>
              <a:headEnd/>
              <a:tailEnd/>
            </a:ln>
          </p:spPr>
        </p:cxnSp>
        <p:sp>
          <p:nvSpPr>
            <p:cNvPr id="30788" name="AutoShape 31"/>
            <p:cNvSpPr>
              <a:spLocks noChangeArrowheads="1"/>
            </p:cNvSpPr>
            <p:nvPr/>
          </p:nvSpPr>
          <p:spPr bwMode="auto">
            <a:xfrm>
              <a:off x="2680" y="2696"/>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0789" name="AutoShape 32"/>
            <p:cNvSpPr>
              <a:spLocks noChangeArrowheads="1"/>
            </p:cNvSpPr>
            <p:nvPr/>
          </p:nvSpPr>
          <p:spPr bwMode="auto">
            <a:xfrm>
              <a:off x="2353" y="2740"/>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0790" name="AutoShape 33"/>
            <p:cNvSpPr>
              <a:spLocks noChangeArrowheads="1"/>
            </p:cNvSpPr>
            <p:nvPr/>
          </p:nvSpPr>
          <p:spPr bwMode="auto">
            <a:xfrm>
              <a:off x="3023" y="2740"/>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grpSp>
      <p:grpSp>
        <p:nvGrpSpPr>
          <p:cNvPr id="4" name="Group 34"/>
          <p:cNvGrpSpPr>
            <a:grpSpLocks/>
          </p:cNvGrpSpPr>
          <p:nvPr/>
        </p:nvGrpSpPr>
        <p:grpSpPr bwMode="auto">
          <a:xfrm>
            <a:off x="2400300" y="3065463"/>
            <a:ext cx="871538" cy="947737"/>
            <a:chOff x="1512" y="1939"/>
            <a:chExt cx="549" cy="597"/>
          </a:xfrm>
        </p:grpSpPr>
        <p:pic>
          <p:nvPicPr>
            <p:cNvPr id="30766" name="Picture 35"/>
            <p:cNvPicPr>
              <a:picLocks noChangeAspect="1" noChangeArrowheads="1"/>
            </p:cNvPicPr>
            <p:nvPr/>
          </p:nvPicPr>
          <p:blipFill>
            <a:blip r:embed="rId4" cstate="print"/>
            <a:srcRect/>
            <a:stretch>
              <a:fillRect/>
            </a:stretch>
          </p:blipFill>
          <p:spPr bwMode="auto">
            <a:xfrm>
              <a:off x="1512" y="1939"/>
              <a:ext cx="549" cy="330"/>
            </a:xfrm>
            <a:prstGeom prst="rect">
              <a:avLst/>
            </a:prstGeom>
            <a:noFill/>
            <a:ln w="9525">
              <a:noFill/>
              <a:miter lim="800000"/>
              <a:headEnd/>
              <a:tailEnd/>
            </a:ln>
          </p:spPr>
        </p:pic>
        <p:sp>
          <p:nvSpPr>
            <p:cNvPr id="30767" name="Line 36"/>
            <p:cNvSpPr>
              <a:spLocks noChangeShapeType="1"/>
            </p:cNvSpPr>
            <p:nvPr/>
          </p:nvSpPr>
          <p:spPr bwMode="auto">
            <a:xfrm flipH="1">
              <a:off x="1789" y="2271"/>
              <a:ext cx="0" cy="265"/>
            </a:xfrm>
            <a:prstGeom prst="line">
              <a:avLst/>
            </a:prstGeom>
            <a:noFill/>
            <a:ln w="28575">
              <a:solidFill>
                <a:schemeClr val="tx1"/>
              </a:solidFill>
              <a:round/>
              <a:headEnd type="triangle" w="med" len="med"/>
              <a:tailEnd type="triangle" w="med" len="med"/>
            </a:ln>
          </p:spPr>
          <p:txBody>
            <a:bodyPr/>
            <a:lstStyle/>
            <a:p>
              <a:endParaRPr lang="en-IN"/>
            </a:p>
          </p:txBody>
        </p:sp>
      </p:grpSp>
      <p:grpSp>
        <p:nvGrpSpPr>
          <p:cNvPr id="5" name="Group 37"/>
          <p:cNvGrpSpPr>
            <a:grpSpLocks/>
          </p:cNvGrpSpPr>
          <p:nvPr/>
        </p:nvGrpSpPr>
        <p:grpSpPr bwMode="auto">
          <a:xfrm>
            <a:off x="3619500" y="2824163"/>
            <a:ext cx="825500" cy="1181100"/>
            <a:chOff x="2280" y="1787"/>
            <a:chExt cx="520" cy="744"/>
          </a:xfrm>
        </p:grpSpPr>
        <p:pic>
          <p:nvPicPr>
            <p:cNvPr id="30764" name="Picture 38"/>
            <p:cNvPicPr>
              <a:picLocks noChangeAspect="1" noChangeArrowheads="1"/>
            </p:cNvPicPr>
            <p:nvPr/>
          </p:nvPicPr>
          <p:blipFill>
            <a:blip r:embed="rId5" cstate="print"/>
            <a:srcRect/>
            <a:stretch>
              <a:fillRect/>
            </a:stretch>
          </p:blipFill>
          <p:spPr bwMode="auto">
            <a:xfrm>
              <a:off x="2280" y="1787"/>
              <a:ext cx="520" cy="554"/>
            </a:xfrm>
            <a:prstGeom prst="rect">
              <a:avLst/>
            </a:prstGeom>
            <a:noFill/>
            <a:ln w="9525">
              <a:noFill/>
              <a:miter lim="800000"/>
              <a:headEnd/>
              <a:tailEnd/>
            </a:ln>
          </p:spPr>
        </p:pic>
        <p:sp>
          <p:nvSpPr>
            <p:cNvPr id="30765" name="Line 39"/>
            <p:cNvSpPr>
              <a:spLocks noChangeShapeType="1"/>
            </p:cNvSpPr>
            <p:nvPr/>
          </p:nvSpPr>
          <p:spPr bwMode="auto">
            <a:xfrm flipH="1">
              <a:off x="2509" y="2266"/>
              <a:ext cx="0" cy="265"/>
            </a:xfrm>
            <a:prstGeom prst="line">
              <a:avLst/>
            </a:prstGeom>
            <a:noFill/>
            <a:ln w="28575">
              <a:solidFill>
                <a:schemeClr val="tx1"/>
              </a:solidFill>
              <a:round/>
              <a:headEnd type="triangle" w="med" len="med"/>
              <a:tailEnd type="triangle" w="med" len="med"/>
            </a:ln>
          </p:spPr>
          <p:txBody>
            <a:bodyPr/>
            <a:lstStyle/>
            <a:p>
              <a:endParaRPr lang="en-IN"/>
            </a:p>
          </p:txBody>
        </p:sp>
      </p:grpSp>
      <p:grpSp>
        <p:nvGrpSpPr>
          <p:cNvPr id="6" name="Group 40"/>
          <p:cNvGrpSpPr>
            <a:grpSpLocks/>
          </p:cNvGrpSpPr>
          <p:nvPr/>
        </p:nvGrpSpPr>
        <p:grpSpPr bwMode="auto">
          <a:xfrm>
            <a:off x="4822825" y="2862263"/>
            <a:ext cx="930275" cy="1143000"/>
            <a:chOff x="3038" y="1811"/>
            <a:chExt cx="586" cy="720"/>
          </a:xfrm>
        </p:grpSpPr>
        <p:pic>
          <p:nvPicPr>
            <p:cNvPr id="30762" name="Picture 41"/>
            <p:cNvPicPr>
              <a:picLocks noChangeAspect="1" noChangeArrowheads="1"/>
            </p:cNvPicPr>
            <p:nvPr/>
          </p:nvPicPr>
          <p:blipFill>
            <a:blip r:embed="rId6" cstate="print"/>
            <a:srcRect/>
            <a:stretch>
              <a:fillRect/>
            </a:stretch>
          </p:blipFill>
          <p:spPr bwMode="auto">
            <a:xfrm>
              <a:off x="3038" y="1811"/>
              <a:ext cx="586" cy="460"/>
            </a:xfrm>
            <a:prstGeom prst="rect">
              <a:avLst/>
            </a:prstGeom>
            <a:noFill/>
            <a:ln w="9525">
              <a:noFill/>
              <a:miter lim="800000"/>
              <a:headEnd/>
              <a:tailEnd/>
            </a:ln>
          </p:spPr>
        </p:pic>
        <p:sp>
          <p:nvSpPr>
            <p:cNvPr id="30763" name="Line 42"/>
            <p:cNvSpPr>
              <a:spLocks noChangeShapeType="1"/>
            </p:cNvSpPr>
            <p:nvPr/>
          </p:nvSpPr>
          <p:spPr bwMode="auto">
            <a:xfrm flipH="1">
              <a:off x="3227" y="2266"/>
              <a:ext cx="0" cy="265"/>
            </a:xfrm>
            <a:prstGeom prst="line">
              <a:avLst/>
            </a:prstGeom>
            <a:noFill/>
            <a:ln w="28575">
              <a:solidFill>
                <a:schemeClr val="tx1"/>
              </a:solidFill>
              <a:round/>
              <a:headEnd type="triangle" w="med" len="med"/>
              <a:tailEnd type="triangle" w="med" len="med"/>
            </a:ln>
          </p:spPr>
          <p:txBody>
            <a:bodyPr/>
            <a:lstStyle/>
            <a:p>
              <a:endParaRPr lang="en-IN"/>
            </a:p>
          </p:txBody>
        </p:sp>
      </p:grpSp>
      <p:grpSp>
        <p:nvGrpSpPr>
          <p:cNvPr id="7" name="Group 43"/>
          <p:cNvGrpSpPr>
            <a:grpSpLocks/>
          </p:cNvGrpSpPr>
          <p:nvPr/>
        </p:nvGrpSpPr>
        <p:grpSpPr bwMode="auto">
          <a:xfrm>
            <a:off x="6016625" y="2973388"/>
            <a:ext cx="871538" cy="1031875"/>
            <a:chOff x="3790" y="1881"/>
            <a:chExt cx="549" cy="650"/>
          </a:xfrm>
        </p:grpSpPr>
        <p:pic>
          <p:nvPicPr>
            <p:cNvPr id="30760" name="Picture 44"/>
            <p:cNvPicPr>
              <a:picLocks noChangeAspect="1" noChangeArrowheads="1"/>
            </p:cNvPicPr>
            <p:nvPr/>
          </p:nvPicPr>
          <p:blipFill>
            <a:blip r:embed="rId7" cstate="print"/>
            <a:srcRect/>
            <a:stretch>
              <a:fillRect/>
            </a:stretch>
          </p:blipFill>
          <p:spPr bwMode="auto">
            <a:xfrm>
              <a:off x="3790" y="1881"/>
              <a:ext cx="549" cy="388"/>
            </a:xfrm>
            <a:prstGeom prst="rect">
              <a:avLst/>
            </a:prstGeom>
            <a:noFill/>
            <a:ln w="9525">
              <a:noFill/>
              <a:miter lim="800000"/>
              <a:headEnd/>
              <a:tailEnd/>
            </a:ln>
          </p:spPr>
        </p:pic>
        <p:sp>
          <p:nvSpPr>
            <p:cNvPr id="30761" name="Line 45"/>
            <p:cNvSpPr>
              <a:spLocks noChangeShapeType="1"/>
            </p:cNvSpPr>
            <p:nvPr/>
          </p:nvSpPr>
          <p:spPr bwMode="auto">
            <a:xfrm flipH="1">
              <a:off x="4057" y="2266"/>
              <a:ext cx="0" cy="265"/>
            </a:xfrm>
            <a:prstGeom prst="line">
              <a:avLst/>
            </a:prstGeom>
            <a:noFill/>
            <a:ln w="28575">
              <a:solidFill>
                <a:schemeClr val="tx1"/>
              </a:solidFill>
              <a:round/>
              <a:headEnd type="triangle" w="med" len="med"/>
              <a:tailEnd type="triangle" w="med" len="med"/>
            </a:ln>
          </p:spPr>
          <p:txBody>
            <a:bodyPr/>
            <a:lstStyle/>
            <a:p>
              <a:endParaRPr lang="en-IN"/>
            </a:p>
          </p:txBody>
        </p:sp>
      </p:grpSp>
      <p:sp>
        <p:nvSpPr>
          <p:cNvPr id="179246" name="Text Box 46"/>
          <p:cNvSpPr txBox="1">
            <a:spLocks noChangeArrowheads="1"/>
          </p:cNvSpPr>
          <p:nvPr/>
        </p:nvSpPr>
        <p:spPr bwMode="auto">
          <a:xfrm>
            <a:off x="5753100" y="901700"/>
            <a:ext cx="3352800" cy="1616075"/>
          </a:xfrm>
          <a:prstGeom prst="rect">
            <a:avLst/>
          </a:prstGeom>
          <a:noFill/>
          <a:ln w="9525">
            <a:noFill/>
            <a:miter lim="800000"/>
            <a:headEnd/>
            <a:tailEnd/>
          </a:ln>
        </p:spPr>
        <p:txBody>
          <a:bodyPr>
            <a:spAutoFit/>
          </a:bodyPr>
          <a:lstStyle/>
          <a:p>
            <a:r>
              <a:rPr lang="en-GB" sz="2000">
                <a:latin typeface="Arial" charset="0"/>
              </a:rPr>
              <a:t>Any number of </a:t>
            </a:r>
            <a:r>
              <a:rPr lang="en-GB" sz="2000" b="1">
                <a:latin typeface="Arial" charset="0"/>
              </a:rPr>
              <a:t>Virtual hypercubes</a:t>
            </a:r>
            <a:r>
              <a:rPr lang="en-GB" sz="2000">
                <a:latin typeface="Arial" charset="0"/>
              </a:rPr>
              <a:t> (Pivot tables, Diagrams, Gauges etc.) can be put in the QlikView document.</a:t>
            </a:r>
          </a:p>
        </p:txBody>
      </p:sp>
      <p:sp>
        <p:nvSpPr>
          <p:cNvPr id="30733" name="AutoShape 47"/>
          <p:cNvSpPr>
            <a:spLocks noChangeArrowheads="1"/>
          </p:cNvSpPr>
          <p:nvPr/>
        </p:nvSpPr>
        <p:spPr bwMode="auto">
          <a:xfrm>
            <a:off x="1917700" y="2771775"/>
            <a:ext cx="5511800" cy="1846263"/>
          </a:xfrm>
          <a:prstGeom prst="flowChartMagneticDisk">
            <a:avLst/>
          </a:prstGeom>
          <a:noFill/>
          <a:ln w="9525">
            <a:solidFill>
              <a:schemeClr val="tx1"/>
            </a:solidFill>
            <a:round/>
            <a:headEnd/>
            <a:tailEnd/>
          </a:ln>
        </p:spPr>
        <p:txBody>
          <a:bodyPr wrap="none" anchor="ctr"/>
          <a:lstStyle/>
          <a:p>
            <a:endParaRPr lang="en-US"/>
          </a:p>
        </p:txBody>
      </p:sp>
      <p:grpSp>
        <p:nvGrpSpPr>
          <p:cNvPr id="8" name="Group 48"/>
          <p:cNvGrpSpPr>
            <a:grpSpLocks/>
          </p:cNvGrpSpPr>
          <p:nvPr/>
        </p:nvGrpSpPr>
        <p:grpSpPr bwMode="auto">
          <a:xfrm>
            <a:off x="1997075" y="3979863"/>
            <a:ext cx="5299075" cy="503237"/>
            <a:chOff x="1258" y="2507"/>
            <a:chExt cx="3338" cy="317"/>
          </a:xfrm>
        </p:grpSpPr>
        <p:sp>
          <p:nvSpPr>
            <p:cNvPr id="30737" name="AutoShape 49"/>
            <p:cNvSpPr>
              <a:spLocks noChangeArrowheads="1"/>
            </p:cNvSpPr>
            <p:nvPr/>
          </p:nvSpPr>
          <p:spPr bwMode="auto">
            <a:xfrm>
              <a:off x="2314" y="2507"/>
              <a:ext cx="532"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0738" name="AutoShape 50"/>
            <p:cNvSpPr>
              <a:spLocks noChangeArrowheads="1"/>
            </p:cNvSpPr>
            <p:nvPr/>
          </p:nvSpPr>
          <p:spPr bwMode="auto">
            <a:xfrm>
              <a:off x="3016" y="2510"/>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0739" name="AutoShape 51"/>
            <p:cNvSpPr>
              <a:spLocks noChangeArrowheads="1"/>
            </p:cNvSpPr>
            <p:nvPr/>
          </p:nvSpPr>
          <p:spPr bwMode="auto">
            <a:xfrm>
              <a:off x="1258" y="2563"/>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0740" name="AutoShape 52"/>
            <p:cNvSpPr>
              <a:spLocks noChangeArrowheads="1"/>
            </p:cNvSpPr>
            <p:nvPr/>
          </p:nvSpPr>
          <p:spPr bwMode="auto">
            <a:xfrm>
              <a:off x="2680" y="2554"/>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0741" name="AutoShape 53"/>
            <p:cNvSpPr>
              <a:spLocks noChangeArrowheads="1"/>
            </p:cNvSpPr>
            <p:nvPr/>
          </p:nvSpPr>
          <p:spPr bwMode="auto">
            <a:xfrm>
              <a:off x="3450" y="2587"/>
              <a:ext cx="530"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0742" name="AutoShape 54"/>
            <p:cNvSpPr>
              <a:spLocks noChangeArrowheads="1"/>
            </p:cNvSpPr>
            <p:nvPr/>
          </p:nvSpPr>
          <p:spPr bwMode="auto">
            <a:xfrm>
              <a:off x="1888" y="2579"/>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0743" name="AutoShape 55"/>
            <p:cNvSpPr>
              <a:spLocks noChangeArrowheads="1"/>
            </p:cNvSpPr>
            <p:nvPr/>
          </p:nvSpPr>
          <p:spPr bwMode="auto">
            <a:xfrm>
              <a:off x="1890" y="2629"/>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30744" name="AutoShape 56"/>
            <p:cNvCxnSpPr>
              <a:cxnSpLocks noChangeShapeType="1"/>
              <a:stCxn id="30743" idx="4"/>
              <a:endCxn id="30747" idx="2"/>
            </p:cNvCxnSpPr>
            <p:nvPr/>
          </p:nvCxnSpPr>
          <p:spPr bwMode="auto">
            <a:xfrm flipV="1">
              <a:off x="2421" y="2667"/>
              <a:ext cx="191" cy="16"/>
            </a:xfrm>
            <a:prstGeom prst="straightConnector1">
              <a:avLst/>
            </a:prstGeom>
            <a:noFill/>
            <a:ln w="9525">
              <a:solidFill>
                <a:schemeClr val="tx1"/>
              </a:solidFill>
              <a:round/>
              <a:headEnd/>
              <a:tailEnd/>
            </a:ln>
          </p:spPr>
        </p:cxnSp>
        <p:cxnSp>
          <p:nvCxnSpPr>
            <p:cNvPr id="30745" name="AutoShape 57"/>
            <p:cNvCxnSpPr>
              <a:cxnSpLocks noChangeShapeType="1"/>
              <a:stCxn id="30742" idx="4"/>
              <a:endCxn id="30747" idx="2"/>
            </p:cNvCxnSpPr>
            <p:nvPr/>
          </p:nvCxnSpPr>
          <p:spPr bwMode="auto">
            <a:xfrm>
              <a:off x="2419" y="2633"/>
              <a:ext cx="193" cy="34"/>
            </a:xfrm>
            <a:prstGeom prst="straightConnector1">
              <a:avLst/>
            </a:prstGeom>
            <a:noFill/>
            <a:ln w="9525">
              <a:solidFill>
                <a:schemeClr val="tx1"/>
              </a:solidFill>
              <a:round/>
              <a:headEnd/>
              <a:tailEnd/>
            </a:ln>
          </p:spPr>
        </p:cxnSp>
        <p:cxnSp>
          <p:nvCxnSpPr>
            <p:cNvPr id="30746" name="AutoShape 58"/>
            <p:cNvCxnSpPr>
              <a:cxnSpLocks noChangeShapeType="1"/>
              <a:stCxn id="30747" idx="4"/>
              <a:endCxn id="30741" idx="2"/>
            </p:cNvCxnSpPr>
            <p:nvPr/>
          </p:nvCxnSpPr>
          <p:spPr bwMode="auto">
            <a:xfrm flipV="1">
              <a:off x="3282" y="2641"/>
              <a:ext cx="168" cy="26"/>
            </a:xfrm>
            <a:prstGeom prst="straightConnector1">
              <a:avLst/>
            </a:prstGeom>
            <a:noFill/>
            <a:ln w="9525">
              <a:solidFill>
                <a:schemeClr val="tx1"/>
              </a:solidFill>
              <a:round/>
              <a:headEnd/>
              <a:tailEnd/>
            </a:ln>
          </p:spPr>
        </p:cxnSp>
        <p:sp>
          <p:nvSpPr>
            <p:cNvPr id="30747" name="AutoShape 59"/>
            <p:cNvSpPr>
              <a:spLocks noChangeArrowheads="1"/>
            </p:cNvSpPr>
            <p:nvPr/>
          </p:nvSpPr>
          <p:spPr bwMode="auto">
            <a:xfrm>
              <a:off x="2612" y="2600"/>
              <a:ext cx="670" cy="133"/>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0748" name="AutoShape 60"/>
            <p:cNvSpPr>
              <a:spLocks noChangeArrowheads="1"/>
            </p:cNvSpPr>
            <p:nvPr/>
          </p:nvSpPr>
          <p:spPr bwMode="auto">
            <a:xfrm>
              <a:off x="3450" y="2635"/>
              <a:ext cx="530" cy="109"/>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30749" name="AutoShape 61"/>
            <p:cNvCxnSpPr>
              <a:cxnSpLocks noChangeShapeType="1"/>
              <a:stCxn id="30747" idx="4"/>
              <a:endCxn id="30748" idx="2"/>
            </p:cNvCxnSpPr>
            <p:nvPr/>
          </p:nvCxnSpPr>
          <p:spPr bwMode="auto">
            <a:xfrm>
              <a:off x="3282" y="2667"/>
              <a:ext cx="168" cy="23"/>
            </a:xfrm>
            <a:prstGeom prst="straightConnector1">
              <a:avLst/>
            </a:prstGeom>
            <a:noFill/>
            <a:ln w="9525">
              <a:solidFill>
                <a:schemeClr val="tx1"/>
              </a:solidFill>
              <a:round/>
              <a:headEnd/>
              <a:tailEnd/>
            </a:ln>
          </p:spPr>
        </p:cxnSp>
        <p:sp>
          <p:nvSpPr>
            <p:cNvPr id="30750" name="AutoShape 62"/>
            <p:cNvSpPr>
              <a:spLocks noChangeArrowheads="1"/>
            </p:cNvSpPr>
            <p:nvPr/>
          </p:nvSpPr>
          <p:spPr bwMode="auto">
            <a:xfrm>
              <a:off x="4065" y="2622"/>
              <a:ext cx="531" cy="109"/>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0751" name="AutoShape 63"/>
            <p:cNvSpPr>
              <a:spLocks noChangeArrowheads="1"/>
            </p:cNvSpPr>
            <p:nvPr/>
          </p:nvSpPr>
          <p:spPr bwMode="auto">
            <a:xfrm>
              <a:off x="4065" y="2669"/>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0752" name="AutoShape 64"/>
            <p:cNvSpPr>
              <a:spLocks noChangeArrowheads="1"/>
            </p:cNvSpPr>
            <p:nvPr/>
          </p:nvSpPr>
          <p:spPr bwMode="auto">
            <a:xfrm>
              <a:off x="1258" y="2618"/>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30753" name="AutoShape 65"/>
            <p:cNvCxnSpPr>
              <a:cxnSpLocks noChangeShapeType="1"/>
              <a:stCxn id="30752" idx="4"/>
              <a:endCxn id="30742" idx="2"/>
            </p:cNvCxnSpPr>
            <p:nvPr/>
          </p:nvCxnSpPr>
          <p:spPr bwMode="auto">
            <a:xfrm flipV="1">
              <a:off x="1789" y="2633"/>
              <a:ext cx="99" cy="39"/>
            </a:xfrm>
            <a:prstGeom prst="straightConnector1">
              <a:avLst/>
            </a:prstGeom>
            <a:noFill/>
            <a:ln w="9525">
              <a:solidFill>
                <a:schemeClr val="tx1"/>
              </a:solidFill>
              <a:round/>
              <a:headEnd/>
              <a:tailEnd/>
            </a:ln>
          </p:spPr>
        </p:cxnSp>
        <p:cxnSp>
          <p:nvCxnSpPr>
            <p:cNvPr id="30754" name="AutoShape 66"/>
            <p:cNvCxnSpPr>
              <a:cxnSpLocks noChangeShapeType="1"/>
              <a:stCxn id="30742" idx="2"/>
              <a:endCxn id="30739" idx="4"/>
            </p:cNvCxnSpPr>
            <p:nvPr/>
          </p:nvCxnSpPr>
          <p:spPr bwMode="auto">
            <a:xfrm flipH="1" flipV="1">
              <a:off x="1789" y="2617"/>
              <a:ext cx="99" cy="16"/>
            </a:xfrm>
            <a:prstGeom prst="straightConnector1">
              <a:avLst/>
            </a:prstGeom>
            <a:noFill/>
            <a:ln w="9525">
              <a:solidFill>
                <a:schemeClr val="tx1"/>
              </a:solidFill>
              <a:round/>
              <a:headEnd/>
              <a:tailEnd/>
            </a:ln>
          </p:spPr>
        </p:cxnSp>
        <p:cxnSp>
          <p:nvCxnSpPr>
            <p:cNvPr id="30755" name="AutoShape 67"/>
            <p:cNvCxnSpPr>
              <a:cxnSpLocks noChangeShapeType="1"/>
              <a:stCxn id="30748" idx="4"/>
              <a:endCxn id="30750" idx="2"/>
            </p:cNvCxnSpPr>
            <p:nvPr/>
          </p:nvCxnSpPr>
          <p:spPr bwMode="auto">
            <a:xfrm flipV="1">
              <a:off x="3980" y="2677"/>
              <a:ext cx="85" cy="13"/>
            </a:xfrm>
            <a:prstGeom prst="straightConnector1">
              <a:avLst/>
            </a:prstGeom>
            <a:noFill/>
            <a:ln w="9525">
              <a:solidFill>
                <a:schemeClr val="tx1"/>
              </a:solidFill>
              <a:round/>
              <a:headEnd/>
              <a:tailEnd/>
            </a:ln>
          </p:spPr>
        </p:cxnSp>
        <p:cxnSp>
          <p:nvCxnSpPr>
            <p:cNvPr id="30756" name="AutoShape 68"/>
            <p:cNvCxnSpPr>
              <a:cxnSpLocks noChangeShapeType="1"/>
              <a:stCxn id="30751" idx="2"/>
              <a:endCxn id="30748" idx="4"/>
            </p:cNvCxnSpPr>
            <p:nvPr/>
          </p:nvCxnSpPr>
          <p:spPr bwMode="auto">
            <a:xfrm flipH="1" flipV="1">
              <a:off x="3980" y="2690"/>
              <a:ext cx="85" cy="33"/>
            </a:xfrm>
            <a:prstGeom prst="straightConnector1">
              <a:avLst/>
            </a:prstGeom>
            <a:noFill/>
            <a:ln w="9525">
              <a:solidFill>
                <a:schemeClr val="tx1"/>
              </a:solidFill>
              <a:round/>
              <a:headEnd/>
              <a:tailEnd/>
            </a:ln>
          </p:spPr>
        </p:cxnSp>
        <p:sp>
          <p:nvSpPr>
            <p:cNvPr id="30757" name="AutoShape 69"/>
            <p:cNvSpPr>
              <a:spLocks noChangeArrowheads="1"/>
            </p:cNvSpPr>
            <p:nvPr/>
          </p:nvSpPr>
          <p:spPr bwMode="auto">
            <a:xfrm>
              <a:off x="2680" y="2672"/>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0758" name="AutoShape 70"/>
            <p:cNvSpPr>
              <a:spLocks noChangeArrowheads="1"/>
            </p:cNvSpPr>
            <p:nvPr/>
          </p:nvSpPr>
          <p:spPr bwMode="auto">
            <a:xfrm>
              <a:off x="2353" y="2716"/>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0759" name="AutoShape 71"/>
            <p:cNvSpPr>
              <a:spLocks noChangeArrowheads="1"/>
            </p:cNvSpPr>
            <p:nvPr/>
          </p:nvSpPr>
          <p:spPr bwMode="auto">
            <a:xfrm>
              <a:off x="3023" y="2716"/>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grpSp>
      <p:sp>
        <p:nvSpPr>
          <p:cNvPr id="179272" name="Text Box 72"/>
          <p:cNvSpPr txBox="1">
            <a:spLocks noChangeArrowheads="1"/>
          </p:cNvSpPr>
          <p:nvPr/>
        </p:nvSpPr>
        <p:spPr bwMode="auto">
          <a:xfrm>
            <a:off x="5753100" y="4668838"/>
            <a:ext cx="3352800" cy="701675"/>
          </a:xfrm>
          <a:prstGeom prst="rect">
            <a:avLst/>
          </a:prstGeom>
          <a:noFill/>
          <a:ln w="9525">
            <a:noFill/>
            <a:miter lim="800000"/>
            <a:headEnd/>
            <a:tailEnd/>
          </a:ln>
        </p:spPr>
        <p:txBody>
          <a:bodyPr>
            <a:spAutoFit/>
          </a:bodyPr>
          <a:lstStyle/>
          <a:p>
            <a:r>
              <a:rPr lang="en-GB" sz="2000">
                <a:latin typeface="Arial" charset="0"/>
              </a:rPr>
              <a:t>These are calculated on demand, i.e. on every click.</a:t>
            </a:r>
          </a:p>
        </p:txBody>
      </p:sp>
      <p:sp>
        <p:nvSpPr>
          <p:cNvPr id="74" name="Rectangle 31"/>
          <p:cNvSpPr>
            <a:spLocks noGrp="1" noChangeArrowheads="1"/>
          </p:cNvSpPr>
          <p:nvPr>
            <p:ph type="title"/>
          </p:nvPr>
        </p:nvSpPr>
        <p:spPr>
          <a:xfrm>
            <a:off x="323850" y="163493"/>
            <a:ext cx="5546725" cy="550863"/>
          </a:xfrm>
        </p:spPr>
        <p:txBody>
          <a:bodyPr>
            <a:normAutofit/>
          </a:bodyPr>
          <a:lstStyle/>
          <a:p>
            <a:pPr eaLnBrk="1" hangingPunct="1"/>
            <a:r>
              <a:rPr lang="sv-SE" dirty="0" smtClean="0"/>
              <a:t>QlikView in action </a:t>
            </a:r>
            <a:endParaRPr lang="en-GB" dirty="0" smtClean="0"/>
          </a:p>
        </p:txBody>
      </p:sp>
    </p:spTree>
    <p:extLst>
      <p:ext uri="{BB962C8B-B14F-4D97-AF65-F5344CB8AC3E}">
        <p14:creationId xmlns:p14="http://schemas.microsoft.com/office/powerpoint/2010/main" val="4238599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79246"/>
                                        </p:tgtEl>
                                        <p:attrNameLst>
                                          <p:attrName>style.visibility</p:attrName>
                                        </p:attrNameLst>
                                      </p:cBhvr>
                                      <p:to>
                                        <p:strVal val="visible"/>
                                      </p:to>
                                    </p:set>
                                    <p:animEffect transition="in" filter="randombar(horizontal)">
                                      <p:cBhvr>
                                        <p:cTn id="7" dur="500"/>
                                        <p:tgtEl>
                                          <p:spTgt spid="17924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par>
                          <p:cTn id="24" fill="hold">
                            <p:stCondLst>
                              <p:cond delay="2500"/>
                            </p:stCondLst>
                            <p:childTnLst>
                              <p:par>
                                <p:cTn id="25" presetID="14" presetClass="entr" presetSubtype="10" fill="hold" grpId="0" nodeType="afterEffect">
                                  <p:stCondLst>
                                    <p:cond delay="2000"/>
                                  </p:stCondLst>
                                  <p:childTnLst>
                                    <p:set>
                                      <p:cBhvr>
                                        <p:cTn id="26" dur="1" fill="hold">
                                          <p:stCondLst>
                                            <p:cond delay="0"/>
                                          </p:stCondLst>
                                        </p:cTn>
                                        <p:tgtEl>
                                          <p:spTgt spid="179272"/>
                                        </p:tgtEl>
                                        <p:attrNameLst>
                                          <p:attrName>style.visibility</p:attrName>
                                        </p:attrNameLst>
                                      </p:cBhvr>
                                      <p:to>
                                        <p:strVal val="visible"/>
                                      </p:to>
                                    </p:set>
                                    <p:animEffect transition="in" filter="randombar(horizontal)">
                                      <p:cBhvr>
                                        <p:cTn id="27" dur="500"/>
                                        <p:tgtEl>
                                          <p:spTgt spid="179272"/>
                                        </p:tgtEl>
                                      </p:cBhvr>
                                    </p:animEffect>
                                  </p:childTnLst>
                                  <p:subTnLst>
                                    <p:set>
                                      <p:cBhvr override="childStyle">
                                        <p:cTn dur="1" fill="hold" display="0" masterRel="nextClick" afterEffect="1"/>
                                        <p:tgtEl>
                                          <p:spTgt spid="17927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46" grpId="0" autoUpdateAnimBg="0"/>
      <p:bldP spid="17927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ChangeArrowheads="1"/>
          </p:cNvSpPr>
          <p:nvPr/>
        </p:nvSpPr>
        <p:spPr bwMode="auto">
          <a:xfrm>
            <a:off x="1206500" y="5324475"/>
            <a:ext cx="6934200" cy="1225550"/>
          </a:xfrm>
          <a:prstGeom prst="flowChartMagneticDisk">
            <a:avLst/>
          </a:prstGeom>
          <a:solidFill>
            <a:srgbClr val="FFCC99"/>
          </a:solidFill>
          <a:ln w="9525">
            <a:solidFill>
              <a:schemeClr val="tx1"/>
            </a:solidFill>
            <a:round/>
            <a:headEnd/>
            <a:tailEnd/>
          </a:ln>
        </p:spPr>
        <p:txBody>
          <a:bodyPr wrap="none" anchor="ctr"/>
          <a:lstStyle/>
          <a:p>
            <a:endParaRPr lang="en-US"/>
          </a:p>
        </p:txBody>
      </p:sp>
      <p:grpSp>
        <p:nvGrpSpPr>
          <p:cNvPr id="2" name="Group 3"/>
          <p:cNvGrpSpPr>
            <a:grpSpLocks/>
          </p:cNvGrpSpPr>
          <p:nvPr/>
        </p:nvGrpSpPr>
        <p:grpSpPr bwMode="auto">
          <a:xfrm>
            <a:off x="438153" y="2771775"/>
            <a:ext cx="6991353" cy="1846263"/>
            <a:chOff x="276" y="1746"/>
            <a:chExt cx="4404" cy="1163"/>
          </a:xfrm>
        </p:grpSpPr>
        <p:sp>
          <p:nvSpPr>
            <p:cNvPr id="31824" name="AutoShape 4"/>
            <p:cNvSpPr>
              <a:spLocks noChangeArrowheads="1"/>
            </p:cNvSpPr>
            <p:nvPr/>
          </p:nvSpPr>
          <p:spPr bwMode="auto">
            <a:xfrm>
              <a:off x="1208" y="1746"/>
              <a:ext cx="3472" cy="1163"/>
            </a:xfrm>
            <a:prstGeom prst="flowChartMagneticDisk">
              <a:avLst/>
            </a:prstGeom>
            <a:solidFill>
              <a:srgbClr val="CCFFCC"/>
            </a:solidFill>
            <a:ln w="9525">
              <a:solidFill>
                <a:schemeClr val="tx1"/>
              </a:solidFill>
              <a:round/>
              <a:headEnd/>
              <a:tailEnd/>
            </a:ln>
          </p:spPr>
          <p:txBody>
            <a:bodyPr wrap="none" anchor="ctr"/>
            <a:lstStyle/>
            <a:p>
              <a:endParaRPr lang="en-US"/>
            </a:p>
          </p:txBody>
        </p:sp>
        <p:sp>
          <p:nvSpPr>
            <p:cNvPr id="31825" name="Text Box 5"/>
            <p:cNvSpPr txBox="1">
              <a:spLocks noChangeArrowheads="1"/>
            </p:cNvSpPr>
            <p:nvPr/>
          </p:nvSpPr>
          <p:spPr bwMode="auto">
            <a:xfrm>
              <a:off x="276" y="2018"/>
              <a:ext cx="984" cy="233"/>
            </a:xfrm>
            <a:prstGeom prst="rect">
              <a:avLst/>
            </a:prstGeom>
            <a:noFill/>
            <a:ln w="9525">
              <a:noFill/>
              <a:miter lim="800000"/>
              <a:headEnd/>
              <a:tailEnd/>
            </a:ln>
          </p:spPr>
          <p:txBody>
            <a:bodyPr>
              <a:spAutoFit/>
            </a:bodyPr>
            <a:lstStyle/>
            <a:p>
              <a:r>
                <a:rPr lang="sv-SE" dirty="0">
                  <a:latin typeface="Arial" charset="0"/>
                </a:rPr>
                <a:t>QlikView File</a:t>
              </a:r>
              <a:endParaRPr lang="en-GB" dirty="0">
                <a:latin typeface="Arial" charset="0"/>
              </a:endParaRPr>
            </a:p>
          </p:txBody>
        </p:sp>
      </p:grpSp>
      <p:sp>
        <p:nvSpPr>
          <p:cNvPr id="31748" name="Text Box 7"/>
          <p:cNvSpPr txBox="1">
            <a:spLocks noChangeArrowheads="1"/>
          </p:cNvSpPr>
          <p:nvPr/>
        </p:nvSpPr>
        <p:spPr bwMode="auto">
          <a:xfrm>
            <a:off x="838200" y="1447800"/>
            <a:ext cx="2655888" cy="369332"/>
          </a:xfrm>
          <a:prstGeom prst="rect">
            <a:avLst/>
          </a:prstGeom>
          <a:noFill/>
          <a:ln w="9525">
            <a:noFill/>
            <a:miter lim="800000"/>
            <a:headEnd/>
            <a:tailEnd/>
          </a:ln>
        </p:spPr>
        <p:txBody>
          <a:bodyPr>
            <a:spAutoFit/>
          </a:bodyPr>
          <a:lstStyle/>
          <a:p>
            <a:r>
              <a:rPr lang="sv-SE">
                <a:latin typeface="Arial" charset="0"/>
              </a:rPr>
              <a:t>User Interface</a:t>
            </a:r>
            <a:endParaRPr lang="en-GB">
              <a:latin typeface="Arial" charset="0"/>
            </a:endParaRPr>
          </a:p>
        </p:txBody>
      </p:sp>
      <p:sp>
        <p:nvSpPr>
          <p:cNvPr id="31749" name="Text Box 8"/>
          <p:cNvSpPr txBox="1">
            <a:spLocks noChangeArrowheads="1"/>
          </p:cNvSpPr>
          <p:nvPr/>
        </p:nvSpPr>
        <p:spPr bwMode="auto">
          <a:xfrm>
            <a:off x="831850" y="4867275"/>
            <a:ext cx="3967163" cy="369332"/>
          </a:xfrm>
          <a:prstGeom prst="rect">
            <a:avLst/>
          </a:prstGeom>
          <a:noFill/>
          <a:ln w="9525">
            <a:noFill/>
            <a:miter lim="800000"/>
            <a:headEnd/>
            <a:tailEnd/>
          </a:ln>
        </p:spPr>
        <p:txBody>
          <a:bodyPr>
            <a:spAutoFit/>
          </a:bodyPr>
          <a:lstStyle/>
          <a:p>
            <a:r>
              <a:rPr lang="sv-SE">
                <a:latin typeface="Arial" charset="0"/>
              </a:rPr>
              <a:t>Data Source</a:t>
            </a:r>
            <a:endParaRPr lang="en-GB">
              <a:latin typeface="Arial" charset="0"/>
            </a:endParaRPr>
          </a:p>
        </p:txBody>
      </p:sp>
      <p:pic>
        <p:nvPicPr>
          <p:cNvPr id="31750" name="Picture 9"/>
          <p:cNvPicPr>
            <a:picLocks noChangeAspect="1" noChangeArrowheads="1"/>
          </p:cNvPicPr>
          <p:nvPr/>
        </p:nvPicPr>
        <p:blipFill>
          <a:blip r:embed="rId3" cstate="print"/>
          <a:srcRect/>
          <a:stretch>
            <a:fillRect/>
          </a:stretch>
        </p:blipFill>
        <p:spPr bwMode="auto">
          <a:xfrm>
            <a:off x="3619500" y="1219200"/>
            <a:ext cx="2133600" cy="1149350"/>
          </a:xfrm>
          <a:prstGeom prst="rect">
            <a:avLst/>
          </a:prstGeom>
          <a:noFill/>
          <a:ln w="9525">
            <a:noFill/>
            <a:miter lim="800000"/>
            <a:headEnd/>
            <a:tailEnd/>
          </a:ln>
        </p:spPr>
      </p:pic>
      <p:grpSp>
        <p:nvGrpSpPr>
          <p:cNvPr id="3" name="Group 10"/>
          <p:cNvGrpSpPr>
            <a:grpSpLocks/>
          </p:cNvGrpSpPr>
          <p:nvPr/>
        </p:nvGrpSpPr>
        <p:grpSpPr bwMode="auto">
          <a:xfrm>
            <a:off x="1997075" y="3979863"/>
            <a:ext cx="5299075" cy="503237"/>
            <a:chOff x="1258" y="2531"/>
            <a:chExt cx="3338" cy="317"/>
          </a:xfrm>
        </p:grpSpPr>
        <p:sp>
          <p:nvSpPr>
            <p:cNvPr id="31801" name="AutoShape 11"/>
            <p:cNvSpPr>
              <a:spLocks noChangeArrowheads="1"/>
            </p:cNvSpPr>
            <p:nvPr/>
          </p:nvSpPr>
          <p:spPr bwMode="auto">
            <a:xfrm>
              <a:off x="2314" y="2531"/>
              <a:ext cx="532"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1802" name="AutoShape 12"/>
            <p:cNvSpPr>
              <a:spLocks noChangeArrowheads="1"/>
            </p:cNvSpPr>
            <p:nvPr/>
          </p:nvSpPr>
          <p:spPr bwMode="auto">
            <a:xfrm>
              <a:off x="3016" y="2534"/>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1803" name="AutoShape 13"/>
            <p:cNvSpPr>
              <a:spLocks noChangeArrowheads="1"/>
            </p:cNvSpPr>
            <p:nvPr/>
          </p:nvSpPr>
          <p:spPr bwMode="auto">
            <a:xfrm>
              <a:off x="1258" y="2587"/>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1804" name="AutoShape 14"/>
            <p:cNvSpPr>
              <a:spLocks noChangeArrowheads="1"/>
            </p:cNvSpPr>
            <p:nvPr/>
          </p:nvSpPr>
          <p:spPr bwMode="auto">
            <a:xfrm>
              <a:off x="2680" y="2578"/>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1805" name="AutoShape 15"/>
            <p:cNvSpPr>
              <a:spLocks noChangeArrowheads="1"/>
            </p:cNvSpPr>
            <p:nvPr/>
          </p:nvSpPr>
          <p:spPr bwMode="auto">
            <a:xfrm>
              <a:off x="3450" y="2611"/>
              <a:ext cx="530"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1806" name="AutoShape 16"/>
            <p:cNvSpPr>
              <a:spLocks noChangeArrowheads="1"/>
            </p:cNvSpPr>
            <p:nvPr/>
          </p:nvSpPr>
          <p:spPr bwMode="auto">
            <a:xfrm>
              <a:off x="1888" y="2603"/>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1807" name="AutoShape 17"/>
            <p:cNvSpPr>
              <a:spLocks noChangeArrowheads="1"/>
            </p:cNvSpPr>
            <p:nvPr/>
          </p:nvSpPr>
          <p:spPr bwMode="auto">
            <a:xfrm>
              <a:off x="1890" y="2653"/>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31808" name="AutoShape 18"/>
            <p:cNvCxnSpPr>
              <a:cxnSpLocks noChangeShapeType="1"/>
              <a:stCxn id="31807" idx="4"/>
              <a:endCxn id="31811" idx="2"/>
            </p:cNvCxnSpPr>
            <p:nvPr/>
          </p:nvCxnSpPr>
          <p:spPr bwMode="auto">
            <a:xfrm flipV="1">
              <a:off x="2421" y="2691"/>
              <a:ext cx="191" cy="16"/>
            </a:xfrm>
            <a:prstGeom prst="straightConnector1">
              <a:avLst/>
            </a:prstGeom>
            <a:noFill/>
            <a:ln w="9525">
              <a:solidFill>
                <a:schemeClr val="tx1"/>
              </a:solidFill>
              <a:round/>
              <a:headEnd/>
              <a:tailEnd/>
            </a:ln>
          </p:spPr>
        </p:cxnSp>
        <p:cxnSp>
          <p:nvCxnSpPr>
            <p:cNvPr id="31809" name="AutoShape 19"/>
            <p:cNvCxnSpPr>
              <a:cxnSpLocks noChangeShapeType="1"/>
              <a:stCxn id="31806" idx="4"/>
              <a:endCxn id="31811" idx="2"/>
            </p:cNvCxnSpPr>
            <p:nvPr/>
          </p:nvCxnSpPr>
          <p:spPr bwMode="auto">
            <a:xfrm>
              <a:off x="2419" y="2657"/>
              <a:ext cx="193" cy="34"/>
            </a:xfrm>
            <a:prstGeom prst="straightConnector1">
              <a:avLst/>
            </a:prstGeom>
            <a:noFill/>
            <a:ln w="9525">
              <a:solidFill>
                <a:schemeClr val="tx1"/>
              </a:solidFill>
              <a:round/>
              <a:headEnd/>
              <a:tailEnd/>
            </a:ln>
          </p:spPr>
        </p:cxnSp>
        <p:cxnSp>
          <p:nvCxnSpPr>
            <p:cNvPr id="31810" name="AutoShape 20"/>
            <p:cNvCxnSpPr>
              <a:cxnSpLocks noChangeShapeType="1"/>
              <a:stCxn id="31811" idx="4"/>
              <a:endCxn id="31805" idx="2"/>
            </p:cNvCxnSpPr>
            <p:nvPr/>
          </p:nvCxnSpPr>
          <p:spPr bwMode="auto">
            <a:xfrm flipV="1">
              <a:off x="3282" y="2665"/>
              <a:ext cx="168" cy="26"/>
            </a:xfrm>
            <a:prstGeom prst="straightConnector1">
              <a:avLst/>
            </a:prstGeom>
            <a:noFill/>
            <a:ln w="9525">
              <a:solidFill>
                <a:schemeClr val="tx1"/>
              </a:solidFill>
              <a:round/>
              <a:headEnd/>
              <a:tailEnd/>
            </a:ln>
          </p:spPr>
        </p:cxnSp>
        <p:sp>
          <p:nvSpPr>
            <p:cNvPr id="31811" name="AutoShape 21"/>
            <p:cNvSpPr>
              <a:spLocks noChangeArrowheads="1"/>
            </p:cNvSpPr>
            <p:nvPr/>
          </p:nvSpPr>
          <p:spPr bwMode="auto">
            <a:xfrm>
              <a:off x="2612" y="2624"/>
              <a:ext cx="670" cy="133"/>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1812" name="AutoShape 22"/>
            <p:cNvSpPr>
              <a:spLocks noChangeArrowheads="1"/>
            </p:cNvSpPr>
            <p:nvPr/>
          </p:nvSpPr>
          <p:spPr bwMode="auto">
            <a:xfrm>
              <a:off x="3450" y="2659"/>
              <a:ext cx="530" cy="109"/>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31813" name="AutoShape 23"/>
            <p:cNvCxnSpPr>
              <a:cxnSpLocks noChangeShapeType="1"/>
              <a:stCxn id="31811" idx="4"/>
              <a:endCxn id="31812" idx="2"/>
            </p:cNvCxnSpPr>
            <p:nvPr/>
          </p:nvCxnSpPr>
          <p:spPr bwMode="auto">
            <a:xfrm>
              <a:off x="3282" y="2691"/>
              <a:ext cx="168" cy="23"/>
            </a:xfrm>
            <a:prstGeom prst="straightConnector1">
              <a:avLst/>
            </a:prstGeom>
            <a:noFill/>
            <a:ln w="9525">
              <a:solidFill>
                <a:schemeClr val="tx1"/>
              </a:solidFill>
              <a:round/>
              <a:headEnd/>
              <a:tailEnd/>
            </a:ln>
          </p:spPr>
        </p:cxnSp>
        <p:sp>
          <p:nvSpPr>
            <p:cNvPr id="31814" name="AutoShape 24"/>
            <p:cNvSpPr>
              <a:spLocks noChangeArrowheads="1"/>
            </p:cNvSpPr>
            <p:nvPr/>
          </p:nvSpPr>
          <p:spPr bwMode="auto">
            <a:xfrm>
              <a:off x="4065" y="2646"/>
              <a:ext cx="531" cy="109"/>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1815" name="AutoShape 25"/>
            <p:cNvSpPr>
              <a:spLocks noChangeArrowheads="1"/>
            </p:cNvSpPr>
            <p:nvPr/>
          </p:nvSpPr>
          <p:spPr bwMode="auto">
            <a:xfrm>
              <a:off x="4065" y="2693"/>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1816" name="AutoShape 26"/>
            <p:cNvSpPr>
              <a:spLocks noChangeArrowheads="1"/>
            </p:cNvSpPr>
            <p:nvPr/>
          </p:nvSpPr>
          <p:spPr bwMode="auto">
            <a:xfrm>
              <a:off x="1258" y="2642"/>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31817" name="AutoShape 27"/>
            <p:cNvCxnSpPr>
              <a:cxnSpLocks noChangeShapeType="1"/>
              <a:stCxn id="31816" idx="4"/>
              <a:endCxn id="31806" idx="2"/>
            </p:cNvCxnSpPr>
            <p:nvPr/>
          </p:nvCxnSpPr>
          <p:spPr bwMode="auto">
            <a:xfrm flipV="1">
              <a:off x="1789" y="2657"/>
              <a:ext cx="99" cy="39"/>
            </a:xfrm>
            <a:prstGeom prst="straightConnector1">
              <a:avLst/>
            </a:prstGeom>
            <a:noFill/>
            <a:ln w="9525">
              <a:solidFill>
                <a:schemeClr val="tx1"/>
              </a:solidFill>
              <a:round/>
              <a:headEnd/>
              <a:tailEnd/>
            </a:ln>
          </p:spPr>
        </p:cxnSp>
        <p:cxnSp>
          <p:nvCxnSpPr>
            <p:cNvPr id="31818" name="AutoShape 28"/>
            <p:cNvCxnSpPr>
              <a:cxnSpLocks noChangeShapeType="1"/>
              <a:stCxn id="31806" idx="2"/>
              <a:endCxn id="31803" idx="4"/>
            </p:cNvCxnSpPr>
            <p:nvPr/>
          </p:nvCxnSpPr>
          <p:spPr bwMode="auto">
            <a:xfrm flipH="1" flipV="1">
              <a:off x="1789" y="2641"/>
              <a:ext cx="99" cy="16"/>
            </a:xfrm>
            <a:prstGeom prst="straightConnector1">
              <a:avLst/>
            </a:prstGeom>
            <a:noFill/>
            <a:ln w="9525">
              <a:solidFill>
                <a:schemeClr val="tx1"/>
              </a:solidFill>
              <a:round/>
              <a:headEnd/>
              <a:tailEnd/>
            </a:ln>
          </p:spPr>
        </p:cxnSp>
        <p:cxnSp>
          <p:nvCxnSpPr>
            <p:cNvPr id="31819" name="AutoShape 29"/>
            <p:cNvCxnSpPr>
              <a:cxnSpLocks noChangeShapeType="1"/>
              <a:stCxn id="31812" idx="4"/>
              <a:endCxn id="31814" idx="2"/>
            </p:cNvCxnSpPr>
            <p:nvPr/>
          </p:nvCxnSpPr>
          <p:spPr bwMode="auto">
            <a:xfrm flipV="1">
              <a:off x="3980" y="2701"/>
              <a:ext cx="85" cy="13"/>
            </a:xfrm>
            <a:prstGeom prst="straightConnector1">
              <a:avLst/>
            </a:prstGeom>
            <a:noFill/>
            <a:ln w="9525">
              <a:solidFill>
                <a:schemeClr val="tx1"/>
              </a:solidFill>
              <a:round/>
              <a:headEnd/>
              <a:tailEnd/>
            </a:ln>
          </p:spPr>
        </p:cxnSp>
        <p:cxnSp>
          <p:nvCxnSpPr>
            <p:cNvPr id="31820" name="AutoShape 30"/>
            <p:cNvCxnSpPr>
              <a:cxnSpLocks noChangeShapeType="1"/>
              <a:stCxn id="31815" idx="2"/>
              <a:endCxn id="31812" idx="4"/>
            </p:cNvCxnSpPr>
            <p:nvPr/>
          </p:nvCxnSpPr>
          <p:spPr bwMode="auto">
            <a:xfrm flipH="1" flipV="1">
              <a:off x="3980" y="2714"/>
              <a:ext cx="85" cy="33"/>
            </a:xfrm>
            <a:prstGeom prst="straightConnector1">
              <a:avLst/>
            </a:prstGeom>
            <a:noFill/>
            <a:ln w="9525">
              <a:solidFill>
                <a:schemeClr val="tx1"/>
              </a:solidFill>
              <a:round/>
              <a:headEnd/>
              <a:tailEnd/>
            </a:ln>
          </p:spPr>
        </p:cxnSp>
        <p:sp>
          <p:nvSpPr>
            <p:cNvPr id="31821" name="AutoShape 31"/>
            <p:cNvSpPr>
              <a:spLocks noChangeArrowheads="1"/>
            </p:cNvSpPr>
            <p:nvPr/>
          </p:nvSpPr>
          <p:spPr bwMode="auto">
            <a:xfrm>
              <a:off x="2680" y="2696"/>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1822" name="AutoShape 32"/>
            <p:cNvSpPr>
              <a:spLocks noChangeArrowheads="1"/>
            </p:cNvSpPr>
            <p:nvPr/>
          </p:nvSpPr>
          <p:spPr bwMode="auto">
            <a:xfrm>
              <a:off x="2353" y="2740"/>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1823" name="AutoShape 33"/>
            <p:cNvSpPr>
              <a:spLocks noChangeArrowheads="1"/>
            </p:cNvSpPr>
            <p:nvPr/>
          </p:nvSpPr>
          <p:spPr bwMode="auto">
            <a:xfrm>
              <a:off x="3023" y="2740"/>
              <a:ext cx="531" cy="108"/>
            </a:xfrm>
            <a:prstGeom prst="can">
              <a:avLst>
                <a:gd name="adj" fmla="val 25000"/>
              </a:avLst>
            </a:prstGeom>
            <a:solidFill>
              <a:srgbClr val="00CCFF"/>
            </a:solidFill>
            <a:ln w="9525">
              <a:solidFill>
                <a:schemeClr val="tx1"/>
              </a:solidFill>
              <a:round/>
              <a:headEnd/>
              <a:tailEnd/>
            </a:ln>
          </p:spPr>
          <p:txBody>
            <a:bodyPr wrap="none" anchor="ctr"/>
            <a:lstStyle/>
            <a:p>
              <a:pPr algn="ctr" defTabSz="762000" eaLnBrk="0" hangingPunct="0"/>
              <a:endParaRPr lang="en-US" sz="1800" b="1">
                <a:latin typeface="Arial" charset="0"/>
              </a:endParaRPr>
            </a:p>
          </p:txBody>
        </p:sp>
      </p:grpSp>
      <p:grpSp>
        <p:nvGrpSpPr>
          <p:cNvPr id="4" name="Group 34"/>
          <p:cNvGrpSpPr>
            <a:grpSpLocks/>
          </p:cNvGrpSpPr>
          <p:nvPr/>
        </p:nvGrpSpPr>
        <p:grpSpPr bwMode="auto">
          <a:xfrm>
            <a:off x="2400300" y="3065463"/>
            <a:ext cx="871538" cy="947737"/>
            <a:chOff x="1512" y="1939"/>
            <a:chExt cx="549" cy="597"/>
          </a:xfrm>
        </p:grpSpPr>
        <p:pic>
          <p:nvPicPr>
            <p:cNvPr id="31799" name="Picture 35"/>
            <p:cNvPicPr>
              <a:picLocks noChangeAspect="1" noChangeArrowheads="1"/>
            </p:cNvPicPr>
            <p:nvPr/>
          </p:nvPicPr>
          <p:blipFill>
            <a:blip r:embed="rId4" cstate="print"/>
            <a:srcRect/>
            <a:stretch>
              <a:fillRect/>
            </a:stretch>
          </p:blipFill>
          <p:spPr bwMode="auto">
            <a:xfrm>
              <a:off x="1512" y="1939"/>
              <a:ext cx="549" cy="330"/>
            </a:xfrm>
            <a:prstGeom prst="rect">
              <a:avLst/>
            </a:prstGeom>
            <a:noFill/>
            <a:ln w="9525">
              <a:noFill/>
              <a:miter lim="800000"/>
              <a:headEnd/>
              <a:tailEnd/>
            </a:ln>
          </p:spPr>
        </p:pic>
        <p:sp>
          <p:nvSpPr>
            <p:cNvPr id="31800" name="Line 36"/>
            <p:cNvSpPr>
              <a:spLocks noChangeShapeType="1"/>
            </p:cNvSpPr>
            <p:nvPr/>
          </p:nvSpPr>
          <p:spPr bwMode="auto">
            <a:xfrm flipH="1">
              <a:off x="1789" y="2271"/>
              <a:ext cx="0" cy="265"/>
            </a:xfrm>
            <a:prstGeom prst="line">
              <a:avLst/>
            </a:prstGeom>
            <a:noFill/>
            <a:ln w="28575">
              <a:solidFill>
                <a:schemeClr val="tx1"/>
              </a:solidFill>
              <a:round/>
              <a:headEnd type="triangle" w="med" len="med"/>
              <a:tailEnd type="triangle" w="med" len="med"/>
            </a:ln>
          </p:spPr>
          <p:txBody>
            <a:bodyPr/>
            <a:lstStyle/>
            <a:p>
              <a:endParaRPr lang="en-IN"/>
            </a:p>
          </p:txBody>
        </p:sp>
      </p:grpSp>
      <p:grpSp>
        <p:nvGrpSpPr>
          <p:cNvPr id="5" name="Group 37"/>
          <p:cNvGrpSpPr>
            <a:grpSpLocks/>
          </p:cNvGrpSpPr>
          <p:nvPr/>
        </p:nvGrpSpPr>
        <p:grpSpPr bwMode="auto">
          <a:xfrm>
            <a:off x="3619500" y="2824163"/>
            <a:ext cx="825500" cy="1181100"/>
            <a:chOff x="2280" y="1787"/>
            <a:chExt cx="520" cy="744"/>
          </a:xfrm>
        </p:grpSpPr>
        <p:pic>
          <p:nvPicPr>
            <p:cNvPr id="31797" name="Picture 38"/>
            <p:cNvPicPr>
              <a:picLocks noChangeAspect="1" noChangeArrowheads="1"/>
            </p:cNvPicPr>
            <p:nvPr/>
          </p:nvPicPr>
          <p:blipFill>
            <a:blip r:embed="rId5" cstate="print"/>
            <a:srcRect/>
            <a:stretch>
              <a:fillRect/>
            </a:stretch>
          </p:blipFill>
          <p:spPr bwMode="auto">
            <a:xfrm>
              <a:off x="2280" y="1787"/>
              <a:ext cx="520" cy="554"/>
            </a:xfrm>
            <a:prstGeom prst="rect">
              <a:avLst/>
            </a:prstGeom>
            <a:noFill/>
            <a:ln w="9525">
              <a:noFill/>
              <a:miter lim="800000"/>
              <a:headEnd/>
              <a:tailEnd/>
            </a:ln>
          </p:spPr>
        </p:pic>
        <p:sp>
          <p:nvSpPr>
            <p:cNvPr id="31798" name="Line 39"/>
            <p:cNvSpPr>
              <a:spLocks noChangeShapeType="1"/>
            </p:cNvSpPr>
            <p:nvPr/>
          </p:nvSpPr>
          <p:spPr bwMode="auto">
            <a:xfrm flipH="1">
              <a:off x="2509" y="2266"/>
              <a:ext cx="0" cy="265"/>
            </a:xfrm>
            <a:prstGeom prst="line">
              <a:avLst/>
            </a:prstGeom>
            <a:noFill/>
            <a:ln w="28575">
              <a:solidFill>
                <a:schemeClr val="tx1"/>
              </a:solidFill>
              <a:round/>
              <a:headEnd type="triangle" w="med" len="med"/>
              <a:tailEnd type="triangle" w="med" len="med"/>
            </a:ln>
          </p:spPr>
          <p:txBody>
            <a:bodyPr/>
            <a:lstStyle/>
            <a:p>
              <a:endParaRPr lang="en-IN"/>
            </a:p>
          </p:txBody>
        </p:sp>
      </p:grpSp>
      <p:grpSp>
        <p:nvGrpSpPr>
          <p:cNvPr id="6" name="Group 40"/>
          <p:cNvGrpSpPr>
            <a:grpSpLocks/>
          </p:cNvGrpSpPr>
          <p:nvPr/>
        </p:nvGrpSpPr>
        <p:grpSpPr bwMode="auto">
          <a:xfrm>
            <a:off x="4822825" y="2862263"/>
            <a:ext cx="930275" cy="1143000"/>
            <a:chOff x="3038" y="1811"/>
            <a:chExt cx="586" cy="720"/>
          </a:xfrm>
        </p:grpSpPr>
        <p:pic>
          <p:nvPicPr>
            <p:cNvPr id="31795" name="Picture 41"/>
            <p:cNvPicPr>
              <a:picLocks noChangeAspect="1" noChangeArrowheads="1"/>
            </p:cNvPicPr>
            <p:nvPr/>
          </p:nvPicPr>
          <p:blipFill>
            <a:blip r:embed="rId6" cstate="print"/>
            <a:srcRect/>
            <a:stretch>
              <a:fillRect/>
            </a:stretch>
          </p:blipFill>
          <p:spPr bwMode="auto">
            <a:xfrm>
              <a:off x="3038" y="1811"/>
              <a:ext cx="586" cy="460"/>
            </a:xfrm>
            <a:prstGeom prst="rect">
              <a:avLst/>
            </a:prstGeom>
            <a:noFill/>
            <a:ln w="9525">
              <a:noFill/>
              <a:miter lim="800000"/>
              <a:headEnd/>
              <a:tailEnd/>
            </a:ln>
          </p:spPr>
        </p:pic>
        <p:sp>
          <p:nvSpPr>
            <p:cNvPr id="31796" name="Line 42"/>
            <p:cNvSpPr>
              <a:spLocks noChangeShapeType="1"/>
            </p:cNvSpPr>
            <p:nvPr/>
          </p:nvSpPr>
          <p:spPr bwMode="auto">
            <a:xfrm flipH="1">
              <a:off x="3227" y="2266"/>
              <a:ext cx="0" cy="265"/>
            </a:xfrm>
            <a:prstGeom prst="line">
              <a:avLst/>
            </a:prstGeom>
            <a:noFill/>
            <a:ln w="28575">
              <a:solidFill>
                <a:schemeClr val="tx1"/>
              </a:solidFill>
              <a:round/>
              <a:headEnd type="triangle" w="med" len="med"/>
              <a:tailEnd type="triangle" w="med" len="med"/>
            </a:ln>
          </p:spPr>
          <p:txBody>
            <a:bodyPr/>
            <a:lstStyle/>
            <a:p>
              <a:endParaRPr lang="en-IN"/>
            </a:p>
          </p:txBody>
        </p:sp>
      </p:grpSp>
      <p:grpSp>
        <p:nvGrpSpPr>
          <p:cNvPr id="7" name="Group 43"/>
          <p:cNvGrpSpPr>
            <a:grpSpLocks/>
          </p:cNvGrpSpPr>
          <p:nvPr/>
        </p:nvGrpSpPr>
        <p:grpSpPr bwMode="auto">
          <a:xfrm>
            <a:off x="6016625" y="2973388"/>
            <a:ext cx="871538" cy="1031875"/>
            <a:chOff x="3790" y="1881"/>
            <a:chExt cx="549" cy="650"/>
          </a:xfrm>
        </p:grpSpPr>
        <p:pic>
          <p:nvPicPr>
            <p:cNvPr id="31793" name="Picture 44"/>
            <p:cNvPicPr>
              <a:picLocks noChangeAspect="1" noChangeArrowheads="1"/>
            </p:cNvPicPr>
            <p:nvPr/>
          </p:nvPicPr>
          <p:blipFill>
            <a:blip r:embed="rId7" cstate="print"/>
            <a:srcRect/>
            <a:stretch>
              <a:fillRect/>
            </a:stretch>
          </p:blipFill>
          <p:spPr bwMode="auto">
            <a:xfrm>
              <a:off x="3790" y="1881"/>
              <a:ext cx="549" cy="388"/>
            </a:xfrm>
            <a:prstGeom prst="rect">
              <a:avLst/>
            </a:prstGeom>
            <a:noFill/>
            <a:ln w="9525">
              <a:noFill/>
              <a:miter lim="800000"/>
              <a:headEnd/>
              <a:tailEnd/>
            </a:ln>
          </p:spPr>
        </p:pic>
        <p:sp>
          <p:nvSpPr>
            <p:cNvPr id="31794" name="Line 45"/>
            <p:cNvSpPr>
              <a:spLocks noChangeShapeType="1"/>
            </p:cNvSpPr>
            <p:nvPr/>
          </p:nvSpPr>
          <p:spPr bwMode="auto">
            <a:xfrm flipH="1">
              <a:off x="4057" y="2266"/>
              <a:ext cx="0" cy="265"/>
            </a:xfrm>
            <a:prstGeom prst="line">
              <a:avLst/>
            </a:prstGeom>
            <a:noFill/>
            <a:ln w="28575">
              <a:solidFill>
                <a:schemeClr val="tx1"/>
              </a:solidFill>
              <a:round/>
              <a:headEnd type="triangle" w="med" len="med"/>
              <a:tailEnd type="triangle" w="med" len="med"/>
            </a:ln>
          </p:spPr>
          <p:txBody>
            <a:bodyPr/>
            <a:lstStyle/>
            <a:p>
              <a:endParaRPr lang="en-IN"/>
            </a:p>
          </p:txBody>
        </p:sp>
      </p:grpSp>
      <p:sp>
        <p:nvSpPr>
          <p:cNvPr id="31756" name="AutoShape 46"/>
          <p:cNvSpPr>
            <a:spLocks noChangeArrowheads="1"/>
          </p:cNvSpPr>
          <p:nvPr/>
        </p:nvSpPr>
        <p:spPr bwMode="auto">
          <a:xfrm>
            <a:off x="1917700" y="2771775"/>
            <a:ext cx="5511800" cy="1846263"/>
          </a:xfrm>
          <a:prstGeom prst="flowChartMagneticDisk">
            <a:avLst/>
          </a:prstGeom>
          <a:noFill/>
          <a:ln w="9525">
            <a:solidFill>
              <a:schemeClr val="tx1"/>
            </a:solidFill>
            <a:round/>
            <a:headEnd/>
            <a:tailEnd/>
          </a:ln>
        </p:spPr>
        <p:txBody>
          <a:bodyPr wrap="none" anchor="ctr"/>
          <a:lstStyle/>
          <a:p>
            <a:endParaRPr lang="en-US"/>
          </a:p>
        </p:txBody>
      </p:sp>
      <p:grpSp>
        <p:nvGrpSpPr>
          <p:cNvPr id="8" name="Group 47"/>
          <p:cNvGrpSpPr>
            <a:grpSpLocks/>
          </p:cNvGrpSpPr>
          <p:nvPr/>
        </p:nvGrpSpPr>
        <p:grpSpPr bwMode="auto">
          <a:xfrm>
            <a:off x="1997075" y="3979863"/>
            <a:ext cx="5299075" cy="503237"/>
            <a:chOff x="1258" y="2507"/>
            <a:chExt cx="3338" cy="317"/>
          </a:xfrm>
        </p:grpSpPr>
        <p:sp>
          <p:nvSpPr>
            <p:cNvPr id="31770" name="AutoShape 48"/>
            <p:cNvSpPr>
              <a:spLocks noChangeArrowheads="1"/>
            </p:cNvSpPr>
            <p:nvPr/>
          </p:nvSpPr>
          <p:spPr bwMode="auto">
            <a:xfrm>
              <a:off x="2314" y="2507"/>
              <a:ext cx="532"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1771" name="AutoShape 49"/>
            <p:cNvSpPr>
              <a:spLocks noChangeArrowheads="1"/>
            </p:cNvSpPr>
            <p:nvPr/>
          </p:nvSpPr>
          <p:spPr bwMode="auto">
            <a:xfrm>
              <a:off x="3016" y="2510"/>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1772" name="AutoShape 50"/>
            <p:cNvSpPr>
              <a:spLocks noChangeArrowheads="1"/>
            </p:cNvSpPr>
            <p:nvPr/>
          </p:nvSpPr>
          <p:spPr bwMode="auto">
            <a:xfrm>
              <a:off x="1258" y="2563"/>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1773" name="AutoShape 51"/>
            <p:cNvSpPr>
              <a:spLocks noChangeArrowheads="1"/>
            </p:cNvSpPr>
            <p:nvPr/>
          </p:nvSpPr>
          <p:spPr bwMode="auto">
            <a:xfrm>
              <a:off x="2680" y="2554"/>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1774" name="AutoShape 52"/>
            <p:cNvSpPr>
              <a:spLocks noChangeArrowheads="1"/>
            </p:cNvSpPr>
            <p:nvPr/>
          </p:nvSpPr>
          <p:spPr bwMode="auto">
            <a:xfrm>
              <a:off x="3450" y="2587"/>
              <a:ext cx="530"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1775" name="AutoShape 53"/>
            <p:cNvSpPr>
              <a:spLocks noChangeArrowheads="1"/>
            </p:cNvSpPr>
            <p:nvPr/>
          </p:nvSpPr>
          <p:spPr bwMode="auto">
            <a:xfrm>
              <a:off x="1888" y="2579"/>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1776" name="AutoShape 54"/>
            <p:cNvSpPr>
              <a:spLocks noChangeArrowheads="1"/>
            </p:cNvSpPr>
            <p:nvPr/>
          </p:nvSpPr>
          <p:spPr bwMode="auto">
            <a:xfrm>
              <a:off x="1890" y="2629"/>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31777" name="AutoShape 55"/>
            <p:cNvCxnSpPr>
              <a:cxnSpLocks noChangeShapeType="1"/>
              <a:stCxn id="31776" idx="4"/>
              <a:endCxn id="31780" idx="2"/>
            </p:cNvCxnSpPr>
            <p:nvPr/>
          </p:nvCxnSpPr>
          <p:spPr bwMode="auto">
            <a:xfrm flipV="1">
              <a:off x="2421" y="2667"/>
              <a:ext cx="191" cy="16"/>
            </a:xfrm>
            <a:prstGeom prst="straightConnector1">
              <a:avLst/>
            </a:prstGeom>
            <a:noFill/>
            <a:ln w="9525">
              <a:solidFill>
                <a:schemeClr val="tx1"/>
              </a:solidFill>
              <a:round/>
              <a:headEnd/>
              <a:tailEnd/>
            </a:ln>
          </p:spPr>
        </p:cxnSp>
        <p:cxnSp>
          <p:nvCxnSpPr>
            <p:cNvPr id="31778" name="AutoShape 56"/>
            <p:cNvCxnSpPr>
              <a:cxnSpLocks noChangeShapeType="1"/>
              <a:stCxn id="31775" idx="4"/>
              <a:endCxn id="31780" idx="2"/>
            </p:cNvCxnSpPr>
            <p:nvPr/>
          </p:nvCxnSpPr>
          <p:spPr bwMode="auto">
            <a:xfrm>
              <a:off x="2419" y="2633"/>
              <a:ext cx="193" cy="34"/>
            </a:xfrm>
            <a:prstGeom prst="straightConnector1">
              <a:avLst/>
            </a:prstGeom>
            <a:noFill/>
            <a:ln w="9525">
              <a:solidFill>
                <a:schemeClr val="tx1"/>
              </a:solidFill>
              <a:round/>
              <a:headEnd/>
              <a:tailEnd/>
            </a:ln>
          </p:spPr>
        </p:cxnSp>
        <p:cxnSp>
          <p:nvCxnSpPr>
            <p:cNvPr id="31779" name="AutoShape 57"/>
            <p:cNvCxnSpPr>
              <a:cxnSpLocks noChangeShapeType="1"/>
              <a:stCxn id="31780" idx="4"/>
              <a:endCxn id="31774" idx="2"/>
            </p:cNvCxnSpPr>
            <p:nvPr/>
          </p:nvCxnSpPr>
          <p:spPr bwMode="auto">
            <a:xfrm flipV="1">
              <a:off x="3282" y="2641"/>
              <a:ext cx="168" cy="26"/>
            </a:xfrm>
            <a:prstGeom prst="straightConnector1">
              <a:avLst/>
            </a:prstGeom>
            <a:noFill/>
            <a:ln w="9525">
              <a:solidFill>
                <a:schemeClr val="tx1"/>
              </a:solidFill>
              <a:round/>
              <a:headEnd/>
              <a:tailEnd/>
            </a:ln>
          </p:spPr>
        </p:cxnSp>
        <p:sp>
          <p:nvSpPr>
            <p:cNvPr id="31780" name="AutoShape 58"/>
            <p:cNvSpPr>
              <a:spLocks noChangeArrowheads="1"/>
            </p:cNvSpPr>
            <p:nvPr/>
          </p:nvSpPr>
          <p:spPr bwMode="auto">
            <a:xfrm>
              <a:off x="2612" y="2600"/>
              <a:ext cx="670" cy="133"/>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1781" name="AutoShape 59"/>
            <p:cNvSpPr>
              <a:spLocks noChangeArrowheads="1"/>
            </p:cNvSpPr>
            <p:nvPr/>
          </p:nvSpPr>
          <p:spPr bwMode="auto">
            <a:xfrm>
              <a:off x="3450" y="2635"/>
              <a:ext cx="530" cy="109"/>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31782" name="AutoShape 60"/>
            <p:cNvCxnSpPr>
              <a:cxnSpLocks noChangeShapeType="1"/>
              <a:stCxn id="31780" idx="4"/>
              <a:endCxn id="31781" idx="2"/>
            </p:cNvCxnSpPr>
            <p:nvPr/>
          </p:nvCxnSpPr>
          <p:spPr bwMode="auto">
            <a:xfrm>
              <a:off x="3282" y="2667"/>
              <a:ext cx="168" cy="23"/>
            </a:xfrm>
            <a:prstGeom prst="straightConnector1">
              <a:avLst/>
            </a:prstGeom>
            <a:noFill/>
            <a:ln w="9525">
              <a:solidFill>
                <a:schemeClr val="tx1"/>
              </a:solidFill>
              <a:round/>
              <a:headEnd/>
              <a:tailEnd/>
            </a:ln>
          </p:spPr>
        </p:cxnSp>
        <p:sp>
          <p:nvSpPr>
            <p:cNvPr id="31783" name="AutoShape 61"/>
            <p:cNvSpPr>
              <a:spLocks noChangeArrowheads="1"/>
            </p:cNvSpPr>
            <p:nvPr/>
          </p:nvSpPr>
          <p:spPr bwMode="auto">
            <a:xfrm>
              <a:off x="4065" y="2622"/>
              <a:ext cx="531" cy="109"/>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1784" name="AutoShape 62"/>
            <p:cNvSpPr>
              <a:spLocks noChangeArrowheads="1"/>
            </p:cNvSpPr>
            <p:nvPr/>
          </p:nvSpPr>
          <p:spPr bwMode="auto">
            <a:xfrm>
              <a:off x="4065" y="2669"/>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1785" name="AutoShape 63"/>
            <p:cNvSpPr>
              <a:spLocks noChangeArrowheads="1"/>
            </p:cNvSpPr>
            <p:nvPr/>
          </p:nvSpPr>
          <p:spPr bwMode="auto">
            <a:xfrm>
              <a:off x="1258" y="2618"/>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cxnSp>
          <p:nvCxnSpPr>
            <p:cNvPr id="31786" name="AutoShape 64"/>
            <p:cNvCxnSpPr>
              <a:cxnSpLocks noChangeShapeType="1"/>
              <a:stCxn id="31785" idx="4"/>
              <a:endCxn id="31775" idx="2"/>
            </p:cNvCxnSpPr>
            <p:nvPr/>
          </p:nvCxnSpPr>
          <p:spPr bwMode="auto">
            <a:xfrm flipV="1">
              <a:off x="1789" y="2633"/>
              <a:ext cx="99" cy="39"/>
            </a:xfrm>
            <a:prstGeom prst="straightConnector1">
              <a:avLst/>
            </a:prstGeom>
            <a:noFill/>
            <a:ln w="9525">
              <a:solidFill>
                <a:schemeClr val="tx1"/>
              </a:solidFill>
              <a:round/>
              <a:headEnd/>
              <a:tailEnd/>
            </a:ln>
          </p:spPr>
        </p:cxnSp>
        <p:cxnSp>
          <p:nvCxnSpPr>
            <p:cNvPr id="31787" name="AutoShape 65"/>
            <p:cNvCxnSpPr>
              <a:cxnSpLocks noChangeShapeType="1"/>
              <a:stCxn id="31775" idx="2"/>
              <a:endCxn id="31772" idx="4"/>
            </p:cNvCxnSpPr>
            <p:nvPr/>
          </p:nvCxnSpPr>
          <p:spPr bwMode="auto">
            <a:xfrm flipH="1" flipV="1">
              <a:off x="1789" y="2617"/>
              <a:ext cx="99" cy="16"/>
            </a:xfrm>
            <a:prstGeom prst="straightConnector1">
              <a:avLst/>
            </a:prstGeom>
            <a:noFill/>
            <a:ln w="9525">
              <a:solidFill>
                <a:schemeClr val="tx1"/>
              </a:solidFill>
              <a:round/>
              <a:headEnd/>
              <a:tailEnd/>
            </a:ln>
          </p:spPr>
        </p:cxnSp>
        <p:cxnSp>
          <p:nvCxnSpPr>
            <p:cNvPr id="31788" name="AutoShape 66"/>
            <p:cNvCxnSpPr>
              <a:cxnSpLocks noChangeShapeType="1"/>
              <a:stCxn id="31781" idx="4"/>
              <a:endCxn id="31783" idx="2"/>
            </p:cNvCxnSpPr>
            <p:nvPr/>
          </p:nvCxnSpPr>
          <p:spPr bwMode="auto">
            <a:xfrm flipV="1">
              <a:off x="3980" y="2677"/>
              <a:ext cx="85" cy="13"/>
            </a:xfrm>
            <a:prstGeom prst="straightConnector1">
              <a:avLst/>
            </a:prstGeom>
            <a:noFill/>
            <a:ln w="9525">
              <a:solidFill>
                <a:schemeClr val="tx1"/>
              </a:solidFill>
              <a:round/>
              <a:headEnd/>
              <a:tailEnd/>
            </a:ln>
          </p:spPr>
        </p:cxnSp>
        <p:cxnSp>
          <p:nvCxnSpPr>
            <p:cNvPr id="31789" name="AutoShape 67"/>
            <p:cNvCxnSpPr>
              <a:cxnSpLocks noChangeShapeType="1"/>
              <a:stCxn id="31784" idx="2"/>
              <a:endCxn id="31781" idx="4"/>
            </p:cNvCxnSpPr>
            <p:nvPr/>
          </p:nvCxnSpPr>
          <p:spPr bwMode="auto">
            <a:xfrm flipH="1" flipV="1">
              <a:off x="3980" y="2690"/>
              <a:ext cx="85" cy="33"/>
            </a:xfrm>
            <a:prstGeom prst="straightConnector1">
              <a:avLst/>
            </a:prstGeom>
            <a:noFill/>
            <a:ln w="9525">
              <a:solidFill>
                <a:schemeClr val="tx1"/>
              </a:solidFill>
              <a:round/>
              <a:headEnd/>
              <a:tailEnd/>
            </a:ln>
          </p:spPr>
        </p:cxnSp>
        <p:sp>
          <p:nvSpPr>
            <p:cNvPr id="31790" name="AutoShape 68"/>
            <p:cNvSpPr>
              <a:spLocks noChangeArrowheads="1"/>
            </p:cNvSpPr>
            <p:nvPr/>
          </p:nvSpPr>
          <p:spPr bwMode="auto">
            <a:xfrm>
              <a:off x="2680" y="2672"/>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1791" name="AutoShape 69"/>
            <p:cNvSpPr>
              <a:spLocks noChangeArrowheads="1"/>
            </p:cNvSpPr>
            <p:nvPr/>
          </p:nvSpPr>
          <p:spPr bwMode="auto">
            <a:xfrm>
              <a:off x="2353" y="2716"/>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sp>
          <p:nvSpPr>
            <p:cNvPr id="31792" name="AutoShape 70"/>
            <p:cNvSpPr>
              <a:spLocks noChangeArrowheads="1"/>
            </p:cNvSpPr>
            <p:nvPr/>
          </p:nvSpPr>
          <p:spPr bwMode="auto">
            <a:xfrm>
              <a:off x="3023" y="2716"/>
              <a:ext cx="531" cy="108"/>
            </a:xfrm>
            <a:prstGeom prst="can">
              <a:avLst>
                <a:gd name="adj" fmla="val 25000"/>
              </a:avLst>
            </a:prstGeom>
            <a:gradFill rotWithShape="0">
              <a:gsLst>
                <a:gs pos="0">
                  <a:srgbClr val="00FF00"/>
                </a:gs>
                <a:gs pos="100000">
                  <a:schemeClr val="bg2"/>
                </a:gs>
              </a:gsLst>
              <a:lin ang="2700000" scaled="1"/>
            </a:gradFill>
            <a:ln w="9525">
              <a:solidFill>
                <a:schemeClr val="tx1"/>
              </a:solidFill>
              <a:round/>
              <a:headEnd/>
              <a:tailEnd/>
            </a:ln>
          </p:spPr>
          <p:txBody>
            <a:bodyPr wrap="none" anchor="ctr"/>
            <a:lstStyle/>
            <a:p>
              <a:pPr algn="ctr" defTabSz="762000" eaLnBrk="0" hangingPunct="0"/>
              <a:endParaRPr lang="en-US" sz="1800" b="1">
                <a:latin typeface="Arial" charset="0"/>
              </a:endParaRPr>
            </a:p>
          </p:txBody>
        </p:sp>
      </p:grpSp>
      <p:grpSp>
        <p:nvGrpSpPr>
          <p:cNvPr id="9" name="Group 71"/>
          <p:cNvGrpSpPr>
            <a:grpSpLocks/>
          </p:cNvGrpSpPr>
          <p:nvPr/>
        </p:nvGrpSpPr>
        <p:grpSpPr bwMode="auto">
          <a:xfrm>
            <a:off x="2360613" y="3609975"/>
            <a:ext cx="4130675" cy="1082675"/>
            <a:chOff x="1623" y="2250"/>
            <a:chExt cx="2602" cy="682"/>
          </a:xfrm>
        </p:grpSpPr>
        <p:sp>
          <p:nvSpPr>
            <p:cNvPr id="181320" name="Text Box 72"/>
            <p:cNvSpPr txBox="1">
              <a:spLocks noChangeArrowheads="1"/>
            </p:cNvSpPr>
            <p:nvPr/>
          </p:nvSpPr>
          <p:spPr bwMode="auto">
            <a:xfrm>
              <a:off x="1647" y="2578"/>
              <a:ext cx="352" cy="192"/>
            </a:xfrm>
            <a:prstGeom prst="rect">
              <a:avLst/>
            </a:prstGeom>
            <a:noFill/>
            <a:ln w="9525">
              <a:noFill/>
              <a:miter lim="800000"/>
              <a:headEnd/>
              <a:tailEnd/>
            </a:ln>
            <a:effectLst/>
          </p:spPr>
          <p:txBody>
            <a:bodyPr wrap="none">
              <a:spAutoFit/>
            </a:bodyPr>
            <a:lstStyle/>
            <a:p>
              <a:pPr algn="ctr">
                <a:defRPr/>
              </a:pPr>
              <a:r>
                <a:rPr lang="sv-SE" sz="1400" b="1">
                  <a:effectLst>
                    <a:outerShdw blurRad="38100" dist="38100" dir="2700000" algn="tl">
                      <a:srgbClr val="C0C0C0"/>
                    </a:outerShdw>
                  </a:effectLst>
                  <a:latin typeface="Arial" charset="0"/>
                </a:rPr>
                <a:t>AQL</a:t>
              </a:r>
              <a:endParaRPr lang="en-GB" sz="1400" b="1">
                <a:effectLst>
                  <a:outerShdw blurRad="38100" dist="38100" dir="2700000" algn="tl">
                    <a:srgbClr val="C0C0C0"/>
                  </a:outerShdw>
                </a:effectLst>
                <a:latin typeface="Arial" charset="0"/>
              </a:endParaRPr>
            </a:p>
          </p:txBody>
        </p:sp>
        <p:sp>
          <p:nvSpPr>
            <p:cNvPr id="181321" name="Text Box 73"/>
            <p:cNvSpPr txBox="1">
              <a:spLocks noChangeArrowheads="1"/>
            </p:cNvSpPr>
            <p:nvPr/>
          </p:nvSpPr>
          <p:spPr bwMode="auto">
            <a:xfrm>
              <a:off x="2800" y="2740"/>
              <a:ext cx="352" cy="192"/>
            </a:xfrm>
            <a:prstGeom prst="rect">
              <a:avLst/>
            </a:prstGeom>
            <a:noFill/>
            <a:ln w="9525">
              <a:noFill/>
              <a:miter lim="800000"/>
              <a:headEnd/>
              <a:tailEnd/>
            </a:ln>
            <a:effectLst/>
          </p:spPr>
          <p:txBody>
            <a:bodyPr wrap="none">
              <a:spAutoFit/>
            </a:bodyPr>
            <a:lstStyle/>
            <a:p>
              <a:pPr algn="ctr">
                <a:defRPr/>
              </a:pPr>
              <a:r>
                <a:rPr lang="sv-SE" sz="1400" b="1">
                  <a:effectLst>
                    <a:outerShdw blurRad="38100" dist="38100" dir="2700000" algn="tl">
                      <a:srgbClr val="C0C0C0"/>
                    </a:outerShdw>
                  </a:effectLst>
                  <a:latin typeface="Arial" charset="0"/>
                </a:rPr>
                <a:t>AQL</a:t>
              </a:r>
              <a:endParaRPr lang="en-GB" sz="1400" b="1">
                <a:effectLst>
                  <a:outerShdw blurRad="38100" dist="38100" dir="2700000" algn="tl">
                    <a:srgbClr val="C0C0C0"/>
                  </a:outerShdw>
                </a:effectLst>
                <a:latin typeface="Arial" charset="0"/>
              </a:endParaRPr>
            </a:p>
          </p:txBody>
        </p:sp>
        <p:sp>
          <p:nvSpPr>
            <p:cNvPr id="181322" name="Text Box 74"/>
            <p:cNvSpPr txBox="1">
              <a:spLocks noChangeArrowheads="1"/>
            </p:cNvSpPr>
            <p:nvPr/>
          </p:nvSpPr>
          <p:spPr bwMode="auto">
            <a:xfrm>
              <a:off x="3194" y="2587"/>
              <a:ext cx="352" cy="192"/>
            </a:xfrm>
            <a:prstGeom prst="rect">
              <a:avLst/>
            </a:prstGeom>
            <a:noFill/>
            <a:ln w="9525">
              <a:noFill/>
              <a:miter lim="800000"/>
              <a:headEnd/>
              <a:tailEnd/>
            </a:ln>
            <a:effectLst/>
          </p:spPr>
          <p:txBody>
            <a:bodyPr wrap="none">
              <a:spAutoFit/>
            </a:bodyPr>
            <a:lstStyle/>
            <a:p>
              <a:pPr algn="ctr">
                <a:defRPr/>
              </a:pPr>
              <a:r>
                <a:rPr lang="sv-SE" sz="1400" b="1">
                  <a:effectLst>
                    <a:outerShdw blurRad="38100" dist="38100" dir="2700000" algn="tl">
                      <a:srgbClr val="C0C0C0"/>
                    </a:outerShdw>
                  </a:effectLst>
                  <a:latin typeface="Arial" charset="0"/>
                </a:rPr>
                <a:t>AQL</a:t>
              </a:r>
              <a:endParaRPr lang="en-GB" sz="1400" b="1">
                <a:effectLst>
                  <a:outerShdw blurRad="38100" dist="38100" dir="2700000" algn="tl">
                    <a:srgbClr val="C0C0C0"/>
                  </a:outerShdw>
                </a:effectLst>
                <a:latin typeface="Arial" charset="0"/>
              </a:endParaRPr>
            </a:p>
          </p:txBody>
        </p:sp>
        <p:sp>
          <p:nvSpPr>
            <p:cNvPr id="181323" name="Text Box 75"/>
            <p:cNvSpPr txBox="1">
              <a:spLocks noChangeArrowheads="1"/>
            </p:cNvSpPr>
            <p:nvPr/>
          </p:nvSpPr>
          <p:spPr bwMode="auto">
            <a:xfrm>
              <a:off x="2333" y="2251"/>
              <a:ext cx="352" cy="192"/>
            </a:xfrm>
            <a:prstGeom prst="rect">
              <a:avLst/>
            </a:prstGeom>
            <a:noFill/>
            <a:ln w="9525">
              <a:noFill/>
              <a:miter lim="800000"/>
              <a:headEnd/>
              <a:tailEnd/>
            </a:ln>
            <a:effectLst/>
          </p:spPr>
          <p:txBody>
            <a:bodyPr wrap="none">
              <a:spAutoFit/>
            </a:bodyPr>
            <a:lstStyle/>
            <a:p>
              <a:pPr algn="ctr">
                <a:defRPr/>
              </a:pPr>
              <a:r>
                <a:rPr lang="sv-SE" sz="1400" b="1">
                  <a:effectLst>
                    <a:outerShdw blurRad="38100" dist="38100" dir="2700000" algn="tl">
                      <a:srgbClr val="C0C0C0"/>
                    </a:outerShdw>
                  </a:effectLst>
                  <a:latin typeface="Arial" charset="0"/>
                </a:rPr>
                <a:t>AQL</a:t>
              </a:r>
              <a:endParaRPr lang="en-GB" sz="1400" b="1">
                <a:effectLst>
                  <a:outerShdw blurRad="38100" dist="38100" dir="2700000" algn="tl">
                    <a:srgbClr val="C0C0C0"/>
                  </a:outerShdw>
                </a:effectLst>
                <a:latin typeface="Arial" charset="0"/>
              </a:endParaRPr>
            </a:p>
          </p:txBody>
        </p:sp>
        <p:sp>
          <p:nvSpPr>
            <p:cNvPr id="181324" name="Text Box 76"/>
            <p:cNvSpPr txBox="1">
              <a:spLocks noChangeArrowheads="1"/>
            </p:cNvSpPr>
            <p:nvPr/>
          </p:nvSpPr>
          <p:spPr bwMode="auto">
            <a:xfrm>
              <a:off x="1623" y="2267"/>
              <a:ext cx="352" cy="192"/>
            </a:xfrm>
            <a:prstGeom prst="rect">
              <a:avLst/>
            </a:prstGeom>
            <a:noFill/>
            <a:ln w="9525">
              <a:noFill/>
              <a:miter lim="800000"/>
              <a:headEnd/>
              <a:tailEnd/>
            </a:ln>
            <a:effectLst/>
          </p:spPr>
          <p:txBody>
            <a:bodyPr wrap="none">
              <a:spAutoFit/>
            </a:bodyPr>
            <a:lstStyle/>
            <a:p>
              <a:pPr algn="ctr">
                <a:defRPr/>
              </a:pPr>
              <a:r>
                <a:rPr lang="sv-SE" sz="1400" b="1">
                  <a:effectLst>
                    <a:outerShdw blurRad="38100" dist="38100" dir="2700000" algn="tl">
                      <a:srgbClr val="C0C0C0"/>
                    </a:outerShdw>
                  </a:effectLst>
                  <a:latin typeface="Arial" charset="0"/>
                </a:rPr>
                <a:t>AQL</a:t>
              </a:r>
              <a:endParaRPr lang="en-GB" sz="1400" b="1">
                <a:effectLst>
                  <a:outerShdw blurRad="38100" dist="38100" dir="2700000" algn="tl">
                    <a:srgbClr val="C0C0C0"/>
                  </a:outerShdw>
                </a:effectLst>
                <a:latin typeface="Arial" charset="0"/>
              </a:endParaRPr>
            </a:p>
          </p:txBody>
        </p:sp>
        <p:sp>
          <p:nvSpPr>
            <p:cNvPr id="181325" name="Text Box 77"/>
            <p:cNvSpPr txBox="1">
              <a:spLocks noChangeArrowheads="1"/>
            </p:cNvSpPr>
            <p:nvPr/>
          </p:nvSpPr>
          <p:spPr bwMode="auto">
            <a:xfrm>
              <a:off x="2311" y="2587"/>
              <a:ext cx="352" cy="192"/>
            </a:xfrm>
            <a:prstGeom prst="rect">
              <a:avLst/>
            </a:prstGeom>
            <a:noFill/>
            <a:ln w="9525">
              <a:noFill/>
              <a:miter lim="800000"/>
              <a:headEnd/>
              <a:tailEnd/>
            </a:ln>
            <a:effectLst/>
          </p:spPr>
          <p:txBody>
            <a:bodyPr wrap="none">
              <a:spAutoFit/>
            </a:bodyPr>
            <a:lstStyle/>
            <a:p>
              <a:pPr algn="ctr">
                <a:defRPr/>
              </a:pPr>
              <a:r>
                <a:rPr lang="sv-SE" sz="1400" b="1">
                  <a:effectLst>
                    <a:outerShdw blurRad="38100" dist="38100" dir="2700000" algn="tl">
                      <a:srgbClr val="C0C0C0"/>
                    </a:outerShdw>
                  </a:effectLst>
                  <a:latin typeface="Arial" charset="0"/>
                </a:rPr>
                <a:t>AQL</a:t>
              </a:r>
              <a:endParaRPr lang="en-GB" sz="1400" b="1">
                <a:effectLst>
                  <a:outerShdw blurRad="38100" dist="38100" dir="2700000" algn="tl">
                    <a:srgbClr val="C0C0C0"/>
                  </a:outerShdw>
                </a:effectLst>
                <a:latin typeface="Arial" charset="0"/>
              </a:endParaRPr>
            </a:p>
          </p:txBody>
        </p:sp>
        <p:sp>
          <p:nvSpPr>
            <p:cNvPr id="181326" name="Text Box 78"/>
            <p:cNvSpPr txBox="1">
              <a:spLocks noChangeArrowheads="1"/>
            </p:cNvSpPr>
            <p:nvPr/>
          </p:nvSpPr>
          <p:spPr bwMode="auto">
            <a:xfrm>
              <a:off x="3873" y="2250"/>
              <a:ext cx="352" cy="192"/>
            </a:xfrm>
            <a:prstGeom prst="rect">
              <a:avLst/>
            </a:prstGeom>
            <a:noFill/>
            <a:ln w="9525">
              <a:noFill/>
              <a:miter lim="800000"/>
              <a:headEnd/>
              <a:tailEnd/>
            </a:ln>
            <a:effectLst/>
          </p:spPr>
          <p:txBody>
            <a:bodyPr wrap="none">
              <a:spAutoFit/>
            </a:bodyPr>
            <a:lstStyle/>
            <a:p>
              <a:pPr algn="ctr">
                <a:defRPr/>
              </a:pPr>
              <a:r>
                <a:rPr lang="sv-SE" sz="1400" b="1">
                  <a:effectLst>
                    <a:outerShdw blurRad="38100" dist="38100" dir="2700000" algn="tl">
                      <a:srgbClr val="C0C0C0"/>
                    </a:outerShdw>
                  </a:effectLst>
                  <a:latin typeface="Arial" charset="0"/>
                </a:rPr>
                <a:t>AQL</a:t>
              </a:r>
              <a:endParaRPr lang="en-GB" sz="1400" b="1">
                <a:effectLst>
                  <a:outerShdw blurRad="38100" dist="38100" dir="2700000" algn="tl">
                    <a:srgbClr val="C0C0C0"/>
                  </a:outerShdw>
                </a:effectLst>
                <a:latin typeface="Arial" charset="0"/>
              </a:endParaRPr>
            </a:p>
          </p:txBody>
        </p:sp>
        <p:sp>
          <p:nvSpPr>
            <p:cNvPr id="181327" name="Text Box 79"/>
            <p:cNvSpPr txBox="1">
              <a:spLocks noChangeArrowheads="1"/>
            </p:cNvSpPr>
            <p:nvPr/>
          </p:nvSpPr>
          <p:spPr bwMode="auto">
            <a:xfrm>
              <a:off x="3045" y="2259"/>
              <a:ext cx="352" cy="192"/>
            </a:xfrm>
            <a:prstGeom prst="rect">
              <a:avLst/>
            </a:prstGeom>
            <a:noFill/>
            <a:ln w="9525">
              <a:noFill/>
              <a:miter lim="800000"/>
              <a:headEnd/>
              <a:tailEnd/>
            </a:ln>
            <a:effectLst/>
          </p:spPr>
          <p:txBody>
            <a:bodyPr wrap="none">
              <a:spAutoFit/>
            </a:bodyPr>
            <a:lstStyle/>
            <a:p>
              <a:pPr algn="ctr">
                <a:defRPr/>
              </a:pPr>
              <a:r>
                <a:rPr lang="sv-SE" sz="1400" b="1">
                  <a:effectLst>
                    <a:outerShdw blurRad="38100" dist="38100" dir="2700000" algn="tl">
                      <a:srgbClr val="C0C0C0"/>
                    </a:outerShdw>
                  </a:effectLst>
                  <a:latin typeface="Arial" charset="0"/>
                </a:rPr>
                <a:t>AQL</a:t>
              </a:r>
              <a:endParaRPr lang="en-GB" sz="1400" b="1">
                <a:effectLst>
                  <a:outerShdw blurRad="38100" dist="38100" dir="2700000" algn="tl">
                    <a:srgbClr val="C0C0C0"/>
                  </a:outerShdw>
                </a:effectLst>
                <a:latin typeface="Arial" charset="0"/>
              </a:endParaRPr>
            </a:p>
          </p:txBody>
        </p:sp>
        <p:sp>
          <p:nvSpPr>
            <p:cNvPr id="181328" name="Text Box 80"/>
            <p:cNvSpPr txBox="1">
              <a:spLocks noChangeArrowheads="1"/>
            </p:cNvSpPr>
            <p:nvPr/>
          </p:nvSpPr>
          <p:spPr bwMode="auto">
            <a:xfrm>
              <a:off x="3804" y="2615"/>
              <a:ext cx="352" cy="192"/>
            </a:xfrm>
            <a:prstGeom prst="rect">
              <a:avLst/>
            </a:prstGeom>
            <a:noFill/>
            <a:ln w="9525">
              <a:noFill/>
              <a:miter lim="800000"/>
              <a:headEnd/>
              <a:tailEnd/>
            </a:ln>
            <a:effectLst/>
          </p:spPr>
          <p:txBody>
            <a:bodyPr wrap="none">
              <a:spAutoFit/>
            </a:bodyPr>
            <a:lstStyle/>
            <a:p>
              <a:pPr algn="ctr">
                <a:defRPr/>
              </a:pPr>
              <a:r>
                <a:rPr lang="sv-SE" sz="1400" b="1">
                  <a:effectLst>
                    <a:outerShdw blurRad="38100" dist="38100" dir="2700000" algn="tl">
                      <a:srgbClr val="C0C0C0"/>
                    </a:outerShdw>
                  </a:effectLst>
                  <a:latin typeface="Arial" charset="0"/>
                </a:rPr>
                <a:t>AQL</a:t>
              </a:r>
              <a:endParaRPr lang="en-GB" sz="1400" b="1">
                <a:effectLst>
                  <a:outerShdw blurRad="38100" dist="38100" dir="2700000" algn="tl">
                    <a:srgbClr val="C0C0C0"/>
                  </a:outerShdw>
                </a:effectLst>
                <a:latin typeface="Arial" charset="0"/>
              </a:endParaRPr>
            </a:p>
          </p:txBody>
        </p:sp>
      </p:grpSp>
      <p:sp>
        <p:nvSpPr>
          <p:cNvPr id="181329" name="Text Box 81"/>
          <p:cNvSpPr txBox="1">
            <a:spLocks noChangeArrowheads="1"/>
          </p:cNvSpPr>
          <p:nvPr/>
        </p:nvSpPr>
        <p:spPr bwMode="auto">
          <a:xfrm>
            <a:off x="5753100" y="1498600"/>
            <a:ext cx="3390900" cy="1311275"/>
          </a:xfrm>
          <a:prstGeom prst="rect">
            <a:avLst/>
          </a:prstGeom>
          <a:noFill/>
          <a:ln w="9525">
            <a:noFill/>
            <a:miter lim="800000"/>
            <a:headEnd/>
            <a:tailEnd/>
          </a:ln>
        </p:spPr>
        <p:txBody>
          <a:bodyPr>
            <a:spAutoFit/>
          </a:bodyPr>
          <a:lstStyle/>
          <a:p>
            <a:r>
              <a:rPr lang="sv-SE" sz="2000">
                <a:latin typeface="Arial" charset="0"/>
              </a:rPr>
              <a:t>AQL is the patented techno-logy of how to quickly evaluate the data when a click is made.</a:t>
            </a:r>
            <a:endParaRPr lang="en-GB" sz="2000">
              <a:latin typeface="Arial" charset="0"/>
            </a:endParaRPr>
          </a:p>
        </p:txBody>
      </p:sp>
      <p:sp>
        <p:nvSpPr>
          <p:cNvPr id="83" name="Rectangle 31"/>
          <p:cNvSpPr>
            <a:spLocks noGrp="1" noChangeArrowheads="1"/>
          </p:cNvSpPr>
          <p:nvPr>
            <p:ph type="title"/>
          </p:nvPr>
        </p:nvSpPr>
        <p:spPr>
          <a:xfrm>
            <a:off x="323850" y="214290"/>
            <a:ext cx="5546725" cy="550863"/>
          </a:xfrm>
        </p:spPr>
        <p:txBody>
          <a:bodyPr>
            <a:normAutofit/>
          </a:bodyPr>
          <a:lstStyle/>
          <a:p>
            <a:pPr eaLnBrk="1" hangingPunct="1"/>
            <a:r>
              <a:rPr lang="sv-SE" dirty="0" smtClean="0"/>
              <a:t>QlikView in action </a:t>
            </a:r>
            <a:endParaRPr lang="en-GB" dirty="0" smtClean="0"/>
          </a:p>
        </p:txBody>
      </p:sp>
    </p:spTree>
    <p:extLst>
      <p:ext uri="{BB962C8B-B14F-4D97-AF65-F5344CB8AC3E}">
        <p14:creationId xmlns:p14="http://schemas.microsoft.com/office/powerpoint/2010/main" val="37618977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81329"/>
                                        </p:tgtEl>
                                        <p:attrNameLst>
                                          <p:attrName>style.visibility</p:attrName>
                                        </p:attrNameLst>
                                      </p:cBhvr>
                                      <p:to>
                                        <p:strVal val="visible"/>
                                      </p:to>
                                    </p:set>
                                    <p:animEffect transition="in" filter="randombar(horizontal)">
                                      <p:cBhvr>
                                        <p:cTn id="7" dur="500"/>
                                        <p:tgtEl>
                                          <p:spTgt spid="181329"/>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32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0"/>
            <a:ext cx="8229600" cy="1143000"/>
          </a:xfrm>
        </p:spPr>
        <p:txBody>
          <a:bodyPr>
            <a:normAutofit/>
          </a:bodyPr>
          <a:lstStyle/>
          <a:p>
            <a:r>
              <a:rPr lang="en-IN" sz="3200" dirty="0" smtClean="0"/>
              <a:t>QlikView Architecture</a:t>
            </a:r>
            <a:endParaRPr lang="en-IN" sz="3200" dirty="0"/>
          </a:p>
        </p:txBody>
      </p:sp>
    </p:spTree>
    <p:extLst>
      <p:ext uri="{BB962C8B-B14F-4D97-AF65-F5344CB8AC3E}">
        <p14:creationId xmlns:p14="http://schemas.microsoft.com/office/powerpoint/2010/main" val="337007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0"/>
            <a:ext cx="8229600" cy="731838"/>
          </a:xfrm>
        </p:spPr>
        <p:txBody>
          <a:bodyPr>
            <a:normAutofit/>
          </a:bodyPr>
          <a:lstStyle/>
          <a:p>
            <a:pPr algn="l"/>
            <a:r>
              <a:rPr lang="en-US" altLang="en-US" sz="2800" dirty="0" smtClean="0"/>
              <a:t>QlikView architecture overview</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303337"/>
            <a:ext cx="5810250" cy="505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81155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5287" y="12700"/>
            <a:ext cx="7910513" cy="633413"/>
          </a:xfrm>
        </p:spPr>
        <p:txBody>
          <a:bodyPr>
            <a:normAutofit/>
          </a:bodyPr>
          <a:lstStyle/>
          <a:p>
            <a:pPr algn="l"/>
            <a:r>
              <a:rPr lang="en-US" altLang="en-US" sz="2800" dirty="0" smtClean="0"/>
              <a:t>Typical QlikView deployment</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3113" y="1168400"/>
            <a:ext cx="6197600" cy="5319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32729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257" y="470884"/>
            <a:ext cx="5600700" cy="857250"/>
          </a:xfrm>
        </p:spPr>
        <p:txBody>
          <a:bodyPr>
            <a:normAutofit fontScale="90000"/>
          </a:bodyPr>
          <a:lstStyle/>
          <a:p>
            <a:r>
              <a:rPr lang="en-IN" dirty="0" smtClean="0"/>
              <a:t>AREAS OF APPLICATION OF QLIKVIEW</a:t>
            </a:r>
            <a:endParaRPr lang="en-IN" dirty="0"/>
          </a:p>
        </p:txBody>
      </p:sp>
      <p:sp>
        <p:nvSpPr>
          <p:cNvPr id="3" name="Content Placeholder 2"/>
          <p:cNvSpPr>
            <a:spLocks noGrp="1"/>
          </p:cNvSpPr>
          <p:nvPr>
            <p:ph sz="quarter" idx="1"/>
          </p:nvPr>
        </p:nvSpPr>
        <p:spPr/>
        <p:txBody>
          <a:bodyPr>
            <a:normAutofit fontScale="85000" lnSpcReduction="20000"/>
          </a:bodyPr>
          <a:lstStyle/>
          <a:p>
            <a:pPr marL="0" indent="0">
              <a:buNone/>
            </a:pPr>
            <a:r>
              <a:rPr lang="en-IN" dirty="0"/>
              <a:t>QlikView has many areas of application. </a:t>
            </a:r>
            <a:r>
              <a:rPr lang="en-IN" dirty="0" smtClean="0"/>
              <a:t>QlikView </a:t>
            </a:r>
            <a:r>
              <a:rPr lang="en-IN" dirty="0"/>
              <a:t>helps </a:t>
            </a:r>
            <a:r>
              <a:rPr lang="en-IN" dirty="0" smtClean="0"/>
              <a:t>us acquire </a:t>
            </a:r>
            <a:r>
              <a:rPr lang="en-IN" dirty="0"/>
              <a:t>a unified and coherent overview of the </a:t>
            </a:r>
            <a:r>
              <a:rPr lang="en-IN" dirty="0" smtClean="0"/>
              <a:t>data in </a:t>
            </a:r>
            <a:r>
              <a:rPr lang="en-IN" dirty="0"/>
              <a:t>different databases </a:t>
            </a:r>
            <a:r>
              <a:rPr lang="en-IN" dirty="0" smtClean="0"/>
              <a:t>QlikView </a:t>
            </a:r>
            <a:r>
              <a:rPr lang="en-IN" dirty="0"/>
              <a:t>can </a:t>
            </a:r>
            <a:r>
              <a:rPr lang="en-IN" dirty="0" smtClean="0"/>
              <a:t>be used </a:t>
            </a:r>
            <a:r>
              <a:rPr lang="en-IN" dirty="0"/>
              <a:t>with virtually any database.</a:t>
            </a:r>
          </a:p>
          <a:p>
            <a:pPr marL="0" indent="0">
              <a:buNone/>
            </a:pPr>
            <a:r>
              <a:rPr lang="en-IN" dirty="0"/>
              <a:t>With QlikView </a:t>
            </a:r>
            <a:r>
              <a:rPr lang="en-IN" dirty="0" smtClean="0"/>
              <a:t>we can -</a:t>
            </a:r>
            <a:endParaRPr lang="en-IN" dirty="0"/>
          </a:p>
          <a:p>
            <a:r>
              <a:rPr lang="en-IN" dirty="0" smtClean="0"/>
              <a:t>create </a:t>
            </a:r>
            <a:r>
              <a:rPr lang="en-IN" dirty="0"/>
              <a:t>a flexible end user interface to an information warehouse</a:t>
            </a:r>
          </a:p>
          <a:p>
            <a:r>
              <a:rPr lang="en-IN" dirty="0" smtClean="0"/>
              <a:t>get </a:t>
            </a:r>
            <a:r>
              <a:rPr lang="en-IN" dirty="0"/>
              <a:t>snapshots of data relations</a:t>
            </a:r>
          </a:p>
          <a:p>
            <a:r>
              <a:rPr lang="en-IN" dirty="0" smtClean="0"/>
              <a:t>make </a:t>
            </a:r>
            <a:r>
              <a:rPr lang="en-IN" dirty="0"/>
              <a:t>presentations based on your data</a:t>
            </a:r>
          </a:p>
          <a:p>
            <a:r>
              <a:rPr lang="en-IN" dirty="0" smtClean="0"/>
              <a:t>create </a:t>
            </a:r>
            <a:r>
              <a:rPr lang="en-IN" dirty="0"/>
              <a:t>dynamic graphical charts and tables</a:t>
            </a:r>
          </a:p>
          <a:p>
            <a:r>
              <a:rPr lang="en-IN" dirty="0" smtClean="0"/>
              <a:t>perform </a:t>
            </a:r>
            <a:r>
              <a:rPr lang="en-IN" dirty="0"/>
              <a:t>statistical analysis</a:t>
            </a:r>
          </a:p>
          <a:p>
            <a:r>
              <a:rPr lang="en-IN" dirty="0" smtClean="0"/>
              <a:t>link </a:t>
            </a:r>
            <a:r>
              <a:rPr lang="en-IN" dirty="0"/>
              <a:t>descriptions and multimedia to your data</a:t>
            </a:r>
          </a:p>
          <a:p>
            <a:r>
              <a:rPr lang="en-IN" dirty="0" smtClean="0"/>
              <a:t>build </a:t>
            </a:r>
            <a:r>
              <a:rPr lang="en-IN" dirty="0"/>
              <a:t>your own expert systems</a:t>
            </a:r>
          </a:p>
          <a:p>
            <a:r>
              <a:rPr lang="en-IN" dirty="0" smtClean="0"/>
              <a:t>create </a:t>
            </a:r>
            <a:r>
              <a:rPr lang="en-IN" dirty="0"/>
              <a:t>new tables, merging information from several </a:t>
            </a:r>
            <a:r>
              <a:rPr lang="en-IN" dirty="0" smtClean="0"/>
              <a:t>sources</a:t>
            </a:r>
            <a:endParaRPr lang="en-IN" dirty="0"/>
          </a:p>
          <a:p>
            <a:r>
              <a:rPr lang="en-IN" dirty="0" smtClean="0"/>
              <a:t>build our </a:t>
            </a:r>
            <a:r>
              <a:rPr lang="en-IN" dirty="0"/>
              <a:t>own business intelligence </a:t>
            </a:r>
            <a:r>
              <a:rPr lang="en-IN" dirty="0" smtClean="0"/>
              <a:t>system</a:t>
            </a:r>
            <a:endParaRPr lang="en-IN" dirty="0"/>
          </a:p>
        </p:txBody>
      </p:sp>
    </p:spTree>
    <p:extLst>
      <p:ext uri="{BB962C8B-B14F-4D97-AF65-F5344CB8AC3E}">
        <p14:creationId xmlns:p14="http://schemas.microsoft.com/office/powerpoint/2010/main" val="7072124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32970"/>
            <a:ext cx="7467600" cy="1143000"/>
          </a:xfrm>
        </p:spPr>
        <p:txBody>
          <a:bodyPr/>
          <a:lstStyle/>
          <a:p>
            <a:r>
              <a:rPr lang="en-IN" dirty="0" smtClean="0"/>
              <a:t>Screenshots </a:t>
            </a:r>
            <a:endParaRPr lang="en-IN" dirty="0"/>
          </a:p>
        </p:txBody>
      </p:sp>
      <p:pic>
        <p:nvPicPr>
          <p:cNvPr id="4" name="Content Placeholder 3"/>
          <p:cNvPicPr>
            <a:picLocks noGrp="1" noChangeAspect="1"/>
          </p:cNvPicPr>
          <p:nvPr>
            <p:ph sz="quarter" idx="1"/>
          </p:nvPr>
        </p:nvPicPr>
        <p:blipFill>
          <a:blip r:embed="rId2"/>
          <a:stretch>
            <a:fillRect/>
          </a:stretch>
        </p:blipFill>
        <p:spPr>
          <a:xfrm>
            <a:off x="457199" y="1417639"/>
            <a:ext cx="7656491" cy="4646114"/>
          </a:xfrm>
          <a:prstGeom prst="rect">
            <a:avLst/>
          </a:prstGeom>
        </p:spPr>
      </p:pic>
    </p:spTree>
    <p:extLst>
      <p:ext uri="{BB962C8B-B14F-4D97-AF65-F5344CB8AC3E}">
        <p14:creationId xmlns:p14="http://schemas.microsoft.com/office/powerpoint/2010/main" val="2634070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Screeshots</a:t>
            </a:r>
            <a:r>
              <a:rPr lang="en-IN" dirty="0" smtClean="0"/>
              <a:t>(</a:t>
            </a:r>
            <a:r>
              <a:rPr lang="en-IN" dirty="0" err="1" smtClean="0"/>
              <a:t>Cont</a:t>
            </a:r>
            <a:r>
              <a:rPr lang="en-IN" dirty="0" smtClean="0"/>
              <a:t>) -</a:t>
            </a:r>
            <a:endParaRPr lang="en-IN" dirty="0"/>
          </a:p>
        </p:txBody>
      </p:sp>
      <p:pic>
        <p:nvPicPr>
          <p:cNvPr id="4" name="Content Placeholder 3"/>
          <p:cNvPicPr>
            <a:picLocks noGrp="1" noChangeAspect="1"/>
          </p:cNvPicPr>
          <p:nvPr>
            <p:ph sz="quarter" idx="1"/>
          </p:nvPr>
        </p:nvPicPr>
        <p:blipFill>
          <a:blip r:embed="rId2"/>
          <a:stretch>
            <a:fillRect/>
          </a:stretch>
        </p:blipFill>
        <p:spPr>
          <a:xfrm>
            <a:off x="457200" y="1651716"/>
            <a:ext cx="6229688" cy="4148516"/>
          </a:xfrm>
          <a:prstGeom prst="rect">
            <a:avLst/>
          </a:prstGeom>
        </p:spPr>
      </p:pic>
    </p:spTree>
    <p:extLst>
      <p:ext uri="{BB962C8B-B14F-4D97-AF65-F5344CB8AC3E}">
        <p14:creationId xmlns:p14="http://schemas.microsoft.com/office/powerpoint/2010/main" val="2253652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Screeshots</a:t>
            </a:r>
            <a:r>
              <a:rPr lang="en-IN" dirty="0"/>
              <a:t>(</a:t>
            </a:r>
            <a:r>
              <a:rPr lang="en-IN" dirty="0" err="1"/>
              <a:t>Cont</a:t>
            </a:r>
            <a:r>
              <a:rPr lang="en-IN" dirty="0"/>
              <a:t>) -</a:t>
            </a:r>
          </a:p>
        </p:txBody>
      </p:sp>
      <p:pic>
        <p:nvPicPr>
          <p:cNvPr id="4" name="Content Placeholder 3"/>
          <p:cNvPicPr>
            <a:picLocks noGrp="1" noChangeAspect="1"/>
          </p:cNvPicPr>
          <p:nvPr>
            <p:ph sz="quarter" idx="1"/>
          </p:nvPr>
        </p:nvPicPr>
        <p:blipFill>
          <a:blip r:embed="rId2"/>
          <a:stretch>
            <a:fillRect/>
          </a:stretch>
        </p:blipFill>
        <p:spPr>
          <a:xfrm>
            <a:off x="457200" y="1661375"/>
            <a:ext cx="7467600" cy="4533363"/>
          </a:xfrm>
          <a:prstGeom prst="rect">
            <a:avLst/>
          </a:prstGeom>
        </p:spPr>
      </p:pic>
    </p:spTree>
    <p:extLst>
      <p:ext uri="{BB962C8B-B14F-4D97-AF65-F5344CB8AC3E}">
        <p14:creationId xmlns:p14="http://schemas.microsoft.com/office/powerpoint/2010/main" val="3841689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929" y="1751527"/>
            <a:ext cx="7467600" cy="1841679"/>
          </a:xfrm>
        </p:spPr>
        <p:txBody>
          <a:bodyPr/>
          <a:lstStyle/>
          <a:p>
            <a:pPr algn="ctr"/>
            <a:r>
              <a:rPr lang="en-IN" dirty="0" smtClean="0"/>
              <a:t>Qlik Sense : Self-Service Data Visualization</a:t>
            </a:r>
            <a:endParaRPr lang="en-IN" dirty="0"/>
          </a:p>
        </p:txBody>
      </p:sp>
    </p:spTree>
    <p:extLst>
      <p:ext uri="{BB962C8B-B14F-4D97-AF65-F5344CB8AC3E}">
        <p14:creationId xmlns:p14="http://schemas.microsoft.com/office/powerpoint/2010/main" val="32946054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Chart 3"/>
          <p:cNvGraphicFramePr>
            <a:graphicFrameLocks/>
          </p:cNvGraphicFramePr>
          <p:nvPr/>
        </p:nvGraphicFramePr>
        <p:xfrm>
          <a:off x="457200" y="1073150"/>
          <a:ext cx="8124825" cy="5124450"/>
        </p:xfrm>
        <a:graphic>
          <a:graphicData uri="http://schemas.openxmlformats.org/presentationml/2006/ole">
            <mc:AlternateContent xmlns:mc="http://schemas.openxmlformats.org/markup-compatibility/2006">
              <mc:Choice xmlns:v="urn:schemas-microsoft-com:vml" Requires="v">
                <p:oleObj spid="_x0000_s1061" r:id="rId4" imgW="8126672" imgH="5127180" progId="Excel.Chart.8">
                  <p:embed/>
                </p:oleObj>
              </mc:Choice>
              <mc:Fallback>
                <p:oleObj r:id="rId4" imgW="8126672" imgH="5127180"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073150"/>
                        <a:ext cx="8124825" cy="5124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9" name="Rectangle 3"/>
          <p:cNvSpPr>
            <a:spLocks noGrp="1" noChangeArrowheads="1"/>
          </p:cNvSpPr>
          <p:nvPr>
            <p:ph type="title"/>
          </p:nvPr>
        </p:nvSpPr>
        <p:spPr>
          <a:xfrm>
            <a:off x="612775" y="384175"/>
            <a:ext cx="7918450" cy="739775"/>
          </a:xfrm>
        </p:spPr>
        <p:txBody>
          <a:bodyPr/>
          <a:lstStyle/>
          <a:p>
            <a:r>
              <a:rPr lang="en-US" altLang="en-US" smtClean="0">
                <a:latin typeface="Arial" panose="020B0604020202020204" pitchFamily="34" charset="0"/>
                <a:ea typeface="ＭＳ Ｐゴシック" panose="020B0600070205080204" pitchFamily="34" charset="-128"/>
              </a:rPr>
              <a:t>Growing Customer Base </a:t>
            </a:r>
          </a:p>
        </p:txBody>
      </p:sp>
      <p:sp>
        <p:nvSpPr>
          <p:cNvPr id="10" name="AutoShape 5"/>
          <p:cNvSpPr>
            <a:spLocks noChangeArrowheads="1"/>
          </p:cNvSpPr>
          <p:nvPr/>
        </p:nvSpPr>
        <p:spPr bwMode="gray">
          <a:xfrm>
            <a:off x="965200" y="1525588"/>
            <a:ext cx="3911600" cy="404812"/>
          </a:xfrm>
          <a:prstGeom prst="roundRect">
            <a:avLst>
              <a:gd name="adj" fmla="val 8236"/>
            </a:avLst>
          </a:prstGeom>
          <a:noFill/>
          <a:ln w="9525">
            <a:noFill/>
            <a:round/>
            <a:headEnd/>
            <a:tailEnd/>
          </a:ln>
          <a:effectLst>
            <a:prstShdw prst="shdw17" dist="17961" dir="2700000">
              <a:schemeClr val="bg2">
                <a:gamma/>
                <a:shade val="60000"/>
                <a:invGamma/>
              </a:schemeClr>
            </a:prstShdw>
          </a:effectLst>
        </p:spPr>
        <p:txBody>
          <a:bodyPr lIns="0" rIns="45720" anchor="ctr"/>
          <a:lstStyle/>
          <a:p>
            <a:pPr eaLnBrk="0" fontAlgn="auto" hangingPunct="0">
              <a:spcBef>
                <a:spcPct val="20000"/>
              </a:spcBef>
              <a:spcAft>
                <a:spcPts val="0"/>
              </a:spcAft>
              <a:buClr>
                <a:schemeClr val="accent1"/>
              </a:buClr>
              <a:buSzPct val="90000"/>
              <a:buFont typeface="Wingdings" pitchFamily="2" charset="2"/>
              <a:buNone/>
              <a:defRPr/>
            </a:pPr>
            <a:r>
              <a:rPr lang="en-US" sz="2000" b="1" dirty="0">
                <a:solidFill>
                  <a:schemeClr val="tx2"/>
                </a:solidFill>
                <a:latin typeface="Arial" charset="0"/>
              </a:rPr>
              <a:t>Customer Growth</a:t>
            </a:r>
          </a:p>
        </p:txBody>
      </p:sp>
      <p:sp>
        <p:nvSpPr>
          <p:cNvPr id="14341" name="TextBox 10"/>
          <p:cNvSpPr txBox="1">
            <a:spLocks noChangeArrowheads="1"/>
          </p:cNvSpPr>
          <p:nvPr/>
        </p:nvSpPr>
        <p:spPr bwMode="auto">
          <a:xfrm>
            <a:off x="830263" y="4983163"/>
            <a:ext cx="800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en-US">
                <a:latin typeface="Arial" panose="020B0604020202020204" pitchFamily="34" charset="0"/>
              </a:rPr>
              <a:t>1,500</a:t>
            </a:r>
          </a:p>
        </p:txBody>
      </p:sp>
      <p:sp>
        <p:nvSpPr>
          <p:cNvPr id="14342" name="TextBox 11"/>
          <p:cNvSpPr txBox="1">
            <a:spLocks noChangeArrowheads="1"/>
          </p:cNvSpPr>
          <p:nvPr/>
        </p:nvSpPr>
        <p:spPr bwMode="auto">
          <a:xfrm>
            <a:off x="1719263" y="4841875"/>
            <a:ext cx="800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a:latin typeface="Arial" panose="020B0604020202020204" pitchFamily="34" charset="0"/>
              </a:rPr>
              <a:t>2,239</a:t>
            </a:r>
          </a:p>
        </p:txBody>
      </p:sp>
      <p:sp>
        <p:nvSpPr>
          <p:cNvPr id="14343" name="TextBox 12"/>
          <p:cNvSpPr txBox="1">
            <a:spLocks noChangeArrowheads="1"/>
          </p:cNvSpPr>
          <p:nvPr/>
        </p:nvSpPr>
        <p:spPr bwMode="auto">
          <a:xfrm>
            <a:off x="2670175" y="4286250"/>
            <a:ext cx="800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a:latin typeface="Arial" panose="020B0604020202020204" pitchFamily="34" charset="0"/>
              </a:rPr>
              <a:t>5,436</a:t>
            </a:r>
          </a:p>
        </p:txBody>
      </p:sp>
      <p:sp>
        <p:nvSpPr>
          <p:cNvPr id="14344" name="TextBox 13"/>
          <p:cNvSpPr txBox="1">
            <a:spLocks noChangeArrowheads="1"/>
          </p:cNvSpPr>
          <p:nvPr/>
        </p:nvSpPr>
        <p:spPr bwMode="auto">
          <a:xfrm>
            <a:off x="3643313" y="3965575"/>
            <a:ext cx="8016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a:latin typeface="Arial" panose="020B0604020202020204" pitchFamily="34" charset="0"/>
              </a:rPr>
              <a:t>7,306</a:t>
            </a:r>
          </a:p>
        </p:txBody>
      </p:sp>
      <p:sp>
        <p:nvSpPr>
          <p:cNvPr id="14345" name="TextBox 14"/>
          <p:cNvSpPr txBox="1">
            <a:spLocks noChangeArrowheads="1"/>
          </p:cNvSpPr>
          <p:nvPr/>
        </p:nvSpPr>
        <p:spPr bwMode="auto">
          <a:xfrm>
            <a:off x="4481513" y="3406775"/>
            <a:ext cx="1058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a:latin typeface="Arial" panose="020B0604020202020204" pitchFamily="34" charset="0"/>
              </a:rPr>
              <a:t>10,585</a:t>
            </a:r>
          </a:p>
        </p:txBody>
      </p:sp>
      <p:sp>
        <p:nvSpPr>
          <p:cNvPr id="14346" name="TextBox 15"/>
          <p:cNvSpPr txBox="1">
            <a:spLocks noChangeArrowheads="1"/>
          </p:cNvSpPr>
          <p:nvPr/>
        </p:nvSpPr>
        <p:spPr bwMode="auto">
          <a:xfrm>
            <a:off x="5434013" y="2978150"/>
            <a:ext cx="1058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a:latin typeface="Arial" panose="020B0604020202020204" pitchFamily="34" charset="0"/>
              </a:rPr>
              <a:t>13,024</a:t>
            </a:r>
          </a:p>
        </p:txBody>
      </p:sp>
      <p:sp>
        <p:nvSpPr>
          <p:cNvPr id="14347" name="TextBox 16"/>
          <p:cNvSpPr txBox="1">
            <a:spLocks noChangeArrowheads="1"/>
          </p:cNvSpPr>
          <p:nvPr/>
        </p:nvSpPr>
        <p:spPr bwMode="auto">
          <a:xfrm>
            <a:off x="7345363" y="1708150"/>
            <a:ext cx="1057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a:latin typeface="Arial" panose="020B0604020202020204" pitchFamily="34" charset="0"/>
              </a:rPr>
              <a:t>25,000</a:t>
            </a:r>
          </a:p>
        </p:txBody>
      </p:sp>
      <p:sp>
        <p:nvSpPr>
          <p:cNvPr id="14348" name="TextBox 18"/>
          <p:cNvSpPr txBox="1">
            <a:spLocks noChangeArrowheads="1"/>
          </p:cNvSpPr>
          <p:nvPr/>
        </p:nvSpPr>
        <p:spPr bwMode="auto">
          <a:xfrm>
            <a:off x="612775" y="6505575"/>
            <a:ext cx="49387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en-US" sz="1000">
                <a:latin typeface="Arial" panose="020B0604020202020204" pitchFamily="34" charset="0"/>
              </a:rPr>
              <a:t>*Historical results not indicative of future results.</a:t>
            </a:r>
          </a:p>
          <a:p>
            <a:endParaRPr lang="en-US" altLang="en-US" sz="1100">
              <a:latin typeface="Arial" panose="020B0604020202020204" pitchFamily="34" charset="0"/>
            </a:endParaRPr>
          </a:p>
        </p:txBody>
      </p:sp>
      <p:sp>
        <p:nvSpPr>
          <p:cNvPr id="14349" name="TextBox 17"/>
          <p:cNvSpPr txBox="1">
            <a:spLocks noChangeArrowheads="1"/>
          </p:cNvSpPr>
          <p:nvPr/>
        </p:nvSpPr>
        <p:spPr bwMode="auto">
          <a:xfrm>
            <a:off x="6376988" y="2513013"/>
            <a:ext cx="1058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a:latin typeface="Arial" panose="020B0604020202020204" pitchFamily="34" charset="0"/>
              </a:rPr>
              <a:t>18,000</a:t>
            </a:r>
          </a:p>
        </p:txBody>
      </p:sp>
    </p:spTree>
    <p:extLst>
      <p:ext uri="{BB962C8B-B14F-4D97-AF65-F5344CB8AC3E}">
        <p14:creationId xmlns:p14="http://schemas.microsoft.com/office/powerpoint/2010/main" val="34553308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467544" y="1458296"/>
            <a:ext cx="8201055" cy="4277696"/>
          </a:xfrm>
        </p:spPr>
        <p:txBody>
          <a:bodyPr>
            <a:normAutofit lnSpcReduction="10000"/>
          </a:bodyPr>
          <a:lstStyle/>
          <a:p>
            <a:r>
              <a:rPr lang="en-US" dirty="0"/>
              <a:t>Fast development and </a:t>
            </a:r>
            <a:br>
              <a:rPr lang="en-US" dirty="0"/>
            </a:br>
            <a:r>
              <a:rPr lang="en-US" dirty="0"/>
              <a:t>deployment.</a:t>
            </a:r>
          </a:p>
          <a:p>
            <a:endParaRPr lang="en-US" dirty="0"/>
          </a:p>
          <a:p>
            <a:r>
              <a:rPr lang="en-US" dirty="0"/>
              <a:t>Easy and intuitive user </a:t>
            </a:r>
            <a:br>
              <a:rPr lang="en-US" dirty="0"/>
            </a:br>
            <a:r>
              <a:rPr lang="en-US" dirty="0"/>
              <a:t>interface.</a:t>
            </a:r>
          </a:p>
          <a:p>
            <a:endParaRPr lang="en-US" dirty="0"/>
          </a:p>
          <a:p>
            <a:r>
              <a:rPr lang="en-US" dirty="0"/>
              <a:t>Associative search and </a:t>
            </a:r>
            <a:br>
              <a:rPr lang="en-US" dirty="0"/>
            </a:br>
            <a:r>
              <a:rPr lang="en-US" dirty="0"/>
              <a:t>analysis</a:t>
            </a:r>
          </a:p>
          <a:p>
            <a:endParaRPr lang="en-US" dirty="0"/>
          </a:p>
          <a:p>
            <a:r>
              <a:rPr lang="en-US" dirty="0"/>
              <a:t>Can connect to </a:t>
            </a:r>
            <a:br>
              <a:rPr lang="en-US" dirty="0"/>
            </a:br>
            <a:r>
              <a:rPr lang="en-US" dirty="0"/>
              <a:t>multiple data sources.</a:t>
            </a:r>
          </a:p>
          <a:p>
            <a:endParaRPr lang="nb-NO" dirty="0"/>
          </a:p>
        </p:txBody>
      </p:sp>
      <p:sp>
        <p:nvSpPr>
          <p:cNvPr id="6" name="Title 3"/>
          <p:cNvSpPr>
            <a:spLocks noGrp="1"/>
          </p:cNvSpPr>
          <p:nvPr>
            <p:ph type="title"/>
          </p:nvPr>
        </p:nvSpPr>
        <p:spPr>
          <a:xfrm>
            <a:off x="467544" y="357188"/>
            <a:ext cx="6480944" cy="810816"/>
          </a:xfrm>
        </p:spPr>
        <p:txBody>
          <a:bodyPr/>
          <a:lstStyle/>
          <a:p>
            <a:r>
              <a:rPr lang="nb-NO" dirty="0"/>
              <a:t>Why Qlik Sense?</a:t>
            </a:r>
          </a:p>
        </p:txBody>
      </p:sp>
      <p:pic>
        <p:nvPicPr>
          <p:cNvPr id="7" name="Picture 6"/>
          <p:cNvPicPr>
            <a:picLocks noChangeAspect="1"/>
          </p:cNvPicPr>
          <p:nvPr/>
        </p:nvPicPr>
        <p:blipFill>
          <a:blip r:embed="rId2"/>
          <a:stretch>
            <a:fillRect/>
          </a:stretch>
        </p:blipFill>
        <p:spPr>
          <a:xfrm>
            <a:off x="4568071" y="1322945"/>
            <a:ext cx="3638489" cy="1417364"/>
          </a:xfrm>
          <a:prstGeom prst="rect">
            <a:avLst/>
          </a:prstGeom>
        </p:spPr>
      </p:pic>
      <p:pic>
        <p:nvPicPr>
          <p:cNvPr id="8" name="Picture 7"/>
          <p:cNvPicPr>
            <a:picLocks noChangeAspect="1"/>
          </p:cNvPicPr>
          <p:nvPr/>
        </p:nvPicPr>
        <p:blipFill>
          <a:blip r:embed="rId3"/>
          <a:stretch>
            <a:fillRect/>
          </a:stretch>
        </p:blipFill>
        <p:spPr>
          <a:xfrm>
            <a:off x="5256362" y="3386292"/>
            <a:ext cx="2442571" cy="2156517"/>
          </a:xfrm>
          <a:prstGeom prst="rect">
            <a:avLst/>
          </a:prstGeom>
        </p:spPr>
      </p:pic>
    </p:spTree>
    <p:extLst>
      <p:ext uri="{BB962C8B-B14F-4D97-AF65-F5344CB8AC3E}">
        <p14:creationId xmlns:p14="http://schemas.microsoft.com/office/powerpoint/2010/main" val="42906758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287243" y="1852648"/>
            <a:ext cx="8201055" cy="3456385"/>
          </a:xfrm>
        </p:spPr>
        <p:txBody>
          <a:bodyPr/>
          <a:lstStyle/>
          <a:p>
            <a:r>
              <a:rPr lang="en-US" dirty="0"/>
              <a:t>In-memory analysis – quick answers.</a:t>
            </a:r>
          </a:p>
          <a:p>
            <a:r>
              <a:rPr lang="en-US" dirty="0"/>
              <a:t>Dashboards and detailed analysis.</a:t>
            </a:r>
            <a:r>
              <a:rPr lang="nb-NO" dirty="0"/>
              <a:t> </a:t>
            </a:r>
            <a:endParaRPr lang="en-US" dirty="0"/>
          </a:p>
          <a:p>
            <a:r>
              <a:rPr lang="en-US" dirty="0"/>
              <a:t>Make presentations.</a:t>
            </a:r>
          </a:p>
          <a:p>
            <a:r>
              <a:rPr lang="en-US" dirty="0"/>
              <a:t>Link descriptions and multimedia to data.</a:t>
            </a:r>
          </a:p>
          <a:p>
            <a:r>
              <a:rPr lang="en-US" dirty="0"/>
              <a:t>Build your own BI system</a:t>
            </a:r>
          </a:p>
          <a:p>
            <a:r>
              <a:rPr lang="en-US" dirty="0"/>
              <a:t>Collaboration and Mobility</a:t>
            </a:r>
          </a:p>
          <a:p>
            <a:endParaRPr lang="nb-NO" dirty="0"/>
          </a:p>
        </p:txBody>
      </p:sp>
      <p:sp>
        <p:nvSpPr>
          <p:cNvPr id="5" name="Title 3"/>
          <p:cNvSpPr>
            <a:spLocks noGrp="1"/>
          </p:cNvSpPr>
          <p:nvPr>
            <p:ph type="title"/>
          </p:nvPr>
        </p:nvSpPr>
        <p:spPr>
          <a:xfrm>
            <a:off x="287240" y="988253"/>
            <a:ext cx="6480944" cy="810816"/>
          </a:xfrm>
        </p:spPr>
        <p:txBody>
          <a:bodyPr/>
          <a:lstStyle/>
          <a:p>
            <a:r>
              <a:rPr lang="en-US" dirty="0"/>
              <a:t>Why Qlik Sense?</a:t>
            </a:r>
            <a:endParaRPr lang="nb-NO" dirty="0"/>
          </a:p>
        </p:txBody>
      </p:sp>
      <p:pic>
        <p:nvPicPr>
          <p:cNvPr id="6" name="Picture 5"/>
          <p:cNvPicPr>
            <a:picLocks noChangeAspect="1"/>
          </p:cNvPicPr>
          <p:nvPr/>
        </p:nvPicPr>
        <p:blipFill>
          <a:blip r:embed="rId2"/>
          <a:stretch>
            <a:fillRect/>
          </a:stretch>
        </p:blipFill>
        <p:spPr>
          <a:xfrm>
            <a:off x="6263904" y="3937066"/>
            <a:ext cx="2501652" cy="1468096"/>
          </a:xfrm>
          <a:prstGeom prst="rect">
            <a:avLst/>
          </a:prstGeom>
        </p:spPr>
      </p:pic>
    </p:spTree>
    <p:extLst>
      <p:ext uri="{BB962C8B-B14F-4D97-AF65-F5344CB8AC3E}">
        <p14:creationId xmlns:p14="http://schemas.microsoft.com/office/powerpoint/2010/main" val="29805351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467544" y="357188"/>
            <a:ext cx="6480944" cy="810816"/>
          </a:xfrm>
        </p:spPr>
        <p:txBody>
          <a:bodyPr/>
          <a:lstStyle/>
          <a:p>
            <a:r>
              <a:rPr lang="nb-NO" dirty="0"/>
              <a:t>The Associative Experience</a:t>
            </a:r>
          </a:p>
        </p:txBody>
      </p:sp>
      <p:pic>
        <p:nvPicPr>
          <p:cNvPr id="10" name="Picture 2"/>
          <p:cNvPicPr>
            <a:picLocks noGrp="1" noChangeAspect="1" noChangeArrowheads="1"/>
          </p:cNvPicPr>
          <p:nvPr>
            <p:ph idx="1"/>
          </p:nvPr>
        </p:nvPicPr>
        <p:blipFill>
          <a:blip r:embed="rId2"/>
          <a:srcRect/>
          <a:stretch>
            <a:fillRect/>
          </a:stretch>
        </p:blipFill>
        <p:spPr bwMode="auto">
          <a:xfrm>
            <a:off x="629277" y="1481070"/>
            <a:ext cx="7805393" cy="4211392"/>
          </a:xfrm>
          <a:prstGeom prst="rect">
            <a:avLst/>
          </a:prstGeom>
          <a:noFill/>
          <a:ln w="9525">
            <a:noFill/>
            <a:miter lim="800000"/>
            <a:headEnd/>
            <a:tailEnd/>
          </a:ln>
        </p:spPr>
      </p:pic>
    </p:spTree>
    <p:extLst>
      <p:ext uri="{BB962C8B-B14F-4D97-AF65-F5344CB8AC3E}">
        <p14:creationId xmlns:p14="http://schemas.microsoft.com/office/powerpoint/2010/main" val="104327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357188"/>
            <a:ext cx="6480944" cy="810816"/>
          </a:xfrm>
        </p:spPr>
        <p:txBody>
          <a:bodyPr/>
          <a:lstStyle/>
          <a:p>
            <a:r>
              <a:rPr lang="en-US" dirty="0"/>
              <a:t>The Associative </a:t>
            </a:r>
            <a:r>
              <a:rPr lang="en-US" dirty="0" smtClean="0"/>
              <a:t>Experience	</a:t>
            </a:r>
            <a:endParaRPr lang="nb-NO"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a:stretch/>
        </p:blipFill>
        <p:spPr bwMode="auto">
          <a:xfrm>
            <a:off x="467544" y="1737181"/>
            <a:ext cx="3743848" cy="435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9681"/>
          <a:stretch/>
        </p:blipFill>
        <p:spPr bwMode="auto">
          <a:xfrm>
            <a:off x="4211392" y="1737181"/>
            <a:ext cx="3656237" cy="435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73486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820" y="349955"/>
            <a:ext cx="9144000" cy="430887"/>
          </a:xfrm>
        </p:spPr>
        <p:txBody>
          <a:bodyPr/>
          <a:lstStyle/>
          <a:p>
            <a:r>
              <a:rPr lang="en-US" dirty="0" smtClean="0">
                <a:solidFill>
                  <a:schemeClr val="tx1"/>
                </a:solidFill>
              </a:rPr>
              <a:t>Consider the spectrum </a:t>
            </a:r>
            <a:r>
              <a:rPr lang="en-US" dirty="0">
                <a:solidFill>
                  <a:schemeClr val="tx1"/>
                </a:solidFill>
              </a:rPr>
              <a:t>of </a:t>
            </a:r>
            <a:r>
              <a:rPr lang="en-US" dirty="0" smtClean="0">
                <a:solidFill>
                  <a:schemeClr val="tx1"/>
                </a:solidFill>
              </a:rPr>
              <a:t>BI tools</a:t>
            </a:r>
            <a:endParaRPr lang="en-US" dirty="0">
              <a:solidFill>
                <a:schemeClr val="tx1"/>
              </a:solidFill>
            </a:endParaRPr>
          </a:p>
        </p:txBody>
      </p:sp>
      <p:sp>
        <p:nvSpPr>
          <p:cNvPr id="16" name="Rectangle 15"/>
          <p:cNvSpPr/>
          <p:nvPr/>
        </p:nvSpPr>
        <p:spPr>
          <a:xfrm>
            <a:off x="430634" y="3325692"/>
            <a:ext cx="2258185" cy="1976581"/>
          </a:xfrm>
          <a:prstGeom prst="rect">
            <a:avLst/>
          </a:prstGeom>
          <a:solidFill>
            <a:schemeClr val="bg1">
              <a:lumMod val="75000"/>
            </a:schemeClr>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1867" dirty="0">
                <a:solidFill>
                  <a:schemeClr val="tx1"/>
                </a:solidFill>
              </a:rPr>
              <a:t>Catered BI</a:t>
            </a:r>
          </a:p>
        </p:txBody>
      </p:sp>
      <p:sp>
        <p:nvSpPr>
          <p:cNvPr id="17" name="Isosceles Triangle 16"/>
          <p:cNvSpPr/>
          <p:nvPr/>
        </p:nvSpPr>
        <p:spPr>
          <a:xfrm rot="5400000">
            <a:off x="4742766" y="1276256"/>
            <a:ext cx="1976581" cy="6075456"/>
          </a:xfrm>
          <a:prstGeom prst="triangle">
            <a:avLst>
              <a:gd name="adj" fmla="val 0"/>
            </a:avLst>
          </a:prstGeom>
          <a:solidFill>
            <a:schemeClr val="bg1">
              <a:lumMod val="75000"/>
            </a:schemeClr>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867">
              <a:solidFill>
                <a:schemeClr val="tx1"/>
              </a:solidFill>
            </a:endParaRPr>
          </a:p>
        </p:txBody>
      </p:sp>
      <p:sp>
        <p:nvSpPr>
          <p:cNvPr id="18" name="Isosceles Triangle 17"/>
          <p:cNvSpPr/>
          <p:nvPr/>
        </p:nvSpPr>
        <p:spPr>
          <a:xfrm rot="16200000">
            <a:off x="4756731" y="1290216"/>
            <a:ext cx="1976581" cy="6047533"/>
          </a:xfrm>
          <a:prstGeom prst="triangle">
            <a:avLst>
              <a:gd name="adj" fmla="val 0"/>
            </a:avLst>
          </a:prstGeom>
          <a:solidFill>
            <a:schemeClr val="accent1"/>
          </a:solidFill>
          <a:ln>
            <a:noFill/>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sz="1867" dirty="0">
                <a:solidFill>
                  <a:schemeClr val="tx1"/>
                </a:solidFill>
              </a:rPr>
              <a:t>Self-Service BI</a:t>
            </a:r>
          </a:p>
        </p:txBody>
      </p:sp>
      <p:cxnSp>
        <p:nvCxnSpPr>
          <p:cNvPr id="19" name="Straight Connector 18"/>
          <p:cNvCxnSpPr/>
          <p:nvPr/>
        </p:nvCxnSpPr>
        <p:spPr>
          <a:xfrm flipH="1">
            <a:off x="4550061" y="2983765"/>
            <a:ext cx="1" cy="341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734310" y="2983765"/>
            <a:ext cx="1" cy="341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30634" y="1721335"/>
            <a:ext cx="2205205" cy="498764"/>
          </a:xfrm>
          <a:prstGeom prst="rect">
            <a:avLst/>
          </a:prstGeom>
          <a:solidFill>
            <a:schemeClr val="bg1">
              <a:lumMod val="75000"/>
            </a:schemeClr>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dirty="0">
                <a:solidFill>
                  <a:schemeClr val="tx1"/>
                </a:solidFill>
              </a:rPr>
              <a:t>Traditional Products</a:t>
            </a:r>
          </a:p>
        </p:txBody>
      </p:sp>
      <p:sp>
        <p:nvSpPr>
          <p:cNvPr id="22" name="Rectangle 21"/>
          <p:cNvSpPr/>
          <p:nvPr/>
        </p:nvSpPr>
        <p:spPr>
          <a:xfrm>
            <a:off x="3497107" y="1721335"/>
            <a:ext cx="2205205" cy="498764"/>
          </a:xfrm>
          <a:prstGeom prst="rect">
            <a:avLst/>
          </a:prstGeom>
          <a:solidFill>
            <a:schemeClr val="accent5"/>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dirty="0">
                <a:solidFill>
                  <a:schemeClr val="tx1"/>
                </a:solidFill>
              </a:rPr>
              <a:t>Agile BI</a:t>
            </a:r>
          </a:p>
        </p:txBody>
      </p:sp>
      <p:sp>
        <p:nvSpPr>
          <p:cNvPr id="23" name="Rectangle 22"/>
          <p:cNvSpPr/>
          <p:nvPr/>
        </p:nvSpPr>
        <p:spPr>
          <a:xfrm>
            <a:off x="6563579" y="1721335"/>
            <a:ext cx="2205205" cy="498764"/>
          </a:xfrm>
          <a:prstGeom prst="rect">
            <a:avLst/>
          </a:prstGeom>
          <a:solidFill>
            <a:schemeClr val="accent1"/>
          </a:solidFill>
          <a:ln>
            <a:noFill/>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600" dirty="0">
                <a:solidFill>
                  <a:schemeClr val="tx1"/>
                </a:solidFill>
              </a:rPr>
              <a:t>Visualization</a:t>
            </a:r>
          </a:p>
        </p:txBody>
      </p:sp>
      <p:pic>
        <p:nvPicPr>
          <p:cNvPr id="24" name="Picture 2" descr="http://www.bi-one.fr/site/wp-content/uploads/2012/11/SAPBI1.jpg"/>
          <p:cNvPicPr>
            <a:picLocks noChangeAspect="1" noChangeArrowheads="1"/>
          </p:cNvPicPr>
          <p:nvPr/>
        </p:nvPicPr>
        <p:blipFill>
          <a:blip r:embed="rId2" cstate="screen">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31497" y="2346094"/>
            <a:ext cx="784136" cy="27959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p:cNvPicPr>
            <a:picLocks noChangeAspect="1"/>
          </p:cNvPicPr>
          <p:nvPr/>
        </p:nvPicPr>
        <p:blipFill>
          <a:blip r:embed="rId3"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34068" y="2384476"/>
            <a:ext cx="1094832" cy="250169"/>
          </a:xfrm>
          <a:prstGeom prst="rect">
            <a:avLst/>
          </a:prstGeom>
        </p:spPr>
      </p:pic>
      <p:pic>
        <p:nvPicPr>
          <p:cNvPr id="26" name="Picture 25"/>
          <p:cNvPicPr>
            <a:picLocks noChangeAspect="1"/>
          </p:cNvPicPr>
          <p:nvPr/>
        </p:nvPicPr>
        <p:blipFill>
          <a:blip r:embed="rId4"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76148" y="2757423"/>
            <a:ext cx="1094832" cy="155221"/>
          </a:xfrm>
          <a:prstGeom prst="rect">
            <a:avLst/>
          </a:prstGeom>
        </p:spPr>
      </p:pic>
      <p:pic>
        <p:nvPicPr>
          <p:cNvPr id="27" name="Picture 6" descr="http://www.microstrategy.com/Strategy/media/images/about-us/MicroStrategyLogo_Red_RGB.png"/>
          <p:cNvPicPr>
            <a:picLocks noChangeAspect="1" noChangeArrowheads="1"/>
          </p:cNvPicPr>
          <p:nvPr/>
        </p:nvPicPr>
        <p:blipFill>
          <a:blip r:embed="rId5" cstate="screen">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470982" y="2710985"/>
            <a:ext cx="1221005" cy="198752"/>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flipH="1">
            <a:off x="1434754" y="2983765"/>
            <a:ext cx="1" cy="341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2861" y="2244086"/>
            <a:ext cx="1082900" cy="721071"/>
          </a:xfrm>
          <a:prstGeom prst="rect">
            <a:avLst/>
          </a:prstGeom>
        </p:spPr>
      </p:pic>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15900" y="2220783"/>
            <a:ext cx="1039035" cy="691861"/>
          </a:xfrm>
          <a:prstGeom prst="rect">
            <a:avLst/>
          </a:prstGeom>
        </p:spPr>
      </p:pic>
    </p:spTree>
    <p:extLst>
      <p:ext uri="{BB962C8B-B14F-4D97-AF65-F5344CB8AC3E}">
        <p14:creationId xmlns:p14="http://schemas.microsoft.com/office/powerpoint/2010/main" val="76081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2" y="376497"/>
            <a:ext cx="9508126" cy="962809"/>
          </a:xfrm>
        </p:spPr>
        <p:txBody>
          <a:bodyPr/>
          <a:lstStyle/>
          <a:p>
            <a:r>
              <a:rPr lang="en-US" dirty="0" smtClean="0">
                <a:solidFill>
                  <a:schemeClr val="tx1"/>
                </a:solidFill>
              </a:rPr>
              <a:t>Qlik Sense promotes data literacy through storytelling</a:t>
            </a:r>
            <a:endParaRPr lang="en-US" dirty="0">
              <a:solidFill>
                <a:schemeClr val="tx1"/>
              </a:solidFill>
            </a:endParaRPr>
          </a:p>
        </p:txBody>
      </p:sp>
      <p:pic>
        <p:nvPicPr>
          <p:cNvPr id="3" name="Picture 2"/>
          <p:cNvPicPr>
            <a:picLocks noChangeAspect="1"/>
          </p:cNvPicPr>
          <p:nvPr/>
        </p:nvPicPr>
        <p:blipFill>
          <a:blip r:embed="rId2"/>
          <a:stretch>
            <a:fillRect/>
          </a:stretch>
        </p:blipFill>
        <p:spPr>
          <a:xfrm>
            <a:off x="359832" y="1442434"/>
            <a:ext cx="7637172" cy="4829578"/>
          </a:xfrm>
          <a:prstGeom prst="rect">
            <a:avLst/>
          </a:prstGeom>
        </p:spPr>
      </p:pic>
    </p:spTree>
    <p:extLst>
      <p:ext uri="{BB962C8B-B14F-4D97-AF65-F5344CB8AC3E}">
        <p14:creationId xmlns:p14="http://schemas.microsoft.com/office/powerpoint/2010/main" val="29241957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1819" y="363609"/>
            <a:ext cx="9144000" cy="430887"/>
          </a:xfrm>
        </p:spPr>
        <p:txBody>
          <a:bodyPr/>
          <a:lstStyle/>
          <a:p>
            <a:r>
              <a:rPr lang="en-US" dirty="0" smtClean="0">
                <a:solidFill>
                  <a:schemeClr val="tx1"/>
                </a:solidFill>
              </a:rPr>
              <a:t>What more does Qlik Sense bring?</a:t>
            </a:r>
            <a:endParaRPr lang="en-US" dirty="0">
              <a:solidFill>
                <a:schemeClr val="tx1"/>
              </a:solidFill>
            </a:endParaRPr>
          </a:p>
        </p:txBody>
      </p:sp>
      <p:sp>
        <p:nvSpPr>
          <p:cNvPr id="4" name="Text Placeholder 3"/>
          <p:cNvSpPr>
            <a:spLocks noGrp="1"/>
          </p:cNvSpPr>
          <p:nvPr>
            <p:ph type="body" sz="quarter" idx="11"/>
          </p:nvPr>
        </p:nvSpPr>
        <p:spPr>
          <a:xfrm>
            <a:off x="1048819" y="1416902"/>
            <a:ext cx="7046363" cy="3641574"/>
          </a:xfrm>
        </p:spPr>
        <p:txBody>
          <a:bodyPr/>
          <a:lstStyle/>
          <a:p>
            <a:r>
              <a:rPr lang="en-US" dirty="0">
                <a:solidFill>
                  <a:schemeClr val="tx1"/>
                </a:solidFill>
              </a:rPr>
              <a:t>The Next Generation of Visual </a:t>
            </a:r>
            <a:r>
              <a:rPr lang="en-US" dirty="0" smtClean="0">
                <a:solidFill>
                  <a:schemeClr val="tx1"/>
                </a:solidFill>
              </a:rPr>
              <a:t>Analytics</a:t>
            </a:r>
          </a:p>
          <a:p>
            <a:r>
              <a:rPr lang="en-US" dirty="0">
                <a:solidFill>
                  <a:schemeClr val="tx1"/>
                </a:solidFill>
              </a:rPr>
              <a:t>Self-Service Visualization and Discovery </a:t>
            </a:r>
            <a:endParaRPr lang="en-US" dirty="0" smtClean="0">
              <a:solidFill>
                <a:schemeClr val="tx1"/>
              </a:solidFill>
            </a:endParaRPr>
          </a:p>
          <a:p>
            <a:r>
              <a:rPr lang="en-US" dirty="0">
                <a:solidFill>
                  <a:schemeClr val="tx1"/>
                </a:solidFill>
              </a:rPr>
              <a:t>Sharing of Knowledge and </a:t>
            </a:r>
            <a:r>
              <a:rPr lang="en-US" dirty="0" smtClean="0">
                <a:solidFill>
                  <a:schemeClr val="tx1"/>
                </a:solidFill>
              </a:rPr>
              <a:t>Insights</a:t>
            </a:r>
          </a:p>
          <a:p>
            <a:r>
              <a:rPr lang="en-US" dirty="0">
                <a:solidFill>
                  <a:schemeClr val="tx1"/>
                </a:solidFill>
              </a:rPr>
              <a:t>Broad Adoption and Organizational </a:t>
            </a:r>
            <a:r>
              <a:rPr lang="en-US" dirty="0" smtClean="0">
                <a:solidFill>
                  <a:schemeClr val="tx1"/>
                </a:solidFill>
              </a:rPr>
              <a:t>Intelligence</a:t>
            </a:r>
          </a:p>
          <a:p>
            <a:pPr marL="0" indent="0">
              <a:buNone/>
            </a:pPr>
            <a:endParaRPr lang="en-US" dirty="0">
              <a:solidFill>
                <a:schemeClr val="tx1"/>
              </a:solidFill>
            </a:endParaRPr>
          </a:p>
          <a:p>
            <a:pPr>
              <a:buFont typeface="Wingdings" panose="05000000000000000000" pitchFamily="2" charset="2"/>
              <a:buChar char="Ø"/>
            </a:pPr>
            <a:r>
              <a:rPr lang="en-US" b="1" dirty="0" smtClean="0">
                <a:solidFill>
                  <a:schemeClr val="tx1"/>
                </a:solidFill>
              </a:rPr>
              <a:t>See Qlik Partner Portal</a:t>
            </a:r>
          </a:p>
          <a:p>
            <a:pPr marL="0" indent="0">
              <a:buNone/>
            </a:pPr>
            <a:r>
              <a:rPr lang="en-US" dirty="0" smtClean="0">
                <a:solidFill>
                  <a:schemeClr val="tx1"/>
                </a:solidFill>
              </a:rPr>
              <a:t>“Qlik Sense Product Presentation – Summary Level”</a:t>
            </a:r>
          </a:p>
          <a:p>
            <a:pPr marL="0" indent="0">
              <a:buNone/>
            </a:pPr>
            <a:r>
              <a:rPr lang="en-US" dirty="0" smtClean="0">
                <a:solidFill>
                  <a:schemeClr val="tx1"/>
                </a:solidFill>
                <a:hlinkClick r:id="rId2"/>
              </a:rPr>
              <a:t>https</a:t>
            </a:r>
            <a:r>
              <a:rPr lang="en-US" dirty="0">
                <a:solidFill>
                  <a:schemeClr val="tx1"/>
                </a:solidFill>
                <a:hlinkClick r:id="rId2"/>
              </a:rPr>
              <a:t>://eu1.salesforce.com/sfc/#</a:t>
            </a:r>
            <a:r>
              <a:rPr lang="en-US" dirty="0" smtClean="0">
                <a:solidFill>
                  <a:schemeClr val="tx1"/>
                </a:solidFill>
                <a:hlinkClick r:id="rId2"/>
              </a:rPr>
              <a:t>version?selectedDocumentId=069D0000001DTs8</a:t>
            </a: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286727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3335" y="342888"/>
            <a:ext cx="9144000" cy="820866"/>
          </a:xfrm>
        </p:spPr>
        <p:txBody>
          <a:bodyPr/>
          <a:lstStyle/>
          <a:p>
            <a:r>
              <a:rPr lang="en-US" sz="2667" dirty="0">
                <a:solidFill>
                  <a:schemeClr val="tx1"/>
                </a:solidFill>
              </a:rPr>
              <a:t>Qlik® Sense – the next generation of visual analytics</a:t>
            </a:r>
          </a:p>
        </p:txBody>
      </p:sp>
      <p:sp>
        <p:nvSpPr>
          <p:cNvPr id="5" name="Text Placeholder 5"/>
          <p:cNvSpPr txBox="1">
            <a:spLocks/>
          </p:cNvSpPr>
          <p:nvPr/>
        </p:nvSpPr>
        <p:spPr>
          <a:xfrm>
            <a:off x="527304" y="4726676"/>
            <a:ext cx="8089392" cy="1476005"/>
          </a:xfrm>
          <a:prstGeom prst="rect">
            <a:avLst/>
          </a:prstGeom>
        </p:spPr>
        <p:txBody>
          <a:bodyPr/>
          <a:lstStyle>
            <a:lvl1pPr marL="228600" indent="-228600" algn="l" defTabSz="457200" rtl="0" eaLnBrk="1" latinLnBrk="0" hangingPunct="1">
              <a:spcBef>
                <a:spcPts val="0"/>
              </a:spcBef>
              <a:spcAft>
                <a:spcPts val="1300"/>
              </a:spcAft>
              <a:buClr>
                <a:srgbClr val="2D7F1D"/>
              </a:buClr>
              <a:buFont typeface="Arial"/>
              <a:buChar char="•"/>
              <a:defRPr sz="1800" kern="1200">
                <a:solidFill>
                  <a:schemeClr val="tx2">
                    <a:lumMod val="60000"/>
                    <a:lumOff val="40000"/>
                  </a:schemeClr>
                </a:solidFill>
                <a:latin typeface="Arial"/>
                <a:ea typeface="+mn-ea"/>
                <a:cs typeface="+mn-cs"/>
              </a:defRPr>
            </a:lvl1pPr>
            <a:lvl2pPr marL="742950" indent="-285750" algn="l" defTabSz="457200" rtl="0" eaLnBrk="1" latinLnBrk="0" hangingPunct="1">
              <a:spcBef>
                <a:spcPts val="0"/>
              </a:spcBef>
              <a:spcAft>
                <a:spcPts val="1300"/>
              </a:spcAft>
              <a:buClr>
                <a:srgbClr val="2D7F1D"/>
              </a:buClr>
              <a:buFont typeface="Arial"/>
              <a:buChar char="–"/>
              <a:defRPr sz="1600" kern="1200">
                <a:solidFill>
                  <a:schemeClr val="tx2">
                    <a:lumMod val="60000"/>
                    <a:lumOff val="40000"/>
                  </a:schemeClr>
                </a:solidFill>
                <a:latin typeface="Arial"/>
                <a:ea typeface="+mn-ea"/>
                <a:cs typeface="+mn-cs"/>
              </a:defRPr>
            </a:lvl2pPr>
            <a:lvl3pPr marL="1143000" indent="-228600" algn="l" defTabSz="457200" rtl="0" eaLnBrk="1" latinLnBrk="0" hangingPunct="1">
              <a:spcBef>
                <a:spcPts val="0"/>
              </a:spcBef>
              <a:spcAft>
                <a:spcPts val="1300"/>
              </a:spcAft>
              <a:buClr>
                <a:srgbClr val="2D7F1D"/>
              </a:buClr>
              <a:buFont typeface="Wingdings" panose="05000000000000000000" pitchFamily="2" charset="2"/>
              <a:buChar char="§"/>
              <a:defRPr sz="1400" kern="1200">
                <a:solidFill>
                  <a:schemeClr val="tx2">
                    <a:lumMod val="60000"/>
                    <a:lumOff val="40000"/>
                  </a:schemeClr>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tx1"/>
                </a:solidFill>
              </a:rPr>
              <a:t>Qlik Sense is a next-generation self-service data visualization application that empowers people to easily create a range of flexible, interactive visualizations that drive exploration and discovery using one’s intuition.</a:t>
            </a:r>
          </a:p>
        </p:txBody>
      </p:sp>
      <p:grpSp>
        <p:nvGrpSpPr>
          <p:cNvPr id="6" name="Group 5"/>
          <p:cNvGrpSpPr/>
          <p:nvPr/>
        </p:nvGrpSpPr>
        <p:grpSpPr>
          <a:xfrm>
            <a:off x="2557069" y="1592173"/>
            <a:ext cx="4029865" cy="2613335"/>
            <a:chOff x="612648" y="1317650"/>
            <a:chExt cx="7174131" cy="4652366"/>
          </a:xfrm>
        </p:grpSpPr>
        <p:pic>
          <p:nvPicPr>
            <p:cNvPr id="7"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2648" y="1317650"/>
              <a:ext cx="5086801" cy="34635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823449" y="1908857"/>
              <a:ext cx="4919665" cy="34635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867114" y="2500063"/>
              <a:ext cx="4919665" cy="34699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TextBox 9"/>
          <p:cNvSpPr txBox="1"/>
          <p:nvPr/>
        </p:nvSpPr>
        <p:spPr>
          <a:xfrm>
            <a:off x="3637737" y="6469178"/>
            <a:ext cx="1928733" cy="256545"/>
          </a:xfrm>
          <a:prstGeom prst="rect">
            <a:avLst/>
          </a:prstGeom>
          <a:noFill/>
        </p:spPr>
        <p:txBody>
          <a:bodyPr wrap="none" rtlCol="0">
            <a:spAutoFit/>
          </a:bodyPr>
          <a:lstStyle/>
          <a:p>
            <a:r>
              <a:rPr lang="en-US" sz="1067" dirty="0"/>
              <a:t>Source: Qlik Partner Portal</a:t>
            </a:r>
          </a:p>
        </p:txBody>
      </p:sp>
    </p:spTree>
    <p:extLst>
      <p:ext uri="{BB962C8B-B14F-4D97-AF65-F5344CB8AC3E}">
        <p14:creationId xmlns:p14="http://schemas.microsoft.com/office/powerpoint/2010/main" val="233501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51" y="388187"/>
            <a:ext cx="9144000" cy="410433"/>
          </a:xfrm>
        </p:spPr>
        <p:txBody>
          <a:bodyPr/>
          <a:lstStyle/>
          <a:p>
            <a:r>
              <a:rPr lang="en-US" sz="2667" dirty="0">
                <a:solidFill>
                  <a:schemeClr val="tx1"/>
                </a:solidFill>
              </a:rPr>
              <a:t>Value for everyone</a:t>
            </a:r>
          </a:p>
        </p:txBody>
      </p:sp>
      <p:sp>
        <p:nvSpPr>
          <p:cNvPr id="3" name="Content Placeholder 5"/>
          <p:cNvSpPr txBox="1">
            <a:spLocks/>
          </p:cNvSpPr>
          <p:nvPr/>
        </p:nvSpPr>
        <p:spPr>
          <a:xfrm>
            <a:off x="612649" y="1438075"/>
            <a:ext cx="3644391" cy="4525963"/>
          </a:xfrm>
          <a:prstGeom prst="rect">
            <a:avLst/>
          </a:prstGeom>
        </p:spPr>
        <p:txBody>
          <a:bodyPr>
            <a:noAutofit/>
          </a:bodyPr>
          <a:lstStyle>
            <a:lvl1pPr marL="257132" indent="-257132" algn="l" defTabSz="342839" rtl="0" eaLnBrk="1" latinLnBrk="0" hangingPunct="1">
              <a:spcBef>
                <a:spcPct val="20000"/>
              </a:spcBef>
              <a:buFont typeface="Arial"/>
              <a:buChar char="•"/>
              <a:defRPr sz="2400" kern="1200">
                <a:solidFill>
                  <a:schemeClr val="tx1"/>
                </a:solidFill>
                <a:latin typeface="+mn-lt"/>
                <a:ea typeface="+mn-ea"/>
                <a:cs typeface="+mn-cs"/>
              </a:defRPr>
            </a:lvl1pPr>
            <a:lvl2pPr marL="557115" indent="-214278" algn="l" defTabSz="342839" rtl="0" eaLnBrk="1" latinLnBrk="0" hangingPunct="1">
              <a:spcBef>
                <a:spcPct val="20000"/>
              </a:spcBef>
              <a:buFont typeface="Arial"/>
              <a:buChar char="–"/>
              <a:defRPr sz="2100" kern="1200">
                <a:solidFill>
                  <a:schemeClr val="tx1"/>
                </a:solidFill>
                <a:latin typeface="+mn-lt"/>
                <a:ea typeface="+mn-ea"/>
                <a:cs typeface="+mn-cs"/>
              </a:defRPr>
            </a:lvl2pPr>
            <a:lvl3pPr marL="857102" indent="-171422" algn="l" defTabSz="342839" rtl="0" eaLnBrk="1" latinLnBrk="0" hangingPunct="1">
              <a:spcBef>
                <a:spcPct val="20000"/>
              </a:spcBef>
              <a:buFont typeface="Arial"/>
              <a:buChar char="•"/>
              <a:defRPr sz="1800" kern="1200">
                <a:solidFill>
                  <a:schemeClr val="tx1"/>
                </a:solidFill>
                <a:latin typeface="+mn-lt"/>
                <a:ea typeface="+mn-ea"/>
                <a:cs typeface="+mn-cs"/>
              </a:defRPr>
            </a:lvl3pPr>
            <a:lvl4pPr marL="1199940" indent="-171422" algn="l" defTabSz="342839" rtl="0" eaLnBrk="1" latinLnBrk="0" hangingPunct="1">
              <a:spcBef>
                <a:spcPct val="20000"/>
              </a:spcBef>
              <a:buFont typeface="Arial"/>
              <a:buChar char="–"/>
              <a:defRPr sz="1500" kern="1200">
                <a:solidFill>
                  <a:schemeClr val="tx1"/>
                </a:solidFill>
                <a:latin typeface="+mn-lt"/>
                <a:ea typeface="+mn-ea"/>
                <a:cs typeface="+mn-cs"/>
              </a:defRPr>
            </a:lvl4pPr>
            <a:lvl5pPr marL="1542779" indent="-171422" algn="l" defTabSz="342839" rtl="0" eaLnBrk="1" latinLnBrk="0" hangingPunct="1">
              <a:spcBef>
                <a:spcPct val="20000"/>
              </a:spcBef>
              <a:buFont typeface="Arial"/>
              <a:buChar char="»"/>
              <a:defRPr sz="1500" kern="1200">
                <a:solidFill>
                  <a:schemeClr val="tx1"/>
                </a:solidFill>
                <a:latin typeface="+mn-lt"/>
                <a:ea typeface="+mn-ea"/>
                <a:cs typeface="+mn-cs"/>
              </a:defRPr>
            </a:lvl5pPr>
            <a:lvl6pPr marL="1885621" indent="-171422" algn="l" defTabSz="342839" rtl="0" eaLnBrk="1" latinLnBrk="0" hangingPunct="1">
              <a:spcBef>
                <a:spcPct val="20000"/>
              </a:spcBef>
              <a:buFont typeface="Arial"/>
              <a:buChar char="•"/>
              <a:defRPr sz="1500" kern="1200">
                <a:solidFill>
                  <a:schemeClr val="tx1"/>
                </a:solidFill>
                <a:latin typeface="+mn-lt"/>
                <a:ea typeface="+mn-ea"/>
                <a:cs typeface="+mn-cs"/>
              </a:defRPr>
            </a:lvl6pPr>
            <a:lvl7pPr marL="2228462" indent="-171422" algn="l" defTabSz="342839" rtl="0" eaLnBrk="1" latinLnBrk="0" hangingPunct="1">
              <a:spcBef>
                <a:spcPct val="20000"/>
              </a:spcBef>
              <a:buFont typeface="Arial"/>
              <a:buChar char="•"/>
              <a:defRPr sz="1500" kern="1200">
                <a:solidFill>
                  <a:schemeClr val="tx1"/>
                </a:solidFill>
                <a:latin typeface="+mn-lt"/>
                <a:ea typeface="+mn-ea"/>
                <a:cs typeface="+mn-cs"/>
              </a:defRPr>
            </a:lvl7pPr>
            <a:lvl8pPr marL="2571302" indent="-171422" algn="l" defTabSz="342839" rtl="0" eaLnBrk="1" latinLnBrk="0" hangingPunct="1">
              <a:spcBef>
                <a:spcPct val="20000"/>
              </a:spcBef>
              <a:buFont typeface="Arial"/>
              <a:buChar char="•"/>
              <a:defRPr sz="1500" kern="1200">
                <a:solidFill>
                  <a:schemeClr val="tx1"/>
                </a:solidFill>
                <a:latin typeface="+mn-lt"/>
                <a:ea typeface="+mn-ea"/>
                <a:cs typeface="+mn-cs"/>
              </a:defRPr>
            </a:lvl8pPr>
            <a:lvl9pPr marL="2914145" indent="-171422" algn="l" defTabSz="342839"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1200"/>
              </a:spcBef>
              <a:spcAft>
                <a:spcPts val="1200"/>
              </a:spcAft>
              <a:buNone/>
            </a:pPr>
            <a:r>
              <a:rPr lang="en-US" b="1" dirty="0">
                <a:latin typeface="Arial"/>
              </a:rPr>
              <a:t>Individuals</a:t>
            </a:r>
            <a:r>
              <a:rPr lang="en-US" dirty="0">
                <a:latin typeface="Arial"/>
              </a:rPr>
              <a:t/>
            </a:r>
            <a:br>
              <a:rPr lang="en-US" dirty="0">
                <a:latin typeface="Arial"/>
              </a:rPr>
            </a:br>
            <a:r>
              <a:rPr lang="en-US" dirty="0">
                <a:latin typeface="Arial"/>
              </a:rPr>
              <a:t>Self-service visualization and discovery</a:t>
            </a:r>
          </a:p>
          <a:p>
            <a:pPr marL="0" indent="0">
              <a:spcBef>
                <a:spcPts val="1200"/>
              </a:spcBef>
              <a:spcAft>
                <a:spcPts val="1200"/>
              </a:spcAft>
              <a:buNone/>
            </a:pPr>
            <a:r>
              <a:rPr lang="en-US" b="1" dirty="0">
                <a:latin typeface="Arial"/>
              </a:rPr>
              <a:t>Groups</a:t>
            </a:r>
            <a:r>
              <a:rPr lang="en-US" dirty="0">
                <a:latin typeface="Arial"/>
              </a:rPr>
              <a:t/>
            </a:r>
            <a:br>
              <a:rPr lang="en-US" dirty="0">
                <a:latin typeface="Arial"/>
              </a:rPr>
            </a:br>
            <a:r>
              <a:rPr lang="en-US" dirty="0">
                <a:latin typeface="Arial"/>
              </a:rPr>
              <a:t>Sharing of knowledge and insights</a:t>
            </a:r>
          </a:p>
          <a:p>
            <a:pPr marL="0" indent="0">
              <a:spcBef>
                <a:spcPts val="1200"/>
              </a:spcBef>
              <a:spcAft>
                <a:spcPts val="1200"/>
              </a:spcAft>
              <a:buNone/>
            </a:pPr>
            <a:r>
              <a:rPr lang="en-US" b="1" dirty="0">
                <a:latin typeface="Arial"/>
              </a:rPr>
              <a:t>Organizations</a:t>
            </a:r>
            <a:r>
              <a:rPr lang="en-US" dirty="0">
                <a:latin typeface="Arial"/>
              </a:rPr>
              <a:t/>
            </a:r>
            <a:br>
              <a:rPr lang="en-US" dirty="0">
                <a:latin typeface="Arial"/>
              </a:rPr>
            </a:br>
            <a:r>
              <a:rPr lang="en-US" dirty="0">
                <a:latin typeface="Arial"/>
              </a:rPr>
              <a:t>Broad adoption and organizational intelligence</a:t>
            </a:r>
          </a:p>
        </p:txBody>
      </p:sp>
      <p:graphicFrame>
        <p:nvGraphicFramePr>
          <p:cNvPr id="4" name="Diagram 3"/>
          <p:cNvGraphicFramePr/>
          <p:nvPr>
            <p:extLst>
              <p:ext uri="{D42A27DB-BD31-4B8C-83A1-F6EECF244321}">
                <p14:modId xmlns:p14="http://schemas.microsoft.com/office/powerpoint/2010/main" val="492474176"/>
              </p:ext>
            </p:extLst>
          </p:nvPr>
        </p:nvGraphicFramePr>
        <p:xfrm>
          <a:off x="4414200" y="1752400"/>
          <a:ext cx="4452725" cy="3848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637737" y="6469178"/>
            <a:ext cx="1928733" cy="256545"/>
          </a:xfrm>
          <a:prstGeom prst="rect">
            <a:avLst/>
          </a:prstGeom>
          <a:noFill/>
        </p:spPr>
        <p:txBody>
          <a:bodyPr wrap="none" rtlCol="0">
            <a:spAutoFit/>
          </a:bodyPr>
          <a:lstStyle/>
          <a:p>
            <a:r>
              <a:rPr lang="en-US" sz="1067" dirty="0"/>
              <a:t>Source: Qlik Partner Portal</a:t>
            </a:r>
          </a:p>
        </p:txBody>
      </p:sp>
    </p:spTree>
    <p:extLst>
      <p:ext uri="{BB962C8B-B14F-4D97-AF65-F5344CB8AC3E}">
        <p14:creationId xmlns:p14="http://schemas.microsoft.com/office/powerpoint/2010/main" val="239409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20" y="362207"/>
            <a:ext cx="9144000" cy="820866"/>
          </a:xfrm>
        </p:spPr>
        <p:txBody>
          <a:bodyPr/>
          <a:lstStyle/>
          <a:p>
            <a:r>
              <a:rPr lang="en-US" sz="2667" dirty="0">
                <a:solidFill>
                  <a:schemeClr val="tx1"/>
                </a:solidFill>
              </a:rPr>
              <a:t>Individuals – self-service visualization and discovery</a:t>
            </a:r>
          </a:p>
        </p:txBody>
      </p:sp>
      <p:sp>
        <p:nvSpPr>
          <p:cNvPr id="40" name="Content Placeholder 3"/>
          <p:cNvSpPr txBox="1">
            <a:spLocks/>
          </p:cNvSpPr>
          <p:nvPr/>
        </p:nvSpPr>
        <p:spPr>
          <a:xfrm>
            <a:off x="5231220" y="1779192"/>
            <a:ext cx="3321397" cy="1162496"/>
          </a:xfrm>
          <a:prstGeom prst="rect">
            <a:avLst/>
          </a:prstGeom>
        </p:spPr>
        <p:txBody>
          <a:bodyPr vert="horz" lIns="0" tIns="60960" rIns="0" bIns="60960" rtlCol="0">
            <a:normAutofit lnSpcReduction="10000"/>
          </a:bodyPr>
          <a:lstStyle>
            <a:lvl1pPr marL="171450" indent="-171450" algn="l" defTabSz="342900" rtl="0" eaLnBrk="1" latinLnBrk="0" hangingPunct="1">
              <a:spcBef>
                <a:spcPts val="225"/>
              </a:spcBef>
              <a:spcAft>
                <a:spcPts val="225"/>
              </a:spcAft>
              <a:buClr>
                <a:srgbClr val="2D7F1D"/>
              </a:buClr>
              <a:buFont typeface="Arial"/>
              <a:buChar char="•"/>
              <a:defRPr sz="1050" kern="1200" baseline="0">
                <a:solidFill>
                  <a:schemeClr val="tx2">
                    <a:lumMod val="60000"/>
                    <a:lumOff val="40000"/>
                  </a:schemeClr>
                </a:solidFill>
                <a:latin typeface="Arial"/>
                <a:ea typeface="+mn-ea"/>
                <a:cs typeface="+mn-cs"/>
              </a:defRPr>
            </a:lvl1pPr>
            <a:lvl2pPr marL="557213" indent="-214313" algn="l" defTabSz="342900" rtl="0" eaLnBrk="1" latinLnBrk="0" hangingPunct="1">
              <a:spcBef>
                <a:spcPts val="0"/>
              </a:spcBef>
              <a:spcAft>
                <a:spcPts val="0"/>
              </a:spcAft>
              <a:buClr>
                <a:srgbClr val="2D7F1D"/>
              </a:buClr>
              <a:buFont typeface="Arial"/>
              <a:buChar char="–"/>
              <a:defRPr sz="9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0"/>
              </a:spcBef>
              <a:spcAft>
                <a:spcPts val="0"/>
              </a:spcAft>
              <a:buClr>
                <a:srgbClr val="2D7F1D"/>
              </a:buClr>
              <a:buFont typeface="Wingdings" panose="05000000000000000000" pitchFamily="2" charset="2"/>
              <a:buChar char="§"/>
              <a:defRPr sz="7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Arial"/>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228594" indent="-228594" defTabSz="457189">
              <a:spcBef>
                <a:spcPts val="300"/>
              </a:spcBef>
              <a:spcAft>
                <a:spcPts val="300"/>
              </a:spcAft>
              <a:defRPr/>
            </a:pPr>
            <a:r>
              <a:rPr lang="en-US" sz="1400">
                <a:solidFill>
                  <a:schemeClr val="tx1"/>
                </a:solidFill>
              </a:rPr>
              <a:t>Clean and Modern User Experience</a:t>
            </a:r>
          </a:p>
          <a:p>
            <a:pPr marL="228594" indent="-228594" defTabSz="457189">
              <a:spcBef>
                <a:spcPts val="300"/>
              </a:spcBef>
              <a:spcAft>
                <a:spcPts val="300"/>
              </a:spcAft>
              <a:defRPr/>
            </a:pPr>
            <a:r>
              <a:rPr lang="en-US" sz="1400">
                <a:solidFill>
                  <a:schemeClr val="tx1"/>
                </a:solidFill>
              </a:rPr>
              <a:t>Global Smart Search</a:t>
            </a:r>
          </a:p>
          <a:p>
            <a:pPr marL="228594" indent="-228594" defTabSz="457189">
              <a:spcBef>
                <a:spcPts val="300"/>
              </a:spcBef>
              <a:spcAft>
                <a:spcPts val="300"/>
              </a:spcAft>
              <a:defRPr/>
            </a:pPr>
            <a:r>
              <a:rPr lang="en-US" sz="1400">
                <a:solidFill>
                  <a:schemeClr val="tx1"/>
                </a:solidFill>
              </a:rPr>
              <a:t>Associative Exploration</a:t>
            </a:r>
          </a:p>
          <a:p>
            <a:pPr marL="228594" indent="-228594" defTabSz="457189">
              <a:spcBef>
                <a:spcPts val="300"/>
              </a:spcBef>
              <a:spcAft>
                <a:spcPts val="300"/>
              </a:spcAft>
              <a:defRPr/>
            </a:pPr>
            <a:r>
              <a:rPr lang="en-US" sz="1400">
                <a:solidFill>
                  <a:schemeClr val="tx1"/>
                </a:solidFill>
              </a:rPr>
              <a:t>Advanced Navigation</a:t>
            </a:r>
          </a:p>
          <a:p>
            <a:pPr marL="228594" indent="-228594" defTabSz="457189">
              <a:spcBef>
                <a:spcPts val="300"/>
              </a:spcBef>
              <a:spcAft>
                <a:spcPts val="300"/>
              </a:spcAft>
              <a:defRPr/>
            </a:pPr>
            <a:endParaRPr lang="en-US" sz="1400" dirty="0">
              <a:solidFill>
                <a:schemeClr val="tx1"/>
              </a:solidFill>
            </a:endParaRPr>
          </a:p>
        </p:txBody>
      </p:sp>
      <p:sp>
        <p:nvSpPr>
          <p:cNvPr id="41" name="Text Placeholder 5"/>
          <p:cNvSpPr txBox="1">
            <a:spLocks/>
          </p:cNvSpPr>
          <p:nvPr/>
        </p:nvSpPr>
        <p:spPr>
          <a:xfrm>
            <a:off x="612648" y="1382235"/>
            <a:ext cx="7921752" cy="289767"/>
          </a:xfrm>
          <a:prstGeom prst="rect">
            <a:avLst/>
          </a:prstGeom>
        </p:spPr>
        <p:txBody>
          <a:bodyPr vert="horz" lIns="0" tIns="60960" rIns="0" bIns="60960" rtlCol="0">
            <a:noAutofit/>
          </a:bodyPr>
          <a:lstStyle>
            <a:lvl1pPr marL="0" indent="0" algn="l" defTabSz="342900" rtl="0" eaLnBrk="1" latinLnBrk="0" hangingPunct="1">
              <a:lnSpc>
                <a:spcPts val="1800"/>
              </a:lnSpc>
              <a:spcBef>
                <a:spcPts val="450"/>
              </a:spcBef>
              <a:spcAft>
                <a:spcPts val="1500"/>
              </a:spcAft>
              <a:buClr>
                <a:srgbClr val="2D7F1D"/>
              </a:buClr>
              <a:buFontTx/>
              <a:buNone/>
              <a:defRPr sz="1350" b="1" kern="1200">
                <a:solidFill>
                  <a:schemeClr val="tx2">
                    <a:lumMod val="60000"/>
                    <a:lumOff val="40000"/>
                  </a:schemeClr>
                </a:solidFill>
                <a:latin typeface="Arial"/>
                <a:ea typeface="+mn-ea"/>
                <a:cs typeface="+mn-cs"/>
              </a:defRPr>
            </a:lvl1pPr>
            <a:lvl2pPr marL="557213" indent="-214313" algn="l" defTabSz="342900" rtl="0" eaLnBrk="1" latinLnBrk="0" hangingPunct="1">
              <a:spcBef>
                <a:spcPts val="450"/>
              </a:spcBef>
              <a:spcAft>
                <a:spcPts val="450"/>
              </a:spcAft>
              <a:buClr>
                <a:srgbClr val="2D7F1D"/>
              </a:buClr>
              <a:buFontTx/>
              <a:buNone/>
              <a:defRPr sz="12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450"/>
              </a:spcBef>
              <a:spcAft>
                <a:spcPts val="450"/>
              </a:spcAft>
              <a:buClr>
                <a:srgbClr val="2D7F1D"/>
              </a:buClr>
              <a:buFontTx/>
              <a:buNone/>
              <a:defRPr sz="10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Tx/>
              <a:buNone/>
              <a:defRPr sz="1500" kern="1200">
                <a:solidFill>
                  <a:schemeClr val="tx1"/>
                </a:solidFill>
                <a:latin typeface="Arial"/>
                <a:ea typeface="+mn-ea"/>
                <a:cs typeface="+mn-cs"/>
              </a:defRPr>
            </a:lvl4pPr>
            <a:lvl5pPr marL="1543050" indent="-171450" algn="l" defTabSz="342900" rtl="0" eaLnBrk="1" latinLnBrk="0" hangingPunct="1">
              <a:spcBef>
                <a:spcPct val="20000"/>
              </a:spcBef>
              <a:buFontTx/>
              <a:buNone/>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457189">
              <a:lnSpc>
                <a:spcPts val="2400"/>
              </a:lnSpc>
              <a:spcBef>
                <a:spcPts val="600"/>
              </a:spcBef>
              <a:spcAft>
                <a:spcPts val="2000"/>
              </a:spcAft>
              <a:defRPr/>
            </a:pPr>
            <a:r>
              <a:rPr lang="en-US" sz="1800">
                <a:solidFill>
                  <a:schemeClr val="tx1"/>
                </a:solidFill>
              </a:rPr>
              <a:t>Exploration and Discovery</a:t>
            </a:r>
            <a:endParaRPr lang="en-US" sz="1800" dirty="0">
              <a:solidFill>
                <a:schemeClr val="tx1"/>
              </a:solidFill>
            </a:endParaRPr>
          </a:p>
        </p:txBody>
      </p:sp>
      <p:sp>
        <p:nvSpPr>
          <p:cNvPr id="42" name="Text Placeholder 8"/>
          <p:cNvSpPr txBox="1">
            <a:spLocks/>
          </p:cNvSpPr>
          <p:nvPr/>
        </p:nvSpPr>
        <p:spPr>
          <a:xfrm>
            <a:off x="615696" y="3154326"/>
            <a:ext cx="7921752" cy="289767"/>
          </a:xfrm>
          <a:prstGeom prst="rect">
            <a:avLst/>
          </a:prstGeom>
        </p:spPr>
        <p:txBody>
          <a:bodyPr vert="horz" lIns="0" tIns="60960" rIns="0" bIns="60960" rtlCol="0">
            <a:noAutofit/>
          </a:bodyPr>
          <a:lstStyle>
            <a:lvl1pPr marL="0" indent="0" algn="l" defTabSz="342900" rtl="0" eaLnBrk="1" latinLnBrk="0" hangingPunct="1">
              <a:lnSpc>
                <a:spcPts val="1800"/>
              </a:lnSpc>
              <a:spcBef>
                <a:spcPts val="450"/>
              </a:spcBef>
              <a:spcAft>
                <a:spcPts val="1500"/>
              </a:spcAft>
              <a:buClr>
                <a:srgbClr val="2D7F1D"/>
              </a:buClr>
              <a:buFontTx/>
              <a:buNone/>
              <a:defRPr sz="1350" b="1" kern="1200">
                <a:solidFill>
                  <a:schemeClr val="tx2">
                    <a:lumMod val="60000"/>
                    <a:lumOff val="40000"/>
                  </a:schemeClr>
                </a:solidFill>
                <a:latin typeface="Arial"/>
                <a:ea typeface="+mn-ea"/>
                <a:cs typeface="+mn-cs"/>
              </a:defRPr>
            </a:lvl1pPr>
            <a:lvl2pPr marL="557213" indent="-214313" algn="l" defTabSz="342900" rtl="0" eaLnBrk="1" latinLnBrk="0" hangingPunct="1">
              <a:spcBef>
                <a:spcPts val="450"/>
              </a:spcBef>
              <a:spcAft>
                <a:spcPts val="450"/>
              </a:spcAft>
              <a:buClr>
                <a:srgbClr val="2D7F1D"/>
              </a:buClr>
              <a:buFontTx/>
              <a:buNone/>
              <a:defRPr sz="12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450"/>
              </a:spcBef>
              <a:spcAft>
                <a:spcPts val="450"/>
              </a:spcAft>
              <a:buClr>
                <a:srgbClr val="2D7F1D"/>
              </a:buClr>
              <a:buFontTx/>
              <a:buNone/>
              <a:defRPr sz="10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Tx/>
              <a:buNone/>
              <a:defRPr sz="1500" kern="1200">
                <a:solidFill>
                  <a:schemeClr val="tx1"/>
                </a:solidFill>
                <a:latin typeface="Arial"/>
                <a:ea typeface="+mn-ea"/>
                <a:cs typeface="+mn-cs"/>
              </a:defRPr>
            </a:lvl4pPr>
            <a:lvl5pPr marL="1543050" indent="-171450" algn="l" defTabSz="342900" rtl="0" eaLnBrk="1" latinLnBrk="0" hangingPunct="1">
              <a:spcBef>
                <a:spcPct val="20000"/>
              </a:spcBef>
              <a:buFontTx/>
              <a:buNone/>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457189">
              <a:lnSpc>
                <a:spcPts val="2400"/>
              </a:lnSpc>
              <a:spcBef>
                <a:spcPts val="600"/>
              </a:spcBef>
              <a:spcAft>
                <a:spcPts val="2000"/>
              </a:spcAft>
              <a:defRPr/>
            </a:pPr>
            <a:r>
              <a:rPr lang="en-US" sz="1800">
                <a:solidFill>
                  <a:schemeClr val="tx1"/>
                </a:solidFill>
              </a:rPr>
              <a:t>Data Visualization</a:t>
            </a:r>
            <a:endParaRPr lang="en-US" sz="1800" dirty="0">
              <a:solidFill>
                <a:schemeClr val="tx1"/>
              </a:solidFill>
            </a:endParaRPr>
          </a:p>
        </p:txBody>
      </p:sp>
      <p:sp>
        <p:nvSpPr>
          <p:cNvPr id="43" name="Text Placeholder 11"/>
          <p:cNvSpPr txBox="1">
            <a:spLocks/>
          </p:cNvSpPr>
          <p:nvPr/>
        </p:nvSpPr>
        <p:spPr>
          <a:xfrm>
            <a:off x="609600" y="4905146"/>
            <a:ext cx="7921752" cy="289767"/>
          </a:xfrm>
          <a:prstGeom prst="rect">
            <a:avLst/>
          </a:prstGeom>
        </p:spPr>
        <p:txBody>
          <a:bodyPr vert="horz" lIns="0" tIns="60960" rIns="0" bIns="60960" rtlCol="0">
            <a:noAutofit/>
          </a:bodyPr>
          <a:lstStyle>
            <a:lvl1pPr marL="0" indent="0" algn="l" defTabSz="342900" rtl="0" eaLnBrk="1" latinLnBrk="0" hangingPunct="1">
              <a:lnSpc>
                <a:spcPts val="1800"/>
              </a:lnSpc>
              <a:spcBef>
                <a:spcPts val="450"/>
              </a:spcBef>
              <a:spcAft>
                <a:spcPts val="1500"/>
              </a:spcAft>
              <a:buClr>
                <a:srgbClr val="2D7F1D"/>
              </a:buClr>
              <a:buFontTx/>
              <a:buNone/>
              <a:defRPr sz="1350" b="1" kern="1200">
                <a:solidFill>
                  <a:schemeClr val="tx2">
                    <a:lumMod val="60000"/>
                    <a:lumOff val="40000"/>
                  </a:schemeClr>
                </a:solidFill>
                <a:latin typeface="Arial"/>
                <a:ea typeface="+mn-ea"/>
                <a:cs typeface="+mn-cs"/>
              </a:defRPr>
            </a:lvl1pPr>
            <a:lvl2pPr marL="557213" indent="-214313" algn="l" defTabSz="342900" rtl="0" eaLnBrk="1" latinLnBrk="0" hangingPunct="1">
              <a:spcBef>
                <a:spcPts val="450"/>
              </a:spcBef>
              <a:spcAft>
                <a:spcPts val="450"/>
              </a:spcAft>
              <a:buClr>
                <a:srgbClr val="2D7F1D"/>
              </a:buClr>
              <a:buFontTx/>
              <a:buNone/>
              <a:defRPr sz="12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450"/>
              </a:spcBef>
              <a:spcAft>
                <a:spcPts val="450"/>
              </a:spcAft>
              <a:buClr>
                <a:srgbClr val="2D7F1D"/>
              </a:buClr>
              <a:buFontTx/>
              <a:buNone/>
              <a:defRPr sz="10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Tx/>
              <a:buNone/>
              <a:defRPr sz="1500" kern="1200">
                <a:solidFill>
                  <a:schemeClr val="tx1"/>
                </a:solidFill>
                <a:latin typeface="Arial"/>
                <a:ea typeface="+mn-ea"/>
                <a:cs typeface="+mn-cs"/>
              </a:defRPr>
            </a:lvl4pPr>
            <a:lvl5pPr marL="1543050" indent="-171450" algn="l" defTabSz="342900" rtl="0" eaLnBrk="1" latinLnBrk="0" hangingPunct="1">
              <a:spcBef>
                <a:spcPct val="20000"/>
              </a:spcBef>
              <a:buFontTx/>
              <a:buNone/>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457189">
              <a:lnSpc>
                <a:spcPts val="2400"/>
              </a:lnSpc>
              <a:spcBef>
                <a:spcPts val="600"/>
              </a:spcBef>
              <a:spcAft>
                <a:spcPts val="2000"/>
              </a:spcAft>
              <a:defRPr/>
            </a:pPr>
            <a:r>
              <a:rPr lang="en-US" sz="1800">
                <a:solidFill>
                  <a:schemeClr val="tx1"/>
                </a:solidFill>
              </a:rPr>
              <a:t>User-Driven Creation</a:t>
            </a:r>
            <a:endParaRPr lang="en-US" sz="1800" dirty="0">
              <a:solidFill>
                <a:schemeClr val="tx1"/>
              </a:solidFill>
            </a:endParaRPr>
          </a:p>
        </p:txBody>
      </p:sp>
      <p:sp>
        <p:nvSpPr>
          <p:cNvPr id="44" name="Content Placeholder 79"/>
          <p:cNvSpPr txBox="1">
            <a:spLocks/>
          </p:cNvSpPr>
          <p:nvPr/>
        </p:nvSpPr>
        <p:spPr>
          <a:xfrm>
            <a:off x="2501700" y="1779191"/>
            <a:ext cx="2516869" cy="1162496"/>
          </a:xfrm>
          <a:prstGeom prst="rect">
            <a:avLst/>
          </a:prstGeom>
        </p:spPr>
        <p:txBody>
          <a:bodyPr vert="horz" lIns="60960" tIns="60960" rIns="60960" bIns="60960" rtlCol="0">
            <a:normAutofit/>
          </a:bodyPr>
          <a:lstStyle>
            <a:lvl1pPr marL="0" indent="0" algn="l" defTabSz="342900" rtl="0" eaLnBrk="1" latinLnBrk="0" hangingPunct="1">
              <a:spcBef>
                <a:spcPts val="225"/>
              </a:spcBef>
              <a:spcAft>
                <a:spcPts val="225"/>
              </a:spcAft>
              <a:buClr>
                <a:srgbClr val="2D7F1D"/>
              </a:buClr>
              <a:buFont typeface="Arial"/>
              <a:buNone/>
              <a:defRPr sz="1200" kern="1200" baseline="0">
                <a:solidFill>
                  <a:schemeClr val="tx2">
                    <a:lumMod val="60000"/>
                    <a:lumOff val="40000"/>
                  </a:schemeClr>
                </a:solidFill>
                <a:latin typeface="Arial"/>
                <a:ea typeface="+mn-ea"/>
                <a:cs typeface="+mn-cs"/>
              </a:defRPr>
            </a:lvl1pPr>
            <a:lvl2pPr marL="557213" indent="-214313" algn="l" defTabSz="342900" rtl="0" eaLnBrk="1" latinLnBrk="0" hangingPunct="1">
              <a:spcBef>
                <a:spcPts val="0"/>
              </a:spcBef>
              <a:spcAft>
                <a:spcPts val="0"/>
              </a:spcAft>
              <a:buClr>
                <a:srgbClr val="2D7F1D"/>
              </a:buClr>
              <a:buFont typeface="Arial"/>
              <a:buChar char="–"/>
              <a:defRPr sz="9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0"/>
              </a:spcBef>
              <a:spcAft>
                <a:spcPts val="0"/>
              </a:spcAft>
              <a:buClr>
                <a:srgbClr val="2D7F1D"/>
              </a:buClr>
              <a:buFont typeface="Wingdings" panose="05000000000000000000" pitchFamily="2" charset="2"/>
              <a:buChar char="§"/>
              <a:defRPr sz="7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Arial"/>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457189">
              <a:spcBef>
                <a:spcPts val="300"/>
              </a:spcBef>
              <a:spcAft>
                <a:spcPts val="300"/>
              </a:spcAft>
              <a:defRPr/>
            </a:pPr>
            <a:r>
              <a:rPr lang="en-US" sz="1600">
                <a:solidFill>
                  <a:schemeClr val="tx1"/>
                </a:solidFill>
              </a:rPr>
              <a:t>Ask questions and explore information to understand what’s happening and why</a:t>
            </a:r>
            <a:endParaRPr lang="en-US" sz="1600" dirty="0">
              <a:solidFill>
                <a:schemeClr val="tx1"/>
              </a:solidFill>
            </a:endParaRPr>
          </a:p>
        </p:txBody>
      </p:sp>
      <p:sp>
        <p:nvSpPr>
          <p:cNvPr id="45" name="Content Placeholder 80"/>
          <p:cNvSpPr txBox="1">
            <a:spLocks/>
          </p:cNvSpPr>
          <p:nvPr/>
        </p:nvSpPr>
        <p:spPr>
          <a:xfrm>
            <a:off x="2504748" y="3551280"/>
            <a:ext cx="2516869" cy="1162496"/>
          </a:xfrm>
          <a:prstGeom prst="rect">
            <a:avLst/>
          </a:prstGeom>
        </p:spPr>
        <p:txBody>
          <a:bodyPr vert="horz" lIns="60960" tIns="60960" rIns="60960" bIns="60960" rtlCol="0">
            <a:normAutofit/>
          </a:bodyPr>
          <a:lstStyle>
            <a:lvl1pPr marL="0" indent="0" algn="l" defTabSz="342900" rtl="0" eaLnBrk="1" latinLnBrk="0" hangingPunct="1">
              <a:spcBef>
                <a:spcPts val="450"/>
              </a:spcBef>
              <a:spcAft>
                <a:spcPts val="225"/>
              </a:spcAft>
              <a:buClr>
                <a:srgbClr val="2D7F1D"/>
              </a:buClr>
              <a:buFont typeface="Arial"/>
              <a:buNone/>
              <a:defRPr sz="1200" kern="1200">
                <a:solidFill>
                  <a:schemeClr val="tx2">
                    <a:lumMod val="60000"/>
                    <a:lumOff val="40000"/>
                  </a:schemeClr>
                </a:solidFill>
                <a:latin typeface="Arial"/>
                <a:ea typeface="+mn-ea"/>
                <a:cs typeface="+mn-cs"/>
              </a:defRPr>
            </a:lvl1pPr>
            <a:lvl2pPr marL="557213" indent="-214313" algn="l" defTabSz="342900" rtl="0" eaLnBrk="1" latinLnBrk="0" hangingPunct="1">
              <a:spcBef>
                <a:spcPts val="0"/>
              </a:spcBef>
              <a:spcAft>
                <a:spcPts val="0"/>
              </a:spcAft>
              <a:buClr>
                <a:srgbClr val="2D7F1D"/>
              </a:buClr>
              <a:buFont typeface="Arial"/>
              <a:buChar char="–"/>
              <a:defRPr sz="9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0"/>
              </a:spcBef>
              <a:spcAft>
                <a:spcPts val="0"/>
              </a:spcAft>
              <a:buClr>
                <a:srgbClr val="2D7F1D"/>
              </a:buClr>
              <a:buFont typeface="Wingdings" panose="05000000000000000000" pitchFamily="2" charset="2"/>
              <a:buChar char="§"/>
              <a:defRPr sz="7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Arial"/>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457189">
              <a:spcBef>
                <a:spcPts val="600"/>
              </a:spcBef>
              <a:spcAft>
                <a:spcPts val="300"/>
              </a:spcAft>
              <a:defRPr/>
            </a:pPr>
            <a:r>
              <a:rPr lang="en-US" sz="1600">
                <a:solidFill>
                  <a:schemeClr val="tx1"/>
                </a:solidFill>
              </a:rPr>
              <a:t>Utilize high quality visualizations and summarizations to reveal meaning in data</a:t>
            </a:r>
            <a:endParaRPr lang="en-US" sz="1600" dirty="0">
              <a:solidFill>
                <a:schemeClr val="tx1"/>
              </a:solidFill>
            </a:endParaRPr>
          </a:p>
        </p:txBody>
      </p:sp>
      <p:sp>
        <p:nvSpPr>
          <p:cNvPr id="46" name="Content Placeholder 81"/>
          <p:cNvSpPr txBox="1">
            <a:spLocks/>
          </p:cNvSpPr>
          <p:nvPr/>
        </p:nvSpPr>
        <p:spPr>
          <a:xfrm>
            <a:off x="2498652" y="5302100"/>
            <a:ext cx="2516869" cy="1162496"/>
          </a:xfrm>
          <a:prstGeom prst="rect">
            <a:avLst/>
          </a:prstGeom>
        </p:spPr>
        <p:txBody>
          <a:bodyPr vert="horz" lIns="60960" tIns="60960" rIns="60960" bIns="60960" rtlCol="0">
            <a:normAutofit/>
          </a:bodyPr>
          <a:lstStyle>
            <a:lvl1pPr marL="0" indent="0" algn="l" defTabSz="342900" rtl="0" eaLnBrk="1" latinLnBrk="0" hangingPunct="1">
              <a:spcBef>
                <a:spcPts val="450"/>
              </a:spcBef>
              <a:spcAft>
                <a:spcPts val="225"/>
              </a:spcAft>
              <a:buClr>
                <a:srgbClr val="2D7F1D"/>
              </a:buClr>
              <a:buFont typeface="Arial"/>
              <a:buNone/>
              <a:defRPr sz="1200" kern="1200" baseline="0">
                <a:solidFill>
                  <a:schemeClr val="tx2">
                    <a:lumMod val="60000"/>
                    <a:lumOff val="40000"/>
                  </a:schemeClr>
                </a:solidFill>
                <a:latin typeface="Arial"/>
                <a:ea typeface="+mn-ea"/>
                <a:cs typeface="+mn-cs"/>
              </a:defRPr>
            </a:lvl1pPr>
            <a:lvl2pPr marL="557213" indent="-214313" algn="l" defTabSz="342900" rtl="0" eaLnBrk="1" latinLnBrk="0" hangingPunct="1">
              <a:spcBef>
                <a:spcPts val="0"/>
              </a:spcBef>
              <a:spcAft>
                <a:spcPts val="0"/>
              </a:spcAft>
              <a:buClr>
                <a:srgbClr val="2D7F1D"/>
              </a:buClr>
              <a:buFont typeface="Arial"/>
              <a:buChar char="–"/>
              <a:defRPr sz="9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0"/>
              </a:spcBef>
              <a:spcAft>
                <a:spcPts val="0"/>
              </a:spcAft>
              <a:buClr>
                <a:srgbClr val="2D7F1D"/>
              </a:buClr>
              <a:buFont typeface="Wingdings" panose="05000000000000000000" pitchFamily="2" charset="2"/>
              <a:buChar char="§"/>
              <a:defRPr sz="7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Arial"/>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457189">
              <a:spcBef>
                <a:spcPts val="600"/>
              </a:spcBef>
              <a:spcAft>
                <a:spcPts val="300"/>
              </a:spcAft>
              <a:defRPr/>
            </a:pPr>
            <a:r>
              <a:rPr lang="en-US" sz="1600">
                <a:solidFill>
                  <a:schemeClr val="tx1"/>
                </a:solidFill>
              </a:rPr>
              <a:t>Build new visualizations through self-service with fast time-to-value</a:t>
            </a:r>
            <a:endParaRPr lang="en-US" sz="1600" dirty="0">
              <a:solidFill>
                <a:schemeClr val="tx1"/>
              </a:solidFill>
            </a:endParaRPr>
          </a:p>
        </p:txBody>
      </p:sp>
      <p:sp>
        <p:nvSpPr>
          <p:cNvPr id="47" name="Content Placeholder 82"/>
          <p:cNvSpPr txBox="1">
            <a:spLocks/>
          </p:cNvSpPr>
          <p:nvPr/>
        </p:nvSpPr>
        <p:spPr>
          <a:xfrm>
            <a:off x="5228172" y="3551283"/>
            <a:ext cx="3321397" cy="1162496"/>
          </a:xfrm>
          <a:prstGeom prst="rect">
            <a:avLst/>
          </a:prstGeom>
        </p:spPr>
        <p:txBody>
          <a:bodyPr vert="horz" lIns="0" tIns="60960" rIns="0" bIns="60960" rtlCol="0">
            <a:normAutofit/>
          </a:bodyPr>
          <a:lstStyle>
            <a:lvl1pPr marL="171450" indent="-171450" algn="l" defTabSz="342900" rtl="0" eaLnBrk="1" latinLnBrk="0" hangingPunct="1">
              <a:spcBef>
                <a:spcPts val="225"/>
              </a:spcBef>
              <a:spcAft>
                <a:spcPts val="225"/>
              </a:spcAft>
              <a:buClr>
                <a:srgbClr val="2D7F1D"/>
              </a:buClr>
              <a:buFont typeface="Arial"/>
              <a:buChar char="•"/>
              <a:defRPr sz="1050" kern="1200" baseline="0">
                <a:solidFill>
                  <a:schemeClr val="tx2">
                    <a:lumMod val="60000"/>
                    <a:lumOff val="40000"/>
                  </a:schemeClr>
                </a:solidFill>
                <a:latin typeface="Arial"/>
                <a:ea typeface="+mn-ea"/>
                <a:cs typeface="+mn-cs"/>
              </a:defRPr>
            </a:lvl1pPr>
            <a:lvl2pPr marL="557213" indent="-214313" algn="l" defTabSz="342900" rtl="0" eaLnBrk="1" latinLnBrk="0" hangingPunct="1">
              <a:spcBef>
                <a:spcPts val="0"/>
              </a:spcBef>
              <a:spcAft>
                <a:spcPts val="0"/>
              </a:spcAft>
              <a:buClr>
                <a:srgbClr val="2D7F1D"/>
              </a:buClr>
              <a:buFont typeface="Arial"/>
              <a:buChar char="–"/>
              <a:defRPr sz="9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0"/>
              </a:spcBef>
              <a:spcAft>
                <a:spcPts val="0"/>
              </a:spcAft>
              <a:buClr>
                <a:srgbClr val="2D7F1D"/>
              </a:buClr>
              <a:buFont typeface="Wingdings" panose="05000000000000000000" pitchFamily="2" charset="2"/>
              <a:buChar char="§"/>
              <a:defRPr sz="7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Arial"/>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228594" indent="-228594" defTabSz="457189">
              <a:spcBef>
                <a:spcPts val="300"/>
              </a:spcBef>
              <a:spcAft>
                <a:spcPts val="300"/>
              </a:spcAft>
              <a:defRPr/>
            </a:pPr>
            <a:r>
              <a:rPr lang="en-US" sz="1400">
                <a:solidFill>
                  <a:schemeClr val="tx1"/>
                </a:solidFill>
              </a:rPr>
              <a:t>Rich Charting</a:t>
            </a:r>
          </a:p>
          <a:p>
            <a:pPr marL="228594" indent="-228594" defTabSz="457189">
              <a:spcBef>
                <a:spcPts val="300"/>
              </a:spcBef>
              <a:spcAft>
                <a:spcPts val="300"/>
              </a:spcAft>
              <a:defRPr/>
            </a:pPr>
            <a:r>
              <a:rPr lang="en-US" sz="1400">
                <a:solidFill>
                  <a:schemeClr val="tx1"/>
                </a:solidFill>
              </a:rPr>
              <a:t>Visual Interactivity</a:t>
            </a:r>
          </a:p>
          <a:p>
            <a:pPr marL="228594" indent="-228594" defTabSz="457189">
              <a:spcBef>
                <a:spcPts val="300"/>
              </a:spcBef>
              <a:spcAft>
                <a:spcPts val="300"/>
              </a:spcAft>
              <a:defRPr/>
            </a:pPr>
            <a:r>
              <a:rPr lang="en-US" sz="1400">
                <a:solidFill>
                  <a:schemeClr val="tx1"/>
                </a:solidFill>
              </a:rPr>
              <a:t>Smart Visualizations</a:t>
            </a:r>
            <a:endParaRPr lang="en-US" sz="1400" dirty="0">
              <a:solidFill>
                <a:schemeClr val="tx1"/>
              </a:solidFill>
            </a:endParaRPr>
          </a:p>
        </p:txBody>
      </p:sp>
      <p:sp>
        <p:nvSpPr>
          <p:cNvPr id="48" name="Content Placeholder 83"/>
          <p:cNvSpPr txBox="1">
            <a:spLocks/>
          </p:cNvSpPr>
          <p:nvPr/>
        </p:nvSpPr>
        <p:spPr>
          <a:xfrm>
            <a:off x="5231220" y="5302100"/>
            <a:ext cx="3321397" cy="1162496"/>
          </a:xfrm>
          <a:prstGeom prst="rect">
            <a:avLst/>
          </a:prstGeom>
        </p:spPr>
        <p:txBody>
          <a:bodyPr vert="horz" lIns="0" tIns="60960" rIns="0" bIns="60960" rtlCol="0">
            <a:normAutofit/>
          </a:bodyPr>
          <a:lstStyle>
            <a:lvl1pPr marL="171450" indent="-171450" algn="l" defTabSz="342900" rtl="0" eaLnBrk="1" latinLnBrk="0" hangingPunct="1">
              <a:spcBef>
                <a:spcPts val="225"/>
              </a:spcBef>
              <a:spcAft>
                <a:spcPts val="225"/>
              </a:spcAft>
              <a:buClr>
                <a:srgbClr val="2D7F1D"/>
              </a:buClr>
              <a:buFont typeface="Arial"/>
              <a:buChar char="•"/>
              <a:defRPr sz="1050" kern="1200" baseline="0">
                <a:solidFill>
                  <a:schemeClr val="tx2">
                    <a:lumMod val="60000"/>
                    <a:lumOff val="40000"/>
                  </a:schemeClr>
                </a:solidFill>
                <a:latin typeface="Arial"/>
                <a:ea typeface="+mn-ea"/>
                <a:cs typeface="+mn-cs"/>
              </a:defRPr>
            </a:lvl1pPr>
            <a:lvl2pPr marL="557213" indent="-214313" algn="l" defTabSz="342900" rtl="0" eaLnBrk="1" latinLnBrk="0" hangingPunct="1">
              <a:spcBef>
                <a:spcPts val="0"/>
              </a:spcBef>
              <a:spcAft>
                <a:spcPts val="0"/>
              </a:spcAft>
              <a:buClr>
                <a:srgbClr val="2D7F1D"/>
              </a:buClr>
              <a:buFont typeface="Arial"/>
              <a:buChar char="–"/>
              <a:defRPr sz="9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0"/>
              </a:spcBef>
              <a:spcAft>
                <a:spcPts val="0"/>
              </a:spcAft>
              <a:buClr>
                <a:srgbClr val="2D7F1D"/>
              </a:buClr>
              <a:buFont typeface="Wingdings" panose="05000000000000000000" pitchFamily="2" charset="2"/>
              <a:buChar char="§"/>
              <a:defRPr sz="7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Arial"/>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228594" indent="-228594" defTabSz="457189">
              <a:spcBef>
                <a:spcPts val="300"/>
              </a:spcBef>
              <a:spcAft>
                <a:spcPts val="300"/>
              </a:spcAft>
              <a:defRPr/>
            </a:pPr>
            <a:r>
              <a:rPr lang="en-US" sz="1400">
                <a:solidFill>
                  <a:schemeClr val="tx1"/>
                </a:solidFill>
              </a:rPr>
              <a:t>Drag and Drop Creation</a:t>
            </a:r>
          </a:p>
          <a:p>
            <a:pPr marL="228594" indent="-228594" defTabSz="457189">
              <a:spcBef>
                <a:spcPts val="300"/>
              </a:spcBef>
              <a:spcAft>
                <a:spcPts val="300"/>
              </a:spcAft>
              <a:defRPr/>
            </a:pPr>
            <a:r>
              <a:rPr lang="en-US" sz="1400">
                <a:solidFill>
                  <a:schemeClr val="tx1"/>
                </a:solidFill>
              </a:rPr>
              <a:t>Library and ‘Progressive’ Creation</a:t>
            </a:r>
          </a:p>
          <a:p>
            <a:pPr marL="228594" indent="-228594" defTabSz="457189">
              <a:spcBef>
                <a:spcPts val="300"/>
              </a:spcBef>
              <a:spcAft>
                <a:spcPts val="300"/>
              </a:spcAft>
              <a:defRPr/>
            </a:pPr>
            <a:r>
              <a:rPr lang="en-US" sz="1400">
                <a:solidFill>
                  <a:schemeClr val="tx1"/>
                </a:solidFill>
              </a:rPr>
              <a:t>Quick Data Load</a:t>
            </a:r>
            <a:endParaRPr lang="en-US" sz="1400" dirty="0">
              <a:solidFill>
                <a:schemeClr val="tx1"/>
              </a:solidFill>
            </a:endParaRPr>
          </a:p>
        </p:txBody>
      </p:sp>
      <p:pic>
        <p:nvPicPr>
          <p:cNvPr id="49"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84059" y="1799421"/>
            <a:ext cx="1409292" cy="1083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15522" y="3570376"/>
            <a:ext cx="1146369" cy="106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90929" y="5365898"/>
            <a:ext cx="1395555" cy="995313"/>
          </a:xfrm>
          <a:prstGeom prst="rect">
            <a:avLst/>
          </a:prstGeom>
          <a:noFill/>
          <a:ln w="9525">
            <a:solidFill>
              <a:srgbClr val="36363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3637737" y="6469178"/>
            <a:ext cx="1928733" cy="256545"/>
          </a:xfrm>
          <a:prstGeom prst="rect">
            <a:avLst/>
          </a:prstGeom>
          <a:noFill/>
        </p:spPr>
        <p:txBody>
          <a:bodyPr wrap="none" rtlCol="0">
            <a:spAutoFit/>
          </a:bodyPr>
          <a:lstStyle/>
          <a:p>
            <a:r>
              <a:rPr lang="en-US" sz="1067" dirty="0"/>
              <a:t>Source: Qlik Partner Portal</a:t>
            </a:r>
          </a:p>
        </p:txBody>
      </p:sp>
    </p:spTree>
    <p:extLst>
      <p:ext uri="{BB962C8B-B14F-4D97-AF65-F5344CB8AC3E}">
        <p14:creationId xmlns:p14="http://schemas.microsoft.com/office/powerpoint/2010/main" val="11440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6671773" y="2947612"/>
            <a:ext cx="1859578" cy="1898544"/>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52" name="Rectangle 51"/>
          <p:cNvSpPr/>
          <p:nvPr/>
        </p:nvSpPr>
        <p:spPr>
          <a:xfrm>
            <a:off x="2632360" y="2947612"/>
            <a:ext cx="1859578" cy="1898544"/>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5368" name="TextBox 52"/>
          <p:cNvSpPr txBox="1">
            <a:spLocks noChangeArrowheads="1"/>
          </p:cNvSpPr>
          <p:nvPr/>
        </p:nvSpPr>
        <p:spPr bwMode="auto">
          <a:xfrm>
            <a:off x="2632075" y="3236913"/>
            <a:ext cx="18589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a:latin typeface="Arial" panose="020B0604020202020204" pitchFamily="34" charset="0"/>
              </a:rPr>
              <a:t>Mobile Devices</a:t>
            </a:r>
          </a:p>
        </p:txBody>
      </p:sp>
      <p:sp>
        <p:nvSpPr>
          <p:cNvPr id="54" name="Rectangle 53"/>
          <p:cNvSpPr/>
          <p:nvPr/>
        </p:nvSpPr>
        <p:spPr>
          <a:xfrm>
            <a:off x="4652532" y="2947612"/>
            <a:ext cx="1859578" cy="1898545"/>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56" name="Rectangle 55"/>
          <p:cNvSpPr/>
          <p:nvPr/>
        </p:nvSpPr>
        <p:spPr>
          <a:xfrm>
            <a:off x="612650" y="2947612"/>
            <a:ext cx="1859578" cy="1898544"/>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5375" name="TextBox 56"/>
          <p:cNvSpPr txBox="1">
            <a:spLocks noChangeArrowheads="1"/>
          </p:cNvSpPr>
          <p:nvPr/>
        </p:nvSpPr>
        <p:spPr bwMode="auto">
          <a:xfrm>
            <a:off x="611188" y="3236913"/>
            <a:ext cx="1860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a:latin typeface="Arial" panose="020B0604020202020204" pitchFamily="34" charset="0"/>
              </a:rPr>
              <a:t>Search</a:t>
            </a:r>
          </a:p>
        </p:txBody>
      </p:sp>
      <p:grpSp>
        <p:nvGrpSpPr>
          <p:cNvPr id="15376" name="Group 150"/>
          <p:cNvGrpSpPr>
            <a:grpSpLocks/>
          </p:cNvGrpSpPr>
          <p:nvPr/>
        </p:nvGrpSpPr>
        <p:grpSpPr bwMode="auto">
          <a:xfrm>
            <a:off x="609600" y="1838325"/>
            <a:ext cx="1858963" cy="1117600"/>
            <a:chOff x="612650" y="2220451"/>
            <a:chExt cx="1859578" cy="1116680"/>
          </a:xfrm>
        </p:grpSpPr>
        <p:sp>
          <p:nvSpPr>
            <p:cNvPr id="5" name="Rectangle 4"/>
            <p:cNvSpPr/>
            <p:nvPr/>
          </p:nvSpPr>
          <p:spPr>
            <a:xfrm>
              <a:off x="612650" y="2220451"/>
              <a:ext cx="1859578" cy="1116680"/>
            </a:xfrm>
            <a:prstGeom prst="rect">
              <a:avLst/>
            </a:prstGeom>
            <a:ln w="25400" cap="flat" cmpd="sng" algn="ctr">
              <a:solidFill>
                <a:srgbClr val="D7D7D7"/>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fontAlgn="auto">
                <a:spcBef>
                  <a:spcPts val="0"/>
                </a:spcBef>
                <a:spcAft>
                  <a:spcPts val="0"/>
                </a:spcAft>
                <a:defRPr/>
              </a:pPr>
              <a:endParaRPr lang="en-US" dirty="0"/>
            </a:p>
          </p:txBody>
        </p:sp>
        <p:pic>
          <p:nvPicPr>
            <p:cNvPr id="15432" name="Picture 5" descr="GoogleLogoNew.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318" y="2572881"/>
              <a:ext cx="1383750" cy="47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77" name="Group 153"/>
          <p:cNvGrpSpPr>
            <a:grpSpLocks/>
          </p:cNvGrpSpPr>
          <p:nvPr/>
        </p:nvGrpSpPr>
        <p:grpSpPr bwMode="auto">
          <a:xfrm>
            <a:off x="2628900" y="1838325"/>
            <a:ext cx="1858963" cy="1117600"/>
            <a:chOff x="2632358" y="2220451"/>
            <a:chExt cx="1859578" cy="1116680"/>
          </a:xfrm>
        </p:grpSpPr>
        <p:sp>
          <p:nvSpPr>
            <p:cNvPr id="8" name="Rectangle 7"/>
            <p:cNvSpPr/>
            <p:nvPr/>
          </p:nvSpPr>
          <p:spPr>
            <a:xfrm>
              <a:off x="2632358" y="2220451"/>
              <a:ext cx="1859578" cy="1116680"/>
            </a:xfrm>
            <a:prstGeom prst="rect">
              <a:avLst/>
            </a:prstGeom>
            <a:ln w="25400" cap="flat" cmpd="sng" algn="ctr">
              <a:solidFill>
                <a:srgbClr val="D7D7D7"/>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fontAlgn="auto">
                <a:spcBef>
                  <a:spcPts val="0"/>
                </a:spcBef>
                <a:spcAft>
                  <a:spcPts val="0"/>
                </a:spcAft>
                <a:defRPr/>
              </a:pPr>
              <a:endParaRPr lang="en-US" dirty="0"/>
            </a:p>
          </p:txBody>
        </p:sp>
        <p:pic>
          <p:nvPicPr>
            <p:cNvPr id="15430" name="Picture 8" descr="apple-logo.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44624" y="2455201"/>
              <a:ext cx="606360" cy="675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78" name="Group 156"/>
          <p:cNvGrpSpPr>
            <a:grpSpLocks/>
          </p:cNvGrpSpPr>
          <p:nvPr/>
        </p:nvGrpSpPr>
        <p:grpSpPr bwMode="auto">
          <a:xfrm>
            <a:off x="4648200" y="1838325"/>
            <a:ext cx="1860550" cy="1117600"/>
            <a:chOff x="4652066" y="2220451"/>
            <a:chExt cx="1859578" cy="1116680"/>
          </a:xfrm>
        </p:grpSpPr>
        <p:sp>
          <p:nvSpPr>
            <p:cNvPr id="11" name="Rectangle 10"/>
            <p:cNvSpPr/>
            <p:nvPr/>
          </p:nvSpPr>
          <p:spPr>
            <a:xfrm>
              <a:off x="4652066" y="2220451"/>
              <a:ext cx="1859578" cy="1116680"/>
            </a:xfrm>
            <a:prstGeom prst="rect">
              <a:avLst/>
            </a:prstGeom>
            <a:ln w="25400" cap="flat" cmpd="sng" algn="ctr">
              <a:solidFill>
                <a:srgbClr val="D7D7D7"/>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fontAlgn="auto">
                <a:spcBef>
                  <a:spcPts val="0"/>
                </a:spcBef>
                <a:spcAft>
                  <a:spcPts val="0"/>
                </a:spcAft>
                <a:defRPr/>
              </a:pPr>
              <a:endParaRPr lang="en-US" dirty="0"/>
            </a:p>
          </p:txBody>
        </p:sp>
        <p:pic>
          <p:nvPicPr>
            <p:cNvPr id="15428" name="Picture 11" descr="salesforce_logo.jpg"/>
            <p:cNvPicPr>
              <a:picLocks noChangeAspect="1"/>
            </p:cNvPicPr>
            <p:nvPr/>
          </p:nvPicPr>
          <p:blipFill>
            <a:blip r:embed="rId5">
              <a:extLst>
                <a:ext uri="{28A0092B-C50C-407E-A947-70E740481C1C}">
                  <a14:useLocalDpi xmlns:a14="http://schemas.microsoft.com/office/drawing/2010/main" val="0"/>
                </a:ext>
              </a:extLst>
            </a:blip>
            <a:srcRect l="2365" t="33577" r="2733" b="31566"/>
            <a:stretch>
              <a:fillRect/>
            </a:stretch>
          </p:blipFill>
          <p:spPr bwMode="auto">
            <a:xfrm>
              <a:off x="4795482" y="2607093"/>
              <a:ext cx="1578888" cy="436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79" name="TextBox 33"/>
          <p:cNvSpPr txBox="1">
            <a:spLocks noChangeArrowheads="1"/>
          </p:cNvSpPr>
          <p:nvPr/>
        </p:nvSpPr>
        <p:spPr bwMode="auto">
          <a:xfrm>
            <a:off x="514350" y="909638"/>
            <a:ext cx="6588125" cy="461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en-US" sz="2400">
                <a:latin typeface="Arial" panose="020B0604020202020204" pitchFamily="34" charset="0"/>
              </a:rPr>
              <a:t>Innovations Are Remaking Markets</a:t>
            </a:r>
          </a:p>
        </p:txBody>
      </p:sp>
      <p:grpSp>
        <p:nvGrpSpPr>
          <p:cNvPr id="15380" name="Group 61"/>
          <p:cNvGrpSpPr>
            <a:grpSpLocks/>
          </p:cNvGrpSpPr>
          <p:nvPr/>
        </p:nvGrpSpPr>
        <p:grpSpPr bwMode="auto">
          <a:xfrm>
            <a:off x="6669088" y="1838325"/>
            <a:ext cx="1858962" cy="1117600"/>
            <a:chOff x="6668487" y="2397433"/>
            <a:chExt cx="1859578" cy="1116680"/>
          </a:xfrm>
        </p:grpSpPr>
        <p:sp>
          <p:nvSpPr>
            <p:cNvPr id="36" name="Rectangle 35"/>
            <p:cNvSpPr/>
            <p:nvPr/>
          </p:nvSpPr>
          <p:spPr>
            <a:xfrm>
              <a:off x="6668487" y="2397433"/>
              <a:ext cx="1859578" cy="1116680"/>
            </a:xfrm>
            <a:prstGeom prst="rect">
              <a:avLst/>
            </a:prstGeom>
            <a:ln w="25400" cap="flat" cmpd="sng" algn="ctr">
              <a:solidFill>
                <a:srgbClr val="D7D7D7"/>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fontAlgn="auto">
                <a:spcBef>
                  <a:spcPts val="0"/>
                </a:spcBef>
                <a:spcAft>
                  <a:spcPts val="0"/>
                </a:spcAft>
                <a:defRPr/>
              </a:pPr>
              <a:endParaRPr lang="en-US" dirty="0"/>
            </a:p>
          </p:txBody>
        </p:sp>
        <p:pic>
          <p:nvPicPr>
            <p:cNvPr id="15426" name="Picture 36" descr="QT_pos_large.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8333" y="2809989"/>
              <a:ext cx="1359887" cy="29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81" name="TextBox 57"/>
          <p:cNvSpPr txBox="1">
            <a:spLocks noChangeArrowheads="1"/>
          </p:cNvSpPr>
          <p:nvPr/>
        </p:nvSpPr>
        <p:spPr bwMode="auto">
          <a:xfrm>
            <a:off x="6678613" y="3236913"/>
            <a:ext cx="1860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a:latin typeface="Arial" panose="020B0604020202020204" pitchFamily="34" charset="0"/>
              </a:rPr>
              <a:t>BI</a:t>
            </a:r>
          </a:p>
        </p:txBody>
      </p:sp>
      <p:sp>
        <p:nvSpPr>
          <p:cNvPr id="15382" name="TextBox 58"/>
          <p:cNvSpPr txBox="1">
            <a:spLocks noChangeArrowheads="1"/>
          </p:cNvSpPr>
          <p:nvPr/>
        </p:nvSpPr>
        <p:spPr bwMode="auto">
          <a:xfrm>
            <a:off x="4651375" y="3236913"/>
            <a:ext cx="1860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a:latin typeface="Arial" panose="020B0604020202020204" pitchFamily="34" charset="0"/>
              </a:rPr>
              <a:t>CRM</a:t>
            </a:r>
          </a:p>
        </p:txBody>
      </p:sp>
      <p:sp>
        <p:nvSpPr>
          <p:cNvPr id="60" name="Rectangle 59"/>
          <p:cNvSpPr/>
          <p:nvPr/>
        </p:nvSpPr>
        <p:spPr>
          <a:xfrm>
            <a:off x="514350" y="2947988"/>
            <a:ext cx="8151813" cy="1139825"/>
          </a:xfrm>
          <a:prstGeom prst="rect">
            <a:avLst/>
          </a:prstGeom>
          <a:solidFill>
            <a:schemeClr val="bg1">
              <a:alpha val="43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15384" name="Group 53"/>
          <p:cNvGrpSpPr>
            <a:grpSpLocks/>
          </p:cNvGrpSpPr>
          <p:nvPr/>
        </p:nvGrpSpPr>
        <p:grpSpPr bwMode="auto">
          <a:xfrm>
            <a:off x="6680200" y="4913313"/>
            <a:ext cx="1858963" cy="885825"/>
            <a:chOff x="6679966" y="3337131"/>
            <a:chExt cx="1859579" cy="885960"/>
          </a:xfrm>
        </p:grpSpPr>
        <p:sp>
          <p:nvSpPr>
            <p:cNvPr id="14" name="Rectangle 13"/>
            <p:cNvSpPr/>
            <p:nvPr/>
          </p:nvSpPr>
          <p:spPr>
            <a:xfrm>
              <a:off x="6679966" y="3337131"/>
              <a:ext cx="1859578" cy="885960"/>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5424" name="TextBox 14"/>
            <p:cNvSpPr txBox="1">
              <a:spLocks noChangeArrowheads="1"/>
            </p:cNvSpPr>
            <p:nvPr/>
          </p:nvSpPr>
          <p:spPr bwMode="auto">
            <a:xfrm>
              <a:off x="6679967" y="3579543"/>
              <a:ext cx="18595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a:solidFill>
                    <a:schemeClr val="bg1"/>
                  </a:solidFill>
                  <a:latin typeface="Arial" panose="020B0604020202020204" pitchFamily="34" charset="0"/>
                </a:rPr>
                <a:t>SIMPLICITY</a:t>
              </a:r>
            </a:p>
          </p:txBody>
        </p:sp>
      </p:grpSp>
      <p:grpSp>
        <p:nvGrpSpPr>
          <p:cNvPr id="15385" name="Group 56"/>
          <p:cNvGrpSpPr>
            <a:grpSpLocks/>
          </p:cNvGrpSpPr>
          <p:nvPr/>
        </p:nvGrpSpPr>
        <p:grpSpPr bwMode="auto">
          <a:xfrm>
            <a:off x="612775" y="4913313"/>
            <a:ext cx="1858963" cy="885825"/>
            <a:chOff x="612650" y="3337131"/>
            <a:chExt cx="1859579" cy="885960"/>
          </a:xfrm>
        </p:grpSpPr>
        <p:sp>
          <p:nvSpPr>
            <p:cNvPr id="17" name="Rectangle 3"/>
            <p:cNvSpPr/>
            <p:nvPr/>
          </p:nvSpPr>
          <p:spPr>
            <a:xfrm>
              <a:off x="612650" y="3337131"/>
              <a:ext cx="1859578" cy="885960"/>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5420" name="TextBox 17"/>
            <p:cNvSpPr txBox="1">
              <a:spLocks noChangeArrowheads="1"/>
            </p:cNvSpPr>
            <p:nvPr/>
          </p:nvSpPr>
          <p:spPr bwMode="auto">
            <a:xfrm>
              <a:off x="612651" y="3579543"/>
              <a:ext cx="18595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a:solidFill>
                    <a:schemeClr val="bg1"/>
                  </a:solidFill>
                  <a:latin typeface="Arial" panose="020B0604020202020204" pitchFamily="34" charset="0"/>
                </a:rPr>
                <a:t>SIMPLICITY</a:t>
              </a:r>
            </a:p>
          </p:txBody>
        </p:sp>
      </p:grpSp>
      <p:grpSp>
        <p:nvGrpSpPr>
          <p:cNvPr id="15386" name="Group 55"/>
          <p:cNvGrpSpPr>
            <a:grpSpLocks/>
          </p:cNvGrpSpPr>
          <p:nvPr/>
        </p:nvGrpSpPr>
        <p:grpSpPr bwMode="auto">
          <a:xfrm>
            <a:off x="2632075" y="4913313"/>
            <a:ext cx="1860550" cy="885825"/>
            <a:chOff x="2632360" y="3337131"/>
            <a:chExt cx="1859579" cy="885960"/>
          </a:xfrm>
        </p:grpSpPr>
        <p:sp>
          <p:nvSpPr>
            <p:cNvPr id="20" name="Rectangle 19"/>
            <p:cNvSpPr/>
            <p:nvPr/>
          </p:nvSpPr>
          <p:spPr>
            <a:xfrm>
              <a:off x="2632360" y="3337131"/>
              <a:ext cx="1859578" cy="885960"/>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5416" name="TextBox 20"/>
            <p:cNvSpPr txBox="1">
              <a:spLocks noChangeArrowheads="1"/>
            </p:cNvSpPr>
            <p:nvPr/>
          </p:nvSpPr>
          <p:spPr bwMode="auto">
            <a:xfrm>
              <a:off x="2632361" y="3579543"/>
              <a:ext cx="18595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a:solidFill>
                    <a:schemeClr val="bg1"/>
                  </a:solidFill>
                  <a:latin typeface="Arial" panose="020B0604020202020204" pitchFamily="34" charset="0"/>
                </a:rPr>
                <a:t>SIMPLICITY</a:t>
              </a:r>
            </a:p>
          </p:txBody>
        </p:sp>
      </p:grpSp>
      <p:grpSp>
        <p:nvGrpSpPr>
          <p:cNvPr id="15387" name="Group 54"/>
          <p:cNvGrpSpPr>
            <a:grpSpLocks/>
          </p:cNvGrpSpPr>
          <p:nvPr/>
        </p:nvGrpSpPr>
        <p:grpSpPr bwMode="auto">
          <a:xfrm>
            <a:off x="4652963" y="4913313"/>
            <a:ext cx="1858962" cy="885825"/>
            <a:chOff x="4652532" y="3337131"/>
            <a:chExt cx="1859579" cy="885960"/>
          </a:xfrm>
        </p:grpSpPr>
        <p:sp>
          <p:nvSpPr>
            <p:cNvPr id="23" name="Rectangle 22"/>
            <p:cNvSpPr/>
            <p:nvPr/>
          </p:nvSpPr>
          <p:spPr>
            <a:xfrm>
              <a:off x="4652532" y="3337131"/>
              <a:ext cx="1859578" cy="885960"/>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5412" name="TextBox 23"/>
            <p:cNvSpPr txBox="1">
              <a:spLocks noChangeArrowheads="1"/>
            </p:cNvSpPr>
            <p:nvPr/>
          </p:nvSpPr>
          <p:spPr bwMode="auto">
            <a:xfrm>
              <a:off x="4652533" y="3579543"/>
              <a:ext cx="18595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a:solidFill>
                    <a:schemeClr val="bg1"/>
                  </a:solidFill>
                  <a:latin typeface="Arial" panose="020B0604020202020204" pitchFamily="34" charset="0"/>
                </a:rPr>
                <a:t>SIMPLICITY</a:t>
              </a:r>
            </a:p>
          </p:txBody>
        </p:sp>
      </p:grpSp>
      <p:grpSp>
        <p:nvGrpSpPr>
          <p:cNvPr id="15388" name="Group 79"/>
          <p:cNvGrpSpPr>
            <a:grpSpLocks/>
          </p:cNvGrpSpPr>
          <p:nvPr/>
        </p:nvGrpSpPr>
        <p:grpSpPr bwMode="auto">
          <a:xfrm>
            <a:off x="612775" y="3898900"/>
            <a:ext cx="1860550" cy="1012825"/>
            <a:chOff x="612656" y="4225161"/>
            <a:chExt cx="1860256" cy="1012584"/>
          </a:xfrm>
        </p:grpSpPr>
        <p:sp>
          <p:nvSpPr>
            <p:cNvPr id="26" name="Rectangle 25"/>
            <p:cNvSpPr/>
            <p:nvPr/>
          </p:nvSpPr>
          <p:spPr>
            <a:xfrm>
              <a:off x="613334" y="4225161"/>
              <a:ext cx="1859578" cy="1012584"/>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5408" name="TextBox 26"/>
            <p:cNvSpPr txBox="1">
              <a:spLocks noChangeArrowheads="1"/>
            </p:cNvSpPr>
            <p:nvPr/>
          </p:nvSpPr>
          <p:spPr bwMode="auto">
            <a:xfrm>
              <a:off x="612656" y="4408150"/>
              <a:ext cx="18595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a:latin typeface="Arial" panose="020B0604020202020204" pitchFamily="34" charset="0"/>
                </a:rPr>
                <a:t>PageRank</a:t>
              </a:r>
            </a:p>
            <a:p>
              <a:pPr algn="ctr"/>
              <a:r>
                <a:rPr lang="en-US" altLang="en-US">
                  <a:latin typeface="Arial" panose="020B0604020202020204" pitchFamily="34" charset="0"/>
                </a:rPr>
                <a:t>Search</a:t>
              </a:r>
            </a:p>
          </p:txBody>
        </p:sp>
      </p:grpSp>
      <p:grpSp>
        <p:nvGrpSpPr>
          <p:cNvPr id="15389" name="Group 80"/>
          <p:cNvGrpSpPr>
            <a:grpSpLocks/>
          </p:cNvGrpSpPr>
          <p:nvPr/>
        </p:nvGrpSpPr>
        <p:grpSpPr bwMode="auto">
          <a:xfrm>
            <a:off x="2628900" y="3905250"/>
            <a:ext cx="1858963" cy="1012825"/>
            <a:chOff x="612656" y="4225161"/>
            <a:chExt cx="1860256" cy="1012584"/>
          </a:xfrm>
        </p:grpSpPr>
        <p:sp>
          <p:nvSpPr>
            <p:cNvPr id="29" name="Rectangle 28"/>
            <p:cNvSpPr/>
            <p:nvPr/>
          </p:nvSpPr>
          <p:spPr>
            <a:xfrm>
              <a:off x="613334" y="4225161"/>
              <a:ext cx="1859578" cy="1012584"/>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5404" name="TextBox 29"/>
            <p:cNvSpPr txBox="1">
              <a:spLocks noChangeArrowheads="1"/>
            </p:cNvSpPr>
            <p:nvPr/>
          </p:nvSpPr>
          <p:spPr bwMode="auto">
            <a:xfrm>
              <a:off x="612656" y="4408150"/>
              <a:ext cx="18595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a:latin typeface="Arial" panose="020B0604020202020204" pitchFamily="34" charset="0"/>
                </a:rPr>
                <a:t>iPhone/iPad</a:t>
              </a:r>
            </a:p>
          </p:txBody>
        </p:sp>
      </p:grpSp>
      <p:grpSp>
        <p:nvGrpSpPr>
          <p:cNvPr id="15390" name="Group 83"/>
          <p:cNvGrpSpPr>
            <a:grpSpLocks/>
          </p:cNvGrpSpPr>
          <p:nvPr/>
        </p:nvGrpSpPr>
        <p:grpSpPr bwMode="auto">
          <a:xfrm>
            <a:off x="4652963" y="3898900"/>
            <a:ext cx="1860550" cy="1012825"/>
            <a:chOff x="612656" y="4225161"/>
            <a:chExt cx="1860256" cy="1012584"/>
          </a:xfrm>
        </p:grpSpPr>
        <p:sp>
          <p:nvSpPr>
            <p:cNvPr id="32" name="Rectangle 31"/>
            <p:cNvSpPr/>
            <p:nvPr/>
          </p:nvSpPr>
          <p:spPr>
            <a:xfrm>
              <a:off x="613334" y="4225161"/>
              <a:ext cx="1859578" cy="1012584"/>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5400" name="TextBox 32"/>
            <p:cNvSpPr txBox="1">
              <a:spLocks noChangeArrowheads="1"/>
            </p:cNvSpPr>
            <p:nvPr/>
          </p:nvSpPr>
          <p:spPr bwMode="auto">
            <a:xfrm>
              <a:off x="612656" y="4408150"/>
              <a:ext cx="18595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a:latin typeface="Arial" panose="020B0604020202020204" pitchFamily="34" charset="0"/>
                </a:rPr>
                <a:t>SAAS-based</a:t>
              </a:r>
            </a:p>
            <a:p>
              <a:pPr algn="ctr"/>
              <a:r>
                <a:rPr lang="en-US" altLang="en-US">
                  <a:latin typeface="Arial" panose="020B0604020202020204" pitchFamily="34" charset="0"/>
                </a:rPr>
                <a:t>CRM</a:t>
              </a:r>
            </a:p>
          </p:txBody>
        </p:sp>
      </p:grpSp>
      <p:grpSp>
        <p:nvGrpSpPr>
          <p:cNvPr id="15391" name="Group 63"/>
          <p:cNvGrpSpPr>
            <a:grpSpLocks/>
          </p:cNvGrpSpPr>
          <p:nvPr/>
        </p:nvGrpSpPr>
        <p:grpSpPr bwMode="auto">
          <a:xfrm>
            <a:off x="6670675" y="3898900"/>
            <a:ext cx="1860550" cy="1012825"/>
            <a:chOff x="6679972" y="4390953"/>
            <a:chExt cx="1860256" cy="1012584"/>
          </a:xfrm>
        </p:grpSpPr>
        <p:sp>
          <p:nvSpPr>
            <p:cNvPr id="39" name="Rectangle 38"/>
            <p:cNvSpPr/>
            <p:nvPr/>
          </p:nvSpPr>
          <p:spPr>
            <a:xfrm>
              <a:off x="6680650" y="4390953"/>
              <a:ext cx="1859578" cy="1012584"/>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5395" name="TextBox 39"/>
            <p:cNvSpPr txBox="1">
              <a:spLocks noChangeArrowheads="1"/>
            </p:cNvSpPr>
            <p:nvPr/>
          </p:nvSpPr>
          <p:spPr bwMode="auto">
            <a:xfrm>
              <a:off x="6679972" y="4720630"/>
              <a:ext cx="18595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a:latin typeface="Arial" panose="020B0604020202020204" pitchFamily="34" charset="0"/>
                </a:rPr>
                <a:t>Business Discovery</a:t>
              </a:r>
            </a:p>
          </p:txBody>
        </p:sp>
        <p:pic>
          <p:nvPicPr>
            <p:cNvPr id="15396" name="Picture 40" descr="QV_pos_cmyk.eps"/>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45333" y="4531298"/>
              <a:ext cx="1083302" cy="217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312144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2" y="362207"/>
            <a:ext cx="9144000" cy="410433"/>
          </a:xfrm>
        </p:spPr>
        <p:txBody>
          <a:bodyPr/>
          <a:lstStyle/>
          <a:p>
            <a:r>
              <a:rPr lang="en-US" sz="2667" dirty="0">
                <a:solidFill>
                  <a:schemeClr val="tx1"/>
                </a:solidFill>
              </a:rPr>
              <a:t>Groups – sharing of knowledge and insights</a:t>
            </a:r>
          </a:p>
        </p:txBody>
      </p:sp>
      <p:sp>
        <p:nvSpPr>
          <p:cNvPr id="3" name="Content Placeholder 3"/>
          <p:cNvSpPr txBox="1">
            <a:spLocks/>
          </p:cNvSpPr>
          <p:nvPr/>
        </p:nvSpPr>
        <p:spPr>
          <a:xfrm>
            <a:off x="5231220" y="1779192"/>
            <a:ext cx="3321397" cy="1162496"/>
          </a:xfrm>
          <a:prstGeom prst="rect">
            <a:avLst/>
          </a:prstGeom>
        </p:spPr>
        <p:txBody>
          <a:bodyPr vert="horz" lIns="0" tIns="60960" rIns="0" bIns="60960" rtlCol="0">
            <a:normAutofit/>
          </a:bodyPr>
          <a:lstStyle>
            <a:lvl1pPr marL="171450" indent="-171450" algn="l" defTabSz="342900" rtl="0" eaLnBrk="1" latinLnBrk="0" hangingPunct="1">
              <a:spcBef>
                <a:spcPts val="225"/>
              </a:spcBef>
              <a:spcAft>
                <a:spcPts val="225"/>
              </a:spcAft>
              <a:buClr>
                <a:srgbClr val="2D7F1D"/>
              </a:buClr>
              <a:buFont typeface="Arial"/>
              <a:buChar char="•"/>
              <a:defRPr sz="1050" kern="1200" baseline="0">
                <a:solidFill>
                  <a:schemeClr val="tx2">
                    <a:lumMod val="60000"/>
                    <a:lumOff val="40000"/>
                  </a:schemeClr>
                </a:solidFill>
                <a:latin typeface="Arial"/>
                <a:ea typeface="+mn-ea"/>
                <a:cs typeface="+mn-cs"/>
              </a:defRPr>
            </a:lvl1pPr>
            <a:lvl2pPr marL="557213" indent="-214313" algn="l" defTabSz="342900" rtl="0" eaLnBrk="1" latinLnBrk="0" hangingPunct="1">
              <a:spcBef>
                <a:spcPts val="0"/>
              </a:spcBef>
              <a:spcAft>
                <a:spcPts val="0"/>
              </a:spcAft>
              <a:buClr>
                <a:srgbClr val="2D7F1D"/>
              </a:buClr>
              <a:buFont typeface="Arial"/>
              <a:buChar char="–"/>
              <a:defRPr sz="9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0"/>
              </a:spcBef>
              <a:spcAft>
                <a:spcPts val="0"/>
              </a:spcAft>
              <a:buClr>
                <a:srgbClr val="2D7F1D"/>
              </a:buClr>
              <a:buFont typeface="Wingdings" panose="05000000000000000000" pitchFamily="2" charset="2"/>
              <a:buChar char="§"/>
              <a:defRPr sz="7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Arial"/>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228594" indent="-228594" defTabSz="457189">
              <a:spcBef>
                <a:spcPts val="300"/>
              </a:spcBef>
              <a:spcAft>
                <a:spcPts val="300"/>
              </a:spcAft>
              <a:defRPr/>
            </a:pPr>
            <a:r>
              <a:rPr lang="en-US" sz="1400" dirty="0">
                <a:solidFill>
                  <a:schemeClr val="tx1"/>
                </a:solidFill>
              </a:rPr>
              <a:t>Information Hub</a:t>
            </a:r>
          </a:p>
          <a:p>
            <a:pPr marL="228594" indent="-228594" defTabSz="457189">
              <a:spcBef>
                <a:spcPts val="300"/>
              </a:spcBef>
              <a:spcAft>
                <a:spcPts val="300"/>
              </a:spcAft>
              <a:defRPr/>
            </a:pPr>
            <a:r>
              <a:rPr lang="en-US" sz="1400" dirty="0">
                <a:solidFill>
                  <a:schemeClr val="tx1"/>
                </a:solidFill>
              </a:rPr>
              <a:t>Collaborative Creation</a:t>
            </a:r>
          </a:p>
          <a:p>
            <a:pPr marL="228594" indent="-228594" defTabSz="457189">
              <a:spcBef>
                <a:spcPts val="300"/>
              </a:spcBef>
              <a:spcAft>
                <a:spcPts val="300"/>
              </a:spcAft>
              <a:defRPr/>
            </a:pPr>
            <a:r>
              <a:rPr lang="en-US" sz="1400" dirty="0">
                <a:solidFill>
                  <a:schemeClr val="tx1"/>
                </a:solidFill>
              </a:rPr>
              <a:t>Qlik Cloud</a:t>
            </a:r>
          </a:p>
        </p:txBody>
      </p:sp>
      <p:sp>
        <p:nvSpPr>
          <p:cNvPr id="4" name="Text Placeholder 5"/>
          <p:cNvSpPr txBox="1">
            <a:spLocks/>
          </p:cNvSpPr>
          <p:nvPr/>
        </p:nvSpPr>
        <p:spPr>
          <a:xfrm>
            <a:off x="612648" y="1382235"/>
            <a:ext cx="7921752" cy="289767"/>
          </a:xfrm>
          <a:prstGeom prst="rect">
            <a:avLst/>
          </a:prstGeom>
        </p:spPr>
        <p:txBody>
          <a:bodyPr vert="horz" lIns="0" tIns="60960" rIns="0" bIns="60960" rtlCol="0">
            <a:noAutofit/>
          </a:bodyPr>
          <a:lstStyle>
            <a:lvl1pPr marL="0" indent="0" algn="l" defTabSz="342900" rtl="0" eaLnBrk="1" latinLnBrk="0" hangingPunct="1">
              <a:lnSpc>
                <a:spcPts val="1800"/>
              </a:lnSpc>
              <a:spcBef>
                <a:spcPts val="450"/>
              </a:spcBef>
              <a:spcAft>
                <a:spcPts val="1500"/>
              </a:spcAft>
              <a:buClr>
                <a:srgbClr val="2D7F1D"/>
              </a:buClr>
              <a:buFontTx/>
              <a:buNone/>
              <a:defRPr sz="1350" b="1" kern="1200">
                <a:solidFill>
                  <a:schemeClr val="tx2">
                    <a:lumMod val="60000"/>
                    <a:lumOff val="40000"/>
                  </a:schemeClr>
                </a:solidFill>
                <a:latin typeface="Arial"/>
                <a:ea typeface="+mn-ea"/>
                <a:cs typeface="+mn-cs"/>
              </a:defRPr>
            </a:lvl1pPr>
            <a:lvl2pPr marL="557213" indent="-214313" algn="l" defTabSz="342900" rtl="0" eaLnBrk="1" latinLnBrk="0" hangingPunct="1">
              <a:spcBef>
                <a:spcPts val="450"/>
              </a:spcBef>
              <a:spcAft>
                <a:spcPts val="450"/>
              </a:spcAft>
              <a:buClr>
                <a:srgbClr val="2D7F1D"/>
              </a:buClr>
              <a:buFontTx/>
              <a:buNone/>
              <a:defRPr sz="12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450"/>
              </a:spcBef>
              <a:spcAft>
                <a:spcPts val="450"/>
              </a:spcAft>
              <a:buClr>
                <a:srgbClr val="2D7F1D"/>
              </a:buClr>
              <a:buFontTx/>
              <a:buNone/>
              <a:defRPr sz="10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Tx/>
              <a:buNone/>
              <a:defRPr sz="1500" kern="1200">
                <a:solidFill>
                  <a:schemeClr val="tx1"/>
                </a:solidFill>
                <a:latin typeface="Arial"/>
                <a:ea typeface="+mn-ea"/>
                <a:cs typeface="+mn-cs"/>
              </a:defRPr>
            </a:lvl4pPr>
            <a:lvl5pPr marL="1543050" indent="-171450" algn="l" defTabSz="342900" rtl="0" eaLnBrk="1" latinLnBrk="0" hangingPunct="1">
              <a:spcBef>
                <a:spcPct val="20000"/>
              </a:spcBef>
              <a:buFontTx/>
              <a:buNone/>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457189">
              <a:lnSpc>
                <a:spcPts val="2400"/>
              </a:lnSpc>
              <a:spcBef>
                <a:spcPts val="600"/>
              </a:spcBef>
              <a:spcAft>
                <a:spcPts val="2000"/>
              </a:spcAft>
              <a:defRPr/>
            </a:pPr>
            <a:r>
              <a:rPr lang="en-US" sz="1800">
                <a:solidFill>
                  <a:schemeClr val="tx1"/>
                </a:solidFill>
              </a:rPr>
              <a:t>Collaboration</a:t>
            </a:r>
            <a:endParaRPr lang="en-US" sz="1800" dirty="0">
              <a:solidFill>
                <a:schemeClr val="tx1"/>
              </a:solidFill>
            </a:endParaRPr>
          </a:p>
        </p:txBody>
      </p:sp>
      <p:sp>
        <p:nvSpPr>
          <p:cNvPr id="5" name="Text Placeholder 8"/>
          <p:cNvSpPr txBox="1">
            <a:spLocks/>
          </p:cNvSpPr>
          <p:nvPr/>
        </p:nvSpPr>
        <p:spPr>
          <a:xfrm>
            <a:off x="615696" y="3154326"/>
            <a:ext cx="7921752" cy="289767"/>
          </a:xfrm>
          <a:prstGeom prst="rect">
            <a:avLst/>
          </a:prstGeom>
        </p:spPr>
        <p:txBody>
          <a:bodyPr vert="horz" lIns="0" tIns="60960" rIns="0" bIns="60960" rtlCol="0">
            <a:noAutofit/>
          </a:bodyPr>
          <a:lstStyle>
            <a:lvl1pPr marL="0" indent="0" algn="l" defTabSz="342900" rtl="0" eaLnBrk="1" latinLnBrk="0" hangingPunct="1">
              <a:lnSpc>
                <a:spcPts val="1800"/>
              </a:lnSpc>
              <a:spcBef>
                <a:spcPts val="450"/>
              </a:spcBef>
              <a:spcAft>
                <a:spcPts val="1500"/>
              </a:spcAft>
              <a:buClr>
                <a:srgbClr val="2D7F1D"/>
              </a:buClr>
              <a:buFontTx/>
              <a:buNone/>
              <a:defRPr sz="1350" b="1" kern="1200">
                <a:solidFill>
                  <a:schemeClr val="tx2">
                    <a:lumMod val="60000"/>
                    <a:lumOff val="40000"/>
                  </a:schemeClr>
                </a:solidFill>
                <a:latin typeface="Arial"/>
                <a:ea typeface="+mn-ea"/>
                <a:cs typeface="+mn-cs"/>
              </a:defRPr>
            </a:lvl1pPr>
            <a:lvl2pPr marL="557213" indent="-214313" algn="l" defTabSz="342900" rtl="0" eaLnBrk="1" latinLnBrk="0" hangingPunct="1">
              <a:spcBef>
                <a:spcPts val="450"/>
              </a:spcBef>
              <a:spcAft>
                <a:spcPts val="450"/>
              </a:spcAft>
              <a:buClr>
                <a:srgbClr val="2D7F1D"/>
              </a:buClr>
              <a:buFontTx/>
              <a:buNone/>
              <a:defRPr sz="12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450"/>
              </a:spcBef>
              <a:spcAft>
                <a:spcPts val="450"/>
              </a:spcAft>
              <a:buClr>
                <a:srgbClr val="2D7F1D"/>
              </a:buClr>
              <a:buFontTx/>
              <a:buNone/>
              <a:defRPr sz="10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Tx/>
              <a:buNone/>
              <a:defRPr sz="1500" kern="1200">
                <a:solidFill>
                  <a:schemeClr val="tx1"/>
                </a:solidFill>
                <a:latin typeface="Arial"/>
                <a:ea typeface="+mn-ea"/>
                <a:cs typeface="+mn-cs"/>
              </a:defRPr>
            </a:lvl4pPr>
            <a:lvl5pPr marL="1543050" indent="-171450" algn="l" defTabSz="342900" rtl="0" eaLnBrk="1" latinLnBrk="0" hangingPunct="1">
              <a:spcBef>
                <a:spcPct val="20000"/>
              </a:spcBef>
              <a:buFontTx/>
              <a:buNone/>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457189">
              <a:lnSpc>
                <a:spcPts val="2400"/>
              </a:lnSpc>
              <a:spcBef>
                <a:spcPts val="600"/>
              </a:spcBef>
              <a:spcAft>
                <a:spcPts val="2000"/>
              </a:spcAft>
              <a:defRPr/>
            </a:pPr>
            <a:r>
              <a:rPr lang="en-US" sz="1800">
                <a:solidFill>
                  <a:schemeClr val="tx1"/>
                </a:solidFill>
              </a:rPr>
              <a:t>Communication</a:t>
            </a:r>
            <a:endParaRPr lang="en-US" sz="1800" dirty="0">
              <a:solidFill>
                <a:schemeClr val="tx1"/>
              </a:solidFill>
            </a:endParaRPr>
          </a:p>
        </p:txBody>
      </p:sp>
      <p:sp>
        <p:nvSpPr>
          <p:cNvPr id="6" name="Text Placeholder 11"/>
          <p:cNvSpPr txBox="1">
            <a:spLocks/>
          </p:cNvSpPr>
          <p:nvPr/>
        </p:nvSpPr>
        <p:spPr>
          <a:xfrm>
            <a:off x="609600" y="4905146"/>
            <a:ext cx="7921752" cy="289767"/>
          </a:xfrm>
          <a:prstGeom prst="rect">
            <a:avLst/>
          </a:prstGeom>
        </p:spPr>
        <p:txBody>
          <a:bodyPr vert="horz" lIns="0" tIns="60960" rIns="0" bIns="60960" rtlCol="0">
            <a:noAutofit/>
          </a:bodyPr>
          <a:lstStyle>
            <a:lvl1pPr marL="0" indent="0" algn="l" defTabSz="342900" rtl="0" eaLnBrk="1" latinLnBrk="0" hangingPunct="1">
              <a:lnSpc>
                <a:spcPts val="1800"/>
              </a:lnSpc>
              <a:spcBef>
                <a:spcPts val="450"/>
              </a:spcBef>
              <a:spcAft>
                <a:spcPts val="1500"/>
              </a:spcAft>
              <a:buClr>
                <a:srgbClr val="2D7F1D"/>
              </a:buClr>
              <a:buFontTx/>
              <a:buNone/>
              <a:defRPr sz="1350" b="1" kern="1200">
                <a:solidFill>
                  <a:schemeClr val="tx2">
                    <a:lumMod val="60000"/>
                    <a:lumOff val="40000"/>
                  </a:schemeClr>
                </a:solidFill>
                <a:latin typeface="Arial"/>
                <a:ea typeface="+mn-ea"/>
                <a:cs typeface="+mn-cs"/>
              </a:defRPr>
            </a:lvl1pPr>
            <a:lvl2pPr marL="557213" indent="-214313" algn="l" defTabSz="342900" rtl="0" eaLnBrk="1" latinLnBrk="0" hangingPunct="1">
              <a:spcBef>
                <a:spcPts val="450"/>
              </a:spcBef>
              <a:spcAft>
                <a:spcPts val="450"/>
              </a:spcAft>
              <a:buClr>
                <a:srgbClr val="2D7F1D"/>
              </a:buClr>
              <a:buFontTx/>
              <a:buNone/>
              <a:defRPr sz="12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450"/>
              </a:spcBef>
              <a:spcAft>
                <a:spcPts val="450"/>
              </a:spcAft>
              <a:buClr>
                <a:srgbClr val="2D7F1D"/>
              </a:buClr>
              <a:buFontTx/>
              <a:buNone/>
              <a:defRPr sz="10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Tx/>
              <a:buNone/>
              <a:defRPr sz="1500" kern="1200">
                <a:solidFill>
                  <a:schemeClr val="tx1"/>
                </a:solidFill>
                <a:latin typeface="Arial"/>
                <a:ea typeface="+mn-ea"/>
                <a:cs typeface="+mn-cs"/>
              </a:defRPr>
            </a:lvl4pPr>
            <a:lvl5pPr marL="1543050" indent="-171450" algn="l" defTabSz="342900" rtl="0" eaLnBrk="1" latinLnBrk="0" hangingPunct="1">
              <a:spcBef>
                <a:spcPct val="20000"/>
              </a:spcBef>
              <a:buFontTx/>
              <a:buNone/>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457189">
              <a:lnSpc>
                <a:spcPts val="2400"/>
              </a:lnSpc>
              <a:spcBef>
                <a:spcPts val="600"/>
              </a:spcBef>
              <a:spcAft>
                <a:spcPts val="2000"/>
              </a:spcAft>
              <a:defRPr/>
            </a:pPr>
            <a:r>
              <a:rPr lang="en-US" sz="1800">
                <a:solidFill>
                  <a:schemeClr val="tx1"/>
                </a:solidFill>
              </a:rPr>
              <a:t>Mobility</a:t>
            </a:r>
            <a:endParaRPr lang="en-US" sz="1800" dirty="0">
              <a:solidFill>
                <a:schemeClr val="tx1"/>
              </a:solidFill>
            </a:endParaRPr>
          </a:p>
        </p:txBody>
      </p:sp>
      <p:sp>
        <p:nvSpPr>
          <p:cNvPr id="7" name="Content Placeholder 79"/>
          <p:cNvSpPr txBox="1">
            <a:spLocks/>
          </p:cNvSpPr>
          <p:nvPr/>
        </p:nvSpPr>
        <p:spPr>
          <a:xfrm>
            <a:off x="2501700" y="1779191"/>
            <a:ext cx="2516869" cy="1162496"/>
          </a:xfrm>
          <a:prstGeom prst="rect">
            <a:avLst/>
          </a:prstGeom>
        </p:spPr>
        <p:txBody>
          <a:bodyPr vert="horz" lIns="60960" tIns="60960" rIns="60960" bIns="60960" rtlCol="0">
            <a:normAutofit/>
          </a:bodyPr>
          <a:lstStyle>
            <a:lvl1pPr marL="0" indent="0" algn="l" defTabSz="342900" rtl="0" eaLnBrk="1" latinLnBrk="0" hangingPunct="1">
              <a:spcBef>
                <a:spcPts val="225"/>
              </a:spcBef>
              <a:spcAft>
                <a:spcPts val="225"/>
              </a:spcAft>
              <a:buClr>
                <a:srgbClr val="2D7F1D"/>
              </a:buClr>
              <a:buFont typeface="Arial"/>
              <a:buNone/>
              <a:defRPr sz="1200" kern="1200" baseline="0">
                <a:solidFill>
                  <a:schemeClr val="tx2">
                    <a:lumMod val="60000"/>
                    <a:lumOff val="40000"/>
                  </a:schemeClr>
                </a:solidFill>
                <a:latin typeface="Arial"/>
                <a:ea typeface="+mn-ea"/>
                <a:cs typeface="+mn-cs"/>
              </a:defRPr>
            </a:lvl1pPr>
            <a:lvl2pPr marL="557213" indent="-214313" algn="l" defTabSz="342900" rtl="0" eaLnBrk="1" latinLnBrk="0" hangingPunct="1">
              <a:spcBef>
                <a:spcPts val="0"/>
              </a:spcBef>
              <a:spcAft>
                <a:spcPts val="0"/>
              </a:spcAft>
              <a:buClr>
                <a:srgbClr val="2D7F1D"/>
              </a:buClr>
              <a:buFont typeface="Arial"/>
              <a:buChar char="–"/>
              <a:defRPr sz="9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0"/>
              </a:spcBef>
              <a:spcAft>
                <a:spcPts val="0"/>
              </a:spcAft>
              <a:buClr>
                <a:srgbClr val="2D7F1D"/>
              </a:buClr>
              <a:buFont typeface="Wingdings" panose="05000000000000000000" pitchFamily="2" charset="2"/>
              <a:buChar char="§"/>
              <a:defRPr sz="7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Arial"/>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457189">
              <a:spcBef>
                <a:spcPts val="300"/>
              </a:spcBef>
              <a:spcAft>
                <a:spcPts val="300"/>
              </a:spcAft>
              <a:defRPr/>
            </a:pPr>
            <a:r>
              <a:rPr lang="en-US" sz="1600">
                <a:solidFill>
                  <a:schemeClr val="tx1"/>
                </a:solidFill>
              </a:rPr>
              <a:t>Share analysis across teams to make better group decisions</a:t>
            </a:r>
            <a:endParaRPr lang="en-US" sz="1600" dirty="0">
              <a:solidFill>
                <a:schemeClr val="tx1"/>
              </a:solidFill>
            </a:endParaRPr>
          </a:p>
        </p:txBody>
      </p:sp>
      <p:sp>
        <p:nvSpPr>
          <p:cNvPr id="8" name="Content Placeholder 80"/>
          <p:cNvSpPr txBox="1">
            <a:spLocks/>
          </p:cNvSpPr>
          <p:nvPr/>
        </p:nvSpPr>
        <p:spPr>
          <a:xfrm>
            <a:off x="2504748" y="3551280"/>
            <a:ext cx="2516869" cy="1162496"/>
          </a:xfrm>
          <a:prstGeom prst="rect">
            <a:avLst/>
          </a:prstGeom>
        </p:spPr>
        <p:txBody>
          <a:bodyPr vert="horz" lIns="60960" tIns="60960" rIns="60960" bIns="60960" rtlCol="0">
            <a:normAutofit/>
          </a:bodyPr>
          <a:lstStyle>
            <a:lvl1pPr marL="0" indent="0" algn="l" defTabSz="342900" rtl="0" eaLnBrk="1" latinLnBrk="0" hangingPunct="1">
              <a:spcBef>
                <a:spcPts val="450"/>
              </a:spcBef>
              <a:spcAft>
                <a:spcPts val="225"/>
              </a:spcAft>
              <a:buClr>
                <a:srgbClr val="2D7F1D"/>
              </a:buClr>
              <a:buFont typeface="Arial"/>
              <a:buNone/>
              <a:defRPr sz="1200" kern="1200">
                <a:solidFill>
                  <a:schemeClr val="tx2">
                    <a:lumMod val="60000"/>
                    <a:lumOff val="40000"/>
                  </a:schemeClr>
                </a:solidFill>
                <a:latin typeface="Arial"/>
                <a:ea typeface="+mn-ea"/>
                <a:cs typeface="+mn-cs"/>
              </a:defRPr>
            </a:lvl1pPr>
            <a:lvl2pPr marL="557213" indent="-214313" algn="l" defTabSz="342900" rtl="0" eaLnBrk="1" latinLnBrk="0" hangingPunct="1">
              <a:spcBef>
                <a:spcPts val="0"/>
              </a:spcBef>
              <a:spcAft>
                <a:spcPts val="0"/>
              </a:spcAft>
              <a:buClr>
                <a:srgbClr val="2D7F1D"/>
              </a:buClr>
              <a:buFont typeface="Arial"/>
              <a:buChar char="–"/>
              <a:defRPr sz="9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0"/>
              </a:spcBef>
              <a:spcAft>
                <a:spcPts val="0"/>
              </a:spcAft>
              <a:buClr>
                <a:srgbClr val="2D7F1D"/>
              </a:buClr>
              <a:buFont typeface="Wingdings" panose="05000000000000000000" pitchFamily="2" charset="2"/>
              <a:buChar char="§"/>
              <a:defRPr sz="7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Arial"/>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457189">
              <a:spcBef>
                <a:spcPts val="600"/>
              </a:spcBef>
              <a:spcAft>
                <a:spcPts val="300"/>
              </a:spcAft>
              <a:defRPr/>
            </a:pPr>
            <a:r>
              <a:rPr lang="en-US" sz="1600">
                <a:solidFill>
                  <a:schemeClr val="tx1"/>
                </a:solidFill>
              </a:rPr>
              <a:t>Better communicate findings and persuade audiences</a:t>
            </a:r>
            <a:endParaRPr lang="en-US" sz="1600" dirty="0">
              <a:solidFill>
                <a:schemeClr val="tx1"/>
              </a:solidFill>
            </a:endParaRPr>
          </a:p>
        </p:txBody>
      </p:sp>
      <p:sp>
        <p:nvSpPr>
          <p:cNvPr id="9" name="Content Placeholder 81"/>
          <p:cNvSpPr txBox="1">
            <a:spLocks/>
          </p:cNvSpPr>
          <p:nvPr/>
        </p:nvSpPr>
        <p:spPr>
          <a:xfrm>
            <a:off x="2498652" y="5302100"/>
            <a:ext cx="2516869" cy="1162496"/>
          </a:xfrm>
          <a:prstGeom prst="rect">
            <a:avLst/>
          </a:prstGeom>
        </p:spPr>
        <p:txBody>
          <a:bodyPr vert="horz" lIns="60960" tIns="60960" rIns="60960" bIns="60960" rtlCol="0">
            <a:normAutofit/>
          </a:bodyPr>
          <a:lstStyle>
            <a:lvl1pPr marL="0" indent="0" algn="l" defTabSz="342900" rtl="0" eaLnBrk="1" latinLnBrk="0" hangingPunct="1">
              <a:spcBef>
                <a:spcPts val="450"/>
              </a:spcBef>
              <a:spcAft>
                <a:spcPts val="225"/>
              </a:spcAft>
              <a:buClr>
                <a:srgbClr val="2D7F1D"/>
              </a:buClr>
              <a:buFont typeface="Arial"/>
              <a:buNone/>
              <a:defRPr sz="1200" kern="1200" baseline="0">
                <a:solidFill>
                  <a:schemeClr val="tx2">
                    <a:lumMod val="60000"/>
                    <a:lumOff val="40000"/>
                  </a:schemeClr>
                </a:solidFill>
                <a:latin typeface="Arial"/>
                <a:ea typeface="+mn-ea"/>
                <a:cs typeface="+mn-cs"/>
              </a:defRPr>
            </a:lvl1pPr>
            <a:lvl2pPr marL="557213" indent="-214313" algn="l" defTabSz="342900" rtl="0" eaLnBrk="1" latinLnBrk="0" hangingPunct="1">
              <a:spcBef>
                <a:spcPts val="0"/>
              </a:spcBef>
              <a:spcAft>
                <a:spcPts val="0"/>
              </a:spcAft>
              <a:buClr>
                <a:srgbClr val="2D7F1D"/>
              </a:buClr>
              <a:buFont typeface="Arial"/>
              <a:buChar char="–"/>
              <a:defRPr sz="9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0"/>
              </a:spcBef>
              <a:spcAft>
                <a:spcPts val="0"/>
              </a:spcAft>
              <a:buClr>
                <a:srgbClr val="2D7F1D"/>
              </a:buClr>
              <a:buFont typeface="Wingdings" panose="05000000000000000000" pitchFamily="2" charset="2"/>
              <a:buChar char="§"/>
              <a:defRPr sz="7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Arial"/>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457189">
              <a:spcBef>
                <a:spcPts val="600"/>
              </a:spcBef>
              <a:spcAft>
                <a:spcPts val="300"/>
              </a:spcAft>
              <a:defRPr/>
            </a:pPr>
            <a:r>
              <a:rPr lang="en-US" sz="1600">
                <a:solidFill>
                  <a:schemeClr val="tx1"/>
                </a:solidFill>
              </a:rPr>
              <a:t>Explore, analyze, and collaborate anywhere, anytime there is a question</a:t>
            </a:r>
            <a:endParaRPr lang="en-US" sz="1600" dirty="0">
              <a:solidFill>
                <a:schemeClr val="tx1"/>
              </a:solidFill>
            </a:endParaRPr>
          </a:p>
        </p:txBody>
      </p:sp>
      <p:sp>
        <p:nvSpPr>
          <p:cNvPr id="10" name="Content Placeholder 82"/>
          <p:cNvSpPr txBox="1">
            <a:spLocks/>
          </p:cNvSpPr>
          <p:nvPr/>
        </p:nvSpPr>
        <p:spPr>
          <a:xfrm>
            <a:off x="5228172" y="3551283"/>
            <a:ext cx="3321397" cy="1162496"/>
          </a:xfrm>
          <a:prstGeom prst="rect">
            <a:avLst/>
          </a:prstGeom>
        </p:spPr>
        <p:txBody>
          <a:bodyPr vert="horz" lIns="0" tIns="60960" rIns="0" bIns="60960" rtlCol="0">
            <a:normAutofit/>
          </a:bodyPr>
          <a:lstStyle>
            <a:lvl1pPr marL="171450" indent="-171450" algn="l" defTabSz="342900" rtl="0" eaLnBrk="1" latinLnBrk="0" hangingPunct="1">
              <a:spcBef>
                <a:spcPts val="225"/>
              </a:spcBef>
              <a:spcAft>
                <a:spcPts val="225"/>
              </a:spcAft>
              <a:buClr>
                <a:srgbClr val="2D7F1D"/>
              </a:buClr>
              <a:buFont typeface="Arial"/>
              <a:buChar char="•"/>
              <a:defRPr sz="1050" kern="1200" baseline="0">
                <a:solidFill>
                  <a:schemeClr val="tx2">
                    <a:lumMod val="60000"/>
                    <a:lumOff val="40000"/>
                  </a:schemeClr>
                </a:solidFill>
                <a:latin typeface="Arial"/>
                <a:ea typeface="+mn-ea"/>
                <a:cs typeface="+mn-cs"/>
              </a:defRPr>
            </a:lvl1pPr>
            <a:lvl2pPr marL="557213" indent="-214313" algn="l" defTabSz="342900" rtl="0" eaLnBrk="1" latinLnBrk="0" hangingPunct="1">
              <a:spcBef>
                <a:spcPts val="0"/>
              </a:spcBef>
              <a:spcAft>
                <a:spcPts val="0"/>
              </a:spcAft>
              <a:buClr>
                <a:srgbClr val="2D7F1D"/>
              </a:buClr>
              <a:buFont typeface="Arial"/>
              <a:buChar char="–"/>
              <a:defRPr sz="9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0"/>
              </a:spcBef>
              <a:spcAft>
                <a:spcPts val="0"/>
              </a:spcAft>
              <a:buClr>
                <a:srgbClr val="2D7F1D"/>
              </a:buClr>
              <a:buFont typeface="Wingdings" panose="05000000000000000000" pitchFamily="2" charset="2"/>
              <a:buChar char="§"/>
              <a:defRPr sz="7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Arial"/>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228594" indent="-228594" defTabSz="457189">
              <a:spcBef>
                <a:spcPts val="300"/>
              </a:spcBef>
              <a:spcAft>
                <a:spcPts val="300"/>
              </a:spcAft>
              <a:defRPr/>
            </a:pPr>
            <a:r>
              <a:rPr lang="en-US" sz="1400">
                <a:solidFill>
                  <a:schemeClr val="tx1"/>
                </a:solidFill>
              </a:rPr>
              <a:t>Data Storytelling</a:t>
            </a:r>
            <a:endParaRPr lang="en-US" sz="1400" dirty="0">
              <a:solidFill>
                <a:schemeClr val="tx1"/>
              </a:solidFill>
            </a:endParaRPr>
          </a:p>
        </p:txBody>
      </p:sp>
      <p:sp>
        <p:nvSpPr>
          <p:cNvPr id="11" name="Content Placeholder 83"/>
          <p:cNvSpPr txBox="1">
            <a:spLocks/>
          </p:cNvSpPr>
          <p:nvPr/>
        </p:nvSpPr>
        <p:spPr>
          <a:xfrm>
            <a:off x="5231220" y="5302100"/>
            <a:ext cx="3321397" cy="1162496"/>
          </a:xfrm>
          <a:prstGeom prst="rect">
            <a:avLst/>
          </a:prstGeom>
        </p:spPr>
        <p:txBody>
          <a:bodyPr vert="horz" lIns="0" tIns="60960" rIns="0" bIns="60960" rtlCol="0">
            <a:normAutofit lnSpcReduction="10000"/>
          </a:bodyPr>
          <a:lstStyle>
            <a:lvl1pPr marL="171450" indent="-171450" algn="l" defTabSz="342900" rtl="0" eaLnBrk="1" latinLnBrk="0" hangingPunct="1">
              <a:spcBef>
                <a:spcPts val="225"/>
              </a:spcBef>
              <a:spcAft>
                <a:spcPts val="225"/>
              </a:spcAft>
              <a:buClr>
                <a:srgbClr val="2D7F1D"/>
              </a:buClr>
              <a:buFont typeface="Arial"/>
              <a:buChar char="•"/>
              <a:defRPr sz="1050" kern="1200" baseline="0">
                <a:solidFill>
                  <a:schemeClr val="tx2">
                    <a:lumMod val="60000"/>
                    <a:lumOff val="40000"/>
                  </a:schemeClr>
                </a:solidFill>
                <a:latin typeface="Arial"/>
                <a:ea typeface="+mn-ea"/>
                <a:cs typeface="+mn-cs"/>
              </a:defRPr>
            </a:lvl1pPr>
            <a:lvl2pPr marL="557213" indent="-214313" algn="l" defTabSz="342900" rtl="0" eaLnBrk="1" latinLnBrk="0" hangingPunct="1">
              <a:spcBef>
                <a:spcPts val="0"/>
              </a:spcBef>
              <a:spcAft>
                <a:spcPts val="0"/>
              </a:spcAft>
              <a:buClr>
                <a:srgbClr val="2D7F1D"/>
              </a:buClr>
              <a:buFont typeface="Arial"/>
              <a:buChar char="–"/>
              <a:defRPr sz="9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0"/>
              </a:spcBef>
              <a:spcAft>
                <a:spcPts val="0"/>
              </a:spcAft>
              <a:buClr>
                <a:srgbClr val="2D7F1D"/>
              </a:buClr>
              <a:buFont typeface="Wingdings" panose="05000000000000000000" pitchFamily="2" charset="2"/>
              <a:buChar char="§"/>
              <a:defRPr sz="7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Arial"/>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228594" indent="-228594" defTabSz="457189">
              <a:spcBef>
                <a:spcPts val="300"/>
              </a:spcBef>
              <a:spcAft>
                <a:spcPts val="300"/>
              </a:spcAft>
              <a:defRPr/>
            </a:pPr>
            <a:r>
              <a:rPr lang="en-US" sz="1400">
                <a:solidFill>
                  <a:schemeClr val="tx1"/>
                </a:solidFill>
              </a:rPr>
              <a:t>Mobile Analysis and Creation</a:t>
            </a:r>
          </a:p>
          <a:p>
            <a:pPr marL="228594" indent="-228594" defTabSz="457189">
              <a:spcBef>
                <a:spcPts val="300"/>
              </a:spcBef>
              <a:spcAft>
                <a:spcPts val="300"/>
              </a:spcAft>
              <a:defRPr/>
            </a:pPr>
            <a:r>
              <a:rPr lang="en-US" sz="1400">
                <a:solidFill>
                  <a:schemeClr val="tx1"/>
                </a:solidFill>
              </a:rPr>
              <a:t>Gesture-based Touch UI</a:t>
            </a:r>
          </a:p>
          <a:p>
            <a:pPr marL="228594" indent="-228594" defTabSz="457189">
              <a:spcBef>
                <a:spcPts val="300"/>
              </a:spcBef>
              <a:spcAft>
                <a:spcPts val="300"/>
              </a:spcAft>
              <a:defRPr/>
            </a:pPr>
            <a:r>
              <a:rPr lang="en-US" sz="1400">
                <a:solidFill>
                  <a:schemeClr val="tx1"/>
                </a:solidFill>
              </a:rPr>
              <a:t>Responsive Design</a:t>
            </a:r>
          </a:p>
          <a:p>
            <a:pPr marL="228594" indent="-228594" defTabSz="457189">
              <a:spcBef>
                <a:spcPts val="300"/>
              </a:spcBef>
              <a:spcAft>
                <a:spcPts val="300"/>
              </a:spcAft>
              <a:defRPr/>
            </a:pPr>
            <a:r>
              <a:rPr lang="en-US" sz="1400">
                <a:solidFill>
                  <a:schemeClr val="tx1"/>
                </a:solidFill>
              </a:rPr>
              <a:t>Small Devices Mode</a:t>
            </a:r>
            <a:endParaRPr lang="en-US" sz="1400" dirty="0">
              <a:solidFill>
                <a:schemeClr val="tx1"/>
              </a:solidFill>
            </a:endParaRPr>
          </a:p>
        </p:txBody>
      </p:sp>
      <p:grpSp>
        <p:nvGrpSpPr>
          <p:cNvPr id="12" name="Group 11"/>
          <p:cNvGrpSpPr/>
          <p:nvPr/>
        </p:nvGrpSpPr>
        <p:grpSpPr>
          <a:xfrm>
            <a:off x="1003837" y="5423001"/>
            <a:ext cx="878787" cy="924675"/>
            <a:chOff x="935061" y="5446088"/>
            <a:chExt cx="878786" cy="924675"/>
          </a:xfrm>
        </p:grpSpPr>
        <p:grpSp>
          <p:nvGrpSpPr>
            <p:cNvPr id="13" name="Group 12"/>
            <p:cNvGrpSpPr/>
            <p:nvPr/>
          </p:nvGrpSpPr>
          <p:grpSpPr>
            <a:xfrm>
              <a:off x="935061" y="5446088"/>
              <a:ext cx="878786" cy="486037"/>
              <a:chOff x="1062113" y="1304925"/>
              <a:chExt cx="3059906" cy="1692366"/>
            </a:xfrm>
          </p:grpSpPr>
          <p:pic>
            <p:nvPicPr>
              <p:cNvPr id="18" name="Picture 8" descr="C:\Users\cmy\Desktop\Images\Android Tablet Analytics.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62113" y="1653472"/>
                <a:ext cx="2125662" cy="134381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C:\Users\cmy\Desktop\Images\iPad Analytics.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124944" y="1304925"/>
                <a:ext cx="1997075" cy="15345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1142610" y="5986765"/>
              <a:ext cx="462037" cy="383998"/>
              <a:chOff x="3425028" y="4515652"/>
              <a:chExt cx="2116449" cy="1758976"/>
            </a:xfrm>
          </p:grpSpPr>
          <p:pic>
            <p:nvPicPr>
              <p:cNvPr id="15" name="Picture 7" descr="C:\Users\cmy\Desktop\Images\iPhone Personal Hub.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20038036">
                <a:off x="3425028" y="4773426"/>
                <a:ext cx="765645" cy="149304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cmy\Desktop\Images\Android Analytics.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122019" y="4515652"/>
                <a:ext cx="741648" cy="139630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C:\Users\cmy\Desktop\Images\iPhone Analytics.jp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rot="1573208">
                <a:off x="4771333" y="4774085"/>
                <a:ext cx="770144" cy="150054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0" name="Group 19"/>
          <p:cNvGrpSpPr/>
          <p:nvPr/>
        </p:nvGrpSpPr>
        <p:grpSpPr>
          <a:xfrm>
            <a:off x="761192" y="3646968"/>
            <a:ext cx="1441429" cy="878613"/>
            <a:chOff x="4262274" y="2033752"/>
            <a:chExt cx="4631685" cy="2823212"/>
          </a:xfrm>
        </p:grpSpPr>
        <p:pic>
          <p:nvPicPr>
            <p:cNvPr id="21" name="Picture 2"/>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262274" y="2033752"/>
              <a:ext cx="4383135" cy="2412124"/>
            </a:xfrm>
            <a:prstGeom prst="rect">
              <a:avLst/>
            </a:prstGeom>
            <a:noFill/>
            <a:ln w="9525">
              <a:solidFill>
                <a:srgbClr val="36363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4614383" y="2444840"/>
              <a:ext cx="4279576" cy="2412124"/>
            </a:xfrm>
            <a:prstGeom prst="rect">
              <a:avLst/>
            </a:prstGeom>
            <a:noFill/>
            <a:ln w="9525">
              <a:solidFill>
                <a:srgbClr val="36363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 name="Group 22"/>
          <p:cNvGrpSpPr/>
          <p:nvPr/>
        </p:nvGrpSpPr>
        <p:grpSpPr>
          <a:xfrm>
            <a:off x="738093" y="1885519"/>
            <a:ext cx="1412000" cy="1558573"/>
            <a:chOff x="738093" y="1885518"/>
            <a:chExt cx="1412000" cy="1558573"/>
          </a:xfrm>
        </p:grpSpPr>
        <p:pic>
          <p:nvPicPr>
            <p:cNvPr id="24" name="Picture 2"/>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38093" y="1885518"/>
              <a:ext cx="1180364" cy="754073"/>
            </a:xfrm>
            <a:prstGeom prst="rect">
              <a:avLst/>
            </a:prstGeom>
            <a:noFill/>
            <a:ln w="9525">
              <a:solidFill>
                <a:srgbClr val="36363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descr="C:\Users\cmy\Desktop\Private-Cloud.png"/>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1148340" y="2253601"/>
              <a:ext cx="1001753" cy="1190490"/>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Box 25"/>
          <p:cNvSpPr txBox="1"/>
          <p:nvPr/>
        </p:nvSpPr>
        <p:spPr>
          <a:xfrm>
            <a:off x="3637737" y="6469178"/>
            <a:ext cx="1928733" cy="256545"/>
          </a:xfrm>
          <a:prstGeom prst="rect">
            <a:avLst/>
          </a:prstGeom>
          <a:noFill/>
        </p:spPr>
        <p:txBody>
          <a:bodyPr wrap="none" rtlCol="0">
            <a:spAutoFit/>
          </a:bodyPr>
          <a:lstStyle/>
          <a:p>
            <a:r>
              <a:rPr lang="en-US" sz="1067" dirty="0"/>
              <a:t>Source: Qlik Partner Portal</a:t>
            </a:r>
          </a:p>
        </p:txBody>
      </p:sp>
    </p:spTree>
    <p:extLst>
      <p:ext uri="{BB962C8B-B14F-4D97-AF65-F5344CB8AC3E}">
        <p14:creationId xmlns:p14="http://schemas.microsoft.com/office/powerpoint/2010/main" val="82998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29" y="364533"/>
            <a:ext cx="9144000" cy="820866"/>
          </a:xfrm>
        </p:spPr>
        <p:txBody>
          <a:bodyPr/>
          <a:lstStyle/>
          <a:p>
            <a:r>
              <a:rPr lang="en-US" sz="2667" dirty="0">
                <a:solidFill>
                  <a:schemeClr val="tx1"/>
                </a:solidFill>
              </a:rPr>
              <a:t>Organizations – broad adoption and organizational intelligence</a:t>
            </a:r>
          </a:p>
        </p:txBody>
      </p:sp>
      <p:sp>
        <p:nvSpPr>
          <p:cNvPr id="3" name="Content Placeholder 3"/>
          <p:cNvSpPr txBox="1">
            <a:spLocks/>
          </p:cNvSpPr>
          <p:nvPr/>
        </p:nvSpPr>
        <p:spPr>
          <a:xfrm>
            <a:off x="5231220" y="1779192"/>
            <a:ext cx="3321397" cy="1162496"/>
          </a:xfrm>
          <a:prstGeom prst="rect">
            <a:avLst/>
          </a:prstGeom>
        </p:spPr>
        <p:txBody>
          <a:bodyPr vert="horz" lIns="0" tIns="60960" rIns="0" bIns="60960" rtlCol="0">
            <a:normAutofit fontScale="85000" lnSpcReduction="20000"/>
          </a:bodyPr>
          <a:lstStyle>
            <a:lvl1pPr marL="171450" indent="-171450" algn="l" defTabSz="342900" rtl="0" eaLnBrk="1" latinLnBrk="0" hangingPunct="1">
              <a:spcBef>
                <a:spcPts val="225"/>
              </a:spcBef>
              <a:spcAft>
                <a:spcPts val="225"/>
              </a:spcAft>
              <a:buClr>
                <a:srgbClr val="2D7F1D"/>
              </a:buClr>
              <a:buFont typeface="Arial"/>
              <a:buChar char="•"/>
              <a:defRPr sz="1050" kern="1200" baseline="0">
                <a:solidFill>
                  <a:schemeClr val="tx2">
                    <a:lumMod val="60000"/>
                    <a:lumOff val="40000"/>
                  </a:schemeClr>
                </a:solidFill>
                <a:latin typeface="Arial"/>
                <a:ea typeface="+mn-ea"/>
                <a:cs typeface="+mn-cs"/>
              </a:defRPr>
            </a:lvl1pPr>
            <a:lvl2pPr marL="557213" indent="-214313" algn="l" defTabSz="342900" rtl="0" eaLnBrk="1" latinLnBrk="0" hangingPunct="1">
              <a:spcBef>
                <a:spcPts val="0"/>
              </a:spcBef>
              <a:spcAft>
                <a:spcPts val="0"/>
              </a:spcAft>
              <a:buClr>
                <a:srgbClr val="2D7F1D"/>
              </a:buClr>
              <a:buFont typeface="Arial"/>
              <a:buChar char="–"/>
              <a:defRPr sz="9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0"/>
              </a:spcBef>
              <a:spcAft>
                <a:spcPts val="0"/>
              </a:spcAft>
              <a:buClr>
                <a:srgbClr val="2D7F1D"/>
              </a:buClr>
              <a:buFont typeface="Wingdings" panose="05000000000000000000" pitchFamily="2" charset="2"/>
              <a:buChar char="§"/>
              <a:defRPr sz="7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Arial"/>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228594" indent="-228594" defTabSz="457189">
              <a:spcBef>
                <a:spcPts val="300"/>
              </a:spcBef>
              <a:spcAft>
                <a:spcPts val="300"/>
              </a:spcAft>
              <a:defRPr/>
            </a:pPr>
            <a:r>
              <a:rPr lang="en-US" sz="1400">
                <a:solidFill>
                  <a:schemeClr val="tx1"/>
                </a:solidFill>
              </a:rPr>
              <a:t>Rapid API Development</a:t>
            </a:r>
          </a:p>
          <a:p>
            <a:pPr marL="228594" indent="-228594" defTabSz="457189">
              <a:spcBef>
                <a:spcPts val="300"/>
              </a:spcBef>
              <a:spcAft>
                <a:spcPts val="300"/>
              </a:spcAft>
              <a:defRPr/>
            </a:pPr>
            <a:r>
              <a:rPr lang="en-US" sz="1400">
                <a:solidFill>
                  <a:schemeClr val="tx1"/>
                </a:solidFill>
              </a:rPr>
              <a:t>Embedded Analytics</a:t>
            </a:r>
          </a:p>
          <a:p>
            <a:pPr marL="228594" indent="-228594" defTabSz="457189">
              <a:spcBef>
                <a:spcPts val="300"/>
              </a:spcBef>
              <a:spcAft>
                <a:spcPts val="300"/>
              </a:spcAft>
              <a:defRPr/>
            </a:pPr>
            <a:r>
              <a:rPr lang="en-US" sz="1400">
                <a:solidFill>
                  <a:schemeClr val="tx1"/>
                </a:solidFill>
              </a:rPr>
              <a:t>Custom Extensions</a:t>
            </a:r>
          </a:p>
          <a:p>
            <a:pPr marL="228594" indent="-228594" defTabSz="457189">
              <a:spcBef>
                <a:spcPts val="300"/>
              </a:spcBef>
              <a:spcAft>
                <a:spcPts val="300"/>
              </a:spcAft>
              <a:defRPr/>
            </a:pPr>
            <a:r>
              <a:rPr lang="en-US" sz="1400">
                <a:solidFill>
                  <a:schemeClr val="tx1"/>
                </a:solidFill>
              </a:rPr>
              <a:t>Powerful, Multi-Source Data Integration</a:t>
            </a:r>
          </a:p>
          <a:p>
            <a:pPr marL="228594" indent="-228594" defTabSz="457189">
              <a:spcBef>
                <a:spcPts val="300"/>
              </a:spcBef>
              <a:spcAft>
                <a:spcPts val="300"/>
              </a:spcAft>
              <a:defRPr/>
            </a:pPr>
            <a:r>
              <a:rPr lang="en-US" sz="1400">
                <a:solidFill>
                  <a:schemeClr val="tx1"/>
                </a:solidFill>
              </a:rPr>
              <a:t>Direct Discovery</a:t>
            </a:r>
            <a:endParaRPr lang="en-US" sz="1400" dirty="0">
              <a:solidFill>
                <a:schemeClr val="tx1"/>
              </a:solidFill>
            </a:endParaRPr>
          </a:p>
        </p:txBody>
      </p:sp>
      <p:sp>
        <p:nvSpPr>
          <p:cNvPr id="4" name="Text Placeholder 5"/>
          <p:cNvSpPr txBox="1">
            <a:spLocks/>
          </p:cNvSpPr>
          <p:nvPr/>
        </p:nvSpPr>
        <p:spPr>
          <a:xfrm>
            <a:off x="612648" y="1382235"/>
            <a:ext cx="7921752" cy="289767"/>
          </a:xfrm>
          <a:prstGeom prst="rect">
            <a:avLst/>
          </a:prstGeom>
        </p:spPr>
        <p:txBody>
          <a:bodyPr vert="horz" lIns="0" tIns="60960" rIns="0" bIns="60960" rtlCol="0">
            <a:noAutofit/>
          </a:bodyPr>
          <a:lstStyle>
            <a:lvl1pPr marL="0" indent="0" algn="l" defTabSz="342900" rtl="0" eaLnBrk="1" latinLnBrk="0" hangingPunct="1">
              <a:lnSpc>
                <a:spcPts val="1800"/>
              </a:lnSpc>
              <a:spcBef>
                <a:spcPts val="450"/>
              </a:spcBef>
              <a:spcAft>
                <a:spcPts val="1500"/>
              </a:spcAft>
              <a:buClr>
                <a:srgbClr val="2D7F1D"/>
              </a:buClr>
              <a:buFontTx/>
              <a:buNone/>
              <a:defRPr sz="1350" b="1" kern="1200">
                <a:solidFill>
                  <a:schemeClr val="tx2">
                    <a:lumMod val="60000"/>
                    <a:lumOff val="40000"/>
                  </a:schemeClr>
                </a:solidFill>
                <a:latin typeface="Arial"/>
                <a:ea typeface="+mn-ea"/>
                <a:cs typeface="+mn-cs"/>
              </a:defRPr>
            </a:lvl1pPr>
            <a:lvl2pPr marL="557213" indent="-214313" algn="l" defTabSz="342900" rtl="0" eaLnBrk="1" latinLnBrk="0" hangingPunct="1">
              <a:spcBef>
                <a:spcPts val="450"/>
              </a:spcBef>
              <a:spcAft>
                <a:spcPts val="450"/>
              </a:spcAft>
              <a:buClr>
                <a:srgbClr val="2D7F1D"/>
              </a:buClr>
              <a:buFontTx/>
              <a:buNone/>
              <a:defRPr sz="12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450"/>
              </a:spcBef>
              <a:spcAft>
                <a:spcPts val="450"/>
              </a:spcAft>
              <a:buClr>
                <a:srgbClr val="2D7F1D"/>
              </a:buClr>
              <a:buFontTx/>
              <a:buNone/>
              <a:defRPr sz="10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Tx/>
              <a:buNone/>
              <a:defRPr sz="1500" kern="1200">
                <a:solidFill>
                  <a:schemeClr val="tx1"/>
                </a:solidFill>
                <a:latin typeface="Arial"/>
                <a:ea typeface="+mn-ea"/>
                <a:cs typeface="+mn-cs"/>
              </a:defRPr>
            </a:lvl4pPr>
            <a:lvl5pPr marL="1543050" indent="-171450" algn="l" defTabSz="342900" rtl="0" eaLnBrk="1" latinLnBrk="0" hangingPunct="1">
              <a:spcBef>
                <a:spcPct val="20000"/>
              </a:spcBef>
              <a:buFontTx/>
              <a:buNone/>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457189">
              <a:lnSpc>
                <a:spcPts val="2400"/>
              </a:lnSpc>
              <a:spcBef>
                <a:spcPts val="600"/>
              </a:spcBef>
              <a:spcAft>
                <a:spcPts val="2000"/>
              </a:spcAft>
              <a:defRPr/>
            </a:pPr>
            <a:r>
              <a:rPr lang="en-US" sz="1800">
                <a:solidFill>
                  <a:schemeClr val="tx1"/>
                </a:solidFill>
              </a:rPr>
              <a:t>App Development</a:t>
            </a:r>
            <a:endParaRPr lang="en-US" sz="1800" dirty="0">
              <a:solidFill>
                <a:schemeClr val="tx1"/>
              </a:solidFill>
            </a:endParaRPr>
          </a:p>
        </p:txBody>
      </p:sp>
      <p:sp>
        <p:nvSpPr>
          <p:cNvPr id="5" name="Text Placeholder 8"/>
          <p:cNvSpPr txBox="1">
            <a:spLocks/>
          </p:cNvSpPr>
          <p:nvPr/>
        </p:nvSpPr>
        <p:spPr>
          <a:xfrm>
            <a:off x="615696" y="3154326"/>
            <a:ext cx="7921752" cy="289767"/>
          </a:xfrm>
          <a:prstGeom prst="rect">
            <a:avLst/>
          </a:prstGeom>
        </p:spPr>
        <p:txBody>
          <a:bodyPr vert="horz" lIns="0" tIns="60960" rIns="0" bIns="60960" rtlCol="0">
            <a:noAutofit/>
          </a:bodyPr>
          <a:lstStyle>
            <a:lvl1pPr marL="0" indent="0" algn="l" defTabSz="342900" rtl="0" eaLnBrk="1" latinLnBrk="0" hangingPunct="1">
              <a:lnSpc>
                <a:spcPts val="1800"/>
              </a:lnSpc>
              <a:spcBef>
                <a:spcPts val="450"/>
              </a:spcBef>
              <a:spcAft>
                <a:spcPts val="1500"/>
              </a:spcAft>
              <a:buClr>
                <a:srgbClr val="2D7F1D"/>
              </a:buClr>
              <a:buFontTx/>
              <a:buNone/>
              <a:defRPr sz="1350" b="1" kern="1200">
                <a:solidFill>
                  <a:schemeClr val="tx2">
                    <a:lumMod val="60000"/>
                    <a:lumOff val="40000"/>
                  </a:schemeClr>
                </a:solidFill>
                <a:latin typeface="Arial"/>
                <a:ea typeface="+mn-ea"/>
                <a:cs typeface="+mn-cs"/>
              </a:defRPr>
            </a:lvl1pPr>
            <a:lvl2pPr marL="557213" indent="-214313" algn="l" defTabSz="342900" rtl="0" eaLnBrk="1" latinLnBrk="0" hangingPunct="1">
              <a:spcBef>
                <a:spcPts val="450"/>
              </a:spcBef>
              <a:spcAft>
                <a:spcPts val="450"/>
              </a:spcAft>
              <a:buClr>
                <a:srgbClr val="2D7F1D"/>
              </a:buClr>
              <a:buFontTx/>
              <a:buNone/>
              <a:defRPr sz="12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450"/>
              </a:spcBef>
              <a:spcAft>
                <a:spcPts val="450"/>
              </a:spcAft>
              <a:buClr>
                <a:srgbClr val="2D7F1D"/>
              </a:buClr>
              <a:buFontTx/>
              <a:buNone/>
              <a:defRPr sz="10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Tx/>
              <a:buNone/>
              <a:defRPr sz="1500" kern="1200">
                <a:solidFill>
                  <a:schemeClr val="tx1"/>
                </a:solidFill>
                <a:latin typeface="Arial"/>
                <a:ea typeface="+mn-ea"/>
                <a:cs typeface="+mn-cs"/>
              </a:defRPr>
            </a:lvl4pPr>
            <a:lvl5pPr marL="1543050" indent="-171450" algn="l" defTabSz="342900" rtl="0" eaLnBrk="1" latinLnBrk="0" hangingPunct="1">
              <a:spcBef>
                <a:spcPct val="20000"/>
              </a:spcBef>
              <a:buFontTx/>
              <a:buNone/>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457189">
              <a:lnSpc>
                <a:spcPts val="2400"/>
              </a:lnSpc>
              <a:spcBef>
                <a:spcPts val="600"/>
              </a:spcBef>
              <a:spcAft>
                <a:spcPts val="2000"/>
              </a:spcAft>
              <a:defRPr/>
            </a:pPr>
            <a:r>
              <a:rPr lang="en-US" sz="1800">
                <a:solidFill>
                  <a:schemeClr val="tx1"/>
                </a:solidFill>
              </a:rPr>
              <a:t>Management and Governance</a:t>
            </a:r>
            <a:endParaRPr lang="en-US" sz="1800" dirty="0">
              <a:solidFill>
                <a:schemeClr val="tx1"/>
              </a:solidFill>
            </a:endParaRPr>
          </a:p>
        </p:txBody>
      </p:sp>
      <p:sp>
        <p:nvSpPr>
          <p:cNvPr id="6" name="Text Placeholder 11"/>
          <p:cNvSpPr txBox="1">
            <a:spLocks/>
          </p:cNvSpPr>
          <p:nvPr/>
        </p:nvSpPr>
        <p:spPr>
          <a:xfrm>
            <a:off x="609600" y="4905146"/>
            <a:ext cx="7921752" cy="289767"/>
          </a:xfrm>
          <a:prstGeom prst="rect">
            <a:avLst/>
          </a:prstGeom>
        </p:spPr>
        <p:txBody>
          <a:bodyPr vert="horz" lIns="0" tIns="60960" rIns="0" bIns="60960" rtlCol="0">
            <a:noAutofit/>
          </a:bodyPr>
          <a:lstStyle>
            <a:lvl1pPr marL="0" indent="0" algn="l" defTabSz="342900" rtl="0" eaLnBrk="1" latinLnBrk="0" hangingPunct="1">
              <a:lnSpc>
                <a:spcPts val="1800"/>
              </a:lnSpc>
              <a:spcBef>
                <a:spcPts val="450"/>
              </a:spcBef>
              <a:spcAft>
                <a:spcPts val="1500"/>
              </a:spcAft>
              <a:buClr>
                <a:srgbClr val="2D7F1D"/>
              </a:buClr>
              <a:buFontTx/>
              <a:buNone/>
              <a:defRPr sz="1350" b="1" kern="1200">
                <a:solidFill>
                  <a:schemeClr val="tx2">
                    <a:lumMod val="60000"/>
                    <a:lumOff val="40000"/>
                  </a:schemeClr>
                </a:solidFill>
                <a:latin typeface="Arial"/>
                <a:ea typeface="+mn-ea"/>
                <a:cs typeface="+mn-cs"/>
              </a:defRPr>
            </a:lvl1pPr>
            <a:lvl2pPr marL="557213" indent="-214313" algn="l" defTabSz="342900" rtl="0" eaLnBrk="1" latinLnBrk="0" hangingPunct="1">
              <a:spcBef>
                <a:spcPts val="450"/>
              </a:spcBef>
              <a:spcAft>
                <a:spcPts val="450"/>
              </a:spcAft>
              <a:buClr>
                <a:srgbClr val="2D7F1D"/>
              </a:buClr>
              <a:buFontTx/>
              <a:buNone/>
              <a:defRPr sz="12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450"/>
              </a:spcBef>
              <a:spcAft>
                <a:spcPts val="450"/>
              </a:spcAft>
              <a:buClr>
                <a:srgbClr val="2D7F1D"/>
              </a:buClr>
              <a:buFontTx/>
              <a:buNone/>
              <a:defRPr sz="10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Tx/>
              <a:buNone/>
              <a:defRPr sz="1500" kern="1200">
                <a:solidFill>
                  <a:schemeClr val="tx1"/>
                </a:solidFill>
                <a:latin typeface="Arial"/>
                <a:ea typeface="+mn-ea"/>
                <a:cs typeface="+mn-cs"/>
              </a:defRPr>
            </a:lvl4pPr>
            <a:lvl5pPr marL="1543050" indent="-171450" algn="l" defTabSz="342900" rtl="0" eaLnBrk="1" latinLnBrk="0" hangingPunct="1">
              <a:spcBef>
                <a:spcPct val="20000"/>
              </a:spcBef>
              <a:buFontTx/>
              <a:buNone/>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457189">
              <a:lnSpc>
                <a:spcPts val="2400"/>
              </a:lnSpc>
              <a:spcBef>
                <a:spcPts val="600"/>
              </a:spcBef>
              <a:spcAft>
                <a:spcPts val="2000"/>
              </a:spcAft>
              <a:defRPr/>
            </a:pPr>
            <a:r>
              <a:rPr lang="en-US" sz="1800">
                <a:solidFill>
                  <a:schemeClr val="tx1"/>
                </a:solidFill>
              </a:rPr>
              <a:t>Security &amp; Scalability</a:t>
            </a:r>
            <a:endParaRPr lang="en-US" sz="1800" dirty="0">
              <a:solidFill>
                <a:schemeClr val="tx1"/>
              </a:solidFill>
            </a:endParaRPr>
          </a:p>
        </p:txBody>
      </p:sp>
      <p:sp>
        <p:nvSpPr>
          <p:cNvPr id="7" name="Content Placeholder 79"/>
          <p:cNvSpPr txBox="1">
            <a:spLocks/>
          </p:cNvSpPr>
          <p:nvPr/>
        </p:nvSpPr>
        <p:spPr>
          <a:xfrm>
            <a:off x="2501700" y="1779191"/>
            <a:ext cx="2516869" cy="1162496"/>
          </a:xfrm>
          <a:prstGeom prst="rect">
            <a:avLst/>
          </a:prstGeom>
        </p:spPr>
        <p:txBody>
          <a:bodyPr vert="horz" lIns="60960" tIns="60960" rIns="60960" bIns="60960" rtlCol="0">
            <a:normAutofit/>
          </a:bodyPr>
          <a:lstStyle>
            <a:lvl1pPr marL="0" indent="0" algn="l" defTabSz="342900" rtl="0" eaLnBrk="1" latinLnBrk="0" hangingPunct="1">
              <a:spcBef>
                <a:spcPts val="225"/>
              </a:spcBef>
              <a:spcAft>
                <a:spcPts val="225"/>
              </a:spcAft>
              <a:buClr>
                <a:srgbClr val="2D7F1D"/>
              </a:buClr>
              <a:buFont typeface="Arial"/>
              <a:buNone/>
              <a:defRPr sz="1200" kern="1200" baseline="0">
                <a:solidFill>
                  <a:schemeClr val="tx2">
                    <a:lumMod val="60000"/>
                    <a:lumOff val="40000"/>
                  </a:schemeClr>
                </a:solidFill>
                <a:latin typeface="Arial"/>
                <a:ea typeface="+mn-ea"/>
                <a:cs typeface="+mn-cs"/>
              </a:defRPr>
            </a:lvl1pPr>
            <a:lvl2pPr marL="557213" indent="-214313" algn="l" defTabSz="342900" rtl="0" eaLnBrk="1" latinLnBrk="0" hangingPunct="1">
              <a:spcBef>
                <a:spcPts val="0"/>
              </a:spcBef>
              <a:spcAft>
                <a:spcPts val="0"/>
              </a:spcAft>
              <a:buClr>
                <a:srgbClr val="2D7F1D"/>
              </a:buClr>
              <a:buFont typeface="Arial"/>
              <a:buChar char="–"/>
              <a:defRPr sz="9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0"/>
              </a:spcBef>
              <a:spcAft>
                <a:spcPts val="0"/>
              </a:spcAft>
              <a:buClr>
                <a:srgbClr val="2D7F1D"/>
              </a:buClr>
              <a:buFont typeface="Wingdings" panose="05000000000000000000" pitchFamily="2" charset="2"/>
              <a:buChar char="§"/>
              <a:defRPr sz="7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Arial"/>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457189">
              <a:spcBef>
                <a:spcPts val="300"/>
              </a:spcBef>
              <a:spcAft>
                <a:spcPts val="300"/>
              </a:spcAft>
              <a:defRPr/>
            </a:pPr>
            <a:r>
              <a:rPr lang="en-US" sz="1600" dirty="0">
                <a:solidFill>
                  <a:schemeClr val="tx1"/>
                </a:solidFill>
              </a:rPr>
              <a:t>Quickly and effectively build visual analysis apps using Qlik Sense</a:t>
            </a:r>
          </a:p>
        </p:txBody>
      </p:sp>
      <p:sp>
        <p:nvSpPr>
          <p:cNvPr id="8" name="Content Placeholder 80"/>
          <p:cNvSpPr txBox="1">
            <a:spLocks/>
          </p:cNvSpPr>
          <p:nvPr/>
        </p:nvSpPr>
        <p:spPr>
          <a:xfrm>
            <a:off x="2504748" y="3551280"/>
            <a:ext cx="2516869" cy="1162496"/>
          </a:xfrm>
          <a:prstGeom prst="rect">
            <a:avLst/>
          </a:prstGeom>
        </p:spPr>
        <p:txBody>
          <a:bodyPr vert="horz" lIns="60960" tIns="60960" rIns="60960" bIns="60960" rtlCol="0">
            <a:normAutofit/>
          </a:bodyPr>
          <a:lstStyle>
            <a:lvl1pPr marL="0" indent="0" algn="l" defTabSz="342900" rtl="0" eaLnBrk="1" latinLnBrk="0" hangingPunct="1">
              <a:spcBef>
                <a:spcPts val="450"/>
              </a:spcBef>
              <a:spcAft>
                <a:spcPts val="225"/>
              </a:spcAft>
              <a:buClr>
                <a:srgbClr val="2D7F1D"/>
              </a:buClr>
              <a:buFont typeface="Arial"/>
              <a:buNone/>
              <a:defRPr sz="1200" kern="1200">
                <a:solidFill>
                  <a:schemeClr val="tx2">
                    <a:lumMod val="60000"/>
                    <a:lumOff val="40000"/>
                  </a:schemeClr>
                </a:solidFill>
                <a:latin typeface="Arial"/>
                <a:ea typeface="+mn-ea"/>
                <a:cs typeface="+mn-cs"/>
              </a:defRPr>
            </a:lvl1pPr>
            <a:lvl2pPr marL="557213" indent="-214313" algn="l" defTabSz="342900" rtl="0" eaLnBrk="1" latinLnBrk="0" hangingPunct="1">
              <a:spcBef>
                <a:spcPts val="0"/>
              </a:spcBef>
              <a:spcAft>
                <a:spcPts val="0"/>
              </a:spcAft>
              <a:buClr>
                <a:srgbClr val="2D7F1D"/>
              </a:buClr>
              <a:buFont typeface="Arial"/>
              <a:buChar char="–"/>
              <a:defRPr sz="9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0"/>
              </a:spcBef>
              <a:spcAft>
                <a:spcPts val="0"/>
              </a:spcAft>
              <a:buClr>
                <a:srgbClr val="2D7F1D"/>
              </a:buClr>
              <a:buFont typeface="Wingdings" panose="05000000000000000000" pitchFamily="2" charset="2"/>
              <a:buChar char="§"/>
              <a:defRPr sz="7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Arial"/>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457189">
              <a:spcBef>
                <a:spcPts val="600"/>
              </a:spcBef>
              <a:spcAft>
                <a:spcPts val="300"/>
              </a:spcAft>
              <a:defRPr/>
            </a:pPr>
            <a:r>
              <a:rPr lang="en-US" sz="1600">
                <a:solidFill>
                  <a:schemeClr val="tx1"/>
                </a:solidFill>
              </a:rPr>
              <a:t>Centrally manage and govern small to large, simple to complex deployments</a:t>
            </a:r>
            <a:endParaRPr lang="en-US" sz="1600" dirty="0">
              <a:solidFill>
                <a:schemeClr val="tx1"/>
              </a:solidFill>
            </a:endParaRPr>
          </a:p>
        </p:txBody>
      </p:sp>
      <p:sp>
        <p:nvSpPr>
          <p:cNvPr id="9" name="Content Placeholder 81"/>
          <p:cNvSpPr txBox="1">
            <a:spLocks/>
          </p:cNvSpPr>
          <p:nvPr/>
        </p:nvSpPr>
        <p:spPr>
          <a:xfrm>
            <a:off x="2498652" y="5302100"/>
            <a:ext cx="2516869" cy="1162496"/>
          </a:xfrm>
          <a:prstGeom prst="rect">
            <a:avLst/>
          </a:prstGeom>
        </p:spPr>
        <p:txBody>
          <a:bodyPr vert="horz" lIns="60960" tIns="60960" rIns="60960" bIns="60960" rtlCol="0">
            <a:normAutofit/>
          </a:bodyPr>
          <a:lstStyle>
            <a:lvl1pPr marL="0" indent="0" algn="l" defTabSz="342900" rtl="0" eaLnBrk="1" latinLnBrk="0" hangingPunct="1">
              <a:spcBef>
                <a:spcPts val="450"/>
              </a:spcBef>
              <a:spcAft>
                <a:spcPts val="225"/>
              </a:spcAft>
              <a:buClr>
                <a:srgbClr val="2D7F1D"/>
              </a:buClr>
              <a:buFont typeface="Arial"/>
              <a:buNone/>
              <a:defRPr sz="1200" kern="1200" baseline="0">
                <a:solidFill>
                  <a:schemeClr val="tx2">
                    <a:lumMod val="60000"/>
                    <a:lumOff val="40000"/>
                  </a:schemeClr>
                </a:solidFill>
                <a:latin typeface="Arial"/>
                <a:ea typeface="+mn-ea"/>
                <a:cs typeface="+mn-cs"/>
              </a:defRPr>
            </a:lvl1pPr>
            <a:lvl2pPr marL="557213" indent="-214313" algn="l" defTabSz="342900" rtl="0" eaLnBrk="1" latinLnBrk="0" hangingPunct="1">
              <a:spcBef>
                <a:spcPts val="0"/>
              </a:spcBef>
              <a:spcAft>
                <a:spcPts val="0"/>
              </a:spcAft>
              <a:buClr>
                <a:srgbClr val="2D7F1D"/>
              </a:buClr>
              <a:buFont typeface="Arial"/>
              <a:buChar char="–"/>
              <a:defRPr sz="9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0"/>
              </a:spcBef>
              <a:spcAft>
                <a:spcPts val="0"/>
              </a:spcAft>
              <a:buClr>
                <a:srgbClr val="2D7F1D"/>
              </a:buClr>
              <a:buFont typeface="Wingdings" panose="05000000000000000000" pitchFamily="2" charset="2"/>
              <a:buChar char="§"/>
              <a:defRPr sz="7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Arial"/>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457189">
              <a:spcBef>
                <a:spcPts val="600"/>
              </a:spcBef>
              <a:spcAft>
                <a:spcPts val="300"/>
              </a:spcAft>
              <a:defRPr/>
            </a:pPr>
            <a:r>
              <a:rPr lang="en-US" sz="1600">
                <a:solidFill>
                  <a:schemeClr val="tx1"/>
                </a:solidFill>
              </a:rPr>
              <a:t>Ensure security of data and applications and robustly scale deployments</a:t>
            </a:r>
            <a:endParaRPr lang="en-US" sz="1600" dirty="0">
              <a:solidFill>
                <a:schemeClr val="tx1"/>
              </a:solidFill>
            </a:endParaRPr>
          </a:p>
        </p:txBody>
      </p:sp>
      <p:sp>
        <p:nvSpPr>
          <p:cNvPr id="10" name="Content Placeholder 82"/>
          <p:cNvSpPr txBox="1">
            <a:spLocks/>
          </p:cNvSpPr>
          <p:nvPr/>
        </p:nvSpPr>
        <p:spPr>
          <a:xfrm>
            <a:off x="5228172" y="3551283"/>
            <a:ext cx="3321397" cy="1162496"/>
          </a:xfrm>
          <a:prstGeom prst="rect">
            <a:avLst/>
          </a:prstGeom>
        </p:spPr>
        <p:txBody>
          <a:bodyPr vert="horz" lIns="0" tIns="60960" rIns="0" bIns="60960" rtlCol="0">
            <a:normAutofit lnSpcReduction="10000"/>
          </a:bodyPr>
          <a:lstStyle>
            <a:lvl1pPr marL="171450" indent="-171450" algn="l" defTabSz="342900" rtl="0" eaLnBrk="1" latinLnBrk="0" hangingPunct="1">
              <a:spcBef>
                <a:spcPts val="225"/>
              </a:spcBef>
              <a:spcAft>
                <a:spcPts val="225"/>
              </a:spcAft>
              <a:buClr>
                <a:srgbClr val="2D7F1D"/>
              </a:buClr>
              <a:buFont typeface="Arial"/>
              <a:buChar char="•"/>
              <a:defRPr sz="1050" kern="1200" baseline="0">
                <a:solidFill>
                  <a:schemeClr val="tx2">
                    <a:lumMod val="60000"/>
                    <a:lumOff val="40000"/>
                  </a:schemeClr>
                </a:solidFill>
                <a:latin typeface="Arial"/>
                <a:ea typeface="+mn-ea"/>
                <a:cs typeface="+mn-cs"/>
              </a:defRPr>
            </a:lvl1pPr>
            <a:lvl2pPr marL="557213" indent="-214313" algn="l" defTabSz="342900" rtl="0" eaLnBrk="1" latinLnBrk="0" hangingPunct="1">
              <a:spcBef>
                <a:spcPts val="0"/>
              </a:spcBef>
              <a:spcAft>
                <a:spcPts val="0"/>
              </a:spcAft>
              <a:buClr>
                <a:srgbClr val="2D7F1D"/>
              </a:buClr>
              <a:buFont typeface="Arial"/>
              <a:buChar char="–"/>
              <a:defRPr sz="9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0"/>
              </a:spcBef>
              <a:spcAft>
                <a:spcPts val="0"/>
              </a:spcAft>
              <a:buClr>
                <a:srgbClr val="2D7F1D"/>
              </a:buClr>
              <a:buFont typeface="Wingdings" panose="05000000000000000000" pitchFamily="2" charset="2"/>
              <a:buChar char="§"/>
              <a:defRPr sz="7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Arial"/>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228594" indent="-228594" defTabSz="457189">
              <a:spcBef>
                <a:spcPts val="300"/>
              </a:spcBef>
              <a:spcAft>
                <a:spcPts val="300"/>
              </a:spcAft>
              <a:defRPr/>
            </a:pPr>
            <a:r>
              <a:rPr lang="en-US" sz="1400" dirty="0">
                <a:solidFill>
                  <a:schemeClr val="tx1"/>
                </a:solidFill>
              </a:rPr>
              <a:t>Qlik Management Console</a:t>
            </a:r>
          </a:p>
          <a:p>
            <a:pPr marL="228594" indent="-228594" defTabSz="457189">
              <a:spcBef>
                <a:spcPts val="300"/>
              </a:spcBef>
              <a:spcAft>
                <a:spcPts val="300"/>
              </a:spcAft>
              <a:defRPr/>
            </a:pPr>
            <a:r>
              <a:rPr lang="en-US" sz="1400" dirty="0">
                <a:solidFill>
                  <a:schemeClr val="tx1"/>
                </a:solidFill>
              </a:rPr>
              <a:t>Qlik Sense Monitoring</a:t>
            </a:r>
          </a:p>
          <a:p>
            <a:pPr marL="228594" indent="-228594" defTabSz="457189">
              <a:spcBef>
                <a:spcPts val="300"/>
              </a:spcBef>
              <a:spcAft>
                <a:spcPts val="300"/>
              </a:spcAft>
              <a:defRPr/>
            </a:pPr>
            <a:r>
              <a:rPr lang="en-US" sz="1400" dirty="0">
                <a:solidFill>
                  <a:schemeClr val="tx1"/>
                </a:solidFill>
              </a:rPr>
              <a:t>Deployment Console</a:t>
            </a:r>
          </a:p>
          <a:p>
            <a:pPr marL="228594" indent="-228594" defTabSz="457189">
              <a:spcBef>
                <a:spcPts val="300"/>
              </a:spcBef>
              <a:spcAft>
                <a:spcPts val="300"/>
              </a:spcAft>
              <a:defRPr/>
            </a:pPr>
            <a:r>
              <a:rPr lang="en-US" sz="1400" dirty="0">
                <a:solidFill>
                  <a:schemeClr val="tx1"/>
                </a:solidFill>
              </a:rPr>
              <a:t>Data Governance</a:t>
            </a:r>
          </a:p>
        </p:txBody>
      </p:sp>
      <p:sp>
        <p:nvSpPr>
          <p:cNvPr id="11" name="Content Placeholder 83"/>
          <p:cNvSpPr txBox="1">
            <a:spLocks/>
          </p:cNvSpPr>
          <p:nvPr/>
        </p:nvSpPr>
        <p:spPr>
          <a:xfrm>
            <a:off x="5231220" y="5302100"/>
            <a:ext cx="3321397" cy="1162496"/>
          </a:xfrm>
          <a:prstGeom prst="rect">
            <a:avLst/>
          </a:prstGeom>
        </p:spPr>
        <p:txBody>
          <a:bodyPr vert="horz" lIns="0" tIns="60960" rIns="0" bIns="60960" rtlCol="0">
            <a:normAutofit lnSpcReduction="10000"/>
          </a:bodyPr>
          <a:lstStyle>
            <a:lvl1pPr marL="171450" indent="-171450" algn="l" defTabSz="342900" rtl="0" eaLnBrk="1" latinLnBrk="0" hangingPunct="1">
              <a:spcBef>
                <a:spcPts val="225"/>
              </a:spcBef>
              <a:spcAft>
                <a:spcPts val="225"/>
              </a:spcAft>
              <a:buClr>
                <a:srgbClr val="2D7F1D"/>
              </a:buClr>
              <a:buFont typeface="Arial"/>
              <a:buChar char="•"/>
              <a:defRPr sz="1050" kern="1200" baseline="0">
                <a:solidFill>
                  <a:schemeClr val="tx2">
                    <a:lumMod val="60000"/>
                    <a:lumOff val="40000"/>
                  </a:schemeClr>
                </a:solidFill>
                <a:latin typeface="Arial"/>
                <a:ea typeface="+mn-ea"/>
                <a:cs typeface="+mn-cs"/>
              </a:defRPr>
            </a:lvl1pPr>
            <a:lvl2pPr marL="557213" indent="-214313" algn="l" defTabSz="342900" rtl="0" eaLnBrk="1" latinLnBrk="0" hangingPunct="1">
              <a:spcBef>
                <a:spcPts val="0"/>
              </a:spcBef>
              <a:spcAft>
                <a:spcPts val="0"/>
              </a:spcAft>
              <a:buClr>
                <a:srgbClr val="2D7F1D"/>
              </a:buClr>
              <a:buFont typeface="Arial"/>
              <a:buChar char="–"/>
              <a:defRPr sz="900" kern="1200">
                <a:solidFill>
                  <a:schemeClr val="tx2">
                    <a:lumMod val="60000"/>
                    <a:lumOff val="40000"/>
                  </a:schemeClr>
                </a:solidFill>
                <a:latin typeface="Arial"/>
                <a:ea typeface="+mn-ea"/>
                <a:cs typeface="+mn-cs"/>
              </a:defRPr>
            </a:lvl2pPr>
            <a:lvl3pPr marL="857250" indent="-171450" algn="l" defTabSz="342900" rtl="0" eaLnBrk="1" latinLnBrk="0" hangingPunct="1">
              <a:spcBef>
                <a:spcPts val="0"/>
              </a:spcBef>
              <a:spcAft>
                <a:spcPts val="0"/>
              </a:spcAft>
              <a:buClr>
                <a:srgbClr val="2D7F1D"/>
              </a:buClr>
              <a:buFont typeface="Wingdings" panose="05000000000000000000" pitchFamily="2" charset="2"/>
              <a:buChar char="§"/>
              <a:defRPr sz="750" kern="1200">
                <a:solidFill>
                  <a:schemeClr val="tx2">
                    <a:lumMod val="60000"/>
                    <a:lumOff val="40000"/>
                  </a:schemeClr>
                </a:solidFill>
                <a:latin typeface="Arial"/>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Arial"/>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228594" indent="-228594" defTabSz="457189">
              <a:spcBef>
                <a:spcPts val="300"/>
              </a:spcBef>
              <a:spcAft>
                <a:spcPts val="300"/>
              </a:spcAft>
              <a:defRPr/>
            </a:pPr>
            <a:r>
              <a:rPr lang="en-US" sz="1400">
                <a:solidFill>
                  <a:schemeClr val="tx1"/>
                </a:solidFill>
              </a:rPr>
              <a:t>Centralized, Rules Based Security</a:t>
            </a:r>
          </a:p>
          <a:p>
            <a:pPr marL="228594" indent="-228594" defTabSz="457189">
              <a:spcBef>
                <a:spcPts val="300"/>
              </a:spcBef>
              <a:spcAft>
                <a:spcPts val="300"/>
              </a:spcAft>
              <a:defRPr/>
            </a:pPr>
            <a:r>
              <a:rPr lang="en-US" sz="1400">
                <a:solidFill>
                  <a:schemeClr val="tx1"/>
                </a:solidFill>
              </a:rPr>
              <a:t>Dynamic Data Reduction</a:t>
            </a:r>
          </a:p>
          <a:p>
            <a:pPr marL="228594" indent="-228594" defTabSz="457189">
              <a:spcBef>
                <a:spcPts val="300"/>
              </a:spcBef>
              <a:spcAft>
                <a:spcPts val="300"/>
              </a:spcAft>
              <a:defRPr/>
            </a:pPr>
            <a:r>
              <a:rPr lang="en-US" sz="1400">
                <a:solidFill>
                  <a:schemeClr val="tx1"/>
                </a:solidFill>
              </a:rPr>
              <a:t>Unified, Browser Based Client</a:t>
            </a:r>
          </a:p>
          <a:p>
            <a:pPr marL="228594" indent="-228594" defTabSz="457189">
              <a:spcBef>
                <a:spcPts val="300"/>
              </a:spcBef>
              <a:spcAft>
                <a:spcPts val="300"/>
              </a:spcAft>
              <a:defRPr/>
            </a:pPr>
            <a:r>
              <a:rPr lang="en-US" sz="1400">
                <a:solidFill>
                  <a:schemeClr val="tx1"/>
                </a:solidFill>
              </a:rPr>
              <a:t>Elastic Scaling Architecture</a:t>
            </a:r>
            <a:endParaRPr lang="en-US" sz="1400" dirty="0">
              <a:solidFill>
                <a:schemeClr val="tx1"/>
              </a:solidFill>
            </a:endParaRPr>
          </a:p>
        </p:txBody>
      </p:sp>
      <p:pic>
        <p:nvPicPr>
          <p:cNvPr id="12" name="Picture 11" descr="qv10_ironcladsecurity.png"/>
          <p:cNvPicPr>
            <a:picLocks noChangeAspect="1"/>
          </p:cNvPicPr>
          <p:nvPr/>
        </p:nvPicPr>
        <p:blipFill rotWithShape="1">
          <a:blip r:embed="rId2" cstate="email">
            <a:extLst>
              <a:ext uri="{28A0092B-C50C-407E-A947-70E740481C1C}">
                <a14:useLocalDpi xmlns:a14="http://schemas.microsoft.com/office/drawing/2010/main"/>
              </a:ext>
            </a:extLst>
          </a:blip>
          <a:srcRect r="9494"/>
          <a:stretch/>
        </p:blipFill>
        <p:spPr>
          <a:xfrm>
            <a:off x="609601" y="5358135"/>
            <a:ext cx="1706836" cy="863408"/>
          </a:xfrm>
          <a:prstGeom prst="rect">
            <a:avLst/>
          </a:prstGeom>
        </p:spPr>
      </p:pic>
      <p:pic>
        <p:nvPicPr>
          <p:cNvPr id="13" name="Picture 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95168" y="3640929"/>
            <a:ext cx="1335701" cy="97800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Group 13"/>
          <p:cNvGrpSpPr/>
          <p:nvPr/>
        </p:nvGrpSpPr>
        <p:grpSpPr>
          <a:xfrm>
            <a:off x="806656" y="1865126"/>
            <a:ext cx="1312729" cy="972033"/>
            <a:chOff x="5241852" y="2354757"/>
            <a:chExt cx="3413050" cy="2527252"/>
          </a:xfrm>
        </p:grpSpPr>
        <p:pic>
          <p:nvPicPr>
            <p:cNvPr id="15" name="Picture 4"/>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40304" y="2354757"/>
              <a:ext cx="3014598" cy="1981636"/>
            </a:xfrm>
            <a:prstGeom prst="rect">
              <a:avLst/>
            </a:prstGeom>
            <a:noFill/>
            <a:ln w="9525">
              <a:solidFill>
                <a:srgbClr val="36363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241852" y="2911320"/>
              <a:ext cx="2934586" cy="1970689"/>
            </a:xfrm>
            <a:prstGeom prst="rect">
              <a:avLst/>
            </a:prstGeom>
            <a:noFill/>
            <a:ln w="9525">
              <a:solidFill>
                <a:srgbClr val="36363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7" name="TextBox 16"/>
          <p:cNvSpPr txBox="1"/>
          <p:nvPr/>
        </p:nvSpPr>
        <p:spPr>
          <a:xfrm>
            <a:off x="3637737" y="6469178"/>
            <a:ext cx="1928733" cy="256545"/>
          </a:xfrm>
          <a:prstGeom prst="rect">
            <a:avLst/>
          </a:prstGeom>
          <a:noFill/>
        </p:spPr>
        <p:txBody>
          <a:bodyPr wrap="none" rtlCol="0">
            <a:spAutoFit/>
          </a:bodyPr>
          <a:lstStyle/>
          <a:p>
            <a:r>
              <a:rPr lang="en-US" sz="1067" dirty="0"/>
              <a:t>Source: Qlik Partner Portal</a:t>
            </a:r>
          </a:p>
        </p:txBody>
      </p:sp>
    </p:spTree>
    <p:extLst>
      <p:ext uri="{BB962C8B-B14F-4D97-AF65-F5344CB8AC3E}">
        <p14:creationId xmlns:p14="http://schemas.microsoft.com/office/powerpoint/2010/main" val="366608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78016"/>
            <a:ext cx="9144000" cy="430887"/>
          </a:xfrm>
        </p:spPr>
        <p:txBody>
          <a:bodyPr/>
          <a:lstStyle/>
          <a:p>
            <a:r>
              <a:rPr lang="en-US" dirty="0" smtClean="0">
                <a:solidFill>
                  <a:schemeClr val="tx1"/>
                </a:solidFill>
              </a:rPr>
              <a:t>Qlik Sense can be an interim solution</a:t>
            </a:r>
            <a:endParaRPr lang="en-US"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679" y="1106338"/>
            <a:ext cx="770829" cy="770829"/>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23683" b="25334"/>
          <a:stretch/>
        </p:blipFill>
        <p:spPr>
          <a:xfrm>
            <a:off x="2113089" y="2108200"/>
            <a:ext cx="1304008" cy="664821"/>
          </a:xfrm>
          <a:prstGeom prst="rect">
            <a:avLst/>
          </a:prstGeom>
        </p:spPr>
      </p:pic>
      <p:pic>
        <p:nvPicPr>
          <p:cNvPr id="1026" name="Picture 2" descr="auto, automobile, car, sportcar, vehicle icon"/>
          <p:cNvPicPr>
            <a:picLocks noChangeAspect="1" noChangeArrowheads="1"/>
          </p:cNvPicPr>
          <p:nvPr/>
        </p:nvPicPr>
        <p:blipFill rotWithShape="1">
          <a:blip r:embed="rId4">
            <a:extLst>
              <a:ext uri="{28A0092B-C50C-407E-A947-70E740481C1C}">
                <a14:useLocalDpi xmlns:a14="http://schemas.microsoft.com/office/drawing/2010/main" val="0"/>
              </a:ext>
            </a:extLst>
          </a:blip>
          <a:srcRect t="14139" b="14808"/>
          <a:stretch/>
        </p:blipFill>
        <p:spPr bwMode="auto">
          <a:xfrm>
            <a:off x="2236645" y="3197596"/>
            <a:ext cx="1056900" cy="4458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7345" y="4196431"/>
            <a:ext cx="2095500" cy="362231"/>
          </a:xfrm>
          <a:prstGeom prst="rect">
            <a:avLst/>
          </a:prstGeom>
        </p:spPr>
      </p:pic>
      <p:pic>
        <p:nvPicPr>
          <p:cNvPr id="10" name="Picture 9"/>
          <p:cNvPicPr>
            <a:picLocks noChangeAspect="1"/>
          </p:cNvPicPr>
          <p:nvPr/>
        </p:nvPicPr>
        <p:blipFill>
          <a:blip r:embed="rId6"/>
          <a:stretch>
            <a:fillRect/>
          </a:stretch>
        </p:blipFill>
        <p:spPr>
          <a:xfrm>
            <a:off x="1545897" y="5111619"/>
            <a:ext cx="2438392" cy="485716"/>
          </a:xfrm>
          <a:prstGeom prst="rect">
            <a:avLst/>
          </a:prstGeom>
        </p:spPr>
      </p:pic>
      <p:sp>
        <p:nvSpPr>
          <p:cNvPr id="12" name="Chevron 11"/>
          <p:cNvSpPr/>
          <p:nvPr/>
        </p:nvSpPr>
        <p:spPr>
          <a:xfrm rot="5400000">
            <a:off x="5860319" y="963703"/>
            <a:ext cx="218703" cy="1854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4" name="Chevron 13"/>
          <p:cNvSpPr/>
          <p:nvPr/>
        </p:nvSpPr>
        <p:spPr>
          <a:xfrm rot="5400000">
            <a:off x="5860319" y="2994664"/>
            <a:ext cx="218703" cy="1854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5" name="Chevron 14"/>
          <p:cNvSpPr/>
          <p:nvPr/>
        </p:nvSpPr>
        <p:spPr>
          <a:xfrm rot="5400000">
            <a:off x="5860317" y="1963700"/>
            <a:ext cx="218703" cy="1854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7" name="Chevron 16"/>
          <p:cNvSpPr/>
          <p:nvPr/>
        </p:nvSpPr>
        <p:spPr>
          <a:xfrm rot="5400000">
            <a:off x="5860318" y="3948168"/>
            <a:ext cx="218703" cy="1854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4" name="TextBox 3"/>
          <p:cNvSpPr txBox="1"/>
          <p:nvPr/>
        </p:nvSpPr>
        <p:spPr>
          <a:xfrm>
            <a:off x="3849102" y="1127761"/>
            <a:ext cx="4111164" cy="461665"/>
          </a:xfrm>
          <a:prstGeom prst="rect">
            <a:avLst/>
          </a:prstGeom>
          <a:noFill/>
        </p:spPr>
        <p:txBody>
          <a:bodyPr wrap="square" rtlCol="0">
            <a:spAutoFit/>
          </a:bodyPr>
          <a:lstStyle/>
          <a:p>
            <a:pPr algn="ctr"/>
            <a:r>
              <a:rPr lang="en-US" sz="2400" dirty="0"/>
              <a:t>Qlik power user</a:t>
            </a:r>
          </a:p>
        </p:txBody>
      </p:sp>
      <p:sp>
        <p:nvSpPr>
          <p:cNvPr id="6" name="TextBox 5"/>
          <p:cNvSpPr txBox="1"/>
          <p:nvPr/>
        </p:nvSpPr>
        <p:spPr>
          <a:xfrm>
            <a:off x="3588203" y="2123726"/>
            <a:ext cx="4632960" cy="461665"/>
          </a:xfrm>
          <a:prstGeom prst="rect">
            <a:avLst/>
          </a:prstGeom>
          <a:noFill/>
        </p:spPr>
        <p:txBody>
          <a:bodyPr wrap="square" rtlCol="0">
            <a:spAutoFit/>
          </a:bodyPr>
          <a:lstStyle/>
          <a:p>
            <a:pPr algn="ctr" fontAlgn="ctr"/>
            <a:r>
              <a:rPr lang="en-US" sz="2400" dirty="0"/>
              <a:t>Restricted by internal policy</a:t>
            </a:r>
          </a:p>
        </p:txBody>
      </p:sp>
      <p:sp>
        <p:nvSpPr>
          <p:cNvPr id="8" name="TextBox 7"/>
          <p:cNvSpPr txBox="1"/>
          <p:nvPr/>
        </p:nvSpPr>
        <p:spPr>
          <a:xfrm>
            <a:off x="3857540" y="3119691"/>
            <a:ext cx="4094289" cy="461665"/>
          </a:xfrm>
          <a:prstGeom prst="rect">
            <a:avLst/>
          </a:prstGeom>
          <a:noFill/>
        </p:spPr>
        <p:txBody>
          <a:bodyPr wrap="square" rtlCol="0">
            <a:spAutoFit/>
          </a:bodyPr>
          <a:lstStyle/>
          <a:p>
            <a:pPr algn="ctr" fontAlgn="ctr"/>
            <a:r>
              <a:rPr lang="en-US" sz="2400" dirty="0"/>
              <a:t>Needs a quick solution</a:t>
            </a:r>
          </a:p>
        </p:txBody>
      </p:sp>
      <p:sp>
        <p:nvSpPr>
          <p:cNvPr id="11" name="TextBox 10"/>
          <p:cNvSpPr txBox="1"/>
          <p:nvPr/>
        </p:nvSpPr>
        <p:spPr>
          <a:xfrm>
            <a:off x="3964219" y="4115657"/>
            <a:ext cx="3880928" cy="461665"/>
          </a:xfrm>
          <a:prstGeom prst="rect">
            <a:avLst/>
          </a:prstGeom>
          <a:noFill/>
        </p:spPr>
        <p:txBody>
          <a:bodyPr wrap="square" rtlCol="0">
            <a:spAutoFit/>
          </a:bodyPr>
          <a:lstStyle/>
          <a:p>
            <a:pPr algn="ctr" fontAlgn="ctr"/>
            <a:r>
              <a:rPr lang="en-US" sz="2400" dirty="0"/>
              <a:t>Develops Qlik Sense app</a:t>
            </a:r>
          </a:p>
        </p:txBody>
      </p:sp>
      <p:sp>
        <p:nvSpPr>
          <p:cNvPr id="13" name="TextBox 12"/>
          <p:cNvSpPr txBox="1"/>
          <p:nvPr/>
        </p:nvSpPr>
        <p:spPr>
          <a:xfrm>
            <a:off x="4380870" y="5111620"/>
            <a:ext cx="3047629" cy="461665"/>
          </a:xfrm>
          <a:prstGeom prst="rect">
            <a:avLst/>
          </a:prstGeom>
          <a:noFill/>
        </p:spPr>
        <p:txBody>
          <a:bodyPr wrap="none" rtlCol="0">
            <a:spAutoFit/>
          </a:bodyPr>
          <a:lstStyle/>
          <a:p>
            <a:pPr algn="ctr"/>
            <a:r>
              <a:rPr lang="en-US" sz="2400" dirty="0"/>
              <a:t>Hosts on Qlik Cloud</a:t>
            </a:r>
          </a:p>
        </p:txBody>
      </p:sp>
    </p:spTree>
    <p:extLst>
      <p:ext uri="{BB962C8B-B14F-4D97-AF65-F5344CB8AC3E}">
        <p14:creationId xmlns:p14="http://schemas.microsoft.com/office/powerpoint/2010/main" val="369200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7" grpId="0" animBg="1"/>
      <p:bldP spid="6" grpId="0"/>
      <p:bldP spid="8" grpId="0"/>
      <p:bldP spid="11"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275411" y="581745"/>
            <a:ext cx="2185231" cy="1388723"/>
          </a:xfrm>
          <a:prstGeom prst="rect">
            <a:avLst/>
          </a:prstGeom>
        </p:spPr>
      </p:pic>
      <p:sp>
        <p:nvSpPr>
          <p:cNvPr id="4" name="Rectangle 3"/>
          <p:cNvSpPr/>
          <p:nvPr/>
        </p:nvSpPr>
        <p:spPr>
          <a:xfrm>
            <a:off x="489398" y="2512925"/>
            <a:ext cx="8255358" cy="1277850"/>
          </a:xfrm>
          <a:prstGeom prst="rect">
            <a:avLst/>
          </a:prstGeom>
        </p:spPr>
        <p:txBody>
          <a:bodyPr wrap="square">
            <a:spAutoFit/>
          </a:bodyPr>
          <a:lstStyle/>
          <a:p>
            <a:pPr algn="ctr">
              <a:lnSpc>
                <a:spcPct val="107000"/>
              </a:lnSpc>
              <a:spcAft>
                <a:spcPts val="0"/>
              </a:spcAft>
            </a:pPr>
            <a:r>
              <a:rPr lang="en-IN" sz="5400" dirty="0">
                <a:solidFill>
                  <a:srgbClr val="000000"/>
                </a:solidFill>
                <a:latin typeface="Arial" panose="020B0604020202020204" pitchFamily="34" charset="0"/>
                <a:ea typeface="Arial" panose="020B0604020202020204" pitchFamily="34" charset="0"/>
                <a:cs typeface="Calibri" panose="020F0502020204030204" pitchFamily="34" charset="0"/>
              </a:rPr>
              <a:t>Data </a:t>
            </a:r>
            <a:r>
              <a:rPr lang="en-IN" sz="5400" dirty="0" smtClean="0">
                <a:solidFill>
                  <a:srgbClr val="000000"/>
                </a:solidFill>
                <a:latin typeface="Arial" panose="020B0604020202020204" pitchFamily="34" charset="0"/>
                <a:ea typeface="Arial" panose="020B0604020202020204" pitchFamily="34" charset="0"/>
                <a:cs typeface="Calibri" panose="020F0502020204030204" pitchFamily="34" charset="0"/>
              </a:rPr>
              <a:t>Driven Documents </a:t>
            </a:r>
          </a:p>
          <a:p>
            <a:pPr algn="ctr">
              <a:lnSpc>
                <a:spcPct val="107000"/>
              </a:lnSpc>
              <a:spcAft>
                <a:spcPts val="0"/>
              </a:spcAft>
            </a:pPr>
            <a:r>
              <a:rPr lang="en-IN" dirty="0" smtClean="0">
                <a:solidFill>
                  <a:srgbClr val="000000"/>
                </a:solidFill>
                <a:latin typeface="Arial" panose="020B0604020202020204" pitchFamily="34" charset="0"/>
                <a:ea typeface="Arial" panose="020B0604020202020204" pitchFamily="34" charset="0"/>
                <a:cs typeface="Calibri" panose="020F0502020204030204" pitchFamily="34" charset="0"/>
              </a:rPr>
              <a:t>Introduction </a:t>
            </a:r>
            <a:r>
              <a:rPr lang="en-IN" dirty="0">
                <a:solidFill>
                  <a:srgbClr val="000000"/>
                </a:solidFill>
                <a:latin typeface="Arial" panose="020B0604020202020204" pitchFamily="34" charset="0"/>
                <a:ea typeface="Arial" panose="020B0604020202020204" pitchFamily="34" charset="0"/>
                <a:cs typeface="Calibri" panose="020F0502020204030204" pitchFamily="34" charset="0"/>
              </a:rPr>
              <a:t>to visualising data with D3.js</a:t>
            </a:r>
            <a:endParaRPr lang="en-IN"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18587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D3.js Overview</a:t>
            </a:r>
            <a:endParaRPr lang="en-IN" dirty="0"/>
          </a:p>
        </p:txBody>
      </p:sp>
      <p:sp>
        <p:nvSpPr>
          <p:cNvPr id="3" name="Content Placeholder 2"/>
          <p:cNvSpPr>
            <a:spLocks noGrp="1"/>
          </p:cNvSpPr>
          <p:nvPr>
            <p:ph sz="quarter" idx="1"/>
          </p:nvPr>
        </p:nvSpPr>
        <p:spPr/>
        <p:txBody>
          <a:bodyPr>
            <a:normAutofit lnSpcReduction="10000"/>
          </a:bodyPr>
          <a:lstStyle/>
          <a:p>
            <a:pPr lvl="0" fontAlgn="base"/>
            <a:r>
              <a:rPr lang="en-IN" dirty="0"/>
              <a:t>A JavaScript library for creating data visualization </a:t>
            </a:r>
            <a:endParaRPr lang="en-IN" sz="1200" dirty="0"/>
          </a:p>
          <a:p>
            <a:pPr lvl="1" fontAlgn="base"/>
            <a:r>
              <a:rPr lang="en-IN" sz="2400" dirty="0"/>
              <a:t>Transformation of data into interactive visualizations </a:t>
            </a:r>
            <a:endParaRPr lang="en-IN" sz="1600" dirty="0"/>
          </a:p>
          <a:p>
            <a:pPr lvl="1" fontAlgn="base"/>
            <a:r>
              <a:rPr lang="en-IN" sz="2400" dirty="0"/>
              <a:t>A kind of clever "jQuery for SVG“ </a:t>
            </a:r>
            <a:endParaRPr lang="en-IN" sz="1600" dirty="0"/>
          </a:p>
          <a:p>
            <a:pPr lvl="1" fontAlgn="base"/>
            <a:r>
              <a:rPr lang="en-IN" sz="2400" dirty="0"/>
              <a:t>Developed by Mike Bostock  </a:t>
            </a:r>
            <a:r>
              <a:rPr lang="en-IN" sz="2800" dirty="0" smtClean="0"/>
              <a:t> </a:t>
            </a:r>
            <a:endParaRPr lang="en-IN" sz="1800" dirty="0" smtClean="0"/>
          </a:p>
          <a:p>
            <a:pPr lvl="0" fontAlgn="base"/>
            <a:r>
              <a:rPr lang="en-IN" dirty="0" smtClean="0"/>
              <a:t>Based on standard Web technology </a:t>
            </a:r>
            <a:endParaRPr lang="en-IN" sz="1200" dirty="0" smtClean="0"/>
          </a:p>
          <a:p>
            <a:pPr lvl="1" fontAlgn="base"/>
            <a:r>
              <a:rPr lang="en-IN" sz="2400" dirty="0" smtClean="0"/>
              <a:t>HTML </a:t>
            </a:r>
            <a:r>
              <a:rPr lang="en-IN" sz="2400" dirty="0"/>
              <a:t>Hypertext </a:t>
            </a:r>
            <a:r>
              <a:rPr lang="en-IN" sz="2400" dirty="0" err="1"/>
              <a:t>Markup</a:t>
            </a:r>
            <a:r>
              <a:rPr lang="en-IN" sz="2400" dirty="0"/>
              <a:t> Language  </a:t>
            </a:r>
            <a:endParaRPr lang="en-IN" sz="1600" dirty="0"/>
          </a:p>
          <a:p>
            <a:pPr lvl="1" fontAlgn="base"/>
            <a:r>
              <a:rPr lang="en-IN" sz="2400" dirty="0"/>
              <a:t>CSS 	 Cascading Style Sheets </a:t>
            </a:r>
            <a:endParaRPr lang="en-IN" sz="1600" dirty="0"/>
          </a:p>
          <a:p>
            <a:pPr lvl="1" fontAlgn="base"/>
            <a:r>
              <a:rPr lang="en-IN" sz="2400" dirty="0"/>
              <a:t>JS 	 JavaScript </a:t>
            </a:r>
            <a:endParaRPr lang="en-IN" sz="1600" dirty="0"/>
          </a:p>
          <a:p>
            <a:pPr lvl="1" fontAlgn="base"/>
            <a:r>
              <a:rPr lang="en-IN" sz="2400" dirty="0"/>
              <a:t>SVG 	 Scalable Vector Graphics  </a:t>
            </a:r>
            <a:endParaRPr lang="en-IN" sz="1600" dirty="0"/>
          </a:p>
          <a:p>
            <a:pPr lvl="1" fontAlgn="base"/>
            <a:r>
              <a:rPr lang="en-IN" dirty="0" smtClean="0"/>
              <a:t>DOM  </a:t>
            </a:r>
            <a:r>
              <a:rPr lang="en-IN" dirty="0"/>
              <a:t>The Document Object Model </a:t>
            </a:r>
          </a:p>
        </p:txBody>
      </p:sp>
    </p:spTree>
    <p:extLst>
      <p:ext uri="{BB962C8B-B14F-4D97-AF65-F5344CB8AC3E}">
        <p14:creationId xmlns:p14="http://schemas.microsoft.com/office/powerpoint/2010/main" val="10834305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D3.js Features</a:t>
            </a:r>
            <a:endParaRPr lang="en-IN" dirty="0"/>
          </a:p>
        </p:txBody>
      </p:sp>
      <p:sp>
        <p:nvSpPr>
          <p:cNvPr id="3" name="Content Placeholder 2"/>
          <p:cNvSpPr>
            <a:spLocks noGrp="1"/>
          </p:cNvSpPr>
          <p:nvPr>
            <p:ph sz="quarter" idx="1"/>
          </p:nvPr>
        </p:nvSpPr>
        <p:spPr/>
        <p:txBody>
          <a:bodyPr>
            <a:normAutofit fontScale="70000" lnSpcReduction="20000"/>
          </a:bodyPr>
          <a:lstStyle/>
          <a:p>
            <a:pPr lvl="0" fontAlgn="base"/>
            <a:r>
              <a:rPr lang="en-IN" dirty="0"/>
              <a:t>Solves the fundamental problem of data visualisation </a:t>
            </a:r>
            <a:endParaRPr lang="en-IN" sz="1200" dirty="0"/>
          </a:p>
          <a:p>
            <a:r>
              <a:rPr lang="en-IN" sz="2400" dirty="0"/>
              <a:t>Creates SVG (or HTML) DOM elements </a:t>
            </a:r>
            <a:r>
              <a:rPr lang="en-IN" sz="2400" dirty="0" smtClean="0"/>
              <a:t>where </a:t>
            </a:r>
            <a:r>
              <a:rPr lang="en-IN" b="1" dirty="0"/>
              <a:t>Scalable Vector Graphics</a:t>
            </a:r>
            <a:r>
              <a:rPr lang="en-IN" dirty="0"/>
              <a:t> (</a:t>
            </a:r>
            <a:r>
              <a:rPr lang="en-IN" b="1" dirty="0"/>
              <a:t>SVG</a:t>
            </a:r>
            <a:r>
              <a:rPr lang="en-IN" dirty="0"/>
              <a:t>) is an </a:t>
            </a:r>
            <a:r>
              <a:rPr lang="en-IN" dirty="0">
                <a:hlinkClick r:id="rId2" tooltip="XML"/>
              </a:rPr>
              <a:t>XML</a:t>
            </a:r>
            <a:r>
              <a:rPr lang="en-IN" dirty="0"/>
              <a:t>-based </a:t>
            </a:r>
            <a:r>
              <a:rPr lang="en-IN" dirty="0">
                <a:hlinkClick r:id="rId3" tooltip="Vector image format"/>
              </a:rPr>
              <a:t>vector image format</a:t>
            </a:r>
            <a:r>
              <a:rPr lang="en-IN" dirty="0"/>
              <a:t> for </a:t>
            </a:r>
            <a:r>
              <a:rPr lang="en-IN" dirty="0">
                <a:hlinkClick r:id="rId4" tooltip="Two-dimensional"/>
              </a:rPr>
              <a:t>two-dimensional</a:t>
            </a:r>
            <a:r>
              <a:rPr lang="en-IN" dirty="0"/>
              <a:t> graphics with support for interactivity and animation. The SVG specification is an </a:t>
            </a:r>
            <a:r>
              <a:rPr lang="en-IN" dirty="0">
                <a:hlinkClick r:id="rId5" tooltip="Open standard"/>
              </a:rPr>
              <a:t>open standard</a:t>
            </a:r>
            <a:r>
              <a:rPr lang="en-IN" dirty="0"/>
              <a:t> developed by the </a:t>
            </a:r>
            <a:r>
              <a:rPr lang="en-IN" dirty="0">
                <a:hlinkClick r:id="rId6" tooltip="World Wide Web Consortium"/>
              </a:rPr>
              <a:t>World Wide Web Consortium</a:t>
            </a:r>
            <a:r>
              <a:rPr lang="en-IN" dirty="0"/>
              <a:t> (W3C) since 1999.</a:t>
            </a:r>
          </a:p>
          <a:p>
            <a:r>
              <a:rPr lang="en-IN" dirty="0"/>
              <a:t>SVG images and their </a:t>
            </a:r>
            <a:r>
              <a:rPr lang="en-IN" dirty="0" err="1"/>
              <a:t>behaviors</a:t>
            </a:r>
            <a:r>
              <a:rPr lang="en-IN" dirty="0"/>
              <a:t> are defined in XML text files. This means that they can be searched, indexed, </a:t>
            </a:r>
            <a:r>
              <a:rPr lang="en-IN" dirty="0">
                <a:hlinkClick r:id="rId7" tooltip="Scripting language"/>
              </a:rPr>
              <a:t>scripted</a:t>
            </a:r>
            <a:r>
              <a:rPr lang="en-IN" dirty="0"/>
              <a:t>, </a:t>
            </a:r>
            <a:r>
              <a:rPr lang="en-IN" dirty="0" err="1"/>
              <a:t>and</a:t>
            </a:r>
            <a:r>
              <a:rPr lang="en-IN" dirty="0" err="1">
                <a:hlinkClick r:id="rId8" tooltip="Data compression"/>
              </a:rPr>
              <a:t>compressed</a:t>
            </a:r>
            <a:r>
              <a:rPr lang="en-IN" dirty="0"/>
              <a:t>. As XML files, SVG images can be created and edited with any </a:t>
            </a:r>
            <a:r>
              <a:rPr lang="en-IN" dirty="0">
                <a:hlinkClick r:id="rId9" tooltip="Text editor"/>
              </a:rPr>
              <a:t>text editor</a:t>
            </a:r>
            <a:r>
              <a:rPr lang="en-IN" dirty="0"/>
              <a:t>, but are more often created with drawing software.</a:t>
            </a:r>
          </a:p>
          <a:p>
            <a:pPr lvl="1" fontAlgn="base"/>
            <a:endParaRPr lang="en-IN" sz="1600" dirty="0"/>
          </a:p>
          <a:p>
            <a:pPr lvl="1" fontAlgn="base"/>
            <a:r>
              <a:rPr lang="en-IN" sz="2400" dirty="0"/>
              <a:t>Manipulates the DOM with data </a:t>
            </a:r>
            <a:endParaRPr lang="en-IN" sz="1600" dirty="0"/>
          </a:p>
          <a:p>
            <a:pPr lvl="1" fontAlgn="base"/>
            <a:r>
              <a:rPr lang="en-IN" sz="2400" dirty="0"/>
              <a:t>Supports differential data update </a:t>
            </a:r>
            <a:endParaRPr lang="en-IN" sz="1600" dirty="0"/>
          </a:p>
          <a:p>
            <a:pPr lvl="0" fontAlgn="base"/>
            <a:r>
              <a:rPr lang="en-IN" dirty="0"/>
              <a:t>Fast, simple and efficient </a:t>
            </a:r>
            <a:endParaRPr lang="en-IN" sz="1200" dirty="0"/>
          </a:p>
          <a:p>
            <a:pPr lvl="0" fontAlgn="base"/>
            <a:r>
              <a:rPr lang="en-IN" dirty="0"/>
              <a:t>Support for animations and transitions </a:t>
            </a:r>
            <a:endParaRPr lang="en-IN" sz="1200" dirty="0"/>
          </a:p>
          <a:p>
            <a:pPr lvl="0" fontAlgn="base"/>
            <a:r>
              <a:rPr lang="en-IN" dirty="0"/>
              <a:t>A lot of existing chart/graph layouts •  Modularity </a:t>
            </a:r>
            <a:endParaRPr lang="en-IN" sz="1200" dirty="0"/>
          </a:p>
          <a:p>
            <a:pPr lvl="1" fontAlgn="base"/>
            <a:r>
              <a:rPr lang="en-IN" sz="2400" dirty="0"/>
              <a:t>Extensions with functions and plugins </a:t>
            </a:r>
            <a:endParaRPr lang="en-IN" sz="1600" dirty="0"/>
          </a:p>
          <a:p>
            <a:pPr lvl="0" fontAlgn="base"/>
            <a:r>
              <a:rPr lang="en-IN" dirty="0"/>
              <a:t>Active community support </a:t>
            </a:r>
            <a:endParaRPr lang="en-IN" sz="1200" dirty="0"/>
          </a:p>
          <a:p>
            <a:pPr marL="0" lvl="0" indent="0" fontAlgn="base">
              <a:buNone/>
            </a:pPr>
            <a:endParaRPr lang="en-IN" dirty="0"/>
          </a:p>
        </p:txBody>
      </p:sp>
    </p:spTree>
    <p:extLst>
      <p:ext uri="{BB962C8B-B14F-4D97-AF65-F5344CB8AC3E}">
        <p14:creationId xmlns:p14="http://schemas.microsoft.com/office/powerpoint/2010/main" val="1468413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In D3.js</a:t>
            </a:r>
            <a:endParaRPr lang="en-IN" dirty="0"/>
          </a:p>
        </p:txBody>
      </p:sp>
      <p:sp>
        <p:nvSpPr>
          <p:cNvPr id="3" name="Content Placeholder 2"/>
          <p:cNvSpPr>
            <a:spLocks noGrp="1"/>
          </p:cNvSpPr>
          <p:nvPr>
            <p:ph sz="quarter" idx="1"/>
          </p:nvPr>
        </p:nvSpPr>
        <p:spPr/>
        <p:txBody>
          <a:bodyPr>
            <a:normAutofit/>
          </a:bodyPr>
          <a:lstStyle/>
          <a:p>
            <a:pPr lvl="0" fontAlgn="base"/>
            <a:r>
              <a:rPr lang="en-IN" dirty="0"/>
              <a:t>Data are arrays </a:t>
            </a:r>
            <a:endParaRPr lang="en-IN" sz="1200" dirty="0"/>
          </a:p>
          <a:p>
            <a:pPr lvl="1" fontAlgn="base"/>
            <a:r>
              <a:rPr lang="en-IN" sz="2400" dirty="0"/>
              <a:t>Array of numbers </a:t>
            </a:r>
            <a:endParaRPr lang="en-IN" sz="1600" dirty="0"/>
          </a:p>
          <a:p>
            <a:pPr lvl="1" fontAlgn="base"/>
            <a:r>
              <a:rPr lang="en-IN" sz="2400" dirty="0"/>
              <a:t>Array of objects </a:t>
            </a:r>
            <a:endParaRPr lang="en-IN" sz="1600" dirty="0"/>
          </a:p>
          <a:p>
            <a:pPr lvl="1" fontAlgn="base"/>
            <a:r>
              <a:rPr lang="en-IN" sz="2400" dirty="0"/>
              <a:t>Array of arrays (matrix) </a:t>
            </a:r>
            <a:endParaRPr lang="en-IN" sz="1600" dirty="0"/>
          </a:p>
          <a:p>
            <a:pPr lvl="1" fontAlgn="base"/>
            <a:r>
              <a:rPr lang="en-IN" sz="2400" dirty="0"/>
              <a:t>Use JavaScript‘s built-in array methods </a:t>
            </a:r>
            <a:r>
              <a:rPr lang="en-IN" sz="2000" dirty="0"/>
              <a:t>array.{</a:t>
            </a:r>
            <a:r>
              <a:rPr lang="en-IN" sz="2000" dirty="0" err="1"/>
              <a:t>filter,map,sort</a:t>
            </a:r>
            <a:r>
              <a:rPr lang="en-IN" sz="2000" dirty="0"/>
              <a:t>,…} </a:t>
            </a:r>
            <a:endParaRPr lang="en-IN" sz="1600" dirty="0"/>
          </a:p>
          <a:p>
            <a:pPr lvl="0" fontAlgn="base"/>
            <a:r>
              <a:rPr lang="en-IN" dirty="0"/>
              <a:t>JSON </a:t>
            </a:r>
            <a:endParaRPr lang="en-IN" sz="1200" dirty="0"/>
          </a:p>
          <a:p>
            <a:pPr lvl="1" fontAlgn="base"/>
            <a:r>
              <a:rPr lang="en-IN" sz="2400" dirty="0"/>
              <a:t>Embed JSON data </a:t>
            </a:r>
            <a:endParaRPr lang="en-IN" sz="1600" dirty="0"/>
          </a:p>
          <a:p>
            <a:pPr lvl="1" fontAlgn="base"/>
            <a:r>
              <a:rPr lang="en-IN" sz="2400" dirty="0"/>
              <a:t>Loading JSON data </a:t>
            </a:r>
            <a:endParaRPr lang="en-IN" sz="1600" dirty="0"/>
          </a:p>
          <a:p>
            <a:pPr lvl="0" fontAlgn="base"/>
            <a:r>
              <a:rPr lang="en-IN" dirty="0"/>
              <a:t>Loading Comma-Separated Values (CSV) </a:t>
            </a:r>
            <a:endParaRPr lang="en-IN" sz="1200" dirty="0"/>
          </a:p>
          <a:p>
            <a:r>
              <a:rPr lang="en-IN" dirty="0"/>
              <a:t>Loading XML data using </a:t>
            </a:r>
            <a:r>
              <a:rPr lang="en-IN" dirty="0" err="1"/>
              <a:t>XMLHttpRequest</a:t>
            </a:r>
            <a:r>
              <a:rPr lang="en-IN" dirty="0"/>
              <a:t> </a:t>
            </a:r>
          </a:p>
        </p:txBody>
      </p:sp>
    </p:spTree>
    <p:extLst>
      <p:ext uri="{BB962C8B-B14F-4D97-AF65-F5344CB8AC3E}">
        <p14:creationId xmlns:p14="http://schemas.microsoft.com/office/powerpoint/2010/main" val="4433123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Various Functions Implemented in D3</a:t>
            </a:r>
            <a:endParaRPr lang="en-IN" dirty="0"/>
          </a:p>
        </p:txBody>
      </p:sp>
      <p:sp>
        <p:nvSpPr>
          <p:cNvPr id="3" name="Content Placeholder 2"/>
          <p:cNvSpPr>
            <a:spLocks noGrp="1"/>
          </p:cNvSpPr>
          <p:nvPr>
            <p:ph sz="quarter" idx="1"/>
          </p:nvPr>
        </p:nvSpPr>
        <p:spPr>
          <a:xfrm>
            <a:off x="547353" y="1690350"/>
            <a:ext cx="7514822" cy="4826360"/>
          </a:xfrm>
        </p:spPr>
        <p:txBody>
          <a:bodyPr>
            <a:normAutofit fontScale="25000" lnSpcReduction="20000"/>
          </a:bodyPr>
          <a:lstStyle/>
          <a:p>
            <a:pPr marL="0" indent="0">
              <a:buNone/>
            </a:pPr>
            <a:r>
              <a:rPr lang="en-IN" sz="5800" b="1" dirty="0"/>
              <a:t>Selection &amp; Manipulation </a:t>
            </a:r>
          </a:p>
          <a:p>
            <a:pPr lvl="0" fontAlgn="base"/>
            <a:r>
              <a:rPr lang="en-IN" sz="5800" dirty="0"/>
              <a:t>Selectors to simplify DOM access </a:t>
            </a:r>
            <a:endParaRPr lang="en-IN" sz="5800" dirty="0" smtClean="0"/>
          </a:p>
          <a:p>
            <a:pPr lvl="0" fontAlgn="base"/>
            <a:r>
              <a:rPr lang="en-IN" sz="5800" dirty="0" smtClean="0"/>
              <a:t>Method </a:t>
            </a:r>
            <a:r>
              <a:rPr lang="en-IN" sz="5800" dirty="0"/>
              <a:t>chaining  </a:t>
            </a:r>
          </a:p>
          <a:p>
            <a:r>
              <a:rPr lang="en-IN" sz="5800" dirty="0" smtClean="0"/>
              <a:t>Shorter </a:t>
            </a:r>
            <a:r>
              <a:rPr lang="en-IN" sz="5800" dirty="0"/>
              <a:t>(and more readable) </a:t>
            </a:r>
            <a:r>
              <a:rPr lang="en-IN" sz="5800" dirty="0" smtClean="0"/>
              <a:t>code</a:t>
            </a:r>
          </a:p>
          <a:p>
            <a:pPr marL="0" indent="0">
              <a:buNone/>
            </a:pPr>
            <a:endParaRPr lang="en-IN" sz="5800" dirty="0" smtClean="0"/>
          </a:p>
          <a:p>
            <a:pPr marL="0" indent="0">
              <a:buNone/>
            </a:pPr>
            <a:r>
              <a:rPr lang="en-IN" sz="5800" b="1" dirty="0" smtClean="0"/>
              <a:t>Data Binding </a:t>
            </a:r>
          </a:p>
          <a:p>
            <a:pPr lvl="0" fontAlgn="base"/>
            <a:r>
              <a:rPr lang="en-IN" sz="5800" dirty="0"/>
              <a:t>Select elements and join with data </a:t>
            </a:r>
          </a:p>
          <a:p>
            <a:pPr lvl="1" fontAlgn="base"/>
            <a:r>
              <a:rPr lang="en-IN" sz="5800" dirty="0"/>
              <a:t>Pairs a data object and a visual </a:t>
            </a:r>
            <a:r>
              <a:rPr lang="en-IN" sz="5800" dirty="0" smtClean="0"/>
              <a:t>element</a:t>
            </a:r>
            <a:endParaRPr lang="en-IN" sz="5800" dirty="0"/>
          </a:p>
          <a:p>
            <a:pPr lvl="0" fontAlgn="base"/>
            <a:r>
              <a:rPr lang="en-IN" sz="5800" dirty="0"/>
              <a:t>Generation of visual elements </a:t>
            </a:r>
          </a:p>
          <a:p>
            <a:pPr marL="0" lvl="0" indent="0" fontAlgn="base">
              <a:buNone/>
            </a:pPr>
            <a:r>
              <a:rPr lang="en-IN" sz="5800" b="1" dirty="0"/>
              <a:t> </a:t>
            </a:r>
            <a:r>
              <a:rPr lang="en-IN" sz="5800" b="1" dirty="0" smtClean="0"/>
              <a:t>       .</a:t>
            </a:r>
            <a:r>
              <a:rPr lang="en-IN" sz="5800" b="1" dirty="0"/>
              <a:t>enter().append()</a:t>
            </a:r>
            <a:r>
              <a:rPr lang="en-IN" sz="5800" dirty="0"/>
              <a:t> </a:t>
            </a:r>
          </a:p>
          <a:p>
            <a:pPr lvl="0" fontAlgn="base"/>
            <a:r>
              <a:rPr lang="en-IN" sz="5800" dirty="0"/>
              <a:t>Set properties using functions of data </a:t>
            </a:r>
          </a:p>
          <a:p>
            <a:pPr lvl="1" fontAlgn="base"/>
            <a:r>
              <a:rPr lang="en-IN" sz="5800" dirty="0"/>
              <a:t>Attributes (and styles) control position and appearance </a:t>
            </a:r>
          </a:p>
          <a:p>
            <a:pPr marL="0" indent="0">
              <a:buNone/>
            </a:pPr>
            <a:endParaRPr lang="en-IN" b="1" dirty="0" smtClean="0"/>
          </a:p>
          <a:p>
            <a:pPr marL="0" indent="0">
              <a:buNone/>
            </a:pPr>
            <a:r>
              <a:rPr lang="en-IN" dirty="0" smtClean="0"/>
              <a:t> </a:t>
            </a:r>
            <a:endParaRPr lang="en-IN" dirty="0"/>
          </a:p>
          <a:p>
            <a:pPr marL="0" indent="0">
              <a:buNone/>
            </a:pPr>
            <a:r>
              <a:rPr lang="en-IN" sz="6200" b="1" dirty="0" smtClean="0"/>
              <a:t>Scales</a:t>
            </a:r>
          </a:p>
          <a:p>
            <a:pPr lvl="0" fontAlgn="base"/>
            <a:r>
              <a:rPr lang="en-IN" sz="6000" dirty="0"/>
              <a:t>Scales are functions that map from an input domain to an output range </a:t>
            </a:r>
          </a:p>
          <a:p>
            <a:pPr lvl="1" fontAlgn="base"/>
            <a:r>
              <a:rPr lang="en-IN" sz="6000" dirty="0"/>
              <a:t>Input is data-driven </a:t>
            </a:r>
          </a:p>
          <a:p>
            <a:pPr lvl="1" fontAlgn="base"/>
            <a:r>
              <a:rPr lang="en-IN" sz="6000" dirty="0"/>
              <a:t>Output range controls visual properties </a:t>
            </a:r>
          </a:p>
          <a:p>
            <a:pPr marL="0" indent="0">
              <a:buNone/>
            </a:pPr>
            <a:endParaRPr lang="en-IN" sz="6200" b="1" dirty="0"/>
          </a:p>
        </p:txBody>
      </p:sp>
    </p:spTree>
    <p:extLst>
      <p:ext uri="{BB962C8B-B14F-4D97-AF65-F5344CB8AC3E}">
        <p14:creationId xmlns:p14="http://schemas.microsoft.com/office/powerpoint/2010/main" val="50483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Things Which Could be Made in D3</a:t>
            </a:r>
            <a:endParaRPr lang="en-IN" dirty="0"/>
          </a:p>
        </p:txBody>
      </p:sp>
      <p:sp>
        <p:nvSpPr>
          <p:cNvPr id="3" name="Content Placeholder 2"/>
          <p:cNvSpPr>
            <a:spLocks noGrp="1"/>
          </p:cNvSpPr>
          <p:nvPr>
            <p:ph sz="quarter" idx="1"/>
          </p:nvPr>
        </p:nvSpPr>
        <p:spPr/>
        <p:txBody>
          <a:bodyPr/>
          <a:lstStyle/>
          <a:p>
            <a:r>
              <a:rPr lang="en-IN" dirty="0" smtClean="0"/>
              <a:t>Bar Chart</a:t>
            </a:r>
          </a:p>
          <a:p>
            <a:pPr marL="0" indent="0">
              <a:buNone/>
            </a:pPr>
            <a:r>
              <a:rPr lang="en-IN" dirty="0"/>
              <a:t> </a:t>
            </a:r>
            <a:r>
              <a:rPr lang="en-IN" dirty="0" smtClean="0"/>
              <a:t>  -</a:t>
            </a:r>
            <a:r>
              <a:rPr lang="en-IN" sz="1800" dirty="0" smtClean="0"/>
              <a:t>By generating HTML div elements</a:t>
            </a:r>
            <a:r>
              <a:rPr lang="en-IN" dirty="0" smtClean="0"/>
              <a:t>.</a:t>
            </a:r>
          </a:p>
          <a:p>
            <a:pPr marL="0" indent="0">
              <a:buNone/>
            </a:pPr>
            <a:r>
              <a:rPr lang="en-IN" sz="1800" dirty="0" smtClean="0"/>
              <a:t>    </a:t>
            </a:r>
            <a:r>
              <a:rPr lang="en-IN" sz="1800" b="1" dirty="0" smtClean="0"/>
              <a:t>-</a:t>
            </a:r>
            <a:r>
              <a:rPr lang="en-IN" sz="1800" dirty="0" smtClean="0"/>
              <a:t>By </a:t>
            </a:r>
            <a:r>
              <a:rPr lang="en-IN" sz="1800" dirty="0"/>
              <a:t>generating  SVG </a:t>
            </a:r>
            <a:r>
              <a:rPr lang="en-IN" sz="1800" dirty="0" err="1"/>
              <a:t>rect</a:t>
            </a:r>
            <a:r>
              <a:rPr lang="en-IN" sz="1800" dirty="0"/>
              <a:t> elements and axes</a:t>
            </a:r>
            <a:r>
              <a:rPr lang="en-IN" sz="1800" dirty="0" smtClean="0"/>
              <a:t> </a:t>
            </a:r>
          </a:p>
          <a:p>
            <a:endParaRPr lang="en-IN" dirty="0"/>
          </a:p>
          <a:p>
            <a:r>
              <a:rPr lang="en-IN" dirty="0" smtClean="0"/>
              <a:t>Layout</a:t>
            </a:r>
          </a:p>
          <a:p>
            <a:pPr marL="0" lvl="0" indent="0" fontAlgn="base">
              <a:buNone/>
            </a:pPr>
            <a:r>
              <a:rPr lang="en-IN" sz="1800" dirty="0" smtClean="0"/>
              <a:t>    -Layouts </a:t>
            </a:r>
            <a:r>
              <a:rPr lang="en-IN" sz="1800" dirty="0"/>
              <a:t>do transform data to visual elements </a:t>
            </a:r>
          </a:p>
          <a:p>
            <a:pPr marL="0" indent="0">
              <a:buNone/>
            </a:pPr>
            <a:r>
              <a:rPr lang="en-IN" sz="1800" dirty="0" smtClean="0"/>
              <a:t>    -They </a:t>
            </a:r>
            <a:r>
              <a:rPr lang="en-IN" sz="1800" dirty="0"/>
              <a:t>do not draw, they make the data uplift by  </a:t>
            </a:r>
            <a:r>
              <a:rPr lang="en-IN" sz="1800" dirty="0" smtClean="0"/>
              <a:t>            generating, positioning, and sizing visual elements.</a:t>
            </a:r>
          </a:p>
          <a:p>
            <a:pPr marL="0" indent="0">
              <a:buNone/>
            </a:pPr>
            <a:endParaRPr lang="en-IN" sz="1800" dirty="0"/>
          </a:p>
          <a:p>
            <a:r>
              <a:rPr lang="en-IN" dirty="0" smtClean="0"/>
              <a:t>Pie Chart</a:t>
            </a:r>
          </a:p>
          <a:p>
            <a:pPr marL="0" indent="0">
              <a:buNone/>
            </a:pPr>
            <a:r>
              <a:rPr lang="en-IN" dirty="0" smtClean="0"/>
              <a:t>   </a:t>
            </a:r>
            <a:r>
              <a:rPr lang="en-IN" sz="1800" dirty="0" smtClean="0"/>
              <a:t>-By using a d3.js pie layout </a:t>
            </a:r>
          </a:p>
          <a:p>
            <a:pPr marL="0" indent="0">
              <a:buNone/>
            </a:pPr>
            <a:endParaRPr lang="en-IN" sz="1800" dirty="0" smtClean="0"/>
          </a:p>
          <a:p>
            <a:pPr marL="0" indent="0">
              <a:buNone/>
            </a:pPr>
            <a:endParaRPr lang="en-IN" dirty="0" smtClean="0"/>
          </a:p>
          <a:p>
            <a:endParaRPr lang="en-IN" sz="1800" dirty="0" smtClean="0"/>
          </a:p>
          <a:p>
            <a:pPr marL="0" indent="0">
              <a:buNone/>
            </a:pPr>
            <a:endParaRPr lang="en-IN" dirty="0"/>
          </a:p>
        </p:txBody>
      </p:sp>
      <p:grpSp>
        <p:nvGrpSpPr>
          <p:cNvPr id="14" name="Group 13"/>
          <p:cNvGrpSpPr/>
          <p:nvPr/>
        </p:nvGrpSpPr>
        <p:grpSpPr>
          <a:xfrm>
            <a:off x="5685040" y="1839384"/>
            <a:ext cx="2767637" cy="1947304"/>
            <a:chOff x="9392" y="-2"/>
            <a:chExt cx="2767697" cy="3414412"/>
          </a:xfrm>
        </p:grpSpPr>
        <p:pic>
          <p:nvPicPr>
            <p:cNvPr id="15" name="Picture 14"/>
            <p:cNvPicPr/>
            <p:nvPr/>
          </p:nvPicPr>
          <p:blipFill>
            <a:blip r:embed="rId2"/>
            <a:stretch>
              <a:fillRect/>
            </a:stretch>
          </p:blipFill>
          <p:spPr>
            <a:xfrm>
              <a:off x="9392" y="-2"/>
              <a:ext cx="2767697" cy="3414410"/>
            </a:xfrm>
            <a:prstGeom prst="rect">
              <a:avLst/>
            </a:prstGeom>
          </p:spPr>
        </p:pic>
        <p:pic>
          <p:nvPicPr>
            <p:cNvPr id="20" name="Picture 19"/>
            <p:cNvPicPr/>
            <p:nvPr/>
          </p:nvPicPr>
          <p:blipFill>
            <a:blip r:embed="rId3"/>
            <a:stretch>
              <a:fillRect/>
            </a:stretch>
          </p:blipFill>
          <p:spPr>
            <a:xfrm>
              <a:off x="2561557" y="3178614"/>
              <a:ext cx="215532" cy="235796"/>
            </a:xfrm>
            <a:prstGeom prst="rect">
              <a:avLst/>
            </a:prstGeom>
          </p:spPr>
        </p:pic>
      </p:grpSp>
      <p:pic>
        <p:nvPicPr>
          <p:cNvPr id="30" name="Picture 29"/>
          <p:cNvPicPr/>
          <p:nvPr/>
        </p:nvPicPr>
        <p:blipFill>
          <a:blip r:embed="rId4"/>
          <a:stretch>
            <a:fillRect/>
          </a:stretch>
        </p:blipFill>
        <p:spPr>
          <a:xfrm>
            <a:off x="5882832" y="3949959"/>
            <a:ext cx="2354318" cy="2523993"/>
          </a:xfrm>
          <a:prstGeom prst="rect">
            <a:avLst/>
          </a:prstGeom>
        </p:spPr>
      </p:pic>
    </p:spTree>
    <p:extLst>
      <p:ext uri="{BB962C8B-B14F-4D97-AF65-F5344CB8AC3E}">
        <p14:creationId xmlns:p14="http://schemas.microsoft.com/office/powerpoint/2010/main" val="15854764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Transitions and Interactions</a:t>
            </a:r>
            <a:endParaRPr lang="en-IN" dirty="0"/>
          </a:p>
        </p:txBody>
      </p:sp>
      <p:sp>
        <p:nvSpPr>
          <p:cNvPr id="3" name="Content Placeholder 2"/>
          <p:cNvSpPr>
            <a:spLocks noGrp="1"/>
          </p:cNvSpPr>
          <p:nvPr>
            <p:ph sz="quarter" idx="1"/>
          </p:nvPr>
        </p:nvSpPr>
        <p:spPr/>
        <p:txBody>
          <a:bodyPr>
            <a:normAutofit/>
          </a:bodyPr>
          <a:lstStyle/>
          <a:p>
            <a:r>
              <a:rPr lang="en-IN" dirty="0" smtClean="0"/>
              <a:t>Make </a:t>
            </a:r>
            <a:r>
              <a:rPr lang="en-IN" dirty="0"/>
              <a:t>your charts change smoothly</a:t>
            </a:r>
          </a:p>
          <a:p>
            <a:pPr marL="0" indent="0">
              <a:buNone/>
            </a:pPr>
            <a:r>
              <a:rPr lang="en-IN" dirty="0"/>
              <a:t>– Data changes become animated</a:t>
            </a:r>
          </a:p>
          <a:p>
            <a:pPr marL="0" indent="0">
              <a:buNone/>
            </a:pPr>
            <a:r>
              <a:rPr lang="en-IN" dirty="0"/>
              <a:t>– Smooth movements</a:t>
            </a:r>
          </a:p>
          <a:p>
            <a:pPr marL="0" indent="0">
              <a:buNone/>
            </a:pPr>
            <a:r>
              <a:rPr lang="en-IN" dirty="0"/>
              <a:t>– Fade-in / fade-out</a:t>
            </a:r>
          </a:p>
          <a:p>
            <a:r>
              <a:rPr lang="en-IN" dirty="0" smtClean="0"/>
              <a:t>Add </a:t>
            </a:r>
            <a:r>
              <a:rPr lang="en-IN" dirty="0"/>
              <a:t>event handlers to generated SVG elements</a:t>
            </a:r>
          </a:p>
          <a:p>
            <a:pPr marL="0" indent="0">
              <a:buNone/>
            </a:pPr>
            <a:r>
              <a:rPr lang="en-IN" dirty="0"/>
              <a:t>– On over à Tooltips</a:t>
            </a:r>
          </a:p>
          <a:p>
            <a:pPr marL="0" indent="0">
              <a:buNone/>
            </a:pPr>
            <a:r>
              <a:rPr lang="en-IN" dirty="0"/>
              <a:t>– On click à Follow URL link</a:t>
            </a:r>
          </a:p>
          <a:p>
            <a:pPr marL="0" indent="0">
              <a:buNone/>
            </a:pPr>
            <a:r>
              <a:rPr lang="en-IN" dirty="0"/>
              <a:t>– On </a:t>
            </a:r>
            <a:r>
              <a:rPr lang="en-IN" dirty="0" err="1"/>
              <a:t>dblclick</a:t>
            </a:r>
            <a:r>
              <a:rPr lang="en-IN" dirty="0"/>
              <a:t> à Drill-down</a:t>
            </a:r>
          </a:p>
          <a:p>
            <a:pPr marL="0" indent="0">
              <a:buNone/>
            </a:pPr>
            <a:r>
              <a:rPr lang="en-IN" dirty="0"/>
              <a:t>– On drag à Move / rearrange</a:t>
            </a:r>
          </a:p>
          <a:p>
            <a:pPr marL="0" indent="0">
              <a:buNone/>
            </a:pPr>
            <a:r>
              <a:rPr lang="en-IN" dirty="0"/>
              <a:t>– ...</a:t>
            </a:r>
          </a:p>
        </p:txBody>
      </p:sp>
    </p:spTree>
    <p:extLst>
      <p:ext uri="{BB962C8B-B14F-4D97-AF65-F5344CB8AC3E}">
        <p14:creationId xmlns:p14="http://schemas.microsoft.com/office/powerpoint/2010/main" val="630115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title"/>
          </p:nvPr>
        </p:nvSpPr>
        <p:spPr>
          <a:xfrm>
            <a:off x="296863" y="323850"/>
            <a:ext cx="7918450" cy="933450"/>
          </a:xfrm>
        </p:spPr>
        <p:txBody>
          <a:bodyPr>
            <a:normAutofit fontScale="90000"/>
          </a:bodyPr>
          <a:lstStyle/>
          <a:p>
            <a:r>
              <a:rPr lang="en-US" altLang="en-US" dirty="0" err="1" smtClean="0">
                <a:latin typeface="Arial" panose="020B0604020202020204" pitchFamily="34" charset="0"/>
                <a:ea typeface="ＭＳ Ｐゴシック" panose="020B0600070205080204" pitchFamily="34" charset="-128"/>
              </a:rPr>
              <a:t>Qliktech</a:t>
            </a:r>
            <a:r>
              <a:rPr lang="en-US" altLang="en-US" dirty="0" smtClean="0">
                <a:latin typeface="Arial" panose="020B0604020202020204" pitchFamily="34" charset="0"/>
                <a:ea typeface="ＭＳ Ｐゴシック" panose="020B0600070205080204" pitchFamily="34" charset="-128"/>
              </a:rPr>
              <a:t>: Gartner 2016 BI </a:t>
            </a:r>
            <a:br>
              <a:rPr lang="en-US" altLang="en-US" dirty="0" smtClean="0">
                <a:latin typeface="Arial" panose="020B0604020202020204" pitchFamily="34" charset="0"/>
                <a:ea typeface="ＭＳ Ｐゴシック" panose="020B0600070205080204" pitchFamily="34" charset="-128"/>
              </a:rPr>
            </a:br>
            <a:r>
              <a:rPr lang="en-US" altLang="en-US" dirty="0" smtClean="0">
                <a:latin typeface="Arial" panose="020B0604020202020204" pitchFamily="34" charset="0"/>
                <a:ea typeface="ＭＳ Ｐゴシック" panose="020B0600070205080204" pitchFamily="34" charset="-128"/>
              </a:rPr>
              <a:t>Magic Quadrant Leader</a:t>
            </a:r>
          </a:p>
        </p:txBody>
      </p:sp>
      <p:sp>
        <p:nvSpPr>
          <p:cNvPr id="17411" name="Rectangle 12"/>
          <p:cNvSpPr>
            <a:spLocks noChangeArrowheads="1"/>
          </p:cNvSpPr>
          <p:nvPr/>
        </p:nvSpPr>
        <p:spPr bwMode="auto">
          <a:xfrm>
            <a:off x="628650" y="1530350"/>
            <a:ext cx="36274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spcAft>
                <a:spcPts val="1300"/>
              </a:spcAft>
              <a:buClr>
                <a:srgbClr val="2D7F1D"/>
              </a:buClr>
              <a:buFont typeface="Arial" panose="020B0604020202020204" pitchFamily="34" charset="0"/>
              <a:buChar char="•"/>
            </a:pPr>
            <a:r>
              <a:rPr lang="en-US" altLang="en-US" sz="2200" dirty="0">
                <a:latin typeface="Arial" panose="020B0604020202020204" pitchFamily="34" charset="0"/>
              </a:rPr>
              <a:t>Data Discovery momentum continues to accelerate</a:t>
            </a:r>
          </a:p>
          <a:p>
            <a:pPr>
              <a:spcAft>
                <a:spcPts val="1300"/>
              </a:spcAft>
              <a:buClr>
                <a:srgbClr val="2D7F1D"/>
              </a:buClr>
              <a:buFont typeface="Arial" panose="020B0604020202020204" pitchFamily="34" charset="0"/>
              <a:buChar char="•"/>
            </a:pPr>
            <a:r>
              <a:rPr lang="en-US" altLang="en-US" sz="2200" dirty="0" err="1">
                <a:latin typeface="Arial" panose="020B0604020202020204" pitchFamily="34" charset="0"/>
              </a:rPr>
              <a:t>QlikTech</a:t>
            </a:r>
            <a:r>
              <a:rPr lang="en-US" altLang="en-US" sz="2200" dirty="0">
                <a:latin typeface="Arial" panose="020B0604020202020204" pitchFamily="34" charset="0"/>
              </a:rPr>
              <a:t> </a:t>
            </a:r>
            <a:r>
              <a:rPr lang="en-US" altLang="en-US" sz="2200" dirty="0" smtClean="0">
                <a:latin typeface="Arial" panose="020B0604020202020204" pitchFamily="34" charset="0"/>
              </a:rPr>
              <a:t>and Tableau only </a:t>
            </a:r>
            <a:r>
              <a:rPr lang="en-US" altLang="en-US" sz="2200" dirty="0">
                <a:latin typeface="Arial" panose="020B0604020202020204" pitchFamily="34" charset="0"/>
              </a:rPr>
              <a:t>Data Discovery </a:t>
            </a:r>
            <a:r>
              <a:rPr lang="en-US" altLang="en-US" sz="2200" dirty="0" smtClean="0">
                <a:latin typeface="Arial" panose="020B0604020202020204" pitchFamily="34" charset="0"/>
              </a:rPr>
              <a:t>vendors </a:t>
            </a:r>
            <a:r>
              <a:rPr lang="en-US" altLang="en-US" sz="2200" dirty="0">
                <a:latin typeface="Arial" panose="020B0604020202020204" pitchFamily="34" charset="0"/>
              </a:rPr>
              <a:t>in leader quadrant</a:t>
            </a:r>
          </a:p>
          <a:p>
            <a:pPr>
              <a:spcAft>
                <a:spcPts val="1300"/>
              </a:spcAft>
              <a:buClr>
                <a:srgbClr val="2D7F1D"/>
              </a:buClr>
              <a:buFont typeface="Arial" panose="020B0604020202020204" pitchFamily="34" charset="0"/>
              <a:buChar char="•"/>
            </a:pPr>
            <a:r>
              <a:rPr lang="en-US" altLang="en-US" sz="2200" dirty="0">
                <a:latin typeface="Arial" panose="020B0604020202020204" pitchFamily="34" charset="0"/>
              </a:rPr>
              <a:t>Customers report strong delivery of business benefits</a:t>
            </a:r>
          </a:p>
          <a:p>
            <a:pPr>
              <a:spcAft>
                <a:spcPts val="1300"/>
              </a:spcAft>
              <a:buClr>
                <a:srgbClr val="2D7F1D"/>
              </a:buClr>
              <a:buFont typeface="Arial" panose="020B0604020202020204" pitchFamily="34" charset="0"/>
              <a:buChar char="•"/>
            </a:pPr>
            <a:r>
              <a:rPr lang="en-US" altLang="en-US" sz="2200" dirty="0">
                <a:latin typeface="Arial" panose="020B0604020202020204" pitchFamily="34" charset="0"/>
              </a:rPr>
              <a:t>#1 in ease of use</a:t>
            </a:r>
          </a:p>
          <a:p>
            <a:pPr>
              <a:spcAft>
                <a:spcPts val="1300"/>
              </a:spcAft>
              <a:buClr>
                <a:srgbClr val="2D7F1D"/>
              </a:buClr>
              <a:buFont typeface="Arial" panose="020B0604020202020204" pitchFamily="34" charset="0"/>
              <a:buChar char="•"/>
            </a:pPr>
            <a:r>
              <a:rPr lang="en-US" altLang="en-US" sz="2200" dirty="0">
                <a:latin typeface="Arial" panose="020B0604020202020204" pitchFamily="34" charset="0"/>
              </a:rPr>
              <a:t>Increased global and enterprise adoption</a:t>
            </a:r>
            <a:endParaRPr lang="en-US" altLang="en-US" sz="2200" dirty="0">
              <a:solidFill>
                <a:srgbClr val="363636"/>
              </a:solidFill>
              <a:latin typeface="Arial" panose="020B0604020202020204" pitchFamily="34" charset="0"/>
            </a:endParaRPr>
          </a:p>
        </p:txBody>
      </p:sp>
      <p:sp>
        <p:nvSpPr>
          <p:cNvPr id="17412" name="Rectangle 5"/>
          <p:cNvSpPr>
            <a:spLocks noChangeArrowheads="1"/>
          </p:cNvSpPr>
          <p:nvPr/>
        </p:nvSpPr>
        <p:spPr bwMode="auto">
          <a:xfrm>
            <a:off x="3595688" y="5883275"/>
            <a:ext cx="58721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sz="1300" dirty="0">
                <a:latin typeface="Arial" panose="020B0604020202020204" pitchFamily="34" charset="0"/>
              </a:rPr>
              <a:t>Magic Quadrant for Business Intelligence Platforms: </a:t>
            </a:r>
          </a:p>
          <a:p>
            <a:pPr algn="ctr"/>
            <a:r>
              <a:rPr lang="en-US" altLang="en-US" sz="1300" dirty="0">
                <a:latin typeface="Arial" panose="020B0604020202020204" pitchFamily="34" charset="0"/>
              </a:rPr>
              <a:t>February </a:t>
            </a:r>
            <a:r>
              <a:rPr lang="en-US" altLang="en-US" sz="1300" dirty="0" smtClean="0">
                <a:latin typeface="Arial" panose="020B0604020202020204" pitchFamily="34" charset="0"/>
              </a:rPr>
              <a:t>2016</a:t>
            </a:r>
            <a:endParaRPr lang="en-US" altLang="en-US" sz="1300" dirty="0">
              <a:latin typeface="Arial" panose="020B0604020202020204" pitchFamily="34" charset="0"/>
            </a:endParaRPr>
          </a:p>
        </p:txBody>
      </p:sp>
      <p:pic>
        <p:nvPicPr>
          <p:cNvPr id="2050" name="Picture 2" descr="http://global.qlik.com/~/media/Images/Resources/global-us/2016-Gartner-Magic-Quadrant-for-BI-and-Analytics-Platforms-EN.ash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089" y="1026644"/>
            <a:ext cx="4446878" cy="4446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034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Visualizing a Network Graph</a:t>
            </a:r>
            <a:endParaRPr lang="en-IN" dirty="0"/>
          </a:p>
        </p:txBody>
      </p:sp>
      <p:sp>
        <p:nvSpPr>
          <p:cNvPr id="3" name="Content Placeholder 2"/>
          <p:cNvSpPr>
            <a:spLocks noGrp="1"/>
          </p:cNvSpPr>
          <p:nvPr>
            <p:ph sz="quarter" idx="1"/>
          </p:nvPr>
        </p:nvSpPr>
        <p:spPr/>
        <p:txBody>
          <a:bodyPr>
            <a:normAutofit/>
          </a:bodyPr>
          <a:lstStyle/>
          <a:p>
            <a:r>
              <a:rPr lang="en-IN" dirty="0" smtClean="0"/>
              <a:t>Using </a:t>
            </a:r>
            <a:r>
              <a:rPr lang="en-IN" dirty="0"/>
              <a:t>directional force layout</a:t>
            </a:r>
          </a:p>
          <a:p>
            <a:pPr marL="0" indent="0">
              <a:buNone/>
            </a:pPr>
            <a:r>
              <a:rPr lang="en-IN" dirty="0" smtClean="0"/>
              <a:t>   – </a:t>
            </a:r>
            <a:r>
              <a:rPr lang="en-IN" dirty="0"/>
              <a:t>Dynamic network layout</a:t>
            </a:r>
          </a:p>
          <a:p>
            <a:pPr marL="0" indent="0">
              <a:buNone/>
            </a:pPr>
            <a:r>
              <a:rPr lang="en-IN" dirty="0" smtClean="0"/>
              <a:t>      • Nodes </a:t>
            </a:r>
            <a:r>
              <a:rPr lang="en-IN" dirty="0"/>
              <a:t>as circles</a:t>
            </a:r>
          </a:p>
          <a:p>
            <a:pPr marL="0" indent="0">
              <a:buNone/>
            </a:pPr>
            <a:r>
              <a:rPr lang="en-IN" dirty="0" smtClean="0"/>
              <a:t>      • Links </a:t>
            </a:r>
            <a:r>
              <a:rPr lang="en-IN" dirty="0"/>
              <a:t>as curved arrows</a:t>
            </a:r>
          </a:p>
          <a:p>
            <a:pPr marL="0" indent="0">
              <a:buNone/>
            </a:pPr>
            <a:r>
              <a:rPr lang="en-IN" dirty="0" smtClean="0"/>
              <a:t>   – </a:t>
            </a:r>
            <a:r>
              <a:rPr lang="en-IN" dirty="0"/>
              <a:t>Event handlers</a:t>
            </a:r>
          </a:p>
          <a:p>
            <a:pPr marL="0" indent="0">
              <a:buNone/>
            </a:pPr>
            <a:r>
              <a:rPr lang="en-IN" dirty="0" smtClean="0"/>
              <a:t>      • </a:t>
            </a:r>
            <a:r>
              <a:rPr lang="en-IN" dirty="0"/>
              <a:t>Click</a:t>
            </a:r>
          </a:p>
          <a:p>
            <a:pPr marL="0" indent="0">
              <a:buNone/>
            </a:pPr>
            <a:r>
              <a:rPr lang="en-IN" dirty="0" smtClean="0"/>
              <a:t>      • </a:t>
            </a:r>
            <a:r>
              <a:rPr lang="en-IN" dirty="0" err="1"/>
              <a:t>Dblclick</a:t>
            </a:r>
            <a:endParaRPr lang="en-IN" dirty="0"/>
          </a:p>
          <a:p>
            <a:pPr marL="0" indent="0">
              <a:buNone/>
            </a:pPr>
            <a:r>
              <a:rPr lang="en-IN" dirty="0" smtClean="0"/>
              <a:t>      • </a:t>
            </a:r>
            <a:r>
              <a:rPr lang="en-IN" dirty="0"/>
              <a:t>Drag</a:t>
            </a:r>
          </a:p>
          <a:p>
            <a:pPr marL="0" indent="0">
              <a:buNone/>
            </a:pPr>
            <a:r>
              <a:rPr lang="en-IN" dirty="0" smtClean="0"/>
              <a:t>   – </a:t>
            </a:r>
            <a:r>
              <a:rPr lang="en-IN" dirty="0"/>
              <a:t>Transition</a:t>
            </a:r>
          </a:p>
          <a:p>
            <a:pPr marL="0" indent="0">
              <a:buNone/>
            </a:pPr>
            <a:r>
              <a:rPr lang="en-IN" dirty="0" smtClean="0"/>
              <a:t>      • </a:t>
            </a:r>
            <a:r>
              <a:rPr lang="en-IN" dirty="0"/>
              <a:t>Node resizing</a:t>
            </a:r>
          </a:p>
        </p:txBody>
      </p:sp>
      <p:pic>
        <p:nvPicPr>
          <p:cNvPr id="6" name="Picture 5"/>
          <p:cNvPicPr>
            <a:picLocks noChangeAspect="1"/>
          </p:cNvPicPr>
          <p:nvPr/>
        </p:nvPicPr>
        <p:blipFill>
          <a:blip r:embed="rId2"/>
          <a:stretch>
            <a:fillRect/>
          </a:stretch>
        </p:blipFill>
        <p:spPr>
          <a:xfrm>
            <a:off x="5406242" y="1738648"/>
            <a:ext cx="3019425" cy="3902298"/>
          </a:xfrm>
          <a:prstGeom prst="rect">
            <a:avLst/>
          </a:prstGeom>
        </p:spPr>
      </p:pic>
    </p:spTree>
    <p:extLst>
      <p:ext uri="{BB962C8B-B14F-4D97-AF65-F5344CB8AC3E}">
        <p14:creationId xmlns:p14="http://schemas.microsoft.com/office/powerpoint/2010/main" val="1915877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Geographical Maps</a:t>
            </a:r>
            <a:endParaRPr lang="en-IN" dirty="0"/>
          </a:p>
        </p:txBody>
      </p:sp>
      <p:sp>
        <p:nvSpPr>
          <p:cNvPr id="3" name="Content Placeholder 2"/>
          <p:cNvSpPr>
            <a:spLocks noGrp="1"/>
          </p:cNvSpPr>
          <p:nvPr>
            <p:ph sz="quarter" idx="1"/>
          </p:nvPr>
        </p:nvSpPr>
        <p:spPr/>
        <p:txBody>
          <a:bodyPr>
            <a:normAutofit/>
          </a:bodyPr>
          <a:lstStyle/>
          <a:p>
            <a:r>
              <a:rPr lang="en-IN" dirty="0" err="1" smtClean="0"/>
              <a:t>GeoJSON</a:t>
            </a:r>
            <a:endParaRPr lang="en-IN" dirty="0"/>
          </a:p>
          <a:p>
            <a:pPr marL="0" indent="0">
              <a:buNone/>
            </a:pPr>
            <a:r>
              <a:rPr lang="en-IN" dirty="0" smtClean="0"/>
              <a:t>   – </a:t>
            </a:r>
            <a:r>
              <a:rPr lang="en-IN" dirty="0"/>
              <a:t>Maps geographic data to SVG polygon elements</a:t>
            </a:r>
          </a:p>
          <a:p>
            <a:r>
              <a:rPr lang="en-IN" dirty="0" err="1" smtClean="0"/>
              <a:t>TopoJSON</a:t>
            </a:r>
            <a:endParaRPr lang="en-IN" dirty="0"/>
          </a:p>
          <a:p>
            <a:pPr marL="0" indent="0">
              <a:buNone/>
            </a:pPr>
            <a:r>
              <a:rPr lang="en-IN" dirty="0" smtClean="0"/>
              <a:t>   – </a:t>
            </a:r>
            <a:r>
              <a:rPr lang="en-IN" dirty="0"/>
              <a:t>Borders are stitched together from segments </a:t>
            </a:r>
            <a:r>
              <a:rPr lang="en-IN" dirty="0" smtClean="0"/>
              <a:t> called </a:t>
            </a:r>
            <a:r>
              <a:rPr lang="en-IN" dirty="0"/>
              <a:t>arcs</a:t>
            </a:r>
          </a:p>
          <a:p>
            <a:pPr marL="0" indent="0">
              <a:buNone/>
            </a:pPr>
            <a:r>
              <a:rPr lang="en-IN" dirty="0" smtClean="0"/>
              <a:t>   – </a:t>
            </a:r>
            <a:r>
              <a:rPr lang="en-IN" dirty="0"/>
              <a:t>Arcs are shared by borders à compact data</a:t>
            </a:r>
          </a:p>
          <a:p>
            <a:r>
              <a:rPr lang="en-IN" dirty="0" smtClean="0"/>
              <a:t>Many </a:t>
            </a:r>
            <a:r>
              <a:rPr lang="en-IN" dirty="0"/>
              <a:t>different geo projections in d3.geo.js </a:t>
            </a:r>
            <a:r>
              <a:rPr lang="en-IN" dirty="0" smtClean="0"/>
              <a:t>available</a:t>
            </a:r>
          </a:p>
        </p:txBody>
      </p:sp>
      <p:pic>
        <p:nvPicPr>
          <p:cNvPr id="4" name="Picture 3"/>
          <p:cNvPicPr>
            <a:picLocks noChangeAspect="1"/>
          </p:cNvPicPr>
          <p:nvPr/>
        </p:nvPicPr>
        <p:blipFill>
          <a:blip r:embed="rId2"/>
          <a:stretch>
            <a:fillRect/>
          </a:stretch>
        </p:blipFill>
        <p:spPr>
          <a:xfrm>
            <a:off x="815662" y="4935829"/>
            <a:ext cx="6409386" cy="1479089"/>
          </a:xfrm>
          <a:prstGeom prst="rect">
            <a:avLst/>
          </a:prstGeom>
        </p:spPr>
      </p:pic>
    </p:spTree>
    <p:extLst>
      <p:ext uri="{BB962C8B-B14F-4D97-AF65-F5344CB8AC3E}">
        <p14:creationId xmlns:p14="http://schemas.microsoft.com/office/powerpoint/2010/main" val="28268845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57200" y="273050"/>
            <a:ext cx="8229600" cy="412750"/>
          </a:xfrm>
          <a:ln/>
        </p:spPr>
        <p:txBody>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a:t>Sample bar chart with the d3 module</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838" y="1113241"/>
            <a:ext cx="7051675" cy="3860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585353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457200" y="167425"/>
            <a:ext cx="8229600" cy="518375"/>
          </a:xfrm>
          <a:ln/>
        </p:spPr>
        <p:txBody>
          <a:bodyPr>
            <a:norm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600" dirty="0" smtClean="0"/>
              <a:t>Sample Charts Generated Using D3.js</a:t>
            </a:r>
            <a:endParaRPr lang="en-US" altLang="en-US" sz="1600"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801531"/>
            <a:ext cx="3981450" cy="2730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6510" y="3916094"/>
            <a:ext cx="6040437" cy="25733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140705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Typical D3.js Application</a:t>
            </a:r>
            <a:endParaRPr lang="en-IN" dirty="0"/>
          </a:p>
        </p:txBody>
      </p:sp>
      <p:sp>
        <p:nvSpPr>
          <p:cNvPr id="3" name="Content Placeholder 2"/>
          <p:cNvSpPr>
            <a:spLocks noGrp="1"/>
          </p:cNvSpPr>
          <p:nvPr>
            <p:ph sz="quarter" idx="1"/>
          </p:nvPr>
        </p:nvSpPr>
        <p:spPr/>
        <p:txBody>
          <a:bodyPr>
            <a:normAutofit fontScale="92500" lnSpcReduction="20000"/>
          </a:bodyPr>
          <a:lstStyle/>
          <a:p>
            <a:pPr lvl="0" fontAlgn="base"/>
            <a:r>
              <a:rPr lang="en-IN" dirty="0"/>
              <a:t>Data Flow </a:t>
            </a:r>
          </a:p>
          <a:p>
            <a:pPr marL="0" indent="0">
              <a:buNone/>
            </a:pPr>
            <a:r>
              <a:rPr lang="en-IN" dirty="0"/>
              <a:t>–  Import of raw data </a:t>
            </a:r>
          </a:p>
          <a:p>
            <a:pPr lvl="0" fontAlgn="base"/>
            <a:r>
              <a:rPr lang="en-IN" dirty="0"/>
              <a:t>Optional: Data pre </a:t>
            </a:r>
            <a:r>
              <a:rPr lang="en-IN" dirty="0" smtClean="0"/>
              <a:t>processing</a:t>
            </a:r>
          </a:p>
          <a:p>
            <a:pPr marL="0" lvl="0" indent="0" fontAlgn="base">
              <a:buNone/>
            </a:pPr>
            <a:r>
              <a:rPr lang="en-IN" dirty="0" smtClean="0"/>
              <a:t> </a:t>
            </a:r>
            <a:r>
              <a:rPr lang="en-IN" dirty="0"/>
              <a:t>–  Data filtering </a:t>
            </a:r>
          </a:p>
          <a:p>
            <a:pPr lvl="0" fontAlgn="base"/>
            <a:r>
              <a:rPr lang="en-IN" dirty="0"/>
              <a:t>By user interaction </a:t>
            </a:r>
          </a:p>
          <a:p>
            <a:pPr lvl="0" fontAlgn="base"/>
            <a:r>
              <a:rPr lang="en-IN" dirty="0"/>
              <a:t>By animation (timer) </a:t>
            </a:r>
          </a:p>
          <a:p>
            <a:pPr marL="0" lvl="0" indent="0" fontAlgn="base">
              <a:buNone/>
            </a:pPr>
            <a:r>
              <a:rPr lang="en-IN" dirty="0"/>
              <a:t>– </a:t>
            </a:r>
            <a:r>
              <a:rPr lang="en-IN" dirty="0" smtClean="0"/>
              <a:t> Visual </a:t>
            </a:r>
            <a:r>
              <a:rPr lang="en-IN" dirty="0"/>
              <a:t>mapping </a:t>
            </a:r>
            <a:endParaRPr lang="en-IN" dirty="0" smtClean="0"/>
          </a:p>
          <a:p>
            <a:pPr lvl="0" fontAlgn="base"/>
            <a:r>
              <a:rPr lang="en-IN" dirty="0" smtClean="0"/>
              <a:t>Preparation </a:t>
            </a:r>
            <a:r>
              <a:rPr lang="en-IN" dirty="0"/>
              <a:t>for visualization </a:t>
            </a:r>
          </a:p>
          <a:p>
            <a:pPr marL="0" lvl="0" indent="0" fontAlgn="base">
              <a:buNone/>
            </a:pPr>
            <a:r>
              <a:rPr lang="en-IN" dirty="0"/>
              <a:t>– </a:t>
            </a:r>
            <a:r>
              <a:rPr lang="en-IN" dirty="0" smtClean="0"/>
              <a:t> Chart-specific </a:t>
            </a:r>
            <a:r>
              <a:rPr lang="en-IN" dirty="0"/>
              <a:t>data arrays </a:t>
            </a:r>
          </a:p>
          <a:p>
            <a:pPr marL="0" lvl="0" indent="0" fontAlgn="base">
              <a:buNone/>
            </a:pPr>
            <a:r>
              <a:rPr lang="en-IN" dirty="0"/>
              <a:t>– </a:t>
            </a:r>
            <a:r>
              <a:rPr lang="en-IN" dirty="0" smtClean="0"/>
              <a:t> Calculate </a:t>
            </a:r>
            <a:r>
              <a:rPr lang="en-IN" dirty="0"/>
              <a:t>scales and axes </a:t>
            </a:r>
            <a:endParaRPr lang="en-IN" dirty="0" smtClean="0"/>
          </a:p>
          <a:p>
            <a:pPr lvl="0" fontAlgn="base"/>
            <a:r>
              <a:rPr lang="en-IN" dirty="0" smtClean="0"/>
              <a:t>Several </a:t>
            </a:r>
            <a:r>
              <a:rPr lang="en-IN" dirty="0"/>
              <a:t>parallel charts </a:t>
            </a:r>
          </a:p>
          <a:p>
            <a:pPr marL="0" lvl="0" indent="0" fontAlgn="base">
              <a:buNone/>
            </a:pPr>
            <a:r>
              <a:rPr lang="en-IN" dirty="0"/>
              <a:t>– </a:t>
            </a:r>
            <a:r>
              <a:rPr lang="en-IN" dirty="0" smtClean="0"/>
              <a:t> Main </a:t>
            </a:r>
            <a:r>
              <a:rPr lang="en-IN" dirty="0"/>
              <a:t>chart </a:t>
            </a:r>
          </a:p>
          <a:p>
            <a:pPr marL="0" lvl="0" indent="0" fontAlgn="base">
              <a:buNone/>
            </a:pPr>
            <a:r>
              <a:rPr lang="en-IN" dirty="0" smtClean="0"/>
              <a:t> </a:t>
            </a:r>
            <a:r>
              <a:rPr lang="en-IN" dirty="0"/>
              <a:t>– </a:t>
            </a:r>
            <a:r>
              <a:rPr lang="en-IN" dirty="0" smtClean="0"/>
              <a:t>Side </a:t>
            </a:r>
            <a:r>
              <a:rPr lang="en-IN" dirty="0"/>
              <a:t>charts </a:t>
            </a:r>
          </a:p>
          <a:p>
            <a:pPr marL="0" lvl="0" indent="0" fontAlgn="base">
              <a:buNone/>
            </a:pPr>
            <a:endParaRPr lang="en-IN" dirty="0"/>
          </a:p>
        </p:txBody>
      </p:sp>
      <p:grpSp>
        <p:nvGrpSpPr>
          <p:cNvPr id="4" name="Group 3"/>
          <p:cNvGrpSpPr/>
          <p:nvPr/>
        </p:nvGrpSpPr>
        <p:grpSpPr>
          <a:xfrm>
            <a:off x="5048089" y="1602198"/>
            <a:ext cx="2693967" cy="4592540"/>
            <a:chOff x="0" y="0"/>
            <a:chExt cx="2694265" cy="3555282"/>
          </a:xfrm>
        </p:grpSpPr>
        <p:pic>
          <p:nvPicPr>
            <p:cNvPr id="5" name="Picture 4"/>
            <p:cNvPicPr/>
            <p:nvPr/>
          </p:nvPicPr>
          <p:blipFill>
            <a:blip r:embed="rId2"/>
            <a:stretch>
              <a:fillRect/>
            </a:stretch>
          </p:blipFill>
          <p:spPr>
            <a:xfrm>
              <a:off x="121761" y="2429610"/>
              <a:ext cx="1245930" cy="1123870"/>
            </a:xfrm>
            <a:prstGeom prst="rect">
              <a:avLst/>
            </a:prstGeom>
          </p:spPr>
        </p:pic>
        <p:sp>
          <p:nvSpPr>
            <p:cNvPr id="6" name="Shape 2805"/>
            <p:cNvSpPr/>
            <p:nvPr/>
          </p:nvSpPr>
          <p:spPr>
            <a:xfrm>
              <a:off x="1462019" y="2244803"/>
              <a:ext cx="1037617" cy="75242"/>
            </a:xfrm>
            <a:custGeom>
              <a:avLst/>
              <a:gdLst/>
              <a:ahLst/>
              <a:cxnLst/>
              <a:rect l="0" t="0" r="0" b="0"/>
              <a:pathLst>
                <a:path w="1037617" h="75242">
                  <a:moveTo>
                    <a:pt x="1037617" y="0"/>
                  </a:moveTo>
                  <a:cubicBezTo>
                    <a:pt x="1037617" y="41555"/>
                    <a:pt x="805338" y="75242"/>
                    <a:pt x="518808" y="75242"/>
                  </a:cubicBezTo>
                  <a:cubicBezTo>
                    <a:pt x="232278" y="75242"/>
                    <a:pt x="0" y="41555"/>
                    <a:pt x="0" y="0"/>
                  </a:cubicBezTo>
                </a:path>
              </a:pathLst>
            </a:custGeom>
            <a:ln w="6239" cap="flat">
              <a:custDash>
                <a:ds d="196496" sp="147372"/>
              </a:custDash>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7" name="Shape 2806"/>
            <p:cNvSpPr/>
            <p:nvPr/>
          </p:nvSpPr>
          <p:spPr>
            <a:xfrm>
              <a:off x="1462019" y="2169561"/>
              <a:ext cx="1037617" cy="451449"/>
            </a:xfrm>
            <a:custGeom>
              <a:avLst/>
              <a:gdLst/>
              <a:ahLst/>
              <a:cxnLst/>
              <a:rect l="0" t="0" r="0" b="0"/>
              <a:pathLst>
                <a:path w="1037617" h="451449">
                  <a:moveTo>
                    <a:pt x="0" y="75242"/>
                  </a:moveTo>
                  <a:cubicBezTo>
                    <a:pt x="0" y="33687"/>
                    <a:pt x="232278" y="0"/>
                    <a:pt x="518808" y="0"/>
                  </a:cubicBezTo>
                  <a:cubicBezTo>
                    <a:pt x="805338" y="0"/>
                    <a:pt x="1037617" y="33687"/>
                    <a:pt x="1037617" y="75242"/>
                  </a:cubicBezTo>
                  <a:lnTo>
                    <a:pt x="1037617" y="376208"/>
                  </a:lnTo>
                  <a:cubicBezTo>
                    <a:pt x="1037617" y="417763"/>
                    <a:pt x="805338" y="451449"/>
                    <a:pt x="518808" y="451449"/>
                  </a:cubicBezTo>
                  <a:cubicBezTo>
                    <a:pt x="232278" y="451449"/>
                    <a:pt x="0" y="417763"/>
                    <a:pt x="0" y="376208"/>
                  </a:cubicBezTo>
                  <a:close/>
                </a:path>
              </a:pathLst>
            </a:custGeom>
            <a:ln w="6239" cap="flat">
              <a:custDash>
                <a:ds d="196496" sp="147372"/>
              </a:custDash>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8" name="Rectangle 7"/>
            <p:cNvSpPr/>
            <p:nvPr/>
          </p:nvSpPr>
          <p:spPr>
            <a:xfrm>
              <a:off x="1587158" y="2357251"/>
              <a:ext cx="1107107" cy="222478"/>
            </a:xfrm>
            <a:prstGeom prst="rect">
              <a:avLst/>
            </a:prstGeom>
            <a:ln>
              <a:noFill/>
            </a:ln>
          </p:spPr>
          <p:txBody>
            <a:bodyPr vert="horz" lIns="0" tIns="0" rIns="0" bIns="0" rtlCol="0">
              <a:noAutofit/>
            </a:bodyPr>
            <a:lstStyle/>
            <a:p>
              <a:pPr>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cs typeface="Calibri" panose="020F0502020204030204" pitchFamily="34" charset="0"/>
                </a:rPr>
                <a:t>chart data 2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 name="Shape 2808"/>
            <p:cNvSpPr/>
            <p:nvPr/>
          </p:nvSpPr>
          <p:spPr>
            <a:xfrm>
              <a:off x="1388041" y="2095428"/>
              <a:ext cx="1037617" cy="451448"/>
            </a:xfrm>
            <a:custGeom>
              <a:avLst/>
              <a:gdLst/>
              <a:ahLst/>
              <a:cxnLst/>
              <a:rect l="0" t="0" r="0" b="0"/>
              <a:pathLst>
                <a:path w="1037617" h="451448">
                  <a:moveTo>
                    <a:pt x="518809" y="0"/>
                  </a:moveTo>
                  <a:cubicBezTo>
                    <a:pt x="805339" y="0"/>
                    <a:pt x="1037617" y="33686"/>
                    <a:pt x="1037617" y="75241"/>
                  </a:cubicBezTo>
                  <a:lnTo>
                    <a:pt x="1037617" y="376207"/>
                  </a:lnTo>
                  <a:cubicBezTo>
                    <a:pt x="1037617" y="417761"/>
                    <a:pt x="805339" y="451448"/>
                    <a:pt x="518809" y="451448"/>
                  </a:cubicBezTo>
                  <a:cubicBezTo>
                    <a:pt x="232279" y="451448"/>
                    <a:pt x="0" y="417761"/>
                    <a:pt x="0" y="376207"/>
                  </a:cubicBezTo>
                  <a:lnTo>
                    <a:pt x="0" y="75241"/>
                  </a:lnTo>
                  <a:cubicBezTo>
                    <a:pt x="0" y="33686"/>
                    <a:pt x="232279" y="0"/>
                    <a:pt x="518809" y="0"/>
                  </a:cubicBezTo>
                  <a:close/>
                </a:path>
              </a:pathLst>
            </a:custGeom>
            <a:ln w="0" cap="flat">
              <a:custDash>
                <a:ds d="1" sp="1"/>
              </a:custDash>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10" name="Shape 2809"/>
            <p:cNvSpPr/>
            <p:nvPr/>
          </p:nvSpPr>
          <p:spPr>
            <a:xfrm>
              <a:off x="1388041" y="2170670"/>
              <a:ext cx="1037617" cy="75242"/>
            </a:xfrm>
            <a:custGeom>
              <a:avLst/>
              <a:gdLst/>
              <a:ahLst/>
              <a:cxnLst/>
              <a:rect l="0" t="0" r="0" b="0"/>
              <a:pathLst>
                <a:path w="1037617" h="75242">
                  <a:moveTo>
                    <a:pt x="1037617" y="0"/>
                  </a:moveTo>
                  <a:cubicBezTo>
                    <a:pt x="1037617" y="41555"/>
                    <a:pt x="805338" y="75242"/>
                    <a:pt x="518808" y="75242"/>
                  </a:cubicBezTo>
                  <a:cubicBezTo>
                    <a:pt x="232278" y="75242"/>
                    <a:pt x="0" y="41555"/>
                    <a:pt x="0" y="0"/>
                  </a:cubicBezTo>
                </a:path>
              </a:pathLst>
            </a:custGeom>
            <a:ln w="6239" cap="flat">
              <a:custDash>
                <a:ds d="196496" sp="147372"/>
              </a:custDash>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1" name="Shape 2810"/>
            <p:cNvSpPr/>
            <p:nvPr/>
          </p:nvSpPr>
          <p:spPr>
            <a:xfrm>
              <a:off x="1388041" y="2095428"/>
              <a:ext cx="1037617" cy="451449"/>
            </a:xfrm>
            <a:custGeom>
              <a:avLst/>
              <a:gdLst/>
              <a:ahLst/>
              <a:cxnLst/>
              <a:rect l="0" t="0" r="0" b="0"/>
              <a:pathLst>
                <a:path w="1037617" h="451449">
                  <a:moveTo>
                    <a:pt x="0" y="75242"/>
                  </a:moveTo>
                  <a:cubicBezTo>
                    <a:pt x="0" y="33687"/>
                    <a:pt x="232278" y="0"/>
                    <a:pt x="518808" y="0"/>
                  </a:cubicBezTo>
                  <a:cubicBezTo>
                    <a:pt x="805338" y="0"/>
                    <a:pt x="1037617" y="33687"/>
                    <a:pt x="1037617" y="75242"/>
                  </a:cubicBezTo>
                  <a:lnTo>
                    <a:pt x="1037617" y="376208"/>
                  </a:lnTo>
                  <a:cubicBezTo>
                    <a:pt x="1037617" y="417763"/>
                    <a:pt x="805338" y="451449"/>
                    <a:pt x="518808" y="451449"/>
                  </a:cubicBezTo>
                  <a:cubicBezTo>
                    <a:pt x="232278" y="451449"/>
                    <a:pt x="0" y="417763"/>
                    <a:pt x="0" y="376208"/>
                  </a:cubicBezTo>
                  <a:close/>
                </a:path>
              </a:pathLst>
            </a:custGeom>
            <a:ln w="6239" cap="flat">
              <a:custDash>
                <a:ds d="196496" sp="147372"/>
              </a:custDash>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2" name="Rectangle 11"/>
            <p:cNvSpPr/>
            <p:nvPr/>
          </p:nvSpPr>
          <p:spPr>
            <a:xfrm>
              <a:off x="1513182" y="2283118"/>
              <a:ext cx="1107106" cy="222478"/>
            </a:xfrm>
            <a:prstGeom prst="rect">
              <a:avLst/>
            </a:prstGeom>
            <a:ln>
              <a:noFill/>
            </a:ln>
          </p:spPr>
          <p:txBody>
            <a:bodyPr vert="horz" lIns="0" tIns="0" rIns="0" bIns="0" rtlCol="0">
              <a:noAutofit/>
            </a:bodyPr>
            <a:lstStyle/>
            <a:p>
              <a:pPr>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cs typeface="Calibri" panose="020F0502020204030204" pitchFamily="34" charset="0"/>
                </a:rPr>
                <a:t>chart data 2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3" name="Shape 2907"/>
            <p:cNvSpPr/>
            <p:nvPr/>
          </p:nvSpPr>
          <p:spPr>
            <a:xfrm>
              <a:off x="707389" y="75242"/>
              <a:ext cx="1037616" cy="75241"/>
            </a:xfrm>
            <a:custGeom>
              <a:avLst/>
              <a:gdLst/>
              <a:ahLst/>
              <a:cxnLst/>
              <a:rect l="0" t="0" r="0" b="0"/>
              <a:pathLst>
                <a:path w="1037616" h="75241">
                  <a:moveTo>
                    <a:pt x="1037616" y="0"/>
                  </a:moveTo>
                  <a:cubicBezTo>
                    <a:pt x="1037616" y="41555"/>
                    <a:pt x="805338" y="75241"/>
                    <a:pt x="518808" y="75241"/>
                  </a:cubicBezTo>
                  <a:cubicBezTo>
                    <a:pt x="232278" y="75241"/>
                    <a:pt x="0" y="41555"/>
                    <a:pt x="0" y="0"/>
                  </a:cubicBezTo>
                </a:path>
              </a:pathLst>
            </a:custGeom>
            <a:ln w="6239"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4" name="Shape 2908"/>
            <p:cNvSpPr/>
            <p:nvPr/>
          </p:nvSpPr>
          <p:spPr>
            <a:xfrm>
              <a:off x="707389" y="0"/>
              <a:ext cx="1037616" cy="451449"/>
            </a:xfrm>
            <a:custGeom>
              <a:avLst/>
              <a:gdLst/>
              <a:ahLst/>
              <a:cxnLst/>
              <a:rect l="0" t="0" r="0" b="0"/>
              <a:pathLst>
                <a:path w="1037616" h="451449">
                  <a:moveTo>
                    <a:pt x="0" y="75242"/>
                  </a:moveTo>
                  <a:cubicBezTo>
                    <a:pt x="0" y="33687"/>
                    <a:pt x="232278" y="0"/>
                    <a:pt x="518808" y="0"/>
                  </a:cubicBezTo>
                  <a:cubicBezTo>
                    <a:pt x="805338" y="0"/>
                    <a:pt x="1037616" y="33687"/>
                    <a:pt x="1037616" y="75242"/>
                  </a:cubicBezTo>
                  <a:lnTo>
                    <a:pt x="1037616" y="376208"/>
                  </a:lnTo>
                  <a:cubicBezTo>
                    <a:pt x="1037616" y="417762"/>
                    <a:pt x="805338" y="451449"/>
                    <a:pt x="518808" y="451449"/>
                  </a:cubicBezTo>
                  <a:cubicBezTo>
                    <a:pt x="232278" y="451449"/>
                    <a:pt x="0" y="417762"/>
                    <a:pt x="0" y="376208"/>
                  </a:cubicBezTo>
                  <a:close/>
                </a:path>
              </a:pathLst>
            </a:custGeom>
            <a:ln w="6239"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5" name="Rectangle 14"/>
            <p:cNvSpPr/>
            <p:nvPr/>
          </p:nvSpPr>
          <p:spPr>
            <a:xfrm>
              <a:off x="940768" y="187691"/>
              <a:ext cx="819188" cy="222478"/>
            </a:xfrm>
            <a:prstGeom prst="rect">
              <a:avLst/>
            </a:prstGeom>
            <a:ln>
              <a:noFill/>
            </a:ln>
          </p:spPr>
          <p:txBody>
            <a:bodyPr vert="horz" lIns="0" tIns="0" rIns="0" bIns="0" rtlCol="0">
              <a:noAutofit/>
            </a:bodyPr>
            <a:lstStyle/>
            <a:p>
              <a:pPr>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cs typeface="Calibri" panose="020F0502020204030204" pitchFamily="34" charset="0"/>
                </a:rPr>
                <a:t>raw data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6" name="Shape 2911"/>
            <p:cNvSpPr/>
            <p:nvPr/>
          </p:nvSpPr>
          <p:spPr>
            <a:xfrm>
              <a:off x="707389" y="1038725"/>
              <a:ext cx="1037616" cy="75241"/>
            </a:xfrm>
            <a:custGeom>
              <a:avLst/>
              <a:gdLst/>
              <a:ahLst/>
              <a:cxnLst/>
              <a:rect l="0" t="0" r="0" b="0"/>
              <a:pathLst>
                <a:path w="1037616" h="75241">
                  <a:moveTo>
                    <a:pt x="1037616" y="0"/>
                  </a:moveTo>
                  <a:cubicBezTo>
                    <a:pt x="1037616" y="41555"/>
                    <a:pt x="805338" y="75241"/>
                    <a:pt x="518808" y="75241"/>
                  </a:cubicBezTo>
                  <a:cubicBezTo>
                    <a:pt x="232278" y="75241"/>
                    <a:pt x="0" y="41555"/>
                    <a:pt x="0" y="0"/>
                  </a:cubicBezTo>
                </a:path>
              </a:pathLst>
            </a:custGeom>
            <a:ln w="6239"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7" name="Shape 2912"/>
            <p:cNvSpPr/>
            <p:nvPr/>
          </p:nvSpPr>
          <p:spPr>
            <a:xfrm>
              <a:off x="707389" y="963483"/>
              <a:ext cx="1037616" cy="451449"/>
            </a:xfrm>
            <a:custGeom>
              <a:avLst/>
              <a:gdLst/>
              <a:ahLst/>
              <a:cxnLst/>
              <a:rect l="0" t="0" r="0" b="0"/>
              <a:pathLst>
                <a:path w="1037616" h="451449">
                  <a:moveTo>
                    <a:pt x="0" y="75242"/>
                  </a:moveTo>
                  <a:cubicBezTo>
                    <a:pt x="0" y="33687"/>
                    <a:pt x="232278" y="0"/>
                    <a:pt x="518808" y="0"/>
                  </a:cubicBezTo>
                  <a:cubicBezTo>
                    <a:pt x="805338" y="0"/>
                    <a:pt x="1037616" y="33687"/>
                    <a:pt x="1037616" y="75242"/>
                  </a:cubicBezTo>
                  <a:lnTo>
                    <a:pt x="1037616" y="376207"/>
                  </a:lnTo>
                  <a:cubicBezTo>
                    <a:pt x="1037616" y="417763"/>
                    <a:pt x="805338" y="451449"/>
                    <a:pt x="518808" y="451449"/>
                  </a:cubicBezTo>
                  <a:cubicBezTo>
                    <a:pt x="232278" y="451449"/>
                    <a:pt x="0" y="417763"/>
                    <a:pt x="0" y="376207"/>
                  </a:cubicBezTo>
                  <a:close/>
                </a:path>
              </a:pathLst>
            </a:custGeom>
            <a:ln w="6239"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8" name="Rectangle 17"/>
            <p:cNvSpPr/>
            <p:nvPr/>
          </p:nvSpPr>
          <p:spPr>
            <a:xfrm>
              <a:off x="836695" y="1151173"/>
              <a:ext cx="1096034" cy="222477"/>
            </a:xfrm>
            <a:prstGeom prst="rect">
              <a:avLst/>
            </a:prstGeom>
            <a:ln>
              <a:noFill/>
            </a:ln>
          </p:spPr>
          <p:txBody>
            <a:bodyPr vert="horz" lIns="0" tIns="0" rIns="0" bIns="0" rtlCol="0">
              <a:noAutofit/>
            </a:bodyPr>
            <a:lstStyle/>
            <a:p>
              <a:pPr>
                <a:lnSpc>
                  <a:spcPct val="107000"/>
                </a:lnSpc>
                <a:spcAft>
                  <a:spcPts val="800"/>
                </a:spcAft>
              </a:pPr>
              <a:r>
                <a:rPr lang="en-IN" sz="1200" dirty="0">
                  <a:solidFill>
                    <a:srgbClr val="000000"/>
                  </a:solidFill>
                  <a:effectLst/>
                  <a:latin typeface="Arial" panose="020B0604020202020204" pitchFamily="34" charset="0"/>
                  <a:ea typeface="Arial" panose="020B0604020202020204" pitchFamily="34" charset="0"/>
                  <a:cs typeface="Calibri" panose="020F0502020204030204" pitchFamily="34" charset="0"/>
                </a:rPr>
                <a:t>filtered data </a:t>
              </a:r>
              <a:endParaRPr lang="en-IN"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9" name="Rectangle 18"/>
            <p:cNvSpPr/>
            <p:nvPr/>
          </p:nvSpPr>
          <p:spPr>
            <a:xfrm>
              <a:off x="170781" y="564078"/>
              <a:ext cx="963008" cy="222477"/>
            </a:xfrm>
            <a:prstGeom prst="rect">
              <a:avLst/>
            </a:prstGeom>
            <a:ln>
              <a:noFill/>
            </a:ln>
          </p:spPr>
          <p:txBody>
            <a:bodyPr vert="horz" lIns="0" tIns="0" rIns="0" bIns="0" rtlCol="0">
              <a:noAutofit/>
            </a:bodyPr>
            <a:lstStyle/>
            <a:p>
              <a:pPr>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cs typeface="Calibri" panose="020F0502020204030204" pitchFamily="34" charset="0"/>
                </a:rPr>
                <a:t>interactive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0" name="Rectangle 19"/>
            <p:cNvSpPr/>
            <p:nvPr/>
          </p:nvSpPr>
          <p:spPr>
            <a:xfrm>
              <a:off x="262282" y="738764"/>
              <a:ext cx="785971" cy="222478"/>
            </a:xfrm>
            <a:prstGeom prst="rect">
              <a:avLst/>
            </a:prstGeom>
            <a:ln>
              <a:noFill/>
            </a:ln>
          </p:spPr>
          <p:txBody>
            <a:bodyPr vert="horz" lIns="0" tIns="0" rIns="0" bIns="0" rtlCol="0">
              <a:noAutofit/>
            </a:bodyPr>
            <a:lstStyle/>
            <a:p>
              <a:pPr>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cs typeface="Calibri" panose="020F0502020204030204" pitchFamily="34" charset="0"/>
                </a:rPr>
                <a:t>selection</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1" name="Rectangle 20"/>
            <p:cNvSpPr/>
            <p:nvPr/>
          </p:nvSpPr>
          <p:spPr>
            <a:xfrm>
              <a:off x="853234" y="738764"/>
              <a:ext cx="55361" cy="222478"/>
            </a:xfrm>
            <a:prstGeom prst="rect">
              <a:avLst/>
            </a:prstGeom>
            <a:ln>
              <a:noFill/>
            </a:ln>
          </p:spPr>
          <p:txBody>
            <a:bodyPr vert="horz" lIns="0" tIns="0" rIns="0" bIns="0" rtlCol="0">
              <a:noAutofit/>
            </a:bodyPr>
            <a:lstStyle/>
            <a:p>
              <a:pPr>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cs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2" name="Rectangle 21"/>
            <p:cNvSpPr/>
            <p:nvPr/>
          </p:nvSpPr>
          <p:spPr>
            <a:xfrm>
              <a:off x="1675110" y="564078"/>
              <a:ext cx="874628" cy="222477"/>
            </a:xfrm>
            <a:prstGeom prst="rect">
              <a:avLst/>
            </a:prstGeom>
            <a:ln>
              <a:noFill/>
            </a:ln>
          </p:spPr>
          <p:txBody>
            <a:bodyPr vert="horz" lIns="0" tIns="0" rIns="0" bIns="0" rtlCol="0">
              <a:noAutofit/>
            </a:bodyPr>
            <a:lstStyle/>
            <a:p>
              <a:pPr>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cs typeface="Calibri" panose="020F0502020204030204" pitchFamily="34" charset="0"/>
                </a:rPr>
                <a:t>animated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3" name="Rectangle 22"/>
            <p:cNvSpPr/>
            <p:nvPr/>
          </p:nvSpPr>
          <p:spPr>
            <a:xfrm>
              <a:off x="1675110" y="738764"/>
              <a:ext cx="785971" cy="222478"/>
            </a:xfrm>
            <a:prstGeom prst="rect">
              <a:avLst/>
            </a:prstGeom>
            <a:ln>
              <a:noFill/>
            </a:ln>
          </p:spPr>
          <p:txBody>
            <a:bodyPr vert="horz" lIns="0" tIns="0" rIns="0" bIns="0" rtlCol="0">
              <a:noAutofit/>
            </a:bodyPr>
            <a:lstStyle/>
            <a:p>
              <a:pPr>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cs typeface="Calibri" panose="020F0502020204030204" pitchFamily="34" charset="0"/>
                </a:rPr>
                <a:t>selection</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4" name="Rectangle 23"/>
            <p:cNvSpPr/>
            <p:nvPr/>
          </p:nvSpPr>
          <p:spPr>
            <a:xfrm>
              <a:off x="2266062" y="738764"/>
              <a:ext cx="55361" cy="222478"/>
            </a:xfrm>
            <a:prstGeom prst="rect">
              <a:avLst/>
            </a:prstGeom>
            <a:ln>
              <a:noFill/>
            </a:ln>
          </p:spPr>
          <p:txBody>
            <a:bodyPr vert="horz" lIns="0" tIns="0" rIns="0" bIns="0" rtlCol="0">
              <a:noAutofit/>
            </a:bodyPr>
            <a:lstStyle/>
            <a:p>
              <a:pPr>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cs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5" name="Rectangle 24"/>
            <p:cNvSpPr/>
            <p:nvPr/>
          </p:nvSpPr>
          <p:spPr>
            <a:xfrm>
              <a:off x="980581" y="651181"/>
              <a:ext cx="641952" cy="222478"/>
            </a:xfrm>
            <a:prstGeom prst="rect">
              <a:avLst/>
            </a:prstGeom>
            <a:ln>
              <a:noFill/>
            </a:ln>
          </p:spPr>
          <p:txBody>
            <a:bodyPr vert="horz" lIns="0" tIns="0" rIns="0" bIns="0" rtlCol="0">
              <a:noAutofit/>
            </a:bodyPr>
            <a:lstStyle/>
            <a:p>
              <a:pPr>
                <a:lnSpc>
                  <a:spcPct val="107000"/>
                </a:lnSpc>
                <a:spcAft>
                  <a:spcPts val="800"/>
                </a:spcAft>
              </a:pPr>
              <a:r>
                <a:rPr lang="en-IN" sz="1200" i="1">
                  <a:solidFill>
                    <a:srgbClr val="000000"/>
                  </a:solidFill>
                  <a:effectLst/>
                  <a:latin typeface="Arial" panose="020B0604020202020204" pitchFamily="34" charset="0"/>
                  <a:ea typeface="Arial" panose="020B0604020202020204" pitchFamily="34" charset="0"/>
                  <a:cs typeface="Calibri" panose="020F0502020204030204" pitchFamily="34" charset="0"/>
                </a:rPr>
                <a:t>filtering</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6" name="Rectangle 25"/>
            <p:cNvSpPr/>
            <p:nvPr/>
          </p:nvSpPr>
          <p:spPr>
            <a:xfrm>
              <a:off x="1463256" y="651181"/>
              <a:ext cx="55361" cy="222478"/>
            </a:xfrm>
            <a:prstGeom prst="rect">
              <a:avLst/>
            </a:prstGeom>
            <a:ln>
              <a:noFill/>
            </a:ln>
          </p:spPr>
          <p:txBody>
            <a:bodyPr vert="horz" lIns="0" tIns="0" rIns="0" bIns="0" rtlCol="0">
              <a:noAutofit/>
            </a:bodyPr>
            <a:lstStyle/>
            <a:p>
              <a:pPr>
                <a:lnSpc>
                  <a:spcPct val="107000"/>
                </a:lnSpc>
                <a:spcAft>
                  <a:spcPts val="800"/>
                </a:spcAft>
              </a:pPr>
              <a:r>
                <a:rPr lang="en-IN" sz="1200" i="1">
                  <a:solidFill>
                    <a:srgbClr val="000000"/>
                  </a:solidFill>
                  <a:effectLst/>
                  <a:latin typeface="Arial" panose="020B0604020202020204" pitchFamily="34" charset="0"/>
                  <a:ea typeface="Arial" panose="020B0604020202020204" pitchFamily="34" charset="0"/>
                  <a:cs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7" name="Shape 2922"/>
            <p:cNvSpPr/>
            <p:nvPr/>
          </p:nvSpPr>
          <p:spPr>
            <a:xfrm>
              <a:off x="943211" y="518809"/>
              <a:ext cx="0" cy="407599"/>
            </a:xfrm>
            <a:custGeom>
              <a:avLst/>
              <a:gdLst/>
              <a:ahLst/>
              <a:cxnLst/>
              <a:rect l="0" t="0" r="0" b="0"/>
              <a:pathLst>
                <a:path h="407599">
                  <a:moveTo>
                    <a:pt x="0" y="0"/>
                  </a:moveTo>
                  <a:lnTo>
                    <a:pt x="0" y="407599"/>
                  </a:lnTo>
                </a:path>
              </a:pathLst>
            </a:custGeom>
            <a:ln w="6239"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8" name="Shape 2923"/>
            <p:cNvSpPr/>
            <p:nvPr/>
          </p:nvSpPr>
          <p:spPr>
            <a:xfrm>
              <a:off x="918257" y="893134"/>
              <a:ext cx="49910" cy="49910"/>
            </a:xfrm>
            <a:custGeom>
              <a:avLst/>
              <a:gdLst/>
              <a:ahLst/>
              <a:cxnLst/>
              <a:rect l="0" t="0" r="0" b="0"/>
              <a:pathLst>
                <a:path w="49910" h="49910">
                  <a:moveTo>
                    <a:pt x="0" y="0"/>
                  </a:moveTo>
                  <a:lnTo>
                    <a:pt x="49910" y="0"/>
                  </a:lnTo>
                  <a:lnTo>
                    <a:pt x="24954" y="49910"/>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29" name="Shape 2924"/>
            <p:cNvSpPr/>
            <p:nvPr/>
          </p:nvSpPr>
          <p:spPr>
            <a:xfrm>
              <a:off x="1556348" y="518809"/>
              <a:ext cx="0" cy="407599"/>
            </a:xfrm>
            <a:custGeom>
              <a:avLst/>
              <a:gdLst/>
              <a:ahLst/>
              <a:cxnLst/>
              <a:rect l="0" t="0" r="0" b="0"/>
              <a:pathLst>
                <a:path h="407599">
                  <a:moveTo>
                    <a:pt x="0" y="0"/>
                  </a:moveTo>
                  <a:lnTo>
                    <a:pt x="0" y="407599"/>
                  </a:lnTo>
                </a:path>
              </a:pathLst>
            </a:custGeom>
            <a:ln w="6239"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0" name="Shape 2925"/>
            <p:cNvSpPr/>
            <p:nvPr/>
          </p:nvSpPr>
          <p:spPr>
            <a:xfrm>
              <a:off x="1531393" y="893134"/>
              <a:ext cx="49910" cy="49910"/>
            </a:xfrm>
            <a:custGeom>
              <a:avLst/>
              <a:gdLst/>
              <a:ahLst/>
              <a:cxnLst/>
              <a:rect l="0" t="0" r="0" b="0"/>
              <a:pathLst>
                <a:path w="49910" h="49910">
                  <a:moveTo>
                    <a:pt x="0" y="0"/>
                  </a:moveTo>
                  <a:lnTo>
                    <a:pt x="49910" y="0"/>
                  </a:lnTo>
                  <a:lnTo>
                    <a:pt x="24955" y="49910"/>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31" name="Shape 2927"/>
            <p:cNvSpPr/>
            <p:nvPr/>
          </p:nvSpPr>
          <p:spPr>
            <a:xfrm>
              <a:off x="141417" y="2087000"/>
              <a:ext cx="1037616" cy="75242"/>
            </a:xfrm>
            <a:custGeom>
              <a:avLst/>
              <a:gdLst/>
              <a:ahLst/>
              <a:cxnLst/>
              <a:rect l="0" t="0" r="0" b="0"/>
              <a:pathLst>
                <a:path w="1037616" h="75242">
                  <a:moveTo>
                    <a:pt x="1037616" y="0"/>
                  </a:moveTo>
                  <a:cubicBezTo>
                    <a:pt x="1037616" y="41555"/>
                    <a:pt x="805338" y="75242"/>
                    <a:pt x="518808" y="75242"/>
                  </a:cubicBezTo>
                  <a:cubicBezTo>
                    <a:pt x="232278" y="75242"/>
                    <a:pt x="0" y="41555"/>
                    <a:pt x="0" y="0"/>
                  </a:cubicBezTo>
                </a:path>
              </a:pathLst>
            </a:custGeom>
            <a:ln w="6239"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2" name="Shape 2928"/>
            <p:cNvSpPr/>
            <p:nvPr/>
          </p:nvSpPr>
          <p:spPr>
            <a:xfrm>
              <a:off x="141417" y="2011759"/>
              <a:ext cx="1037616" cy="451449"/>
            </a:xfrm>
            <a:custGeom>
              <a:avLst/>
              <a:gdLst/>
              <a:ahLst/>
              <a:cxnLst/>
              <a:rect l="0" t="0" r="0" b="0"/>
              <a:pathLst>
                <a:path w="1037616" h="451449">
                  <a:moveTo>
                    <a:pt x="0" y="75242"/>
                  </a:moveTo>
                  <a:cubicBezTo>
                    <a:pt x="0" y="33687"/>
                    <a:pt x="232278" y="0"/>
                    <a:pt x="518808" y="0"/>
                  </a:cubicBezTo>
                  <a:cubicBezTo>
                    <a:pt x="805338" y="0"/>
                    <a:pt x="1037616" y="33687"/>
                    <a:pt x="1037616" y="75242"/>
                  </a:cubicBezTo>
                  <a:lnTo>
                    <a:pt x="1037616" y="376208"/>
                  </a:lnTo>
                  <a:cubicBezTo>
                    <a:pt x="1037616" y="417762"/>
                    <a:pt x="805338" y="451449"/>
                    <a:pt x="518808" y="451449"/>
                  </a:cubicBezTo>
                  <a:cubicBezTo>
                    <a:pt x="232278" y="451449"/>
                    <a:pt x="0" y="417762"/>
                    <a:pt x="0" y="376208"/>
                  </a:cubicBezTo>
                  <a:close/>
                </a:path>
              </a:pathLst>
            </a:custGeom>
            <a:ln w="6239"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3" name="Rectangle 32"/>
            <p:cNvSpPr/>
            <p:nvPr/>
          </p:nvSpPr>
          <p:spPr>
            <a:xfrm>
              <a:off x="266556" y="2199448"/>
              <a:ext cx="1107106" cy="222478"/>
            </a:xfrm>
            <a:prstGeom prst="rect">
              <a:avLst/>
            </a:prstGeom>
            <a:ln>
              <a:noFill/>
            </a:ln>
          </p:spPr>
          <p:txBody>
            <a:bodyPr vert="horz" lIns="0" tIns="0" rIns="0" bIns="0" rtlCol="0">
              <a:noAutofit/>
            </a:bodyPr>
            <a:lstStyle/>
            <a:p>
              <a:pPr>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cs typeface="Calibri" panose="020F0502020204030204" pitchFamily="34" charset="0"/>
                </a:rPr>
                <a:t>chart data 1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4" name="Shape 2930"/>
            <p:cNvSpPr/>
            <p:nvPr/>
          </p:nvSpPr>
          <p:spPr>
            <a:xfrm>
              <a:off x="1320526" y="2011759"/>
              <a:ext cx="1037617" cy="451448"/>
            </a:xfrm>
            <a:custGeom>
              <a:avLst/>
              <a:gdLst/>
              <a:ahLst/>
              <a:cxnLst/>
              <a:rect l="0" t="0" r="0" b="0"/>
              <a:pathLst>
                <a:path w="1037617" h="451448">
                  <a:moveTo>
                    <a:pt x="518809" y="0"/>
                  </a:moveTo>
                  <a:cubicBezTo>
                    <a:pt x="805339" y="0"/>
                    <a:pt x="1037617" y="33687"/>
                    <a:pt x="1037617" y="75241"/>
                  </a:cubicBezTo>
                  <a:lnTo>
                    <a:pt x="1037617" y="376207"/>
                  </a:lnTo>
                  <a:cubicBezTo>
                    <a:pt x="1037617" y="417762"/>
                    <a:pt x="805339" y="451448"/>
                    <a:pt x="518809" y="451448"/>
                  </a:cubicBezTo>
                  <a:cubicBezTo>
                    <a:pt x="232278" y="451448"/>
                    <a:pt x="0" y="417762"/>
                    <a:pt x="0" y="376207"/>
                  </a:cubicBezTo>
                  <a:lnTo>
                    <a:pt x="0" y="75241"/>
                  </a:lnTo>
                  <a:cubicBezTo>
                    <a:pt x="0" y="33687"/>
                    <a:pt x="232278" y="0"/>
                    <a:pt x="518809" y="0"/>
                  </a:cubicBez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35" name="Shape 2931"/>
            <p:cNvSpPr/>
            <p:nvPr/>
          </p:nvSpPr>
          <p:spPr>
            <a:xfrm>
              <a:off x="1320526" y="2087000"/>
              <a:ext cx="1037616" cy="75242"/>
            </a:xfrm>
            <a:custGeom>
              <a:avLst/>
              <a:gdLst/>
              <a:ahLst/>
              <a:cxnLst/>
              <a:rect l="0" t="0" r="0" b="0"/>
              <a:pathLst>
                <a:path w="1037616" h="75242">
                  <a:moveTo>
                    <a:pt x="1037616" y="0"/>
                  </a:moveTo>
                  <a:cubicBezTo>
                    <a:pt x="1037616" y="41555"/>
                    <a:pt x="805338" y="75242"/>
                    <a:pt x="518808" y="75242"/>
                  </a:cubicBezTo>
                  <a:cubicBezTo>
                    <a:pt x="232278" y="75242"/>
                    <a:pt x="0" y="41555"/>
                    <a:pt x="0" y="0"/>
                  </a:cubicBezTo>
                </a:path>
              </a:pathLst>
            </a:custGeom>
            <a:ln w="6239"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6" name="Shape 2932"/>
            <p:cNvSpPr/>
            <p:nvPr/>
          </p:nvSpPr>
          <p:spPr>
            <a:xfrm>
              <a:off x="1320526" y="2011759"/>
              <a:ext cx="1037616" cy="451449"/>
            </a:xfrm>
            <a:custGeom>
              <a:avLst/>
              <a:gdLst/>
              <a:ahLst/>
              <a:cxnLst/>
              <a:rect l="0" t="0" r="0" b="0"/>
              <a:pathLst>
                <a:path w="1037616" h="451449">
                  <a:moveTo>
                    <a:pt x="0" y="75242"/>
                  </a:moveTo>
                  <a:cubicBezTo>
                    <a:pt x="0" y="33687"/>
                    <a:pt x="232278" y="0"/>
                    <a:pt x="518808" y="0"/>
                  </a:cubicBezTo>
                  <a:cubicBezTo>
                    <a:pt x="805338" y="0"/>
                    <a:pt x="1037616" y="33687"/>
                    <a:pt x="1037616" y="75242"/>
                  </a:cubicBezTo>
                  <a:lnTo>
                    <a:pt x="1037616" y="376208"/>
                  </a:lnTo>
                  <a:cubicBezTo>
                    <a:pt x="1037616" y="417762"/>
                    <a:pt x="805338" y="451449"/>
                    <a:pt x="518808" y="451449"/>
                  </a:cubicBezTo>
                  <a:cubicBezTo>
                    <a:pt x="232278" y="451449"/>
                    <a:pt x="0" y="417762"/>
                    <a:pt x="0" y="376208"/>
                  </a:cubicBezTo>
                  <a:close/>
                </a:path>
              </a:pathLst>
            </a:custGeom>
            <a:ln w="6239"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7" name="Rectangle 36"/>
            <p:cNvSpPr/>
            <p:nvPr/>
          </p:nvSpPr>
          <p:spPr>
            <a:xfrm>
              <a:off x="1445665" y="2199448"/>
              <a:ext cx="1107106" cy="222478"/>
            </a:xfrm>
            <a:prstGeom prst="rect">
              <a:avLst/>
            </a:prstGeom>
            <a:ln>
              <a:noFill/>
            </a:ln>
          </p:spPr>
          <p:txBody>
            <a:bodyPr vert="horz" lIns="0" tIns="0" rIns="0" bIns="0" rtlCol="0">
              <a:noAutofit/>
            </a:bodyPr>
            <a:lstStyle/>
            <a:p>
              <a:pPr>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cs typeface="Calibri" panose="020F0502020204030204" pitchFamily="34" charset="0"/>
                </a:rPr>
                <a:t>chart data 2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8" name="Shape 2934"/>
            <p:cNvSpPr/>
            <p:nvPr/>
          </p:nvSpPr>
          <p:spPr>
            <a:xfrm>
              <a:off x="943211" y="1462097"/>
              <a:ext cx="0" cy="502221"/>
            </a:xfrm>
            <a:custGeom>
              <a:avLst/>
              <a:gdLst/>
              <a:ahLst/>
              <a:cxnLst/>
              <a:rect l="0" t="0" r="0" b="0"/>
              <a:pathLst>
                <a:path h="502221">
                  <a:moveTo>
                    <a:pt x="0" y="0"/>
                  </a:moveTo>
                  <a:lnTo>
                    <a:pt x="0" y="502221"/>
                  </a:lnTo>
                </a:path>
              </a:pathLst>
            </a:custGeom>
            <a:ln w="6239"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9" name="Shape 2935"/>
            <p:cNvSpPr/>
            <p:nvPr/>
          </p:nvSpPr>
          <p:spPr>
            <a:xfrm>
              <a:off x="918257" y="1931043"/>
              <a:ext cx="49910" cy="49910"/>
            </a:xfrm>
            <a:custGeom>
              <a:avLst/>
              <a:gdLst/>
              <a:ahLst/>
              <a:cxnLst/>
              <a:rect l="0" t="0" r="0" b="0"/>
              <a:pathLst>
                <a:path w="49910" h="49910">
                  <a:moveTo>
                    <a:pt x="0" y="0"/>
                  </a:moveTo>
                  <a:lnTo>
                    <a:pt x="49910" y="0"/>
                  </a:lnTo>
                  <a:lnTo>
                    <a:pt x="24954" y="49910"/>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40" name="Shape 2936"/>
            <p:cNvSpPr/>
            <p:nvPr/>
          </p:nvSpPr>
          <p:spPr>
            <a:xfrm>
              <a:off x="1556348" y="1462097"/>
              <a:ext cx="0" cy="407599"/>
            </a:xfrm>
            <a:custGeom>
              <a:avLst/>
              <a:gdLst/>
              <a:ahLst/>
              <a:cxnLst/>
              <a:rect l="0" t="0" r="0" b="0"/>
              <a:pathLst>
                <a:path h="407599">
                  <a:moveTo>
                    <a:pt x="0" y="0"/>
                  </a:moveTo>
                  <a:lnTo>
                    <a:pt x="0" y="407599"/>
                  </a:lnTo>
                </a:path>
              </a:pathLst>
            </a:custGeom>
            <a:ln w="6239"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1" name="Shape 2937"/>
            <p:cNvSpPr/>
            <p:nvPr/>
          </p:nvSpPr>
          <p:spPr>
            <a:xfrm>
              <a:off x="1531393" y="1836421"/>
              <a:ext cx="49910" cy="49911"/>
            </a:xfrm>
            <a:custGeom>
              <a:avLst/>
              <a:gdLst/>
              <a:ahLst/>
              <a:cxnLst/>
              <a:rect l="0" t="0" r="0" b="0"/>
              <a:pathLst>
                <a:path w="49910" h="49911">
                  <a:moveTo>
                    <a:pt x="0" y="0"/>
                  </a:moveTo>
                  <a:lnTo>
                    <a:pt x="49910" y="0"/>
                  </a:lnTo>
                  <a:lnTo>
                    <a:pt x="24955" y="49911"/>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42" name="Rectangle 41"/>
            <p:cNvSpPr/>
            <p:nvPr/>
          </p:nvSpPr>
          <p:spPr>
            <a:xfrm>
              <a:off x="1105751" y="1553389"/>
              <a:ext cx="398561" cy="222478"/>
            </a:xfrm>
            <a:prstGeom prst="rect">
              <a:avLst/>
            </a:prstGeom>
            <a:ln>
              <a:noFill/>
            </a:ln>
          </p:spPr>
          <p:txBody>
            <a:bodyPr vert="horz" lIns="0" tIns="0" rIns="0" bIns="0" rtlCol="0">
              <a:noAutofit/>
            </a:bodyPr>
            <a:lstStyle/>
            <a:p>
              <a:pPr>
                <a:lnSpc>
                  <a:spcPct val="107000"/>
                </a:lnSpc>
                <a:spcAft>
                  <a:spcPts val="800"/>
                </a:spcAft>
              </a:pPr>
              <a:r>
                <a:rPr lang="en-IN" sz="1200" i="1" dirty="0">
                  <a:solidFill>
                    <a:srgbClr val="000000"/>
                  </a:solidFill>
                  <a:effectLst/>
                  <a:latin typeface="Arial" panose="020B0604020202020204" pitchFamily="34" charset="0"/>
                  <a:ea typeface="Arial" panose="020B0604020202020204" pitchFamily="34" charset="0"/>
                  <a:cs typeface="Calibri" panose="020F0502020204030204" pitchFamily="34" charset="0"/>
                </a:rPr>
                <a:t>prep</a:t>
              </a:r>
              <a:endParaRPr lang="en-IN"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3" name="Rectangle 42"/>
            <p:cNvSpPr/>
            <p:nvPr/>
          </p:nvSpPr>
          <p:spPr>
            <a:xfrm>
              <a:off x="1405431" y="1553389"/>
              <a:ext cx="55361" cy="222478"/>
            </a:xfrm>
            <a:prstGeom prst="rect">
              <a:avLst/>
            </a:prstGeom>
            <a:ln>
              <a:noFill/>
            </a:ln>
          </p:spPr>
          <p:txBody>
            <a:bodyPr vert="horz" lIns="0" tIns="0" rIns="0" bIns="0" rtlCol="0">
              <a:noAutofit/>
            </a:bodyPr>
            <a:lstStyle/>
            <a:p>
              <a:pPr>
                <a:lnSpc>
                  <a:spcPct val="107000"/>
                </a:lnSpc>
                <a:spcAft>
                  <a:spcPts val="800"/>
                </a:spcAft>
              </a:pPr>
              <a:r>
                <a:rPr lang="en-IN" sz="1200" i="1">
                  <a:solidFill>
                    <a:srgbClr val="000000"/>
                  </a:solidFill>
                  <a:effectLst/>
                  <a:latin typeface="Arial" panose="020B0604020202020204" pitchFamily="34" charset="0"/>
                  <a:ea typeface="Arial" panose="020B0604020202020204" pitchFamily="34" charset="0"/>
                  <a:cs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4" name="Shape 2940"/>
            <p:cNvSpPr/>
            <p:nvPr/>
          </p:nvSpPr>
          <p:spPr>
            <a:xfrm>
              <a:off x="1631940" y="1509261"/>
              <a:ext cx="0" cy="407599"/>
            </a:xfrm>
            <a:custGeom>
              <a:avLst/>
              <a:gdLst/>
              <a:ahLst/>
              <a:cxnLst/>
              <a:rect l="0" t="0" r="0" b="0"/>
              <a:pathLst>
                <a:path h="407599">
                  <a:moveTo>
                    <a:pt x="0" y="0"/>
                  </a:moveTo>
                  <a:lnTo>
                    <a:pt x="0" y="407599"/>
                  </a:lnTo>
                </a:path>
              </a:pathLst>
            </a:custGeom>
            <a:ln w="6239" cap="flat">
              <a:custDash>
                <a:ds d="196496" sp="147372"/>
              </a:custDash>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5" name="Shape 2941"/>
            <p:cNvSpPr/>
            <p:nvPr/>
          </p:nvSpPr>
          <p:spPr>
            <a:xfrm>
              <a:off x="1606985" y="1883586"/>
              <a:ext cx="49911" cy="49911"/>
            </a:xfrm>
            <a:custGeom>
              <a:avLst/>
              <a:gdLst/>
              <a:ahLst/>
              <a:cxnLst/>
              <a:rect l="0" t="0" r="0" b="0"/>
              <a:pathLst>
                <a:path w="49911" h="49911">
                  <a:moveTo>
                    <a:pt x="0" y="0"/>
                  </a:moveTo>
                  <a:lnTo>
                    <a:pt x="49911" y="0"/>
                  </a:lnTo>
                  <a:lnTo>
                    <a:pt x="24955" y="49911"/>
                  </a:lnTo>
                  <a:lnTo>
                    <a:pt x="0" y="0"/>
                  </a:lnTo>
                  <a:close/>
                </a:path>
              </a:pathLst>
            </a:custGeom>
            <a:ln w="0" cap="flat">
              <a:custDash>
                <a:ds d="1" sp="1"/>
              </a:custDash>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46" name="Shape 2942"/>
            <p:cNvSpPr/>
            <p:nvPr/>
          </p:nvSpPr>
          <p:spPr>
            <a:xfrm>
              <a:off x="1707531" y="1544478"/>
              <a:ext cx="0" cy="407599"/>
            </a:xfrm>
            <a:custGeom>
              <a:avLst/>
              <a:gdLst/>
              <a:ahLst/>
              <a:cxnLst/>
              <a:rect l="0" t="0" r="0" b="0"/>
              <a:pathLst>
                <a:path h="407599">
                  <a:moveTo>
                    <a:pt x="0" y="0"/>
                  </a:moveTo>
                  <a:lnTo>
                    <a:pt x="0" y="407599"/>
                  </a:lnTo>
                </a:path>
              </a:pathLst>
            </a:custGeom>
            <a:ln w="6239" cap="flat">
              <a:custDash>
                <a:ds d="196496" sp="147372"/>
              </a:custDash>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7" name="Shape 2943"/>
            <p:cNvSpPr/>
            <p:nvPr/>
          </p:nvSpPr>
          <p:spPr>
            <a:xfrm>
              <a:off x="1682577" y="1918804"/>
              <a:ext cx="49910" cy="49910"/>
            </a:xfrm>
            <a:custGeom>
              <a:avLst/>
              <a:gdLst/>
              <a:ahLst/>
              <a:cxnLst/>
              <a:rect l="0" t="0" r="0" b="0"/>
              <a:pathLst>
                <a:path w="49910" h="49910">
                  <a:moveTo>
                    <a:pt x="0" y="0"/>
                  </a:moveTo>
                  <a:lnTo>
                    <a:pt x="49910" y="0"/>
                  </a:lnTo>
                  <a:lnTo>
                    <a:pt x="24954" y="49910"/>
                  </a:lnTo>
                  <a:lnTo>
                    <a:pt x="0" y="0"/>
                  </a:lnTo>
                  <a:close/>
                </a:path>
              </a:pathLst>
            </a:custGeom>
            <a:ln w="0" cap="flat">
              <a:custDash>
                <a:ds d="1" sp="1"/>
              </a:custDash>
              <a:round/>
            </a:ln>
          </p:spPr>
          <p:style>
            <a:lnRef idx="0">
              <a:srgbClr val="000000">
                <a:alpha val="0"/>
              </a:srgbClr>
            </a:lnRef>
            <a:fillRef idx="1">
              <a:srgbClr val="000000"/>
            </a:fillRef>
            <a:effectRef idx="0">
              <a:scrgbClr r="0" g="0" b="0"/>
            </a:effectRef>
            <a:fontRef idx="none"/>
          </p:style>
          <p:txBody>
            <a:bodyPr/>
            <a:lstStyle/>
            <a:p>
              <a:endParaRPr lang="en-IN"/>
            </a:p>
          </p:txBody>
        </p:sp>
        <p:pic>
          <p:nvPicPr>
            <p:cNvPr id="48" name="Picture 47"/>
            <p:cNvPicPr/>
            <p:nvPr/>
          </p:nvPicPr>
          <p:blipFill>
            <a:blip r:embed="rId3"/>
            <a:stretch>
              <a:fillRect/>
            </a:stretch>
          </p:blipFill>
          <p:spPr>
            <a:xfrm>
              <a:off x="1467905" y="3062249"/>
              <a:ext cx="442821" cy="475080"/>
            </a:xfrm>
            <a:prstGeom prst="rect">
              <a:avLst/>
            </a:prstGeom>
          </p:spPr>
        </p:pic>
        <p:pic>
          <p:nvPicPr>
            <p:cNvPr id="49" name="Picture 48"/>
            <p:cNvPicPr/>
            <p:nvPr/>
          </p:nvPicPr>
          <p:blipFill>
            <a:blip r:embed="rId4"/>
            <a:stretch>
              <a:fillRect/>
            </a:stretch>
          </p:blipFill>
          <p:spPr>
            <a:xfrm>
              <a:off x="1414855" y="2684934"/>
              <a:ext cx="943288" cy="358579"/>
            </a:xfrm>
            <a:prstGeom prst="rect">
              <a:avLst/>
            </a:prstGeom>
          </p:spPr>
        </p:pic>
        <p:sp>
          <p:nvSpPr>
            <p:cNvPr id="50" name="Rectangle 49"/>
            <p:cNvSpPr/>
            <p:nvPr/>
          </p:nvSpPr>
          <p:spPr>
            <a:xfrm>
              <a:off x="1947682" y="3158120"/>
              <a:ext cx="365305" cy="222477"/>
            </a:xfrm>
            <a:prstGeom prst="rect">
              <a:avLst/>
            </a:prstGeom>
            <a:ln>
              <a:noFill/>
            </a:ln>
          </p:spPr>
          <p:txBody>
            <a:bodyPr vert="horz" lIns="0" tIns="0" rIns="0" bIns="0" rtlCol="0">
              <a:noAutofit/>
            </a:bodyPr>
            <a:lstStyle/>
            <a:p>
              <a:pPr>
                <a:lnSpc>
                  <a:spcPct val="107000"/>
                </a:lnSpc>
                <a:spcAft>
                  <a:spcPts val="800"/>
                </a:spcAft>
              </a:pPr>
              <a:r>
                <a:rPr lang="en-IN" sz="1200" i="1">
                  <a:solidFill>
                    <a:srgbClr val="000000"/>
                  </a:solidFill>
                  <a:effectLst/>
                  <a:latin typeface="Arial" panose="020B0604020202020204" pitchFamily="34" charset="0"/>
                  <a:ea typeface="Arial" panose="020B0604020202020204" pitchFamily="34" charset="0"/>
                  <a:cs typeface="Calibri" panose="020F0502020204030204" pitchFamily="34" charset="0"/>
                </a:rPr>
                <a:t>side</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1" name="Rectangle 50"/>
            <p:cNvSpPr/>
            <p:nvPr/>
          </p:nvSpPr>
          <p:spPr>
            <a:xfrm>
              <a:off x="2222359" y="3158120"/>
              <a:ext cx="55361" cy="222477"/>
            </a:xfrm>
            <a:prstGeom prst="rect">
              <a:avLst/>
            </a:prstGeom>
            <a:ln>
              <a:noFill/>
            </a:ln>
          </p:spPr>
          <p:txBody>
            <a:bodyPr vert="horz" lIns="0" tIns="0" rIns="0" bIns="0" rtlCol="0">
              <a:noAutofit/>
            </a:bodyPr>
            <a:lstStyle/>
            <a:p>
              <a:pPr>
                <a:lnSpc>
                  <a:spcPct val="107000"/>
                </a:lnSpc>
                <a:spcAft>
                  <a:spcPts val="800"/>
                </a:spcAft>
              </a:pPr>
              <a:r>
                <a:rPr lang="en-IN" sz="1200" i="1">
                  <a:solidFill>
                    <a:srgbClr val="000000"/>
                  </a:solidFill>
                  <a:effectLst/>
                  <a:latin typeface="Arial" panose="020B0604020202020204" pitchFamily="34" charset="0"/>
                  <a:ea typeface="Arial" panose="020B0604020202020204" pitchFamily="34" charset="0"/>
                  <a:cs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2" name="Rectangle 51"/>
            <p:cNvSpPr/>
            <p:nvPr/>
          </p:nvSpPr>
          <p:spPr>
            <a:xfrm>
              <a:off x="1947682" y="3332804"/>
              <a:ext cx="542302" cy="222478"/>
            </a:xfrm>
            <a:prstGeom prst="rect">
              <a:avLst/>
            </a:prstGeom>
            <a:ln>
              <a:noFill/>
            </a:ln>
          </p:spPr>
          <p:txBody>
            <a:bodyPr vert="horz" lIns="0" tIns="0" rIns="0" bIns="0" rtlCol="0">
              <a:noAutofit/>
            </a:bodyPr>
            <a:lstStyle/>
            <a:p>
              <a:pPr>
                <a:lnSpc>
                  <a:spcPct val="107000"/>
                </a:lnSpc>
                <a:spcAft>
                  <a:spcPts val="800"/>
                </a:spcAft>
              </a:pPr>
              <a:r>
                <a:rPr lang="en-IN" sz="1200" i="1">
                  <a:solidFill>
                    <a:srgbClr val="000000"/>
                  </a:solidFill>
                  <a:effectLst/>
                  <a:latin typeface="Arial" panose="020B0604020202020204" pitchFamily="34" charset="0"/>
                  <a:ea typeface="Arial" panose="020B0604020202020204" pitchFamily="34" charset="0"/>
                  <a:cs typeface="Calibri" panose="020F0502020204030204" pitchFamily="34" charset="0"/>
                </a:rPr>
                <a:t>charts</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3" name="Rectangle 52"/>
            <p:cNvSpPr/>
            <p:nvPr/>
          </p:nvSpPr>
          <p:spPr>
            <a:xfrm>
              <a:off x="2355420" y="3332804"/>
              <a:ext cx="55362" cy="222478"/>
            </a:xfrm>
            <a:prstGeom prst="rect">
              <a:avLst/>
            </a:prstGeom>
            <a:ln>
              <a:noFill/>
            </a:ln>
          </p:spPr>
          <p:txBody>
            <a:bodyPr vert="horz" lIns="0" tIns="0" rIns="0" bIns="0" rtlCol="0">
              <a:noAutofit/>
            </a:bodyPr>
            <a:lstStyle/>
            <a:p>
              <a:pPr>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cs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4" name="Rectangle 53"/>
            <p:cNvSpPr/>
            <p:nvPr/>
          </p:nvSpPr>
          <p:spPr>
            <a:xfrm>
              <a:off x="0" y="3158120"/>
              <a:ext cx="431619" cy="222477"/>
            </a:xfrm>
            <a:prstGeom prst="rect">
              <a:avLst/>
            </a:prstGeom>
            <a:ln>
              <a:noFill/>
            </a:ln>
          </p:spPr>
          <p:txBody>
            <a:bodyPr vert="horz" lIns="0" tIns="0" rIns="0" bIns="0" rtlCol="0">
              <a:noAutofit/>
            </a:bodyPr>
            <a:lstStyle/>
            <a:p>
              <a:pPr>
                <a:lnSpc>
                  <a:spcPct val="107000"/>
                </a:lnSpc>
                <a:spcAft>
                  <a:spcPts val="800"/>
                </a:spcAft>
              </a:pPr>
              <a:r>
                <a:rPr lang="en-IN" sz="1200" i="1">
                  <a:solidFill>
                    <a:srgbClr val="000000"/>
                  </a:solidFill>
                  <a:effectLst/>
                  <a:latin typeface="Arial" panose="020B0604020202020204" pitchFamily="34" charset="0"/>
                  <a:ea typeface="Arial" panose="020B0604020202020204" pitchFamily="34" charset="0"/>
                  <a:cs typeface="Calibri" panose="020F0502020204030204" pitchFamily="34" charset="0"/>
                </a:rPr>
                <a:t>main</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5" name="Rectangle 54"/>
            <p:cNvSpPr/>
            <p:nvPr/>
          </p:nvSpPr>
          <p:spPr>
            <a:xfrm>
              <a:off x="324538" y="3158120"/>
              <a:ext cx="55361" cy="222477"/>
            </a:xfrm>
            <a:prstGeom prst="rect">
              <a:avLst/>
            </a:prstGeom>
            <a:ln>
              <a:noFill/>
            </a:ln>
          </p:spPr>
          <p:txBody>
            <a:bodyPr vert="horz" lIns="0" tIns="0" rIns="0" bIns="0" rtlCol="0">
              <a:noAutofit/>
            </a:bodyPr>
            <a:lstStyle/>
            <a:p>
              <a:pPr>
                <a:lnSpc>
                  <a:spcPct val="107000"/>
                </a:lnSpc>
                <a:spcAft>
                  <a:spcPts val="800"/>
                </a:spcAft>
              </a:pPr>
              <a:r>
                <a:rPr lang="en-IN" sz="1200" i="1">
                  <a:solidFill>
                    <a:srgbClr val="000000"/>
                  </a:solidFill>
                  <a:effectLst/>
                  <a:latin typeface="Arial" panose="020B0604020202020204" pitchFamily="34" charset="0"/>
                  <a:ea typeface="Arial" panose="020B0604020202020204" pitchFamily="34" charset="0"/>
                  <a:cs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6" name="Rectangle 55"/>
            <p:cNvSpPr/>
            <p:nvPr/>
          </p:nvSpPr>
          <p:spPr>
            <a:xfrm>
              <a:off x="0" y="3332804"/>
              <a:ext cx="442771" cy="222478"/>
            </a:xfrm>
            <a:prstGeom prst="rect">
              <a:avLst/>
            </a:prstGeom>
            <a:ln>
              <a:noFill/>
            </a:ln>
          </p:spPr>
          <p:txBody>
            <a:bodyPr vert="horz" lIns="0" tIns="0" rIns="0" bIns="0" rtlCol="0">
              <a:noAutofit/>
            </a:bodyPr>
            <a:lstStyle/>
            <a:p>
              <a:pPr>
                <a:lnSpc>
                  <a:spcPct val="107000"/>
                </a:lnSpc>
                <a:spcAft>
                  <a:spcPts val="800"/>
                </a:spcAft>
              </a:pPr>
              <a:r>
                <a:rPr lang="en-IN" sz="1200" i="1">
                  <a:solidFill>
                    <a:srgbClr val="000000"/>
                  </a:solidFill>
                  <a:effectLst/>
                  <a:latin typeface="Arial" panose="020B0604020202020204" pitchFamily="34" charset="0"/>
                  <a:ea typeface="Arial" panose="020B0604020202020204" pitchFamily="34" charset="0"/>
                  <a:cs typeface="Calibri" panose="020F0502020204030204" pitchFamily="34" charset="0"/>
                </a:rPr>
                <a:t>chart</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7" name="Rectangle 56"/>
            <p:cNvSpPr/>
            <p:nvPr/>
          </p:nvSpPr>
          <p:spPr>
            <a:xfrm>
              <a:off x="332872" y="3332804"/>
              <a:ext cx="55361" cy="222478"/>
            </a:xfrm>
            <a:prstGeom prst="rect">
              <a:avLst/>
            </a:prstGeom>
            <a:ln>
              <a:noFill/>
            </a:ln>
          </p:spPr>
          <p:txBody>
            <a:bodyPr vert="horz" lIns="0" tIns="0" rIns="0" bIns="0" rtlCol="0">
              <a:noAutofit/>
            </a:bodyPr>
            <a:lstStyle/>
            <a:p>
              <a:pPr>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cs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9354995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04929" y="1751527"/>
            <a:ext cx="7467600" cy="1841679"/>
          </a:xfrm>
        </p:spPr>
        <p:txBody>
          <a:bodyPr/>
          <a:lstStyle/>
          <a:p>
            <a:pPr algn="ctr"/>
            <a:r>
              <a:rPr lang="en-IN" dirty="0" smtClean="0"/>
              <a:t>Comparing Qlik View, Qlik Sense and D3.js </a:t>
            </a:r>
            <a:endParaRPr lang="en-IN" dirty="0"/>
          </a:p>
        </p:txBody>
      </p:sp>
    </p:spTree>
    <p:extLst>
      <p:ext uri="{BB962C8B-B14F-4D97-AF65-F5344CB8AC3E}">
        <p14:creationId xmlns:p14="http://schemas.microsoft.com/office/powerpoint/2010/main" val="16383831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Use Case</a:t>
            </a:r>
            <a:endParaRPr lang="en-IN" dirty="0">
              <a:solidFill>
                <a:schemeClr val="tx1"/>
              </a:solidFill>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94488292"/>
              </p:ext>
            </p:extLst>
          </p:nvPr>
        </p:nvGraphicFramePr>
        <p:xfrm>
          <a:off x="457200" y="1777286"/>
          <a:ext cx="7467600" cy="4438916"/>
        </p:xfrm>
        <a:graphic>
          <a:graphicData uri="http://schemas.openxmlformats.org/drawingml/2006/table">
            <a:tbl>
              <a:tblPr firstRow="1" bandRow="1">
                <a:tableStyleId>{5C22544A-7EE6-4342-B048-85BDC9FD1C3A}</a:tableStyleId>
              </a:tblPr>
              <a:tblGrid>
                <a:gridCol w="1866900"/>
                <a:gridCol w="1866900"/>
                <a:gridCol w="1866900"/>
                <a:gridCol w="1866900"/>
              </a:tblGrid>
              <a:tr h="652529">
                <a:tc>
                  <a:txBody>
                    <a:bodyPr/>
                    <a:lstStyle/>
                    <a:p>
                      <a:pPr marL="0" marR="0">
                        <a:spcBef>
                          <a:spcPts val="0"/>
                        </a:spcBef>
                        <a:spcAft>
                          <a:spcPts val="0"/>
                        </a:spcAft>
                      </a:pPr>
                      <a:r>
                        <a:rPr lang="en-US" sz="1400" dirty="0" smtClean="0">
                          <a:solidFill>
                            <a:schemeClr val="tx1"/>
                          </a:solidFill>
                          <a:effectLst/>
                        </a:rPr>
                        <a:t>Use </a:t>
                      </a:r>
                      <a:r>
                        <a:rPr lang="en-US" sz="1400" dirty="0">
                          <a:solidFill>
                            <a:schemeClr val="tx1"/>
                          </a:solidFill>
                          <a:effectLst/>
                        </a:rPr>
                        <a:t>Case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a:solidFill>
                            <a:schemeClr val="tx1"/>
                          </a:solidFill>
                          <a:effectLst/>
                        </a:rPr>
                        <a:t>QlikView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a:solidFill>
                            <a:schemeClr val="tx1"/>
                          </a:solidFill>
                          <a:effectLst/>
                        </a:rPr>
                        <a:t>Qlik </a:t>
                      </a:r>
                      <a:r>
                        <a:rPr lang="en-US" sz="1400" dirty="0" smtClean="0">
                          <a:solidFill>
                            <a:schemeClr val="tx1"/>
                          </a:solidFill>
                          <a:effectLst/>
                        </a:rPr>
                        <a:t>Sense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smtClean="0">
                          <a:solidFill>
                            <a:schemeClr val="tx1"/>
                          </a:solidFill>
                          <a:effectLst/>
                        </a:rPr>
                        <a:t>D3.js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652529">
                <a:tc>
                  <a:txBody>
                    <a:bodyPr/>
                    <a:lstStyle/>
                    <a:p>
                      <a:pPr marL="0" marR="0">
                        <a:spcBef>
                          <a:spcPts val="600"/>
                        </a:spcBef>
                        <a:spcAft>
                          <a:spcPts val="600"/>
                        </a:spcAft>
                      </a:pPr>
                      <a:r>
                        <a:rPr lang="en-US" sz="1200" b="0" dirty="0">
                          <a:solidFill>
                            <a:schemeClr val="tx1"/>
                          </a:solidFill>
                          <a:effectLst/>
                          <a:latin typeface="+mn-lt"/>
                        </a:rPr>
                        <a:t>Ad-hoc personal visualization</a:t>
                      </a:r>
                      <a:endParaRPr lang="en-US" sz="1200" b="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endParaRPr lang="en-US" sz="2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algn="ctr">
                        <a:spcBef>
                          <a:spcPts val="0"/>
                        </a:spcBef>
                        <a:spcAft>
                          <a:spcPts val="0"/>
                        </a:spcAft>
                      </a:pPr>
                      <a:r>
                        <a:rPr lang="en-US" sz="20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2000" dirty="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algn="ctr">
                        <a:spcBef>
                          <a:spcPts val="0"/>
                        </a:spcBef>
                        <a:spcAft>
                          <a:spcPts val="0"/>
                        </a:spcAft>
                      </a:pPr>
                      <a:endParaRPr lang="en-US" sz="2000" dirty="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r>
              <a:tr h="652529">
                <a:tc>
                  <a:txBody>
                    <a:bodyPr/>
                    <a:lstStyle/>
                    <a:p>
                      <a:pPr marL="0" marR="0">
                        <a:spcBef>
                          <a:spcPts val="600"/>
                        </a:spcBef>
                        <a:spcAft>
                          <a:spcPts val="600"/>
                        </a:spcAft>
                      </a:pPr>
                      <a:r>
                        <a:rPr lang="en-US" sz="1200" b="0" dirty="0">
                          <a:solidFill>
                            <a:schemeClr val="tx1"/>
                          </a:solidFill>
                          <a:effectLst/>
                          <a:latin typeface="+mn-lt"/>
                        </a:rPr>
                        <a:t>Rapid visualization and sharing</a:t>
                      </a:r>
                      <a:endParaRPr lang="en-US" sz="1200" b="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2000" dirty="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algn="ctr">
                        <a:spcBef>
                          <a:spcPts val="0"/>
                        </a:spcBef>
                        <a:spcAft>
                          <a:spcPts val="0"/>
                        </a:spcAft>
                      </a:pPr>
                      <a:r>
                        <a:rPr lang="en-US" sz="20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2000" dirty="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algn="ctr">
                        <a:spcBef>
                          <a:spcPts val="0"/>
                        </a:spcBef>
                        <a:spcAft>
                          <a:spcPts val="0"/>
                        </a:spcAft>
                      </a:pPr>
                      <a:r>
                        <a:rPr lang="en-US" sz="20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2000" dirty="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r>
              <a:tr h="652529">
                <a:tc>
                  <a:txBody>
                    <a:bodyPr/>
                    <a:lstStyle/>
                    <a:p>
                      <a:pPr marL="0" marR="0">
                        <a:spcBef>
                          <a:spcPts val="600"/>
                        </a:spcBef>
                        <a:spcAft>
                          <a:spcPts val="600"/>
                        </a:spcAft>
                      </a:pPr>
                      <a:r>
                        <a:rPr lang="en-US" sz="1200" b="0" dirty="0">
                          <a:solidFill>
                            <a:schemeClr val="tx1"/>
                          </a:solidFill>
                          <a:effectLst/>
                          <a:latin typeface="+mn-lt"/>
                        </a:rPr>
                        <a:t>Mobile </a:t>
                      </a:r>
                      <a:r>
                        <a:rPr lang="en-US" sz="1200" b="0" dirty="0" smtClean="0">
                          <a:solidFill>
                            <a:schemeClr val="tx1"/>
                          </a:solidFill>
                          <a:effectLst/>
                          <a:latin typeface="+mn-lt"/>
                        </a:rPr>
                        <a:t>discovery </a:t>
                      </a:r>
                      <a:r>
                        <a:rPr lang="en-US" sz="1200" b="0" dirty="0">
                          <a:solidFill>
                            <a:schemeClr val="tx1"/>
                          </a:solidFill>
                          <a:effectLst/>
                          <a:latin typeface="+mn-lt"/>
                        </a:rPr>
                        <a:t>&amp; </a:t>
                      </a:r>
                      <a:r>
                        <a:rPr lang="en-US" sz="1200" b="0" dirty="0" smtClean="0">
                          <a:solidFill>
                            <a:schemeClr val="tx1"/>
                          </a:solidFill>
                          <a:effectLst/>
                          <a:latin typeface="+mn-lt"/>
                        </a:rPr>
                        <a:t>exploration</a:t>
                      </a:r>
                      <a:endParaRPr lang="en-US" sz="1200" b="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20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algn="ctr">
                        <a:spcBef>
                          <a:spcPts val="0"/>
                        </a:spcBef>
                        <a:spcAft>
                          <a:spcPts val="0"/>
                        </a:spcAft>
                      </a:pPr>
                      <a:r>
                        <a:rPr lang="en-US" sz="20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2000" dirty="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                               </a:t>
                      </a:r>
                      <a:endParaRPr lang="en-US" sz="20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endParaRPr lang="en-US" sz="2000" dirty="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r>
              <a:tr h="652529">
                <a:tc>
                  <a:txBody>
                    <a:bodyPr/>
                    <a:lstStyle/>
                    <a:p>
                      <a:pPr marL="0" marR="0">
                        <a:spcBef>
                          <a:spcPts val="600"/>
                        </a:spcBef>
                        <a:spcAft>
                          <a:spcPts val="600"/>
                        </a:spcAft>
                      </a:pPr>
                      <a:r>
                        <a:rPr lang="en-US" sz="1200" b="0" dirty="0" smtClean="0">
                          <a:solidFill>
                            <a:schemeClr val="tx1"/>
                          </a:solidFill>
                          <a:effectLst/>
                          <a:latin typeface="+mn-lt"/>
                          <a:ea typeface="Calibri" panose="020F0502020204030204" pitchFamily="34" charset="0"/>
                          <a:cs typeface="Times New Roman" panose="02020603050405020304" pitchFamily="18" charset="0"/>
                        </a:rPr>
                        <a:t>Governed data discovery</a:t>
                      </a:r>
                      <a:endParaRPr lang="en-US" sz="1200" b="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2000" dirty="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algn="ctr">
                        <a:spcBef>
                          <a:spcPts val="0"/>
                        </a:spcBef>
                        <a:spcAft>
                          <a:spcPts val="0"/>
                        </a:spcAft>
                      </a:pPr>
                      <a:r>
                        <a:rPr lang="en-US" sz="20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2000" dirty="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algn="ctr">
                        <a:spcBef>
                          <a:spcPts val="0"/>
                        </a:spcBef>
                        <a:spcAft>
                          <a:spcPts val="0"/>
                        </a:spcAft>
                      </a:pPr>
                      <a:r>
                        <a:rPr lang="en-US" sz="20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2000" dirty="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r>
              <a:tr h="652529">
                <a:tc>
                  <a:txBody>
                    <a:bodyPr/>
                    <a:lstStyle/>
                    <a:p>
                      <a:pPr marL="0" marR="0">
                        <a:spcBef>
                          <a:spcPts val="600"/>
                        </a:spcBef>
                        <a:spcAft>
                          <a:spcPts val="600"/>
                        </a:spcAft>
                      </a:pPr>
                      <a:r>
                        <a:rPr lang="en-US" sz="1200" b="0" baseline="0" dirty="0" smtClean="0">
                          <a:solidFill>
                            <a:schemeClr val="tx1"/>
                          </a:solidFill>
                          <a:effectLst/>
                          <a:latin typeface="+mn-lt"/>
                          <a:ea typeface="Calibri" panose="020F0502020204030204" pitchFamily="34" charset="0"/>
                          <a:cs typeface="Times New Roman" panose="02020603050405020304" pitchFamily="18" charset="0"/>
                        </a:rPr>
                        <a:t>Structured IT managed dashboards</a:t>
                      </a:r>
                      <a:endParaRPr lang="en-US" sz="1200" b="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2000" dirty="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algn="ctr">
                        <a:spcBef>
                          <a:spcPts val="0"/>
                        </a:spcBef>
                        <a:spcAft>
                          <a:spcPts val="0"/>
                        </a:spcAft>
                      </a:pPr>
                      <a:r>
                        <a:rPr lang="en-US" sz="20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2000" dirty="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20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endParaRPr lang="en-US" sz="2000" dirty="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r>
            </a:tbl>
          </a:graphicData>
        </a:graphic>
      </p:graphicFrame>
    </p:spTree>
    <p:extLst>
      <p:ext uri="{BB962C8B-B14F-4D97-AF65-F5344CB8AC3E}">
        <p14:creationId xmlns:p14="http://schemas.microsoft.com/office/powerpoint/2010/main" val="19518111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2971"/>
            <a:ext cx="7467600" cy="1143000"/>
          </a:xfrm>
        </p:spPr>
        <p:txBody>
          <a:bodyPr/>
          <a:lstStyle/>
          <a:p>
            <a:r>
              <a:rPr lang="en-IN" dirty="0">
                <a:solidFill>
                  <a:schemeClr val="tx1"/>
                </a:solidFill>
              </a:rPr>
              <a:t>Features</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66015160"/>
              </p:ext>
            </p:extLst>
          </p:nvPr>
        </p:nvGraphicFramePr>
        <p:xfrm>
          <a:off x="457200" y="1600200"/>
          <a:ext cx="7467600" cy="5191760"/>
        </p:xfrm>
        <a:graphic>
          <a:graphicData uri="http://schemas.openxmlformats.org/drawingml/2006/table">
            <a:tbl>
              <a:tblPr firstRow="1" bandRow="1">
                <a:tableStyleId>{5C22544A-7EE6-4342-B048-85BDC9FD1C3A}</a:tableStyleId>
              </a:tblPr>
              <a:tblGrid>
                <a:gridCol w="1866900"/>
                <a:gridCol w="1866900"/>
                <a:gridCol w="1866900"/>
                <a:gridCol w="1866900"/>
              </a:tblGrid>
              <a:tr h="370840">
                <a:tc>
                  <a:txBody>
                    <a:bodyPr/>
                    <a:lstStyle/>
                    <a:p>
                      <a:pPr marL="0" marR="0">
                        <a:spcBef>
                          <a:spcPts val="0"/>
                        </a:spcBef>
                        <a:spcAft>
                          <a:spcPts val="0"/>
                        </a:spcAft>
                      </a:pPr>
                      <a:r>
                        <a:rPr lang="en-US" sz="1400" dirty="0" smtClean="0">
                          <a:solidFill>
                            <a:schemeClr val="tx1"/>
                          </a:solidFill>
                          <a:effectLst/>
                        </a:rPr>
                        <a:t>Feature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smtClean="0">
                          <a:solidFill>
                            <a:schemeClr val="tx1"/>
                          </a:solidFill>
                          <a:effectLst/>
                        </a:rPr>
                        <a:t>QlikView</a:t>
                      </a:r>
                      <a:endPar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a:solidFill>
                            <a:schemeClr val="tx1"/>
                          </a:solidFill>
                          <a:effectLst/>
                        </a:rPr>
                        <a:t>Qlik </a:t>
                      </a:r>
                      <a:r>
                        <a:rPr lang="en-US" sz="1400" dirty="0" smtClean="0">
                          <a:solidFill>
                            <a:schemeClr val="tx1"/>
                          </a:solidFill>
                          <a:effectLst/>
                        </a:rPr>
                        <a:t>Sense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smtClean="0">
                          <a:solidFill>
                            <a:schemeClr val="tx1"/>
                          </a:solidFill>
                          <a:effectLst/>
                        </a:rPr>
                        <a:t>D3.js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70840">
                <a:tc>
                  <a:txBody>
                    <a:bodyPr/>
                    <a:lstStyle/>
                    <a:p>
                      <a:pPr marL="0" marR="0" indent="0" algn="l" defTabSz="342839" rtl="0" eaLnBrk="1" fontAlgn="auto" latinLnBrk="0" hangingPunct="1">
                        <a:lnSpc>
                          <a:spcPct val="100000"/>
                        </a:lnSpc>
                        <a:spcBef>
                          <a:spcPts val="0"/>
                        </a:spcBef>
                        <a:spcAft>
                          <a:spcPts val="0"/>
                        </a:spcAft>
                        <a:buClrTx/>
                        <a:buSzTx/>
                        <a:buFontTx/>
                        <a:buNone/>
                        <a:tabLst/>
                        <a:defRPr/>
                      </a:pPr>
                      <a:r>
                        <a:rPr lang="en-GB" sz="1000" b="0" kern="1200" dirty="0" smtClean="0">
                          <a:solidFill>
                            <a:schemeClr val="tx1"/>
                          </a:solidFill>
                          <a:effectLst/>
                          <a:latin typeface="+mn-lt"/>
                          <a:ea typeface="+mn-ea"/>
                          <a:cs typeface="+mn-cs"/>
                        </a:rPr>
                        <a:t>Story-telling</a:t>
                      </a:r>
                    </a:p>
                  </a:txBody>
                  <a:tcPr marL="44002" marR="44002" marT="0" marB="0"/>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r>
              <a:tr h="370840">
                <a:tc>
                  <a:txBody>
                    <a:bodyPr/>
                    <a:lstStyle/>
                    <a:p>
                      <a:pPr marL="0" marR="0" indent="0" algn="l" defTabSz="342839" rtl="0" eaLnBrk="1" fontAlgn="auto" latinLnBrk="0" hangingPunct="1">
                        <a:lnSpc>
                          <a:spcPct val="100000"/>
                        </a:lnSpc>
                        <a:spcBef>
                          <a:spcPts val="0"/>
                        </a:spcBef>
                        <a:spcAft>
                          <a:spcPts val="0"/>
                        </a:spcAft>
                        <a:buClrTx/>
                        <a:buSzTx/>
                        <a:buFontTx/>
                        <a:buNone/>
                        <a:tabLst/>
                        <a:defRPr/>
                      </a:pPr>
                      <a:r>
                        <a:rPr lang="en-GB" sz="1000" b="0" kern="1200" dirty="0" smtClean="0">
                          <a:solidFill>
                            <a:schemeClr val="tx1"/>
                          </a:solidFill>
                          <a:effectLst/>
                          <a:latin typeface="+mn-lt"/>
                          <a:ea typeface="+mn-ea"/>
                          <a:cs typeface="+mn-cs"/>
                        </a:rPr>
                        <a:t>Collaboration</a:t>
                      </a:r>
                    </a:p>
                  </a:txBody>
                  <a:tcPr marL="44002" marR="44002" marT="0" marB="0"/>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r>
              <a:tr h="370840">
                <a:tc>
                  <a:txBody>
                    <a:bodyPr/>
                    <a:lstStyle/>
                    <a:p>
                      <a:pPr marL="0" marR="0" indent="0" algn="l" defTabSz="342839" rtl="0" eaLnBrk="1" fontAlgn="auto" latinLnBrk="0" hangingPunct="1">
                        <a:lnSpc>
                          <a:spcPct val="100000"/>
                        </a:lnSpc>
                        <a:spcBef>
                          <a:spcPts val="0"/>
                        </a:spcBef>
                        <a:spcAft>
                          <a:spcPts val="0"/>
                        </a:spcAft>
                        <a:buClrTx/>
                        <a:buSzTx/>
                        <a:buFontTx/>
                        <a:buNone/>
                        <a:tabLst/>
                        <a:defRPr/>
                      </a:pPr>
                      <a:r>
                        <a:rPr lang="en-GB" sz="1000" b="0" kern="1200" dirty="0" smtClean="0">
                          <a:solidFill>
                            <a:schemeClr val="tx1"/>
                          </a:solidFill>
                          <a:effectLst/>
                          <a:latin typeface="+mn-lt"/>
                          <a:ea typeface="+mn-ea"/>
                          <a:cs typeface="+mn-cs"/>
                        </a:rPr>
                        <a:t>Mobile</a:t>
                      </a:r>
                    </a:p>
                  </a:txBody>
                  <a:tcPr marL="44002" marR="44002" marT="0" marB="0"/>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endParaRPr>
                    </a:p>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r>
              <a:tr h="370840">
                <a:tc>
                  <a:txBody>
                    <a:bodyPr/>
                    <a:lstStyle/>
                    <a:p>
                      <a:pPr>
                        <a:spcBef>
                          <a:spcPts val="0"/>
                        </a:spcBef>
                        <a:spcAft>
                          <a:spcPts val="0"/>
                        </a:spcAft>
                      </a:pPr>
                      <a:r>
                        <a:rPr lang="en-US" sz="1000" b="0" kern="1200" dirty="0" smtClean="0">
                          <a:solidFill>
                            <a:schemeClr val="tx1"/>
                          </a:solidFill>
                          <a:effectLst/>
                          <a:latin typeface="+mn-lt"/>
                          <a:ea typeface="+mn-ea"/>
                          <a:cs typeface="+mn-cs"/>
                        </a:rPr>
                        <a:t>Filter pane</a:t>
                      </a:r>
                      <a:endParaRPr lang="en-GB" sz="1000" b="0" kern="1200" dirty="0">
                        <a:solidFill>
                          <a:schemeClr val="tx1"/>
                        </a:solidFill>
                        <a:effectLst/>
                        <a:latin typeface="+mn-lt"/>
                        <a:ea typeface="+mn-ea"/>
                        <a:cs typeface="+mn-cs"/>
                      </a:endParaRPr>
                    </a:p>
                  </a:txBody>
                  <a:tcPr marL="44002" marR="44002" marT="0" marB="0"/>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r>
              <a:tr h="370840">
                <a:tc>
                  <a:txBody>
                    <a:bodyPr/>
                    <a:lstStyle/>
                    <a:p>
                      <a:pPr marL="0" indent="0">
                        <a:spcBef>
                          <a:spcPts val="0"/>
                        </a:spcBef>
                        <a:spcAft>
                          <a:spcPts val="0"/>
                        </a:spcAft>
                        <a:buFont typeface="Arial"/>
                        <a:buNone/>
                      </a:pPr>
                      <a:r>
                        <a:rPr lang="en-US" sz="1000" b="0" kern="1200" dirty="0" smtClean="0">
                          <a:solidFill>
                            <a:schemeClr val="tx1"/>
                          </a:solidFill>
                          <a:effectLst/>
                          <a:latin typeface="+mn-lt"/>
                          <a:ea typeface="+mn-ea"/>
                          <a:cs typeface="+mn-cs"/>
                        </a:rPr>
                        <a:t>Sort on expression </a:t>
                      </a:r>
                    </a:p>
                  </a:txBody>
                  <a:tcPr marL="44002" marR="44002" marT="0" marB="0"/>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r>
              <a:tr h="370840">
                <a:tc>
                  <a:txBody>
                    <a:bodyPr/>
                    <a:lstStyle/>
                    <a:p>
                      <a:pPr>
                        <a:spcBef>
                          <a:spcPts val="0"/>
                        </a:spcBef>
                        <a:spcAft>
                          <a:spcPts val="0"/>
                        </a:spcAft>
                      </a:pPr>
                      <a:r>
                        <a:rPr lang="en-US" sz="1000" b="0" kern="1200" dirty="0">
                          <a:solidFill>
                            <a:schemeClr val="tx1"/>
                          </a:solidFill>
                          <a:effectLst/>
                          <a:latin typeface="+mn-lt"/>
                          <a:ea typeface="+mn-ea"/>
                          <a:cs typeface="+mn-cs"/>
                        </a:rPr>
                        <a:t>Section Access</a:t>
                      </a:r>
                      <a:endParaRPr lang="en-GB" sz="1000" b="0" kern="1200" dirty="0">
                        <a:solidFill>
                          <a:schemeClr val="tx1"/>
                        </a:solidFill>
                        <a:effectLst/>
                        <a:latin typeface="+mn-lt"/>
                        <a:ea typeface="+mn-ea"/>
                        <a:cs typeface="+mn-cs"/>
                      </a:endParaRPr>
                    </a:p>
                  </a:txBody>
                  <a:tcPr marL="44002" marR="44002" marT="0" marB="0"/>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mn-lt"/>
                          <a:ea typeface="+mn-ea"/>
                          <a:cs typeface="+mn-cs"/>
                        </a:rPr>
                        <a:t>Radar </a:t>
                      </a:r>
                      <a:r>
                        <a:rPr lang="en-US" sz="1000" b="0" kern="1200" dirty="0" smtClean="0">
                          <a:solidFill>
                            <a:schemeClr val="tx1"/>
                          </a:solidFill>
                          <a:effectLst/>
                          <a:latin typeface="+mn-lt"/>
                          <a:ea typeface="+mn-ea"/>
                          <a:cs typeface="+mn-cs"/>
                        </a:rPr>
                        <a:t>Chart / Funnel Chart / Grid Chart / </a:t>
                      </a:r>
                      <a:r>
                        <a:rPr lang="en-US" sz="1000" b="0" kern="1200" dirty="0" err="1" smtClean="0">
                          <a:solidFill>
                            <a:schemeClr val="tx1"/>
                          </a:solidFill>
                          <a:effectLst/>
                          <a:latin typeface="+mn-lt"/>
                          <a:ea typeface="+mn-ea"/>
                          <a:cs typeface="+mn-cs"/>
                        </a:rPr>
                        <a:t>Mekko</a:t>
                      </a:r>
                      <a:r>
                        <a:rPr lang="en-US" sz="1000" b="0" kern="1200" dirty="0" smtClean="0">
                          <a:solidFill>
                            <a:schemeClr val="tx1"/>
                          </a:solidFill>
                          <a:effectLst/>
                          <a:latin typeface="+mn-lt"/>
                          <a:ea typeface="+mn-ea"/>
                          <a:cs typeface="+mn-cs"/>
                        </a:rPr>
                        <a:t> Chart</a:t>
                      </a:r>
                      <a:endParaRPr lang="en-GB" sz="1000" b="0" kern="1200" dirty="0" smtClean="0">
                        <a:solidFill>
                          <a:schemeClr val="tx1"/>
                        </a:solidFill>
                        <a:effectLst/>
                        <a:latin typeface="+mn-lt"/>
                        <a:ea typeface="+mn-ea"/>
                        <a:cs typeface="+mn-cs"/>
                      </a:endParaRPr>
                    </a:p>
                  </a:txBody>
                  <a:tcPr marL="44002" marR="44002" marT="0" marB="0"/>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endParaRPr>
                    </a:p>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r>
              <a:tr h="370840">
                <a:tc>
                  <a:txBody>
                    <a:bodyPr/>
                    <a:lstStyle/>
                    <a:p>
                      <a:pPr>
                        <a:spcBef>
                          <a:spcPts val="0"/>
                        </a:spcBef>
                        <a:spcAft>
                          <a:spcPts val="0"/>
                        </a:spcAft>
                      </a:pPr>
                      <a:r>
                        <a:rPr lang="en-US" sz="1000" b="0" kern="1200" dirty="0">
                          <a:solidFill>
                            <a:schemeClr val="tx1"/>
                          </a:solidFill>
                          <a:effectLst/>
                          <a:latin typeface="+mn-lt"/>
                          <a:ea typeface="+mn-ea"/>
                          <a:cs typeface="+mn-cs"/>
                        </a:rPr>
                        <a:t>Button</a:t>
                      </a:r>
                      <a:endParaRPr lang="en-GB" sz="1000" b="0" kern="1200" dirty="0">
                        <a:solidFill>
                          <a:schemeClr val="tx1"/>
                        </a:solidFill>
                        <a:effectLst/>
                        <a:latin typeface="+mn-lt"/>
                        <a:ea typeface="+mn-ea"/>
                        <a:cs typeface="+mn-cs"/>
                      </a:endParaRPr>
                    </a:p>
                  </a:txBody>
                  <a:tcPr marL="44002" marR="44002" marT="0" marB="0"/>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r>
              <a:tr h="370840">
                <a:tc>
                  <a:txBody>
                    <a:bodyPr/>
                    <a:lstStyle/>
                    <a:p>
                      <a:pPr>
                        <a:spcBef>
                          <a:spcPts val="0"/>
                        </a:spcBef>
                        <a:spcAft>
                          <a:spcPts val="0"/>
                        </a:spcAft>
                      </a:pPr>
                      <a:r>
                        <a:rPr lang="en-US" sz="1000" b="0" kern="1200" dirty="0">
                          <a:solidFill>
                            <a:schemeClr val="tx1"/>
                          </a:solidFill>
                          <a:effectLst/>
                          <a:latin typeface="+mn-lt"/>
                          <a:ea typeface="+mn-ea"/>
                          <a:cs typeface="+mn-cs"/>
                        </a:rPr>
                        <a:t>Container</a:t>
                      </a:r>
                      <a:endParaRPr lang="en-GB" sz="1000" b="0" kern="1200" dirty="0">
                        <a:solidFill>
                          <a:schemeClr val="tx1"/>
                        </a:solidFill>
                        <a:effectLst/>
                        <a:latin typeface="+mn-lt"/>
                        <a:ea typeface="+mn-ea"/>
                        <a:cs typeface="+mn-cs"/>
                      </a:endParaRPr>
                    </a:p>
                  </a:txBody>
                  <a:tcPr marL="44002" marR="44002" marT="0" marB="0"/>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r>
              <a:tr h="370840">
                <a:tc>
                  <a:txBody>
                    <a:bodyPr/>
                    <a:lstStyle/>
                    <a:p>
                      <a:pPr>
                        <a:spcBef>
                          <a:spcPts val="0"/>
                        </a:spcBef>
                        <a:spcAft>
                          <a:spcPts val="0"/>
                        </a:spcAft>
                      </a:pPr>
                      <a:r>
                        <a:rPr lang="en-US" sz="1000" b="0" kern="1200" dirty="0">
                          <a:solidFill>
                            <a:schemeClr val="tx1"/>
                          </a:solidFill>
                          <a:effectLst/>
                          <a:latin typeface="+mn-lt"/>
                          <a:ea typeface="+mn-ea"/>
                          <a:cs typeface="+mn-cs"/>
                        </a:rPr>
                        <a:t>Slider</a:t>
                      </a:r>
                      <a:endParaRPr lang="en-GB" sz="1000" b="0" kern="1200" dirty="0">
                        <a:solidFill>
                          <a:schemeClr val="tx1"/>
                        </a:solidFill>
                        <a:effectLst/>
                        <a:latin typeface="+mn-lt"/>
                        <a:ea typeface="+mn-ea"/>
                        <a:cs typeface="+mn-cs"/>
                      </a:endParaRPr>
                    </a:p>
                  </a:txBody>
                  <a:tcPr marL="44002" marR="44002" marT="0" marB="0"/>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r>
              <a:tr h="370840">
                <a:tc>
                  <a:txBody>
                    <a:bodyPr/>
                    <a:lstStyle/>
                    <a:p>
                      <a:pPr>
                        <a:spcBef>
                          <a:spcPts val="0"/>
                        </a:spcBef>
                        <a:spcAft>
                          <a:spcPts val="0"/>
                        </a:spcAft>
                      </a:pPr>
                      <a:r>
                        <a:rPr lang="en-US" sz="1000" b="0" kern="1200" dirty="0">
                          <a:solidFill>
                            <a:schemeClr val="tx1"/>
                          </a:solidFill>
                          <a:effectLst/>
                          <a:latin typeface="+mn-lt"/>
                          <a:ea typeface="+mn-ea"/>
                          <a:cs typeface="+mn-cs"/>
                        </a:rPr>
                        <a:t>Input Box</a:t>
                      </a:r>
                      <a:endParaRPr lang="en-GB" sz="1000" b="0" kern="1200" dirty="0">
                        <a:solidFill>
                          <a:schemeClr val="tx1"/>
                        </a:solidFill>
                        <a:effectLst/>
                        <a:latin typeface="+mn-lt"/>
                        <a:ea typeface="+mn-ea"/>
                        <a:cs typeface="+mn-cs"/>
                      </a:endParaRPr>
                    </a:p>
                  </a:txBody>
                  <a:tcPr marL="44002" marR="44002" marT="0" marB="0"/>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r>
              <a:tr h="370840">
                <a:tc>
                  <a:txBody>
                    <a:bodyPr/>
                    <a:lstStyle/>
                    <a:p>
                      <a:pPr>
                        <a:spcBef>
                          <a:spcPts val="0"/>
                        </a:spcBef>
                        <a:spcAft>
                          <a:spcPts val="0"/>
                        </a:spcAft>
                      </a:pPr>
                      <a:r>
                        <a:rPr lang="en-US" sz="1000" b="0" kern="1200" dirty="0">
                          <a:solidFill>
                            <a:schemeClr val="tx1"/>
                          </a:solidFill>
                          <a:effectLst/>
                          <a:latin typeface="+mn-lt"/>
                          <a:ea typeface="+mn-ea"/>
                          <a:cs typeface="+mn-cs"/>
                        </a:rPr>
                        <a:t>Triggers</a:t>
                      </a:r>
                      <a:endParaRPr lang="en-GB" sz="1000" b="0" kern="1200" dirty="0">
                        <a:solidFill>
                          <a:schemeClr val="tx1"/>
                        </a:solidFill>
                        <a:effectLst/>
                        <a:latin typeface="+mn-lt"/>
                        <a:ea typeface="+mn-ea"/>
                        <a:cs typeface="+mn-cs"/>
                      </a:endParaRPr>
                    </a:p>
                  </a:txBody>
                  <a:tcPr marL="44002" marR="44002" marT="0" marB="0"/>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r>
              <a:tr h="370840">
                <a:tc>
                  <a:txBody>
                    <a:bodyPr/>
                    <a:lstStyle/>
                    <a:p>
                      <a:pPr>
                        <a:spcBef>
                          <a:spcPts val="0"/>
                        </a:spcBef>
                        <a:spcAft>
                          <a:spcPts val="0"/>
                        </a:spcAft>
                      </a:pPr>
                      <a:r>
                        <a:rPr lang="en-US" sz="1000" b="0" kern="1200" dirty="0" smtClean="0">
                          <a:solidFill>
                            <a:schemeClr val="tx1"/>
                          </a:solidFill>
                          <a:effectLst/>
                          <a:latin typeface="+mn-lt"/>
                          <a:ea typeface="+mn-ea"/>
                          <a:cs typeface="+mn-cs"/>
                        </a:rPr>
                        <a:t>Comparative Analysis (State)</a:t>
                      </a:r>
                      <a:endParaRPr lang="en-GB" sz="1000" b="0" kern="1200" dirty="0">
                        <a:solidFill>
                          <a:schemeClr val="tx1"/>
                        </a:solidFill>
                        <a:effectLst/>
                        <a:latin typeface="+mn-lt"/>
                        <a:ea typeface="+mn-ea"/>
                        <a:cs typeface="+mn-cs"/>
                      </a:endParaRPr>
                    </a:p>
                  </a:txBody>
                  <a:tcPr marL="44002" marR="44002" marT="0" marB="0"/>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r>
            </a:tbl>
          </a:graphicData>
        </a:graphic>
      </p:graphicFrame>
    </p:spTree>
    <p:extLst>
      <p:ext uri="{BB962C8B-B14F-4D97-AF65-F5344CB8AC3E}">
        <p14:creationId xmlns:p14="http://schemas.microsoft.com/office/powerpoint/2010/main" val="2615826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Features(</a:t>
            </a:r>
            <a:r>
              <a:rPr lang="en-IN" dirty="0" err="1" smtClean="0">
                <a:solidFill>
                  <a:schemeClr val="tx1"/>
                </a:solidFill>
              </a:rPr>
              <a:t>cont</a:t>
            </a:r>
            <a:r>
              <a:rPr lang="en-IN" dirty="0" smtClean="0">
                <a:solidFill>
                  <a:schemeClr val="tx1"/>
                </a:solidFill>
              </a:rPr>
              <a:t>-)</a:t>
            </a:r>
            <a:endParaRPr lang="en-IN" dirty="0">
              <a:solidFill>
                <a:schemeClr val="tx1"/>
              </a:solidFill>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162320555"/>
              </p:ext>
            </p:extLst>
          </p:nvPr>
        </p:nvGraphicFramePr>
        <p:xfrm>
          <a:off x="457200" y="2034860"/>
          <a:ext cx="7467600" cy="3271236"/>
        </p:xfrm>
        <a:graphic>
          <a:graphicData uri="http://schemas.openxmlformats.org/drawingml/2006/table">
            <a:tbl>
              <a:tblPr firstRow="1" bandRow="1">
                <a:tableStyleId>{5C22544A-7EE6-4342-B048-85BDC9FD1C3A}</a:tableStyleId>
              </a:tblPr>
              <a:tblGrid>
                <a:gridCol w="1866900"/>
                <a:gridCol w="1866900"/>
                <a:gridCol w="1866900"/>
                <a:gridCol w="1866900"/>
              </a:tblGrid>
              <a:tr h="545206">
                <a:tc>
                  <a:txBody>
                    <a:bodyPr/>
                    <a:lstStyle/>
                    <a:p>
                      <a:pPr marL="0" marR="0">
                        <a:spcBef>
                          <a:spcPts val="0"/>
                        </a:spcBef>
                        <a:spcAft>
                          <a:spcPts val="0"/>
                        </a:spcAft>
                      </a:pPr>
                      <a:r>
                        <a:rPr lang="en-US" sz="1400" dirty="0" smtClean="0">
                          <a:solidFill>
                            <a:schemeClr val="tx1"/>
                          </a:solidFill>
                          <a:effectLst/>
                        </a:rPr>
                        <a:t>Feature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a:solidFill>
                            <a:schemeClr val="tx1"/>
                          </a:solidFill>
                          <a:effectLst/>
                        </a:rPr>
                        <a:t>QlikView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a:solidFill>
                            <a:schemeClr val="tx1"/>
                          </a:solidFill>
                          <a:effectLst/>
                        </a:rPr>
                        <a:t>Qlik </a:t>
                      </a:r>
                      <a:r>
                        <a:rPr lang="en-US" sz="1400" dirty="0" smtClean="0">
                          <a:solidFill>
                            <a:schemeClr val="tx1"/>
                          </a:solidFill>
                          <a:effectLst/>
                        </a:rPr>
                        <a:t>Sense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smtClean="0">
                          <a:solidFill>
                            <a:schemeClr val="tx1"/>
                          </a:solidFill>
                          <a:effectLst/>
                        </a:rPr>
                        <a:t>D3.js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45206">
                <a:tc>
                  <a:txBody>
                    <a:bodyPr/>
                    <a:lstStyle/>
                    <a:p>
                      <a:pPr marL="0" indent="0">
                        <a:spcBef>
                          <a:spcPts val="0"/>
                        </a:spcBef>
                        <a:spcAft>
                          <a:spcPts val="0"/>
                        </a:spcAft>
                        <a:buFont typeface="Arial"/>
                        <a:buNone/>
                      </a:pPr>
                      <a:r>
                        <a:rPr lang="en-US" sz="1000" b="0" kern="1200" dirty="0" smtClean="0">
                          <a:solidFill>
                            <a:schemeClr val="tx1"/>
                          </a:solidFill>
                          <a:effectLst/>
                          <a:latin typeface="+mn-lt"/>
                          <a:ea typeface="+mn-ea"/>
                          <a:cs typeface="+mn-cs"/>
                        </a:rPr>
                        <a:t>Highlight table rows in bold </a:t>
                      </a:r>
                      <a:endParaRPr lang="en-GB" sz="1000" b="0" kern="1200" dirty="0">
                        <a:solidFill>
                          <a:schemeClr val="tx1"/>
                        </a:solidFill>
                        <a:effectLst/>
                        <a:latin typeface="+mn-lt"/>
                        <a:ea typeface="+mn-ea"/>
                        <a:cs typeface="+mn-cs"/>
                      </a:endParaRPr>
                    </a:p>
                  </a:txBody>
                  <a:tcPr marL="44002" marR="44002" marT="0" marB="0"/>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endParaRPr>
                    </a:p>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r>
              <a:tr h="545206">
                <a:tc>
                  <a:txBody>
                    <a:bodyPr/>
                    <a:lstStyle/>
                    <a:p>
                      <a:pPr marL="0" indent="0">
                        <a:spcBef>
                          <a:spcPts val="0"/>
                        </a:spcBef>
                        <a:spcAft>
                          <a:spcPts val="0"/>
                        </a:spcAft>
                        <a:buFont typeface="Arial"/>
                        <a:buNone/>
                      </a:pPr>
                      <a:r>
                        <a:rPr lang="en-US" sz="1000" b="0" kern="1200" dirty="0" smtClean="0">
                          <a:solidFill>
                            <a:schemeClr val="tx1"/>
                          </a:solidFill>
                          <a:effectLst/>
                          <a:latin typeface="+mn-lt"/>
                          <a:ea typeface="+mn-ea"/>
                          <a:cs typeface="+mn-cs"/>
                        </a:rPr>
                        <a:t>Highlight table rows in color</a:t>
                      </a:r>
                      <a:endParaRPr lang="en-GB" sz="1000" b="0" kern="1200" dirty="0">
                        <a:solidFill>
                          <a:schemeClr val="tx1"/>
                        </a:solidFill>
                        <a:effectLst/>
                        <a:latin typeface="+mn-lt"/>
                        <a:ea typeface="+mn-ea"/>
                        <a:cs typeface="+mn-cs"/>
                      </a:endParaRPr>
                    </a:p>
                  </a:txBody>
                  <a:tcPr marL="44002" marR="44002" marT="0" marB="0"/>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endParaRPr>
                    </a:p>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r>
              <a:tr h="545206">
                <a:tc>
                  <a:txBody>
                    <a:bodyPr/>
                    <a:lstStyle/>
                    <a:p>
                      <a:pPr marL="0" indent="0">
                        <a:spcBef>
                          <a:spcPts val="0"/>
                        </a:spcBef>
                        <a:spcAft>
                          <a:spcPts val="0"/>
                        </a:spcAft>
                        <a:buFont typeface="Arial"/>
                        <a:buNone/>
                      </a:pPr>
                      <a:r>
                        <a:rPr lang="en-US" sz="1000" b="0" kern="1200" dirty="0" smtClean="0">
                          <a:solidFill>
                            <a:schemeClr val="tx1"/>
                          </a:solidFill>
                          <a:effectLst/>
                          <a:latin typeface="+mn-lt"/>
                          <a:ea typeface="+mn-ea"/>
                          <a:cs typeface="+mn-cs"/>
                        </a:rPr>
                        <a:t>Condition visible on dimension and measures</a:t>
                      </a:r>
                      <a:endParaRPr lang="en-GB" sz="1000" b="0" kern="1200" dirty="0">
                        <a:solidFill>
                          <a:schemeClr val="tx1"/>
                        </a:solidFill>
                        <a:effectLst/>
                        <a:latin typeface="+mn-lt"/>
                        <a:ea typeface="+mn-ea"/>
                        <a:cs typeface="+mn-cs"/>
                      </a:endParaRPr>
                    </a:p>
                  </a:txBody>
                  <a:tcPr marL="44002" marR="44002" marT="0" marB="0"/>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r>
              <a:tr h="5452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effectLst/>
                          <a:latin typeface="+mn-lt"/>
                          <a:ea typeface="+mn-ea"/>
                          <a:cs typeface="+mn-cs"/>
                        </a:rPr>
                        <a:t>Only one value selected</a:t>
                      </a:r>
                      <a:endParaRPr lang="en-GB" sz="1000" b="0" kern="1200" dirty="0" smtClean="0">
                        <a:solidFill>
                          <a:schemeClr val="tx1"/>
                        </a:solidFill>
                        <a:effectLst/>
                        <a:latin typeface="+mn-lt"/>
                        <a:ea typeface="+mn-ea"/>
                        <a:cs typeface="+mn-cs"/>
                      </a:endParaRPr>
                    </a:p>
                  </a:txBody>
                  <a:tcPr marL="44002" marR="44002" marT="0" marB="0"/>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r>
              <a:tr h="5452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effectLst/>
                          <a:latin typeface="+mn-lt"/>
                          <a:ea typeface="+mn-ea"/>
                          <a:cs typeface="+mn-cs"/>
                        </a:rPr>
                        <a:t>Image</a:t>
                      </a:r>
                      <a:r>
                        <a:rPr lang="en-US" sz="1000" b="0" kern="1200" baseline="0" dirty="0" smtClean="0">
                          <a:solidFill>
                            <a:schemeClr val="tx1"/>
                          </a:solidFill>
                          <a:effectLst/>
                          <a:latin typeface="+mn-lt"/>
                          <a:ea typeface="+mn-ea"/>
                          <a:cs typeface="+mn-cs"/>
                        </a:rPr>
                        <a:t> in charts arrows up/down</a:t>
                      </a:r>
                      <a:endParaRPr lang="en-GB" sz="1000" b="0" kern="1200" dirty="0" smtClean="0">
                        <a:solidFill>
                          <a:schemeClr val="tx1"/>
                        </a:solidFill>
                        <a:effectLst/>
                        <a:latin typeface="+mn-lt"/>
                        <a:ea typeface="+mn-ea"/>
                        <a:cs typeface="+mn-cs"/>
                      </a:endParaRPr>
                    </a:p>
                  </a:txBody>
                  <a:tcPr marL="44002" marR="44002" marT="0" marB="0"/>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c>
                  <a:txBody>
                    <a:bodyPr/>
                    <a:lstStyle/>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endParaRPr>
                    </a:p>
                    <a:p>
                      <a:pPr marL="0" marR="0" indent="0" algn="ctr" defTabSz="342839" rtl="0" eaLnBrk="1" fontAlgn="auto" latinLnBrk="0" hangingPunct="1">
                        <a:lnSpc>
                          <a:spcPct val="100000"/>
                        </a:lnSpc>
                        <a:spcBef>
                          <a:spcPts val="0"/>
                        </a:spcBef>
                        <a:spcAft>
                          <a:spcPts val="0"/>
                        </a:spcAft>
                        <a:buClrTx/>
                        <a:buSzTx/>
                        <a:buFontTx/>
                        <a:buNone/>
                        <a:tabLst/>
                        <a:defRPr/>
                      </a:pPr>
                      <a:r>
                        <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sym typeface="Wingdings 2" panose="05020102010507070707" pitchFamily="18" charset="2"/>
                        </a:rPr>
                        <a:t></a:t>
                      </a: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defTabSz="342839" rtl="0" eaLnBrk="1" fontAlgn="auto" latinLnBrk="0" hangingPunct="1">
                        <a:lnSpc>
                          <a:spcPct val="100000"/>
                        </a:lnSpc>
                        <a:spcBef>
                          <a:spcPts val="0"/>
                        </a:spcBef>
                        <a:spcAft>
                          <a:spcPts val="0"/>
                        </a:spcAft>
                        <a:buClrTx/>
                        <a:buSzTx/>
                        <a:buFontTx/>
                        <a:buNone/>
                        <a:tabLst/>
                        <a:defRPr/>
                      </a:pPr>
                      <a:endParaRPr lang="en-US" sz="800" dirty="0" smtClean="0">
                        <a:solidFill>
                          <a:srgbClr val="62AC1E"/>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chorCtr="1"/>
                </a:tc>
              </a:tr>
            </a:tbl>
          </a:graphicData>
        </a:graphic>
      </p:graphicFrame>
    </p:spTree>
    <p:extLst>
      <p:ext uri="{BB962C8B-B14F-4D97-AF65-F5344CB8AC3E}">
        <p14:creationId xmlns:p14="http://schemas.microsoft.com/office/powerpoint/2010/main" val="288908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PPT_graphics_6.jpg"/>
          <p:cNvPicPr>
            <a:picLocks noChangeAspect="1"/>
          </p:cNvPicPr>
          <p:nvPr/>
        </p:nvPicPr>
        <p:blipFill>
          <a:blip r:embed="rId3" cstate="print">
            <a:extLst>
              <a:ext uri="{28A0092B-C50C-407E-A947-70E740481C1C}">
                <a14:useLocalDpi xmlns:a14="http://schemas.microsoft.com/office/drawing/2010/main" val="0"/>
              </a:ext>
            </a:extLst>
          </a:blip>
          <a:srcRect t="16040" b="15227"/>
          <a:stretch>
            <a:fillRect/>
          </a:stretch>
        </p:blipFill>
        <p:spPr bwMode="auto">
          <a:xfrm>
            <a:off x="0" y="1428750"/>
            <a:ext cx="9144000" cy="471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itle 1"/>
          <p:cNvSpPr>
            <a:spLocks noGrp="1"/>
          </p:cNvSpPr>
          <p:nvPr>
            <p:ph type="title"/>
          </p:nvPr>
        </p:nvSpPr>
        <p:spPr>
          <a:xfrm>
            <a:off x="612775" y="466725"/>
            <a:ext cx="7918450" cy="633413"/>
          </a:xfrm>
        </p:spPr>
        <p:txBody>
          <a:bodyPr>
            <a:normAutofit fontScale="90000"/>
          </a:bodyPr>
          <a:lstStyle/>
          <a:p>
            <a:r>
              <a:rPr lang="en-US" altLang="en-US" smtClean="0">
                <a:latin typeface="Arial" panose="020B0604020202020204" pitchFamily="34" charset="0"/>
              </a:rPr>
              <a:t>Business Discovery: </a:t>
            </a:r>
            <a:br>
              <a:rPr lang="en-US" altLang="en-US" smtClean="0">
                <a:latin typeface="Arial" panose="020B0604020202020204" pitchFamily="34" charset="0"/>
              </a:rPr>
            </a:br>
            <a:r>
              <a:rPr lang="en-US" altLang="en-US" smtClean="0">
                <a:latin typeface="Arial" panose="020B0604020202020204" pitchFamily="34" charset="0"/>
              </a:rPr>
              <a:t>Business User-Driven BI</a:t>
            </a:r>
          </a:p>
        </p:txBody>
      </p:sp>
      <p:sp>
        <p:nvSpPr>
          <p:cNvPr id="18436" name="TextBox 4"/>
          <p:cNvSpPr txBox="1">
            <a:spLocks noChangeArrowheads="1"/>
          </p:cNvSpPr>
          <p:nvPr/>
        </p:nvSpPr>
        <p:spPr bwMode="auto">
          <a:xfrm>
            <a:off x="417513" y="2290763"/>
            <a:ext cx="1608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rgbClr val="8C8C8C"/>
                </a:solidFill>
                <a:latin typeface="Arial" panose="020B0604020202020204" pitchFamily="34" charset="0"/>
              </a:rPr>
              <a:t>Insight</a:t>
            </a:r>
          </a:p>
          <a:p>
            <a:pPr algn="ctr"/>
            <a:r>
              <a:rPr lang="en-US" altLang="en-US" sz="1200" b="1">
                <a:solidFill>
                  <a:srgbClr val="8C8C8C"/>
                </a:solidFill>
                <a:latin typeface="Arial" panose="020B0604020202020204" pitchFamily="34" charset="0"/>
              </a:rPr>
              <a:t>Everywhere</a:t>
            </a:r>
          </a:p>
        </p:txBody>
      </p:sp>
      <p:sp>
        <p:nvSpPr>
          <p:cNvPr id="18437" name="TextBox 5"/>
          <p:cNvSpPr txBox="1">
            <a:spLocks noChangeArrowheads="1"/>
          </p:cNvSpPr>
          <p:nvPr/>
        </p:nvSpPr>
        <p:spPr bwMode="auto">
          <a:xfrm>
            <a:off x="2047875" y="1784350"/>
            <a:ext cx="16065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rgbClr val="8C8C8C"/>
                </a:solidFill>
                <a:latin typeface="Arial" panose="020B0604020202020204" pitchFamily="34" charset="0"/>
              </a:rPr>
              <a:t>App Model</a:t>
            </a:r>
          </a:p>
        </p:txBody>
      </p:sp>
      <p:sp>
        <p:nvSpPr>
          <p:cNvPr id="18438" name="TextBox 6"/>
          <p:cNvSpPr txBox="1">
            <a:spLocks noChangeArrowheads="1"/>
          </p:cNvSpPr>
          <p:nvPr/>
        </p:nvSpPr>
        <p:spPr bwMode="auto">
          <a:xfrm>
            <a:off x="3763963" y="1620838"/>
            <a:ext cx="1608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rgbClr val="8C8C8C"/>
                </a:solidFill>
                <a:latin typeface="Arial" panose="020B0604020202020204" pitchFamily="34" charset="0"/>
              </a:rPr>
              <a:t>Remixability </a:t>
            </a:r>
            <a:br>
              <a:rPr lang="en-US" altLang="en-US" sz="1200" b="1">
                <a:solidFill>
                  <a:srgbClr val="8C8C8C"/>
                </a:solidFill>
                <a:latin typeface="Arial" panose="020B0604020202020204" pitchFamily="34" charset="0"/>
              </a:rPr>
            </a:br>
            <a:r>
              <a:rPr lang="en-US" altLang="en-US" sz="1200" b="1">
                <a:solidFill>
                  <a:srgbClr val="8C8C8C"/>
                </a:solidFill>
                <a:latin typeface="Arial" panose="020B0604020202020204" pitchFamily="34" charset="0"/>
              </a:rPr>
              <a:t>and Reassembly</a:t>
            </a:r>
          </a:p>
        </p:txBody>
      </p:sp>
      <p:sp>
        <p:nvSpPr>
          <p:cNvPr id="18439" name="TextBox 7"/>
          <p:cNvSpPr txBox="1">
            <a:spLocks noChangeArrowheads="1"/>
          </p:cNvSpPr>
          <p:nvPr/>
        </p:nvSpPr>
        <p:spPr bwMode="auto">
          <a:xfrm>
            <a:off x="5468938" y="1730375"/>
            <a:ext cx="1608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rgbClr val="8C8C8C"/>
                </a:solidFill>
                <a:latin typeface="Arial" panose="020B0604020202020204" pitchFamily="34" charset="0"/>
              </a:rPr>
              <a:t>Social and </a:t>
            </a:r>
          </a:p>
          <a:p>
            <a:pPr algn="ctr"/>
            <a:r>
              <a:rPr lang="en-US" altLang="en-US" sz="1200" b="1">
                <a:solidFill>
                  <a:srgbClr val="8C8C8C"/>
                </a:solidFill>
                <a:latin typeface="Arial" panose="020B0604020202020204" pitchFamily="34" charset="0"/>
              </a:rPr>
              <a:t>Collaborative</a:t>
            </a:r>
          </a:p>
        </p:txBody>
      </p:sp>
      <p:sp>
        <p:nvSpPr>
          <p:cNvPr id="18440" name="TextBox 8"/>
          <p:cNvSpPr txBox="1">
            <a:spLocks noChangeArrowheads="1"/>
          </p:cNvSpPr>
          <p:nvPr/>
        </p:nvSpPr>
        <p:spPr bwMode="auto">
          <a:xfrm>
            <a:off x="7086600" y="2351088"/>
            <a:ext cx="16081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rgbClr val="8C8C8C"/>
                </a:solidFill>
                <a:latin typeface="Arial" panose="020B0604020202020204" pitchFamily="34" charset="0"/>
              </a:rPr>
              <a:t>Mobility</a:t>
            </a:r>
          </a:p>
        </p:txBody>
      </p:sp>
      <p:sp>
        <p:nvSpPr>
          <p:cNvPr id="10" name="TextBox 9"/>
          <p:cNvSpPr txBox="1"/>
          <p:nvPr/>
        </p:nvSpPr>
        <p:spPr>
          <a:xfrm>
            <a:off x="5372100" y="5330825"/>
            <a:ext cx="1606550" cy="261938"/>
          </a:xfrm>
          <a:prstGeom prst="rect">
            <a:avLst/>
          </a:prstGeom>
          <a:noFill/>
        </p:spPr>
        <p:txBody>
          <a:bodyPr>
            <a:spAutoFit/>
          </a:bodyPr>
          <a:lstStyle/>
          <a:p>
            <a:pPr algn="ctr" fontAlgn="auto">
              <a:spcBef>
                <a:spcPts val="0"/>
              </a:spcBef>
              <a:spcAft>
                <a:spcPts val="0"/>
              </a:spcAft>
              <a:defRPr/>
            </a:pPr>
            <a:r>
              <a:rPr lang="en-US" sz="1050" dirty="0">
                <a:solidFill>
                  <a:srgbClr val="8C8C8C"/>
                </a:solidFill>
                <a:latin typeface="+mn-lt"/>
              </a:rPr>
              <a:t>Finance</a:t>
            </a:r>
          </a:p>
        </p:txBody>
      </p:sp>
      <p:sp>
        <p:nvSpPr>
          <p:cNvPr id="11" name="TextBox 10"/>
          <p:cNvSpPr txBox="1"/>
          <p:nvPr/>
        </p:nvSpPr>
        <p:spPr>
          <a:xfrm>
            <a:off x="6661150" y="5353050"/>
            <a:ext cx="557213" cy="261938"/>
          </a:xfrm>
          <a:prstGeom prst="rect">
            <a:avLst/>
          </a:prstGeom>
          <a:noFill/>
        </p:spPr>
        <p:txBody>
          <a:bodyPr>
            <a:spAutoFit/>
          </a:bodyPr>
          <a:lstStyle/>
          <a:p>
            <a:pPr algn="ctr" fontAlgn="auto">
              <a:spcBef>
                <a:spcPts val="0"/>
              </a:spcBef>
              <a:spcAft>
                <a:spcPts val="0"/>
              </a:spcAft>
              <a:defRPr/>
            </a:pPr>
            <a:r>
              <a:rPr lang="en-US" sz="1050" dirty="0">
                <a:solidFill>
                  <a:srgbClr val="8C8C8C"/>
                </a:solidFill>
                <a:latin typeface="+mn-lt"/>
              </a:rPr>
              <a:t>HR</a:t>
            </a:r>
          </a:p>
        </p:txBody>
      </p:sp>
      <p:sp>
        <p:nvSpPr>
          <p:cNvPr id="12" name="TextBox 11"/>
          <p:cNvSpPr txBox="1"/>
          <p:nvPr/>
        </p:nvSpPr>
        <p:spPr>
          <a:xfrm>
            <a:off x="3957638" y="6076950"/>
            <a:ext cx="1608137" cy="261938"/>
          </a:xfrm>
          <a:prstGeom prst="rect">
            <a:avLst/>
          </a:prstGeom>
          <a:noFill/>
        </p:spPr>
        <p:txBody>
          <a:bodyPr>
            <a:spAutoFit/>
          </a:bodyPr>
          <a:lstStyle/>
          <a:p>
            <a:pPr algn="ctr" fontAlgn="auto">
              <a:spcBef>
                <a:spcPts val="0"/>
              </a:spcBef>
              <a:spcAft>
                <a:spcPts val="0"/>
              </a:spcAft>
              <a:defRPr/>
            </a:pPr>
            <a:r>
              <a:rPr lang="en-US" sz="1050" dirty="0">
                <a:solidFill>
                  <a:srgbClr val="8C8C8C"/>
                </a:solidFill>
                <a:latin typeface="+mn-lt"/>
              </a:rPr>
              <a:t>Sales</a:t>
            </a:r>
          </a:p>
        </p:txBody>
      </p:sp>
      <p:sp>
        <p:nvSpPr>
          <p:cNvPr id="13" name="TextBox 12"/>
          <p:cNvSpPr txBox="1"/>
          <p:nvPr/>
        </p:nvSpPr>
        <p:spPr>
          <a:xfrm>
            <a:off x="1493838" y="5581650"/>
            <a:ext cx="1608137" cy="261938"/>
          </a:xfrm>
          <a:prstGeom prst="rect">
            <a:avLst/>
          </a:prstGeom>
          <a:noFill/>
        </p:spPr>
        <p:txBody>
          <a:bodyPr>
            <a:spAutoFit/>
          </a:bodyPr>
          <a:lstStyle/>
          <a:p>
            <a:pPr algn="ctr" fontAlgn="auto">
              <a:spcBef>
                <a:spcPts val="0"/>
              </a:spcBef>
              <a:spcAft>
                <a:spcPts val="0"/>
              </a:spcAft>
              <a:defRPr/>
            </a:pPr>
            <a:r>
              <a:rPr lang="en-US" sz="1050" dirty="0">
                <a:solidFill>
                  <a:srgbClr val="8C8C8C"/>
                </a:solidFill>
                <a:latin typeface="+mn-lt"/>
              </a:rPr>
              <a:t>Marketing</a:t>
            </a:r>
          </a:p>
        </p:txBody>
      </p:sp>
      <p:sp>
        <p:nvSpPr>
          <p:cNvPr id="14" name="TextBox 13"/>
          <p:cNvSpPr txBox="1"/>
          <p:nvPr/>
        </p:nvSpPr>
        <p:spPr>
          <a:xfrm>
            <a:off x="2157413" y="4751388"/>
            <a:ext cx="1606550" cy="260350"/>
          </a:xfrm>
          <a:prstGeom prst="rect">
            <a:avLst/>
          </a:prstGeom>
          <a:noFill/>
        </p:spPr>
        <p:txBody>
          <a:bodyPr>
            <a:spAutoFit/>
          </a:bodyPr>
          <a:lstStyle/>
          <a:p>
            <a:pPr algn="ctr" fontAlgn="auto">
              <a:spcBef>
                <a:spcPts val="0"/>
              </a:spcBef>
              <a:spcAft>
                <a:spcPts val="0"/>
              </a:spcAft>
              <a:defRPr/>
            </a:pPr>
            <a:r>
              <a:rPr lang="en-US" sz="1050" dirty="0">
                <a:solidFill>
                  <a:srgbClr val="8C8C8C"/>
                </a:solidFill>
                <a:latin typeface="+mn-lt"/>
              </a:rPr>
              <a:t>IT</a:t>
            </a:r>
          </a:p>
        </p:txBody>
      </p:sp>
      <p:sp>
        <p:nvSpPr>
          <p:cNvPr id="15" name="TextBox 14"/>
          <p:cNvSpPr txBox="1"/>
          <p:nvPr/>
        </p:nvSpPr>
        <p:spPr>
          <a:xfrm>
            <a:off x="2735263" y="5395913"/>
            <a:ext cx="1608137" cy="261937"/>
          </a:xfrm>
          <a:prstGeom prst="rect">
            <a:avLst/>
          </a:prstGeom>
          <a:noFill/>
        </p:spPr>
        <p:txBody>
          <a:bodyPr>
            <a:spAutoFit/>
          </a:bodyPr>
          <a:lstStyle/>
          <a:p>
            <a:pPr algn="ctr" fontAlgn="auto">
              <a:spcBef>
                <a:spcPts val="0"/>
              </a:spcBef>
              <a:spcAft>
                <a:spcPts val="0"/>
              </a:spcAft>
              <a:defRPr/>
            </a:pPr>
            <a:r>
              <a:rPr lang="en-US" sz="1050" dirty="0">
                <a:solidFill>
                  <a:srgbClr val="8C8C8C"/>
                </a:solidFill>
                <a:latin typeface="+mn-lt"/>
              </a:rPr>
              <a:t>Production</a:t>
            </a:r>
          </a:p>
        </p:txBody>
      </p:sp>
    </p:spTree>
    <p:extLst>
      <p:ext uri="{BB962C8B-B14F-4D97-AF65-F5344CB8AC3E}">
        <p14:creationId xmlns:p14="http://schemas.microsoft.com/office/powerpoint/2010/main" val="709757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4"/>
          <p:cNvGrpSpPr>
            <a:grpSpLocks/>
          </p:cNvGrpSpPr>
          <p:nvPr/>
        </p:nvGrpSpPr>
        <p:grpSpPr bwMode="auto">
          <a:xfrm>
            <a:off x="614363" y="2105204"/>
            <a:ext cx="8039100" cy="3873500"/>
            <a:chOff x="614550" y="2198730"/>
            <a:chExt cx="8038958" cy="3874514"/>
          </a:xfrm>
        </p:grpSpPr>
        <p:pic>
          <p:nvPicPr>
            <p:cNvPr id="19466" name="Picture 3" descr="PPT_graphics_6.jpg"/>
            <p:cNvPicPr>
              <a:picLocks noChangeAspect="1"/>
            </p:cNvPicPr>
            <p:nvPr/>
          </p:nvPicPr>
          <p:blipFill>
            <a:blip r:embed="rId3" cstate="print">
              <a:extLst>
                <a:ext uri="{28A0092B-C50C-407E-A947-70E740481C1C}">
                  <a14:useLocalDpi xmlns:a14="http://schemas.microsoft.com/office/drawing/2010/main" val="0"/>
                </a:ext>
              </a:extLst>
            </a:blip>
            <a:srcRect l="6721" t="31509" r="6468" b="12340"/>
            <a:stretch>
              <a:fillRect/>
            </a:stretch>
          </p:blipFill>
          <p:spPr bwMode="auto">
            <a:xfrm>
              <a:off x="614550" y="2222420"/>
              <a:ext cx="7937945" cy="3850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reeform 2"/>
            <p:cNvSpPr/>
            <p:nvPr/>
          </p:nvSpPr>
          <p:spPr>
            <a:xfrm>
              <a:off x="5184881" y="2198730"/>
              <a:ext cx="3468627" cy="1640317"/>
            </a:xfrm>
            <a:custGeom>
              <a:avLst/>
              <a:gdLst>
                <a:gd name="connsiteX0" fmla="*/ 3364727 w 3468986"/>
                <a:gd name="connsiteY0" fmla="*/ 0 h 1639570"/>
                <a:gd name="connsiteX1" fmla="*/ 1052070 w 3468986"/>
                <a:gd name="connsiteY1" fmla="*/ 47386 h 1639570"/>
                <a:gd name="connsiteX2" fmla="*/ 360168 w 3468986"/>
                <a:gd name="connsiteY2" fmla="*/ 312750 h 1639570"/>
                <a:gd name="connsiteX3" fmla="*/ 47391 w 3468986"/>
                <a:gd name="connsiteY3" fmla="*/ 729751 h 1639570"/>
                <a:gd name="connsiteX4" fmla="*/ 0 w 3468986"/>
                <a:gd name="connsiteY4" fmla="*/ 966683 h 1639570"/>
                <a:gd name="connsiteX5" fmla="*/ 37913 w 3468986"/>
                <a:gd name="connsiteY5" fmla="*/ 1108842 h 1639570"/>
                <a:gd name="connsiteX6" fmla="*/ 635033 w 3468986"/>
                <a:gd name="connsiteY6" fmla="*/ 1639570 h 1639570"/>
                <a:gd name="connsiteX7" fmla="*/ 3421595 w 3468986"/>
                <a:gd name="connsiteY7" fmla="*/ 1535320 h 1639570"/>
                <a:gd name="connsiteX8" fmla="*/ 3468986 w 3468986"/>
                <a:gd name="connsiteY8" fmla="*/ 369614 h 1639570"/>
                <a:gd name="connsiteX9" fmla="*/ 3364727 w 3468986"/>
                <a:gd name="connsiteY9" fmla="*/ 0 h 1639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68986" h="1639570">
                  <a:moveTo>
                    <a:pt x="3364727" y="0"/>
                  </a:moveTo>
                  <a:lnTo>
                    <a:pt x="1052070" y="47386"/>
                  </a:lnTo>
                  <a:lnTo>
                    <a:pt x="360168" y="312750"/>
                  </a:lnTo>
                  <a:lnTo>
                    <a:pt x="47391" y="729751"/>
                  </a:lnTo>
                  <a:lnTo>
                    <a:pt x="0" y="966683"/>
                  </a:lnTo>
                  <a:lnTo>
                    <a:pt x="37913" y="1108842"/>
                  </a:lnTo>
                  <a:lnTo>
                    <a:pt x="635033" y="1639570"/>
                  </a:lnTo>
                  <a:lnTo>
                    <a:pt x="3421595" y="1535320"/>
                  </a:lnTo>
                  <a:lnTo>
                    <a:pt x="3468986" y="369614"/>
                  </a:lnTo>
                  <a:lnTo>
                    <a:pt x="3364727" y="0"/>
                  </a:lnTo>
                  <a:close/>
                </a:path>
              </a:pathLst>
            </a:cu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grpSp>
      <p:sp>
        <p:nvSpPr>
          <p:cNvPr id="19459" name="Title 1"/>
          <p:cNvSpPr>
            <a:spLocks noGrp="1"/>
          </p:cNvSpPr>
          <p:nvPr>
            <p:ph type="title"/>
          </p:nvPr>
        </p:nvSpPr>
        <p:spPr/>
        <p:txBody>
          <a:bodyPr/>
          <a:lstStyle/>
          <a:p>
            <a:r>
              <a:rPr lang="en-US" altLang="en-US" smtClean="0">
                <a:latin typeface="Arial" panose="020B0604020202020204" pitchFamily="34" charset="0"/>
              </a:rPr>
              <a:t>The Evolving BI Landscape</a:t>
            </a:r>
          </a:p>
        </p:txBody>
      </p:sp>
      <p:sp>
        <p:nvSpPr>
          <p:cNvPr id="7" name="TextBox 6"/>
          <p:cNvSpPr txBox="1"/>
          <p:nvPr/>
        </p:nvSpPr>
        <p:spPr>
          <a:xfrm>
            <a:off x="1912938" y="3348038"/>
            <a:ext cx="1214437" cy="720725"/>
          </a:xfrm>
          <a:prstGeom prst="rect">
            <a:avLst/>
          </a:prstGeom>
          <a:noFill/>
        </p:spPr>
        <p:txBody>
          <a:bodyPr>
            <a:spAutoFit/>
          </a:bodyPr>
          <a:lstStyle/>
          <a:p>
            <a:pPr algn="ctr" fontAlgn="auto">
              <a:spcBef>
                <a:spcPts val="0"/>
              </a:spcBef>
              <a:spcAft>
                <a:spcPts val="100"/>
              </a:spcAft>
              <a:defRPr/>
            </a:pPr>
            <a:r>
              <a:rPr lang="en-US" sz="1000" b="1" dirty="0">
                <a:solidFill>
                  <a:schemeClr val="tx2"/>
                </a:solidFill>
                <a:latin typeface="+mn-lt"/>
                <a:cs typeface="Arial"/>
              </a:rPr>
              <a:t>STACK </a:t>
            </a:r>
            <a:br>
              <a:rPr lang="en-US" sz="1000" b="1" dirty="0">
                <a:solidFill>
                  <a:schemeClr val="tx2"/>
                </a:solidFill>
                <a:latin typeface="+mn-lt"/>
                <a:cs typeface="Arial"/>
              </a:rPr>
            </a:br>
            <a:r>
              <a:rPr lang="en-US" sz="1000" b="1" dirty="0">
                <a:solidFill>
                  <a:schemeClr val="tx2"/>
                </a:solidFill>
                <a:latin typeface="+mn-lt"/>
                <a:cs typeface="Arial"/>
              </a:rPr>
              <a:t>VENDOR BI</a:t>
            </a:r>
          </a:p>
          <a:p>
            <a:pPr marL="115888" indent="-114300" fontAlgn="auto">
              <a:spcBef>
                <a:spcPts val="0"/>
              </a:spcBef>
              <a:spcAft>
                <a:spcPts val="100"/>
              </a:spcAft>
              <a:buFont typeface="Arial"/>
              <a:buChar char="•"/>
              <a:defRPr/>
            </a:pPr>
            <a:r>
              <a:rPr lang="en-US" sz="1000" dirty="0">
                <a:latin typeface="+mn-lt"/>
              </a:rPr>
              <a:t>Managed </a:t>
            </a:r>
            <a:br>
              <a:rPr lang="en-US" sz="1000" dirty="0">
                <a:latin typeface="+mn-lt"/>
              </a:rPr>
            </a:br>
            <a:r>
              <a:rPr lang="en-US" sz="1000" dirty="0">
                <a:latin typeface="+mn-lt"/>
              </a:rPr>
              <a:t>reporting</a:t>
            </a:r>
          </a:p>
        </p:txBody>
      </p:sp>
      <p:sp>
        <p:nvSpPr>
          <p:cNvPr id="19461" name="TextBox 15"/>
          <p:cNvSpPr txBox="1">
            <a:spLocks noChangeArrowheads="1"/>
          </p:cNvSpPr>
          <p:nvPr/>
        </p:nvSpPr>
        <p:spPr bwMode="auto">
          <a:xfrm>
            <a:off x="436563" y="3348038"/>
            <a:ext cx="14351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7475" indent="-11747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spcAft>
                <a:spcPts val="100"/>
              </a:spcAft>
            </a:pPr>
            <a:r>
              <a:rPr lang="en-US" altLang="en-US" sz="1000" b="1" dirty="0">
                <a:solidFill>
                  <a:schemeClr val="tx2"/>
                </a:solidFill>
                <a:latin typeface="Arial" panose="020B0604020202020204" pitchFamily="34" charset="0"/>
              </a:rPr>
              <a:t>END USER</a:t>
            </a:r>
            <a:endParaRPr lang="en-US" altLang="en-US" sz="1000" dirty="0">
              <a:solidFill>
                <a:schemeClr val="tx2"/>
              </a:solidFill>
              <a:latin typeface="Arial" panose="020B0604020202020204" pitchFamily="34" charset="0"/>
            </a:endParaRPr>
          </a:p>
          <a:p>
            <a:pPr>
              <a:spcAft>
                <a:spcPts val="100"/>
              </a:spcAft>
              <a:buClr>
                <a:schemeClr val="accent2"/>
              </a:buClr>
              <a:buFont typeface="Arial" panose="020B0604020202020204" pitchFamily="34" charset="0"/>
              <a:buChar char="•"/>
            </a:pPr>
            <a:r>
              <a:rPr lang="en-US" altLang="en-US" sz="1000" dirty="0">
                <a:latin typeface="Arial" panose="020B0604020202020204" pitchFamily="34" charset="0"/>
              </a:rPr>
              <a:t>Pre-calculated dashboards</a:t>
            </a:r>
          </a:p>
        </p:txBody>
      </p:sp>
      <p:sp>
        <p:nvSpPr>
          <p:cNvPr id="19462" name="TextBox 19"/>
          <p:cNvSpPr txBox="1">
            <a:spLocks noChangeArrowheads="1"/>
          </p:cNvSpPr>
          <p:nvPr/>
        </p:nvSpPr>
        <p:spPr bwMode="auto">
          <a:xfrm>
            <a:off x="3375025" y="5978525"/>
            <a:ext cx="24876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sz="1000" b="1" dirty="0">
                <a:solidFill>
                  <a:schemeClr val="tx2"/>
                </a:solidFill>
                <a:latin typeface="Arial" panose="020B0604020202020204" pitchFamily="34" charset="0"/>
              </a:rPr>
              <a:t>OPERATIONAL DATA SOURCES</a:t>
            </a:r>
            <a:endParaRPr lang="en-US" altLang="en-US" sz="1000" dirty="0">
              <a:solidFill>
                <a:schemeClr val="tx2"/>
              </a:solidFill>
              <a:latin typeface="Arial" panose="020B0604020202020204" pitchFamily="34" charset="0"/>
            </a:endParaRPr>
          </a:p>
        </p:txBody>
      </p:sp>
      <p:sp>
        <p:nvSpPr>
          <p:cNvPr id="19463" name="TextBox 20"/>
          <p:cNvSpPr txBox="1">
            <a:spLocks noChangeArrowheads="1"/>
          </p:cNvSpPr>
          <p:nvPr/>
        </p:nvSpPr>
        <p:spPr bwMode="auto">
          <a:xfrm>
            <a:off x="3363913" y="3389313"/>
            <a:ext cx="24860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sz="1000" b="1" dirty="0">
                <a:solidFill>
                  <a:schemeClr val="tx2"/>
                </a:solidFill>
                <a:latin typeface="Arial" panose="020B0604020202020204" pitchFamily="34" charset="0"/>
              </a:rPr>
              <a:t>IT DEPARTMENT</a:t>
            </a:r>
            <a:endParaRPr lang="en-US" altLang="en-US" sz="1000" dirty="0">
              <a:solidFill>
                <a:schemeClr val="tx2"/>
              </a:solidFill>
              <a:latin typeface="Arial" panose="020B0604020202020204" pitchFamily="34" charset="0"/>
            </a:endParaRPr>
          </a:p>
        </p:txBody>
      </p:sp>
      <p:sp>
        <p:nvSpPr>
          <p:cNvPr id="19464" name="TextBox 16"/>
          <p:cNvSpPr txBox="1">
            <a:spLocks noChangeArrowheads="1"/>
          </p:cNvSpPr>
          <p:nvPr/>
        </p:nvSpPr>
        <p:spPr bwMode="auto">
          <a:xfrm>
            <a:off x="612775" y="1438275"/>
            <a:ext cx="396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tx2"/>
                </a:solidFill>
                <a:latin typeface="Arial" panose="020B0604020202020204" pitchFamily="34" charset="0"/>
              </a:rPr>
              <a:t>REPORT-CENTRIC ARCHITECTURE</a:t>
            </a:r>
          </a:p>
          <a:p>
            <a:pPr algn="ctr"/>
            <a:r>
              <a:rPr lang="en-US" altLang="en-US" sz="1200" b="1">
                <a:solidFill>
                  <a:schemeClr val="tx2"/>
                </a:solidFill>
                <a:latin typeface="Arial" panose="020B0604020202020204" pitchFamily="34" charset="0"/>
              </a:rPr>
              <a:t>(IT-driven, tightly controlled)</a:t>
            </a:r>
          </a:p>
        </p:txBody>
      </p:sp>
      <p:sp>
        <p:nvSpPr>
          <p:cNvPr id="12" name="TextBox 11"/>
          <p:cNvSpPr txBox="1"/>
          <p:nvPr/>
        </p:nvSpPr>
        <p:spPr>
          <a:xfrm>
            <a:off x="3127375" y="3730625"/>
            <a:ext cx="1577975" cy="1331913"/>
          </a:xfrm>
          <a:prstGeom prst="rect">
            <a:avLst/>
          </a:prstGeom>
          <a:noFill/>
        </p:spPr>
        <p:txBody>
          <a:bodyPr>
            <a:spAutoFit/>
          </a:bodyPr>
          <a:lstStyle/>
          <a:p>
            <a:pPr algn="ctr" fontAlgn="auto">
              <a:spcBef>
                <a:spcPts val="0"/>
              </a:spcBef>
              <a:spcAft>
                <a:spcPts val="100"/>
              </a:spcAft>
              <a:buClr>
                <a:schemeClr val="accent2"/>
              </a:buClr>
              <a:defRPr/>
            </a:pPr>
            <a:r>
              <a:rPr lang="en-US" sz="1000" b="1" dirty="0">
                <a:solidFill>
                  <a:schemeClr val="tx2"/>
                </a:solidFill>
                <a:latin typeface="+mn-lt"/>
              </a:rPr>
              <a:t>IT ROLE</a:t>
            </a:r>
          </a:p>
          <a:p>
            <a:pPr marL="119063" indent="-117475" fontAlgn="auto">
              <a:spcBef>
                <a:spcPts val="0"/>
              </a:spcBef>
              <a:spcAft>
                <a:spcPts val="100"/>
              </a:spcAft>
              <a:buClr>
                <a:schemeClr val="accent2"/>
              </a:buClr>
              <a:buFont typeface="Arial"/>
              <a:buChar char="•"/>
              <a:defRPr/>
            </a:pPr>
            <a:r>
              <a:rPr lang="en-US" sz="1000" dirty="0">
                <a:latin typeface="+mn-lt"/>
              </a:rPr>
              <a:t>Data preparation </a:t>
            </a:r>
            <a:br>
              <a:rPr lang="en-US" sz="1000" dirty="0">
                <a:latin typeface="+mn-lt"/>
              </a:rPr>
            </a:br>
            <a:r>
              <a:rPr lang="en-US" sz="1000" dirty="0">
                <a:latin typeface="+mn-lt"/>
              </a:rPr>
              <a:t>and governance</a:t>
            </a:r>
          </a:p>
          <a:p>
            <a:pPr marL="119063" indent="-117475" algn="ctr" fontAlgn="auto">
              <a:spcBef>
                <a:spcPts val="0"/>
              </a:spcBef>
              <a:spcAft>
                <a:spcPts val="100"/>
              </a:spcAft>
              <a:buClr>
                <a:schemeClr val="accent2"/>
              </a:buClr>
              <a:defRPr/>
            </a:pPr>
            <a:r>
              <a:rPr lang="en-US" dirty="0">
                <a:solidFill>
                  <a:schemeClr val="accent1"/>
                </a:solidFill>
                <a:latin typeface="+mn-lt"/>
              </a:rPr>
              <a:t>+</a:t>
            </a:r>
          </a:p>
          <a:p>
            <a:pPr marL="119063" indent="-117475" fontAlgn="auto">
              <a:spcBef>
                <a:spcPts val="0"/>
              </a:spcBef>
              <a:spcAft>
                <a:spcPts val="100"/>
              </a:spcAft>
              <a:buClr>
                <a:schemeClr val="accent2"/>
              </a:buClr>
              <a:buFont typeface="Arial"/>
              <a:buChar char="•"/>
              <a:defRPr/>
            </a:pPr>
            <a:r>
              <a:rPr lang="en-US" sz="1000" dirty="0">
                <a:latin typeface="+mn-lt"/>
              </a:rPr>
              <a:t>Responsible for building all the analyses</a:t>
            </a:r>
          </a:p>
        </p:txBody>
      </p:sp>
    </p:spTree>
    <p:extLst>
      <p:ext uri="{BB962C8B-B14F-4D97-AF65-F5344CB8AC3E}">
        <p14:creationId xmlns:p14="http://schemas.microsoft.com/office/powerpoint/2010/main" val="3008110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descr="PPT_graphics_6.jpg"/>
          <p:cNvPicPr>
            <a:picLocks noChangeAspect="1"/>
          </p:cNvPicPr>
          <p:nvPr/>
        </p:nvPicPr>
        <p:blipFill>
          <a:blip r:embed="rId3" cstate="print">
            <a:extLst>
              <a:ext uri="{28A0092B-C50C-407E-A947-70E740481C1C}">
                <a14:useLocalDpi xmlns:a14="http://schemas.microsoft.com/office/drawing/2010/main" val="0"/>
              </a:ext>
            </a:extLst>
          </a:blip>
          <a:srcRect l="6721" t="31509" r="6468" b="12340"/>
          <a:stretch>
            <a:fillRect/>
          </a:stretch>
        </p:blipFill>
        <p:spPr bwMode="auto">
          <a:xfrm>
            <a:off x="614363" y="2116138"/>
            <a:ext cx="7937500" cy="38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itle 1"/>
          <p:cNvSpPr>
            <a:spLocks noGrp="1"/>
          </p:cNvSpPr>
          <p:nvPr>
            <p:ph type="title"/>
          </p:nvPr>
        </p:nvSpPr>
        <p:spPr/>
        <p:txBody>
          <a:bodyPr/>
          <a:lstStyle/>
          <a:p>
            <a:r>
              <a:rPr lang="en-US" altLang="en-US" smtClean="0">
                <a:latin typeface="Arial" panose="020B0604020202020204" pitchFamily="34" charset="0"/>
              </a:rPr>
              <a:t>The Evolving BI Landscape and IT’s Changing Role</a:t>
            </a:r>
          </a:p>
        </p:txBody>
      </p:sp>
      <p:sp>
        <p:nvSpPr>
          <p:cNvPr id="7" name="TextBox 6"/>
          <p:cNvSpPr txBox="1"/>
          <p:nvPr/>
        </p:nvSpPr>
        <p:spPr>
          <a:xfrm>
            <a:off x="1912938" y="3348038"/>
            <a:ext cx="1214437" cy="720725"/>
          </a:xfrm>
          <a:prstGeom prst="rect">
            <a:avLst/>
          </a:prstGeom>
          <a:noFill/>
        </p:spPr>
        <p:txBody>
          <a:bodyPr>
            <a:spAutoFit/>
          </a:bodyPr>
          <a:lstStyle/>
          <a:p>
            <a:pPr algn="ctr" fontAlgn="auto">
              <a:spcBef>
                <a:spcPts val="0"/>
              </a:spcBef>
              <a:spcAft>
                <a:spcPts val="100"/>
              </a:spcAft>
              <a:buClr>
                <a:schemeClr val="accent2"/>
              </a:buClr>
              <a:defRPr/>
            </a:pPr>
            <a:r>
              <a:rPr lang="en-US" sz="1000" b="1" dirty="0">
                <a:solidFill>
                  <a:schemeClr val="tx2"/>
                </a:solidFill>
                <a:latin typeface="Arial"/>
                <a:cs typeface="Arial"/>
              </a:rPr>
              <a:t>STACK </a:t>
            </a:r>
            <a:br>
              <a:rPr lang="en-US" sz="1000" b="1" dirty="0">
                <a:solidFill>
                  <a:schemeClr val="tx2"/>
                </a:solidFill>
                <a:latin typeface="Arial"/>
                <a:cs typeface="Arial"/>
              </a:rPr>
            </a:br>
            <a:r>
              <a:rPr lang="en-US" sz="1000" b="1" dirty="0">
                <a:solidFill>
                  <a:schemeClr val="tx2"/>
                </a:solidFill>
                <a:latin typeface="Arial"/>
                <a:cs typeface="Arial"/>
              </a:rPr>
              <a:t>VENDOR BI</a:t>
            </a:r>
          </a:p>
          <a:p>
            <a:pPr marL="115888" indent="-114300" fontAlgn="auto">
              <a:spcBef>
                <a:spcPts val="0"/>
              </a:spcBef>
              <a:spcAft>
                <a:spcPts val="100"/>
              </a:spcAft>
              <a:buClr>
                <a:schemeClr val="accent2"/>
              </a:buClr>
              <a:buFont typeface="Arial"/>
              <a:buChar char="•"/>
              <a:defRPr/>
            </a:pPr>
            <a:r>
              <a:rPr lang="en-US" sz="1000" dirty="0">
                <a:latin typeface="+mn-lt"/>
              </a:rPr>
              <a:t>Managed </a:t>
            </a:r>
            <a:br>
              <a:rPr lang="en-US" sz="1000" dirty="0">
                <a:latin typeface="+mn-lt"/>
              </a:rPr>
            </a:br>
            <a:r>
              <a:rPr lang="en-US" sz="1000" dirty="0">
                <a:latin typeface="+mn-lt"/>
              </a:rPr>
              <a:t>reporting</a:t>
            </a:r>
          </a:p>
        </p:txBody>
      </p:sp>
      <p:sp>
        <p:nvSpPr>
          <p:cNvPr id="14" name="TextBox 13"/>
          <p:cNvSpPr txBox="1"/>
          <p:nvPr/>
        </p:nvSpPr>
        <p:spPr>
          <a:xfrm>
            <a:off x="4705350" y="3730625"/>
            <a:ext cx="1263650" cy="1638910"/>
          </a:xfrm>
          <a:prstGeom prst="rect">
            <a:avLst/>
          </a:prstGeom>
          <a:noFill/>
        </p:spPr>
        <p:txBody>
          <a:bodyPr>
            <a:spAutoFit/>
          </a:bodyPr>
          <a:lstStyle/>
          <a:p>
            <a:pPr algn="ctr" fontAlgn="auto">
              <a:spcBef>
                <a:spcPts val="0"/>
              </a:spcBef>
              <a:spcAft>
                <a:spcPts val="100"/>
              </a:spcAft>
              <a:buClr>
                <a:schemeClr val="accent2"/>
              </a:buClr>
              <a:defRPr/>
            </a:pPr>
            <a:r>
              <a:rPr lang="en-US" sz="1000" b="1" dirty="0">
                <a:solidFill>
                  <a:schemeClr val="tx2"/>
                </a:solidFill>
                <a:latin typeface="+mn-lt"/>
              </a:rPr>
              <a:t>IT ROLE</a:t>
            </a:r>
          </a:p>
          <a:p>
            <a:pPr marL="119063" indent="-117475" fontAlgn="auto">
              <a:spcBef>
                <a:spcPts val="0"/>
              </a:spcBef>
              <a:spcAft>
                <a:spcPts val="100"/>
              </a:spcAft>
              <a:buClr>
                <a:schemeClr val="accent2"/>
              </a:buClr>
              <a:buFont typeface="Arial"/>
              <a:buChar char="•"/>
              <a:defRPr/>
            </a:pPr>
            <a:r>
              <a:rPr lang="en-US" sz="1000" dirty="0">
                <a:latin typeface="+mn-lt"/>
              </a:rPr>
              <a:t>Data preparation and governance</a:t>
            </a:r>
          </a:p>
          <a:p>
            <a:pPr marL="119063" indent="-117475" algn="ctr" fontAlgn="auto">
              <a:spcBef>
                <a:spcPts val="0"/>
              </a:spcBef>
              <a:spcAft>
                <a:spcPts val="100"/>
              </a:spcAft>
              <a:buClr>
                <a:schemeClr val="accent2"/>
              </a:buClr>
              <a:defRPr/>
            </a:pPr>
            <a:r>
              <a:rPr lang="en-US" dirty="0">
                <a:solidFill>
                  <a:schemeClr val="accent1"/>
                </a:solidFill>
                <a:latin typeface="+mn-lt"/>
              </a:rPr>
              <a:t>+</a:t>
            </a:r>
          </a:p>
          <a:p>
            <a:pPr marL="117475" indent="-117475" fontAlgn="auto">
              <a:spcBef>
                <a:spcPts val="0"/>
              </a:spcBef>
              <a:spcAft>
                <a:spcPts val="100"/>
              </a:spcAft>
              <a:buClr>
                <a:schemeClr val="accent2"/>
              </a:buClr>
              <a:buFont typeface="Arial"/>
              <a:buChar char="•"/>
              <a:defRPr/>
            </a:pPr>
            <a:r>
              <a:rPr lang="fr-FR" sz="1000" dirty="0" err="1">
                <a:latin typeface="+mn-lt"/>
              </a:rPr>
              <a:t>Enable</a:t>
            </a:r>
            <a:r>
              <a:rPr lang="fr-FR" sz="1000" dirty="0">
                <a:latin typeface="+mn-lt"/>
              </a:rPr>
              <a:t> business </a:t>
            </a:r>
            <a:r>
              <a:rPr lang="fr-FR" sz="1000" dirty="0" err="1">
                <a:latin typeface="+mn-lt"/>
              </a:rPr>
              <a:t>users</a:t>
            </a:r>
            <a:r>
              <a:rPr lang="fr-FR" sz="1000" dirty="0">
                <a:latin typeface="+mn-lt"/>
              </a:rPr>
              <a:t> to </a:t>
            </a:r>
            <a:r>
              <a:rPr lang="fr-FR" sz="1000" dirty="0" err="1">
                <a:latin typeface="+mn-lt"/>
              </a:rPr>
              <a:t>create</a:t>
            </a:r>
            <a:r>
              <a:rPr lang="fr-FR" sz="1000" dirty="0">
                <a:latin typeface="+mn-lt"/>
              </a:rPr>
              <a:t> </a:t>
            </a:r>
            <a:r>
              <a:rPr lang="fr-FR" sz="1000" dirty="0" err="1">
                <a:latin typeface="+mn-lt"/>
              </a:rPr>
              <a:t>their</a:t>
            </a:r>
            <a:r>
              <a:rPr lang="fr-FR" sz="1000" dirty="0">
                <a:latin typeface="+mn-lt"/>
              </a:rPr>
              <a:t> </a:t>
            </a:r>
            <a:r>
              <a:rPr lang="fr-FR" sz="1000" dirty="0" err="1">
                <a:latin typeface="+mn-lt"/>
              </a:rPr>
              <a:t>own</a:t>
            </a:r>
            <a:r>
              <a:rPr lang="fr-FR" sz="1000" dirty="0">
                <a:latin typeface="+mn-lt"/>
              </a:rPr>
              <a:t>  analyses</a:t>
            </a:r>
          </a:p>
        </p:txBody>
      </p:sp>
      <p:sp>
        <p:nvSpPr>
          <p:cNvPr id="15" name="TextBox 14"/>
          <p:cNvSpPr txBox="1"/>
          <p:nvPr/>
        </p:nvSpPr>
        <p:spPr>
          <a:xfrm>
            <a:off x="3127375" y="3730625"/>
            <a:ext cx="1577975" cy="1331913"/>
          </a:xfrm>
          <a:prstGeom prst="rect">
            <a:avLst/>
          </a:prstGeom>
          <a:noFill/>
        </p:spPr>
        <p:txBody>
          <a:bodyPr>
            <a:spAutoFit/>
          </a:bodyPr>
          <a:lstStyle/>
          <a:p>
            <a:pPr algn="ctr" fontAlgn="auto">
              <a:spcBef>
                <a:spcPts val="0"/>
              </a:spcBef>
              <a:spcAft>
                <a:spcPts val="100"/>
              </a:spcAft>
              <a:buClr>
                <a:schemeClr val="accent2"/>
              </a:buClr>
              <a:defRPr/>
            </a:pPr>
            <a:r>
              <a:rPr lang="en-US" sz="1000" b="1" dirty="0">
                <a:solidFill>
                  <a:schemeClr val="tx2"/>
                </a:solidFill>
                <a:latin typeface="+mn-lt"/>
              </a:rPr>
              <a:t>IT ROLE</a:t>
            </a:r>
          </a:p>
          <a:p>
            <a:pPr marL="119063" indent="-117475" fontAlgn="auto">
              <a:spcBef>
                <a:spcPts val="0"/>
              </a:spcBef>
              <a:spcAft>
                <a:spcPts val="100"/>
              </a:spcAft>
              <a:buClr>
                <a:schemeClr val="accent2"/>
              </a:buClr>
              <a:buFont typeface="Arial"/>
              <a:buChar char="•"/>
              <a:defRPr/>
            </a:pPr>
            <a:r>
              <a:rPr lang="en-US" sz="1000" dirty="0">
                <a:latin typeface="+mn-lt"/>
              </a:rPr>
              <a:t>Data preparation </a:t>
            </a:r>
            <a:br>
              <a:rPr lang="en-US" sz="1000" dirty="0">
                <a:latin typeface="+mn-lt"/>
              </a:rPr>
            </a:br>
            <a:r>
              <a:rPr lang="en-US" sz="1000" dirty="0">
                <a:latin typeface="+mn-lt"/>
              </a:rPr>
              <a:t>and governance</a:t>
            </a:r>
          </a:p>
          <a:p>
            <a:pPr marL="119063" indent="-117475" algn="ctr" fontAlgn="auto">
              <a:spcBef>
                <a:spcPts val="0"/>
              </a:spcBef>
              <a:spcAft>
                <a:spcPts val="100"/>
              </a:spcAft>
              <a:buClr>
                <a:schemeClr val="accent2"/>
              </a:buClr>
              <a:defRPr/>
            </a:pPr>
            <a:r>
              <a:rPr lang="en-US" dirty="0">
                <a:solidFill>
                  <a:schemeClr val="accent1"/>
                </a:solidFill>
                <a:latin typeface="+mn-lt"/>
              </a:rPr>
              <a:t>+</a:t>
            </a:r>
          </a:p>
          <a:p>
            <a:pPr marL="119063" indent="-117475" fontAlgn="auto">
              <a:spcBef>
                <a:spcPts val="0"/>
              </a:spcBef>
              <a:spcAft>
                <a:spcPts val="100"/>
              </a:spcAft>
              <a:buClr>
                <a:schemeClr val="accent2"/>
              </a:buClr>
              <a:buFont typeface="Arial"/>
              <a:buChar char="•"/>
              <a:defRPr/>
            </a:pPr>
            <a:r>
              <a:rPr lang="en-US" sz="1000" dirty="0">
                <a:latin typeface="+mn-lt"/>
              </a:rPr>
              <a:t>Responsible for building all the analyses</a:t>
            </a:r>
          </a:p>
        </p:txBody>
      </p:sp>
      <p:sp>
        <p:nvSpPr>
          <p:cNvPr id="20487" name="TextBox 15"/>
          <p:cNvSpPr txBox="1">
            <a:spLocks noChangeArrowheads="1"/>
          </p:cNvSpPr>
          <p:nvPr/>
        </p:nvSpPr>
        <p:spPr bwMode="auto">
          <a:xfrm>
            <a:off x="436563" y="3348038"/>
            <a:ext cx="14351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7475" indent="-11747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spcAft>
                <a:spcPts val="100"/>
              </a:spcAft>
              <a:buClr>
                <a:schemeClr val="accent2"/>
              </a:buClr>
            </a:pPr>
            <a:r>
              <a:rPr lang="en-US" altLang="en-US" sz="1000" b="1" dirty="0">
                <a:solidFill>
                  <a:schemeClr val="tx2"/>
                </a:solidFill>
                <a:latin typeface="Arial" panose="020B0604020202020204" pitchFamily="34" charset="0"/>
              </a:rPr>
              <a:t>END USER</a:t>
            </a:r>
            <a:endParaRPr lang="en-US" altLang="en-US" sz="1000" dirty="0">
              <a:solidFill>
                <a:schemeClr val="tx2"/>
              </a:solidFill>
              <a:latin typeface="Arial" panose="020B0604020202020204" pitchFamily="34" charset="0"/>
            </a:endParaRPr>
          </a:p>
          <a:p>
            <a:pPr>
              <a:spcAft>
                <a:spcPts val="100"/>
              </a:spcAft>
              <a:buClr>
                <a:schemeClr val="accent2"/>
              </a:buClr>
              <a:buFont typeface="Arial" panose="020B0604020202020204" pitchFamily="34" charset="0"/>
              <a:buChar char="•"/>
            </a:pPr>
            <a:r>
              <a:rPr lang="en-US" altLang="en-US" sz="1000" dirty="0">
                <a:latin typeface="Arial" panose="020B0604020202020204" pitchFamily="34" charset="0"/>
              </a:rPr>
              <a:t>Pre-calculated dashboards</a:t>
            </a:r>
          </a:p>
        </p:txBody>
      </p:sp>
      <p:sp>
        <p:nvSpPr>
          <p:cNvPr id="20488" name="TextBox 17"/>
          <p:cNvSpPr txBox="1">
            <a:spLocks noChangeArrowheads="1"/>
          </p:cNvSpPr>
          <p:nvPr/>
        </p:nvSpPr>
        <p:spPr bwMode="auto">
          <a:xfrm>
            <a:off x="7370763" y="3348038"/>
            <a:ext cx="13874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9063" indent="-11747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spcAft>
                <a:spcPts val="400"/>
              </a:spcAft>
              <a:buClr>
                <a:schemeClr val="accent2"/>
              </a:buClr>
            </a:pPr>
            <a:r>
              <a:rPr lang="en-US" altLang="en-US" sz="1000" b="1" dirty="0">
                <a:solidFill>
                  <a:schemeClr val="tx2"/>
                </a:solidFill>
                <a:latin typeface="Arial" panose="020B0604020202020204" pitchFamily="34" charset="0"/>
              </a:rPr>
              <a:t>BUSINESS USER</a:t>
            </a:r>
          </a:p>
          <a:p>
            <a:pPr>
              <a:spcAft>
                <a:spcPts val="400"/>
              </a:spcAft>
              <a:buClr>
                <a:schemeClr val="accent2"/>
              </a:buClr>
              <a:buFont typeface="Arial" panose="020B0604020202020204" pitchFamily="34" charset="0"/>
              <a:buChar char="•"/>
            </a:pPr>
            <a:r>
              <a:rPr lang="en-US" altLang="en-US" sz="1000" dirty="0">
                <a:latin typeface="Arial" panose="020B0604020202020204" pitchFamily="34" charset="0"/>
              </a:rPr>
              <a:t>Self-service analysis</a:t>
            </a:r>
          </a:p>
          <a:p>
            <a:pPr>
              <a:spcAft>
                <a:spcPts val="400"/>
              </a:spcAft>
              <a:buClr>
                <a:schemeClr val="accent2"/>
              </a:buClr>
              <a:buFont typeface="Arial" panose="020B0604020202020204" pitchFamily="34" charset="0"/>
              <a:buChar char="•"/>
            </a:pPr>
            <a:r>
              <a:rPr lang="en-US" altLang="en-US" sz="1000" dirty="0">
                <a:latin typeface="Arial" panose="020B0604020202020204" pitchFamily="34" charset="0"/>
              </a:rPr>
              <a:t>Create analysis </a:t>
            </a:r>
            <a:br>
              <a:rPr lang="en-US" altLang="en-US" sz="1000" dirty="0">
                <a:latin typeface="Arial" panose="020B0604020202020204" pitchFamily="34" charset="0"/>
              </a:rPr>
            </a:br>
            <a:r>
              <a:rPr lang="en-US" altLang="en-US" sz="1000" dirty="0">
                <a:latin typeface="Arial" panose="020B0604020202020204" pitchFamily="34" charset="0"/>
              </a:rPr>
              <a:t>relevant to specific </a:t>
            </a:r>
            <a:br>
              <a:rPr lang="en-US" altLang="en-US" sz="1000" dirty="0">
                <a:latin typeface="Arial" panose="020B0604020202020204" pitchFamily="34" charset="0"/>
              </a:rPr>
            </a:br>
            <a:r>
              <a:rPr lang="en-US" altLang="en-US" sz="1000" dirty="0">
                <a:latin typeface="Arial" panose="020B0604020202020204" pitchFamily="34" charset="0"/>
              </a:rPr>
              <a:t>business problems</a:t>
            </a:r>
          </a:p>
          <a:p>
            <a:pPr>
              <a:spcAft>
                <a:spcPts val="400"/>
              </a:spcAft>
              <a:buClr>
                <a:schemeClr val="accent2"/>
              </a:buClr>
              <a:buFont typeface="Arial" panose="020B0604020202020204" pitchFamily="34" charset="0"/>
              <a:buChar char="•"/>
            </a:pPr>
            <a:r>
              <a:rPr lang="en-US" altLang="en-US" sz="1000" dirty="0">
                <a:latin typeface="Arial" panose="020B0604020202020204" pitchFamily="34" charset="0"/>
              </a:rPr>
              <a:t>Change analysis on the fly</a:t>
            </a:r>
          </a:p>
        </p:txBody>
      </p:sp>
      <p:sp>
        <p:nvSpPr>
          <p:cNvPr id="19" name="TextBox 18"/>
          <p:cNvSpPr txBox="1"/>
          <p:nvPr/>
        </p:nvSpPr>
        <p:spPr>
          <a:xfrm>
            <a:off x="5930900" y="3579813"/>
            <a:ext cx="1341438" cy="1016000"/>
          </a:xfrm>
          <a:prstGeom prst="rect">
            <a:avLst/>
          </a:prstGeom>
          <a:noFill/>
        </p:spPr>
        <p:txBody>
          <a:bodyPr>
            <a:spAutoFit/>
          </a:bodyPr>
          <a:lstStyle/>
          <a:p>
            <a:pPr fontAlgn="auto">
              <a:spcBef>
                <a:spcPts val="0"/>
              </a:spcBef>
              <a:spcAft>
                <a:spcPts val="400"/>
              </a:spcAft>
              <a:buClr>
                <a:schemeClr val="accent2"/>
              </a:buClr>
              <a:defRPr/>
            </a:pPr>
            <a:r>
              <a:rPr lang="en-US" sz="900" b="1" dirty="0">
                <a:solidFill>
                  <a:srgbClr val="8C8C8C"/>
                </a:solidFill>
                <a:latin typeface="+mn-lt"/>
              </a:rPr>
              <a:t>  </a:t>
            </a:r>
            <a:r>
              <a:rPr lang="en-US" sz="1000" b="1" dirty="0">
                <a:solidFill>
                  <a:srgbClr val="8C8C8C"/>
                </a:solidFill>
                <a:latin typeface="+mn-lt"/>
              </a:rPr>
              <a:t>QLIKVIEW </a:t>
            </a:r>
          </a:p>
          <a:p>
            <a:pPr marL="117475" indent="-117475" fontAlgn="auto">
              <a:spcBef>
                <a:spcPts val="0"/>
              </a:spcBef>
              <a:spcAft>
                <a:spcPts val="400"/>
              </a:spcAft>
              <a:buClr>
                <a:schemeClr val="accent2"/>
              </a:buClr>
              <a:buFont typeface="Arial"/>
              <a:buChar char="•"/>
              <a:defRPr/>
            </a:pPr>
            <a:r>
              <a:rPr lang="en-US" sz="1000" dirty="0">
                <a:latin typeface="+mn-lt"/>
              </a:rPr>
              <a:t>Dynamic dashboards</a:t>
            </a:r>
          </a:p>
          <a:p>
            <a:pPr marL="117475" indent="-117475" fontAlgn="auto">
              <a:spcBef>
                <a:spcPts val="0"/>
              </a:spcBef>
              <a:spcAft>
                <a:spcPts val="400"/>
              </a:spcAft>
              <a:buClr>
                <a:schemeClr val="accent2"/>
              </a:buClr>
              <a:buFont typeface="Arial"/>
              <a:buChar char="•"/>
              <a:defRPr/>
            </a:pPr>
            <a:r>
              <a:rPr lang="en-US" sz="1000" dirty="0">
                <a:latin typeface="+mn-lt"/>
              </a:rPr>
              <a:t>Search live data</a:t>
            </a:r>
          </a:p>
          <a:p>
            <a:pPr marL="117475" indent="-117475" fontAlgn="auto">
              <a:spcBef>
                <a:spcPts val="0"/>
              </a:spcBef>
              <a:spcAft>
                <a:spcPts val="400"/>
              </a:spcAft>
              <a:buClr>
                <a:schemeClr val="accent2"/>
              </a:buClr>
              <a:buFont typeface="Arial"/>
              <a:buChar char="•"/>
              <a:defRPr/>
            </a:pPr>
            <a:r>
              <a:rPr lang="en-US" sz="1000" dirty="0">
                <a:latin typeface="+mn-lt"/>
              </a:rPr>
              <a:t>Any device</a:t>
            </a:r>
          </a:p>
        </p:txBody>
      </p:sp>
      <p:sp>
        <p:nvSpPr>
          <p:cNvPr id="20490" name="TextBox 19"/>
          <p:cNvSpPr txBox="1">
            <a:spLocks noChangeArrowheads="1"/>
          </p:cNvSpPr>
          <p:nvPr/>
        </p:nvSpPr>
        <p:spPr bwMode="auto">
          <a:xfrm>
            <a:off x="3375025" y="5978525"/>
            <a:ext cx="24876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sz="1000" b="1" dirty="0">
                <a:solidFill>
                  <a:schemeClr val="tx2"/>
                </a:solidFill>
                <a:latin typeface="Arial" panose="020B0604020202020204" pitchFamily="34" charset="0"/>
              </a:rPr>
              <a:t>OPERATIONAL DATA SOURCES</a:t>
            </a:r>
            <a:endParaRPr lang="en-US" altLang="en-US" sz="1000" dirty="0">
              <a:solidFill>
                <a:schemeClr val="tx2"/>
              </a:solidFill>
              <a:latin typeface="Arial" panose="020B0604020202020204" pitchFamily="34" charset="0"/>
            </a:endParaRPr>
          </a:p>
        </p:txBody>
      </p:sp>
      <p:sp>
        <p:nvSpPr>
          <p:cNvPr id="20491" name="TextBox 20"/>
          <p:cNvSpPr txBox="1">
            <a:spLocks noChangeArrowheads="1"/>
          </p:cNvSpPr>
          <p:nvPr/>
        </p:nvSpPr>
        <p:spPr bwMode="auto">
          <a:xfrm>
            <a:off x="3363913" y="3389313"/>
            <a:ext cx="24860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sz="1000" b="1" dirty="0">
                <a:solidFill>
                  <a:schemeClr val="tx2"/>
                </a:solidFill>
                <a:latin typeface="Arial" panose="020B0604020202020204" pitchFamily="34" charset="0"/>
              </a:rPr>
              <a:t>IT DEPARTMENT</a:t>
            </a:r>
            <a:endParaRPr lang="en-US" altLang="en-US" sz="1000" dirty="0">
              <a:solidFill>
                <a:schemeClr val="tx2"/>
              </a:solidFill>
              <a:latin typeface="Arial" panose="020B0604020202020204" pitchFamily="34" charset="0"/>
            </a:endParaRPr>
          </a:p>
        </p:txBody>
      </p:sp>
      <p:sp>
        <p:nvSpPr>
          <p:cNvPr id="20492" name="TextBox 16"/>
          <p:cNvSpPr txBox="1">
            <a:spLocks noChangeArrowheads="1"/>
          </p:cNvSpPr>
          <p:nvPr/>
        </p:nvSpPr>
        <p:spPr bwMode="auto">
          <a:xfrm>
            <a:off x="612775" y="1438275"/>
            <a:ext cx="396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tx2"/>
                </a:solidFill>
                <a:latin typeface="Arial" panose="020B0604020202020204" pitchFamily="34" charset="0"/>
              </a:rPr>
              <a:t>REPORT-CENTRIC ARCHITECTURE</a:t>
            </a:r>
          </a:p>
          <a:p>
            <a:pPr algn="ctr"/>
            <a:r>
              <a:rPr lang="en-US" altLang="en-US" sz="1200" b="1">
                <a:solidFill>
                  <a:schemeClr val="tx2"/>
                </a:solidFill>
                <a:latin typeface="Arial" panose="020B0604020202020204" pitchFamily="34" charset="0"/>
              </a:rPr>
              <a:t>(IT-driven, tightly controlled)</a:t>
            </a:r>
          </a:p>
        </p:txBody>
      </p:sp>
      <p:sp>
        <p:nvSpPr>
          <p:cNvPr id="20493" name="TextBox 21"/>
          <p:cNvSpPr txBox="1">
            <a:spLocks noChangeArrowheads="1"/>
          </p:cNvSpPr>
          <p:nvPr/>
        </p:nvSpPr>
        <p:spPr bwMode="auto">
          <a:xfrm>
            <a:off x="4575175" y="1438275"/>
            <a:ext cx="3822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rgbClr val="62AC1E"/>
                </a:solidFill>
                <a:latin typeface="Arial" panose="020B0604020202020204" pitchFamily="34" charset="0"/>
              </a:rPr>
              <a:t>BUSINESS DISCOVERY ARCHITECTURE</a:t>
            </a:r>
          </a:p>
          <a:p>
            <a:pPr algn="ctr"/>
            <a:r>
              <a:rPr lang="en-US" altLang="en-US" sz="1200" b="1">
                <a:solidFill>
                  <a:srgbClr val="62AC1E"/>
                </a:solidFill>
                <a:latin typeface="Arial" panose="020B0604020202020204" pitchFamily="34" charset="0"/>
              </a:rPr>
              <a:t>(Business user-driven, self-service)</a:t>
            </a:r>
          </a:p>
        </p:txBody>
      </p:sp>
    </p:spTree>
    <p:extLst>
      <p:ext uri="{BB962C8B-B14F-4D97-AF65-F5344CB8AC3E}">
        <p14:creationId xmlns:p14="http://schemas.microsoft.com/office/powerpoint/2010/main" val="16447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QLIKVIEW OVERVIEW</a:t>
            </a:r>
            <a:endParaRPr lang="en-IN" dirty="0"/>
          </a:p>
        </p:txBody>
      </p:sp>
      <p:sp>
        <p:nvSpPr>
          <p:cNvPr id="3" name="Content Placeholder 2"/>
          <p:cNvSpPr>
            <a:spLocks noGrp="1"/>
          </p:cNvSpPr>
          <p:nvPr>
            <p:ph sz="quarter" idx="1"/>
          </p:nvPr>
        </p:nvSpPr>
        <p:spPr/>
        <p:txBody>
          <a:bodyPr>
            <a:normAutofit fontScale="85000" lnSpcReduction="20000"/>
          </a:bodyPr>
          <a:lstStyle/>
          <a:p>
            <a:r>
              <a:rPr lang="en-IN" dirty="0" smtClean="0"/>
              <a:t>QlikView data </a:t>
            </a:r>
            <a:r>
              <a:rPr lang="en-IN" dirty="0"/>
              <a:t>access solution </a:t>
            </a:r>
            <a:r>
              <a:rPr lang="en-IN" dirty="0" smtClean="0"/>
              <a:t>enables </a:t>
            </a:r>
            <a:r>
              <a:rPr lang="en-IN" dirty="0"/>
              <a:t>you to </a:t>
            </a:r>
            <a:r>
              <a:rPr lang="en-IN" dirty="0" smtClean="0"/>
              <a:t>analyse </a:t>
            </a:r>
            <a:r>
              <a:rPr lang="en-IN" dirty="0"/>
              <a:t>and </a:t>
            </a:r>
            <a:r>
              <a:rPr lang="en-IN" dirty="0" smtClean="0"/>
              <a:t>use information </a:t>
            </a:r>
            <a:r>
              <a:rPr lang="en-IN" dirty="0"/>
              <a:t>from different </a:t>
            </a:r>
            <a:r>
              <a:rPr lang="en-IN" dirty="0" smtClean="0"/>
              <a:t>data </a:t>
            </a:r>
            <a:r>
              <a:rPr lang="en-IN" dirty="0"/>
              <a:t>sources.</a:t>
            </a:r>
          </a:p>
          <a:p>
            <a:r>
              <a:rPr lang="en-IN" dirty="0"/>
              <a:t>With QlikView, it is easy to grasp the overall picture and spot the connections, </a:t>
            </a:r>
            <a:r>
              <a:rPr lang="en-IN" dirty="0" smtClean="0"/>
              <a:t>even when </a:t>
            </a:r>
            <a:r>
              <a:rPr lang="en-IN" dirty="0"/>
              <a:t>working with large and complex data sets. You can integrate information </a:t>
            </a:r>
            <a:r>
              <a:rPr lang="en-IN" dirty="0" smtClean="0"/>
              <a:t>from different </a:t>
            </a:r>
            <a:r>
              <a:rPr lang="en-IN" dirty="0"/>
              <a:t>sources and the information can quickly be made available through the network.</a:t>
            </a:r>
          </a:p>
          <a:p>
            <a:r>
              <a:rPr lang="en-IN" dirty="0"/>
              <a:t>The right information </a:t>
            </a:r>
            <a:r>
              <a:rPr lang="en-IN" dirty="0" smtClean="0"/>
              <a:t>gets </a:t>
            </a:r>
            <a:r>
              <a:rPr lang="en-IN" dirty="0"/>
              <a:t>to the right person. The associative </a:t>
            </a:r>
            <a:r>
              <a:rPr lang="en-IN" dirty="0" smtClean="0"/>
              <a:t>technology allows </a:t>
            </a:r>
            <a:r>
              <a:rPr lang="en-IN" dirty="0"/>
              <a:t>you to create a unique interface for interactive presentation and analysis </a:t>
            </a:r>
            <a:r>
              <a:rPr lang="en-IN" dirty="0" smtClean="0"/>
              <a:t>of any </a:t>
            </a:r>
            <a:r>
              <a:rPr lang="en-IN" dirty="0"/>
              <a:t>kind of information.</a:t>
            </a:r>
          </a:p>
          <a:p>
            <a:r>
              <a:rPr lang="en-IN" dirty="0"/>
              <a:t>QlikView manages information in a way that resembles and supports the way </a:t>
            </a:r>
            <a:r>
              <a:rPr lang="en-IN" dirty="0" smtClean="0"/>
              <a:t>the human </a:t>
            </a:r>
            <a:r>
              <a:rPr lang="en-IN" dirty="0"/>
              <a:t>brain works. Just like the human brain, it gradually makes associative </a:t>
            </a:r>
            <a:r>
              <a:rPr lang="en-IN" dirty="0" smtClean="0"/>
              <a:t>connections in </a:t>
            </a:r>
            <a:r>
              <a:rPr lang="en-IN" dirty="0"/>
              <a:t>the information being processed. </a:t>
            </a:r>
            <a:endParaRPr lang="en-IN" dirty="0" smtClean="0"/>
          </a:p>
          <a:p>
            <a:r>
              <a:rPr lang="en-IN" dirty="0" smtClean="0"/>
              <a:t>You </a:t>
            </a:r>
            <a:r>
              <a:rPr lang="en-IN" dirty="0"/>
              <a:t>- not the database - decide which </a:t>
            </a:r>
            <a:r>
              <a:rPr lang="en-IN" dirty="0" smtClean="0"/>
              <a:t>questions to </a:t>
            </a:r>
            <a:r>
              <a:rPr lang="en-IN" dirty="0"/>
              <a:t>ask. Just click on the item you want to know more about</a:t>
            </a:r>
            <a:r>
              <a:rPr lang="en-IN" dirty="0" smtClean="0"/>
              <a:t>.</a:t>
            </a:r>
            <a:endParaRPr lang="en-IN" dirty="0"/>
          </a:p>
        </p:txBody>
      </p:sp>
    </p:spTree>
    <p:extLst>
      <p:ext uri="{BB962C8B-B14F-4D97-AF65-F5344CB8AC3E}">
        <p14:creationId xmlns:p14="http://schemas.microsoft.com/office/powerpoint/2010/main" val="1221582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TotalTime>
  <Words>3245</Words>
  <Application>Microsoft Office PowerPoint</Application>
  <PresentationFormat>On-screen Show (4:3)</PresentationFormat>
  <Paragraphs>765</Paragraphs>
  <Slides>58</Slides>
  <Notes>15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70" baseType="lpstr">
      <vt:lpstr>ＭＳ Ｐゴシック</vt:lpstr>
      <vt:lpstr>ＭＳ Ｐゴシック</vt:lpstr>
      <vt:lpstr>SimSun</vt:lpstr>
      <vt:lpstr>Arial</vt:lpstr>
      <vt:lpstr>Calibri</vt:lpstr>
      <vt:lpstr>Century Schoolbook</vt:lpstr>
      <vt:lpstr>Swis721 BT</vt:lpstr>
      <vt:lpstr>Times New Roman</vt:lpstr>
      <vt:lpstr>Wingdings</vt:lpstr>
      <vt:lpstr>Wingdings 2</vt:lpstr>
      <vt:lpstr>Oriel</vt:lpstr>
      <vt:lpstr>Microsoft Excel Chart</vt:lpstr>
      <vt:lpstr>BI &amp; Analytics in Action using QlikView , QlikSense &amp; D3.js</vt:lpstr>
      <vt:lpstr>QlikTech – A New Kind of Software Company</vt:lpstr>
      <vt:lpstr>Growing Customer Base </vt:lpstr>
      <vt:lpstr>PowerPoint Presentation</vt:lpstr>
      <vt:lpstr>Qliktech: Gartner 2016 BI  Magic Quadrant Leader</vt:lpstr>
      <vt:lpstr>Business Discovery:  Business User-Driven BI</vt:lpstr>
      <vt:lpstr>The Evolving BI Landscape</vt:lpstr>
      <vt:lpstr>The Evolving BI Landscape and IT’s Changing Role</vt:lpstr>
      <vt:lpstr>QLIKVIEW OVERVIEW</vt:lpstr>
      <vt:lpstr>Why QlikView differs from Traditional BI?</vt:lpstr>
      <vt:lpstr>QlikView’s Core Technology: The Basics</vt:lpstr>
      <vt:lpstr>QlikView’s Associative Experience Puts Users in Control</vt:lpstr>
      <vt:lpstr>PowerPoint Presentation</vt:lpstr>
      <vt:lpstr>QlikView’s Core Technology: The Secret Sauce</vt:lpstr>
      <vt:lpstr>PowerPoint Presentation</vt:lpstr>
      <vt:lpstr>QlikView Shortens Cycle Time…Significantly</vt:lpstr>
      <vt:lpstr>QlikView in action </vt:lpstr>
      <vt:lpstr>QlikView in action </vt:lpstr>
      <vt:lpstr>QlikView in action </vt:lpstr>
      <vt:lpstr>QlikView in action </vt:lpstr>
      <vt:lpstr>QlikView in action </vt:lpstr>
      <vt:lpstr>QlikView Architecture</vt:lpstr>
      <vt:lpstr>QlikView architecture overview</vt:lpstr>
      <vt:lpstr>Typical QlikView deployment</vt:lpstr>
      <vt:lpstr>AREAS OF APPLICATION OF QLIKVIEW</vt:lpstr>
      <vt:lpstr>Screenshots </vt:lpstr>
      <vt:lpstr>Screeshots(Cont) -</vt:lpstr>
      <vt:lpstr>Screeshots(Cont) -</vt:lpstr>
      <vt:lpstr>Qlik Sense : Self-Service Data Visualization</vt:lpstr>
      <vt:lpstr>Why Qlik Sense?</vt:lpstr>
      <vt:lpstr>Why Qlik Sense?</vt:lpstr>
      <vt:lpstr>The Associative Experience</vt:lpstr>
      <vt:lpstr>The Associative Experience </vt:lpstr>
      <vt:lpstr>Consider the spectrum of BI tools</vt:lpstr>
      <vt:lpstr>Qlik Sense promotes data literacy through storytelling</vt:lpstr>
      <vt:lpstr>What more does Qlik Sense bring?</vt:lpstr>
      <vt:lpstr>Qlik® Sense – the next generation of visual analytics</vt:lpstr>
      <vt:lpstr>Value for everyone</vt:lpstr>
      <vt:lpstr>Individuals – self-service visualization and discovery</vt:lpstr>
      <vt:lpstr>Groups – sharing of knowledge and insights</vt:lpstr>
      <vt:lpstr>Organizations – broad adoption and organizational intelligence</vt:lpstr>
      <vt:lpstr>Qlik Sense can be an interim solution</vt:lpstr>
      <vt:lpstr>PowerPoint Presentation</vt:lpstr>
      <vt:lpstr>D3.js Overview</vt:lpstr>
      <vt:lpstr>D3.js Features</vt:lpstr>
      <vt:lpstr>Data In D3.js</vt:lpstr>
      <vt:lpstr>Various Functions Implemented in D3</vt:lpstr>
      <vt:lpstr>Things Which Could be Made in D3</vt:lpstr>
      <vt:lpstr>Transitions and Interactions</vt:lpstr>
      <vt:lpstr>Visualizing a Network Graph</vt:lpstr>
      <vt:lpstr>Geographical Maps</vt:lpstr>
      <vt:lpstr>Sample bar chart with the d3 module</vt:lpstr>
      <vt:lpstr>Sample Charts Generated Using D3.js</vt:lpstr>
      <vt:lpstr>A Typical D3.js Application</vt:lpstr>
      <vt:lpstr>Comparing Qlik View, Qlik Sense and D3.js </vt:lpstr>
      <vt:lpstr>Use Case</vt:lpstr>
      <vt:lpstr>Features</vt:lpstr>
      <vt:lpstr>Features(cont-)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Akarsh Goyal</cp:lastModifiedBy>
  <cp:revision>48</cp:revision>
  <dcterms:created xsi:type="dcterms:W3CDTF">2014-09-16T21:38:06Z</dcterms:created>
  <dcterms:modified xsi:type="dcterms:W3CDTF">2016-07-14T05:51:33Z</dcterms:modified>
</cp:coreProperties>
</file>