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83" r:id="rId3"/>
  </p:sldMasterIdLst>
  <p:notesMasterIdLst>
    <p:notesMasterId r:id="rId21"/>
  </p:notesMasterIdLst>
  <p:sldIdLst>
    <p:sldId id="275" r:id="rId4"/>
    <p:sldId id="588" r:id="rId5"/>
    <p:sldId id="589" r:id="rId6"/>
    <p:sldId id="590" r:id="rId7"/>
    <p:sldId id="587" r:id="rId8"/>
    <p:sldId id="591" r:id="rId9"/>
    <p:sldId id="570" r:id="rId10"/>
    <p:sldId id="571" r:id="rId11"/>
    <p:sldId id="575" r:id="rId12"/>
    <p:sldId id="578" r:id="rId13"/>
    <p:sldId id="592" r:id="rId14"/>
    <p:sldId id="580" r:id="rId15"/>
    <p:sldId id="581" r:id="rId16"/>
    <p:sldId id="582" r:id="rId17"/>
    <p:sldId id="583" r:id="rId18"/>
    <p:sldId id="585" r:id="rId19"/>
    <p:sldId id="572" r:id="rId20"/>
  </p:sldIdLst>
  <p:sldSz cx="12192000" cy="6858000"/>
  <p:notesSz cx="7010400" cy="92964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E8E36B-CBDB-4DE1-842E-2A90400949E0}">
          <p14:sldIdLst>
            <p14:sldId id="275"/>
            <p14:sldId id="588"/>
            <p14:sldId id="589"/>
            <p14:sldId id="590"/>
            <p14:sldId id="587"/>
            <p14:sldId id="591"/>
            <p14:sldId id="570"/>
            <p14:sldId id="571"/>
            <p14:sldId id="575"/>
            <p14:sldId id="578"/>
            <p14:sldId id="592"/>
            <p14:sldId id="580"/>
            <p14:sldId id="581"/>
            <p14:sldId id="582"/>
            <p14:sldId id="583"/>
            <p14:sldId id="585"/>
            <p14:sldId id="572"/>
          </p14:sldIdLst>
        </p14:section>
      </p14:sectionLst>
    </p:ext>
    <p:ext uri="{EFAFB233-063F-42B5-8137-9DF3F51BA10A}">
      <p15:sldGuideLst xmlns:p15="http://schemas.microsoft.com/office/powerpoint/2012/main">
        <p15:guide id="2" pos="211" userDrawn="1">
          <p15:clr>
            <a:srgbClr val="A4A3A4"/>
          </p15:clr>
        </p15:guide>
        <p15:guide id="3" orient="horz" pos="22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00"/>
    <a:srgbClr val="FAEE00"/>
    <a:srgbClr val="FDE7EB"/>
    <a:srgbClr val="6D6E71"/>
    <a:srgbClr val="FF6600"/>
    <a:srgbClr val="FFFFCC"/>
    <a:srgbClr val="E6F2DE"/>
    <a:srgbClr val="C6E0B4"/>
    <a:srgbClr val="E6E6E4"/>
    <a:srgbClr val="E4E4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65" autoAdjust="0"/>
    <p:restoredTop sz="89048" autoAdjust="0"/>
  </p:normalViewPr>
  <p:slideViewPr>
    <p:cSldViewPr showGuides="1">
      <p:cViewPr varScale="1">
        <p:scale>
          <a:sx n="71" d="100"/>
          <a:sy n="71" d="100"/>
        </p:scale>
        <p:origin x="852" y="60"/>
      </p:cViewPr>
      <p:guideLst>
        <p:guide pos="211"/>
        <p:guide orient="horz" pos="2251"/>
      </p:guideLst>
    </p:cSldViewPr>
  </p:slideViewPr>
  <p:notesTextViewPr>
    <p:cViewPr>
      <p:scale>
        <a:sx n="3" d="2"/>
        <a:sy n="3" d="2"/>
      </p:scale>
      <p:origin x="0" y="0"/>
    </p:cViewPr>
  </p:notesTextViewPr>
  <p:sorterViewPr>
    <p:cViewPr>
      <p:scale>
        <a:sx n="66" d="100"/>
        <a:sy n="66" d="100"/>
      </p:scale>
      <p:origin x="0" y="-113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731" cy="466540"/>
          </a:xfrm>
          <a:prstGeom prst="rect">
            <a:avLst/>
          </a:prstGeom>
        </p:spPr>
        <p:txBody>
          <a:bodyPr vert="horz" lIns="92080" tIns="46040" rIns="92080" bIns="46040" rtlCol="0"/>
          <a:lstStyle>
            <a:lvl1pPr algn="l">
              <a:defRPr sz="1200"/>
            </a:lvl1pPr>
          </a:lstStyle>
          <a:p>
            <a:endParaRPr lang="en-IN" dirty="0"/>
          </a:p>
        </p:txBody>
      </p:sp>
      <p:sp>
        <p:nvSpPr>
          <p:cNvPr id="3" name="Date Placeholder 2"/>
          <p:cNvSpPr>
            <a:spLocks noGrp="1"/>
          </p:cNvSpPr>
          <p:nvPr>
            <p:ph type="dt" idx="1"/>
          </p:nvPr>
        </p:nvSpPr>
        <p:spPr>
          <a:xfrm>
            <a:off x="3971019" y="0"/>
            <a:ext cx="3037731" cy="466540"/>
          </a:xfrm>
          <a:prstGeom prst="rect">
            <a:avLst/>
          </a:prstGeom>
        </p:spPr>
        <p:txBody>
          <a:bodyPr vert="horz" lIns="92080" tIns="46040" rIns="92080" bIns="46040" rtlCol="0"/>
          <a:lstStyle>
            <a:lvl1pPr algn="r">
              <a:defRPr sz="1200"/>
            </a:lvl1pPr>
          </a:lstStyle>
          <a:p>
            <a:fld id="{314E230F-D2B8-4D17-8EDE-89E1D5550840}" type="datetimeFigureOut">
              <a:rPr lang="en-IN" smtClean="0"/>
              <a:t>30-06-2016</a:t>
            </a:fld>
            <a:endParaRPr lang="en-IN" dirty="0"/>
          </a:p>
        </p:txBody>
      </p:sp>
      <p:sp>
        <p:nvSpPr>
          <p:cNvPr id="4" name="Slide Image Placeholder 3"/>
          <p:cNvSpPr>
            <a:spLocks noGrp="1" noRot="1" noChangeAspect="1"/>
          </p:cNvSpPr>
          <p:nvPr>
            <p:ph type="sldImg" idx="2"/>
          </p:nvPr>
        </p:nvSpPr>
        <p:spPr>
          <a:xfrm>
            <a:off x="715963" y="1160463"/>
            <a:ext cx="5578475" cy="3138487"/>
          </a:xfrm>
          <a:prstGeom prst="rect">
            <a:avLst/>
          </a:prstGeom>
          <a:noFill/>
          <a:ln w="12700">
            <a:solidFill>
              <a:prstClr val="black"/>
            </a:solidFill>
          </a:ln>
        </p:spPr>
        <p:txBody>
          <a:bodyPr vert="horz" lIns="92080" tIns="46040" rIns="92080" bIns="46040" rtlCol="0" anchor="ctr"/>
          <a:lstStyle/>
          <a:p>
            <a:endParaRPr lang="en-IN" dirty="0"/>
          </a:p>
        </p:txBody>
      </p:sp>
      <p:sp>
        <p:nvSpPr>
          <p:cNvPr id="5" name="Notes Placeholder 4"/>
          <p:cNvSpPr>
            <a:spLocks noGrp="1"/>
          </p:cNvSpPr>
          <p:nvPr>
            <p:ph type="body" sz="quarter" idx="3"/>
          </p:nvPr>
        </p:nvSpPr>
        <p:spPr>
          <a:xfrm>
            <a:off x="700380" y="4473996"/>
            <a:ext cx="5609641" cy="3660541"/>
          </a:xfrm>
          <a:prstGeom prst="rect">
            <a:avLst/>
          </a:prstGeom>
        </p:spPr>
        <p:txBody>
          <a:bodyPr vert="horz" lIns="92080" tIns="46040" rIns="92080" bIns="4604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829860"/>
            <a:ext cx="3037731" cy="466540"/>
          </a:xfrm>
          <a:prstGeom prst="rect">
            <a:avLst/>
          </a:prstGeom>
        </p:spPr>
        <p:txBody>
          <a:bodyPr vert="horz" lIns="92080" tIns="46040" rIns="92080" bIns="4604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971019" y="8829860"/>
            <a:ext cx="3037731" cy="466540"/>
          </a:xfrm>
          <a:prstGeom prst="rect">
            <a:avLst/>
          </a:prstGeom>
        </p:spPr>
        <p:txBody>
          <a:bodyPr vert="horz" lIns="92080" tIns="46040" rIns="92080" bIns="46040" rtlCol="0" anchor="b"/>
          <a:lstStyle>
            <a:lvl1pPr algn="r">
              <a:defRPr sz="1200"/>
            </a:lvl1pPr>
          </a:lstStyle>
          <a:p>
            <a:fld id="{42127583-FB0D-47B7-8778-14E71A5A882E}" type="slidenum">
              <a:rPr lang="en-IN" smtClean="0"/>
              <a:t>‹#›</a:t>
            </a:fld>
            <a:endParaRPr lang="en-IN" dirty="0"/>
          </a:p>
        </p:txBody>
      </p:sp>
    </p:spTree>
    <p:extLst>
      <p:ext uri="{BB962C8B-B14F-4D97-AF65-F5344CB8AC3E}">
        <p14:creationId xmlns:p14="http://schemas.microsoft.com/office/powerpoint/2010/main" val="3864417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2127583-FB0D-47B7-8778-14E71A5A882E}" type="slidenum">
              <a:rPr lang="en-IN" smtClean="0">
                <a:solidFill>
                  <a:prstClr val="black"/>
                </a:solidFill>
              </a:rPr>
              <a:pPr/>
              <a:t>2</a:t>
            </a:fld>
            <a:endParaRPr lang="en-IN" dirty="0">
              <a:solidFill>
                <a:prstClr val="black"/>
              </a:solidFill>
            </a:endParaRPr>
          </a:p>
        </p:txBody>
      </p:sp>
    </p:spTree>
    <p:extLst>
      <p:ext uri="{BB962C8B-B14F-4D97-AF65-F5344CB8AC3E}">
        <p14:creationId xmlns:p14="http://schemas.microsoft.com/office/powerpoint/2010/main" val="1642495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2127583-FB0D-47B7-8778-14E71A5A882E}" type="slidenum">
              <a:rPr lang="en-IN" smtClean="0">
                <a:solidFill>
                  <a:prstClr val="black"/>
                </a:solidFill>
              </a:rPr>
              <a:pPr/>
              <a:t>3</a:t>
            </a:fld>
            <a:endParaRPr lang="en-IN" dirty="0">
              <a:solidFill>
                <a:prstClr val="black"/>
              </a:solidFill>
            </a:endParaRPr>
          </a:p>
        </p:txBody>
      </p:sp>
    </p:spTree>
    <p:extLst>
      <p:ext uri="{BB962C8B-B14F-4D97-AF65-F5344CB8AC3E}">
        <p14:creationId xmlns:p14="http://schemas.microsoft.com/office/powerpoint/2010/main" val="1397263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2127583-FB0D-47B7-8778-14E71A5A882E}" type="slidenum">
              <a:rPr lang="en-IN" smtClean="0">
                <a:solidFill>
                  <a:prstClr val="black"/>
                </a:solidFill>
              </a:rPr>
              <a:pPr/>
              <a:t>5</a:t>
            </a:fld>
            <a:endParaRPr lang="en-IN" dirty="0">
              <a:solidFill>
                <a:prstClr val="black"/>
              </a:solidFill>
            </a:endParaRPr>
          </a:p>
        </p:txBody>
      </p:sp>
    </p:spTree>
    <p:extLst>
      <p:ext uri="{BB962C8B-B14F-4D97-AF65-F5344CB8AC3E}">
        <p14:creationId xmlns:p14="http://schemas.microsoft.com/office/powerpoint/2010/main" val="2730695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2127583-FB0D-47B7-8778-14E71A5A882E}" type="slidenum">
              <a:rPr lang="en-IN" smtClean="0">
                <a:solidFill>
                  <a:prstClr val="black"/>
                </a:solidFill>
              </a:rPr>
              <a:pPr/>
              <a:t>6</a:t>
            </a:fld>
            <a:endParaRPr lang="en-IN" dirty="0">
              <a:solidFill>
                <a:prstClr val="black"/>
              </a:solidFill>
            </a:endParaRPr>
          </a:p>
        </p:txBody>
      </p:sp>
    </p:spTree>
    <p:extLst>
      <p:ext uri="{BB962C8B-B14F-4D97-AF65-F5344CB8AC3E}">
        <p14:creationId xmlns:p14="http://schemas.microsoft.com/office/powerpoint/2010/main" val="2941778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2127583-FB0D-47B7-8778-14E71A5A882E}" type="slidenum">
              <a:rPr lang="en-IN" smtClean="0">
                <a:solidFill>
                  <a:prstClr val="black"/>
                </a:solidFill>
              </a:rPr>
              <a:pPr/>
              <a:t>7</a:t>
            </a:fld>
            <a:endParaRPr lang="en-IN" dirty="0">
              <a:solidFill>
                <a:prstClr val="black"/>
              </a:solidFill>
            </a:endParaRPr>
          </a:p>
        </p:txBody>
      </p:sp>
    </p:spTree>
    <p:extLst>
      <p:ext uri="{BB962C8B-B14F-4D97-AF65-F5344CB8AC3E}">
        <p14:creationId xmlns:p14="http://schemas.microsoft.com/office/powerpoint/2010/main" val="1280702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2127583-FB0D-47B7-8778-14E71A5A882E}" type="slidenum">
              <a:rPr lang="en-IN" smtClean="0">
                <a:solidFill>
                  <a:prstClr val="black"/>
                </a:solidFill>
              </a:rPr>
              <a:pPr/>
              <a:t>11</a:t>
            </a:fld>
            <a:endParaRPr lang="en-IN" dirty="0">
              <a:solidFill>
                <a:prstClr val="black"/>
              </a:solidFill>
            </a:endParaRPr>
          </a:p>
        </p:txBody>
      </p:sp>
    </p:spTree>
    <p:extLst>
      <p:ext uri="{BB962C8B-B14F-4D97-AF65-F5344CB8AC3E}">
        <p14:creationId xmlns:p14="http://schemas.microsoft.com/office/powerpoint/2010/main" val="49348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2127583-FB0D-47B7-8778-14E71A5A882E}" type="slidenum">
              <a:rPr lang="en-IN" smtClean="0">
                <a:solidFill>
                  <a:prstClr val="black"/>
                </a:solidFill>
              </a:rPr>
              <a:pPr/>
              <a:t>12</a:t>
            </a:fld>
            <a:endParaRPr lang="en-IN" dirty="0">
              <a:solidFill>
                <a:prstClr val="black"/>
              </a:solidFill>
            </a:endParaRPr>
          </a:p>
        </p:txBody>
      </p:sp>
    </p:spTree>
    <p:extLst>
      <p:ext uri="{BB962C8B-B14F-4D97-AF65-F5344CB8AC3E}">
        <p14:creationId xmlns:p14="http://schemas.microsoft.com/office/powerpoint/2010/main" val="2826756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2127583-FB0D-47B7-8778-14E71A5A882E}" type="slidenum">
              <a:rPr lang="en-IN" smtClean="0">
                <a:solidFill>
                  <a:prstClr val="black"/>
                </a:solidFill>
              </a:rPr>
              <a:pPr/>
              <a:t>14</a:t>
            </a:fld>
            <a:endParaRPr lang="en-IN" dirty="0">
              <a:solidFill>
                <a:prstClr val="black"/>
              </a:solidFill>
            </a:endParaRPr>
          </a:p>
        </p:txBody>
      </p:sp>
    </p:spTree>
    <p:extLst>
      <p:ext uri="{BB962C8B-B14F-4D97-AF65-F5344CB8AC3E}">
        <p14:creationId xmlns:p14="http://schemas.microsoft.com/office/powerpoint/2010/main" val="16978927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print"/>
          <a:stretch>
            <a:fillRect/>
          </a:stretch>
        </p:blipFill>
        <p:spPr bwMode="ltGray">
          <a:xfrm>
            <a:off x="1552" y="3"/>
            <a:ext cx="5291765" cy="1443209"/>
          </a:xfrm>
          <a:prstGeom prst="rect">
            <a:avLst/>
          </a:prstGeom>
        </p:spPr>
      </p:pic>
      <p:sp>
        <p:nvSpPr>
          <p:cNvPr id="20" name="TextBox 20"/>
          <p:cNvSpPr txBox="1">
            <a:spLocks noChangeArrowheads="1"/>
          </p:cNvSpPr>
          <p:nvPr userDrawn="1"/>
        </p:nvSpPr>
        <p:spPr bwMode="gray">
          <a:xfrm>
            <a:off x="641353" y="6629404"/>
            <a:ext cx="2903039" cy="123111"/>
          </a:xfrm>
          <a:prstGeom prst="rect">
            <a:avLst/>
          </a:prstGeom>
          <a:noFill/>
          <a:ln w="9525">
            <a:noFill/>
            <a:miter lim="800000"/>
            <a:headEnd/>
            <a:tailEnd/>
          </a:ln>
        </p:spPr>
        <p:txBody>
          <a:bodyPr wrap="none" lIns="0" tIns="0" rIns="0" bIns="0">
            <a:spAutoFit/>
          </a:bodyPr>
          <a:lstStyle/>
          <a:p>
            <a:pPr>
              <a:defRPr/>
            </a:pPr>
            <a:r>
              <a:rPr lang="en-US" sz="800" dirty="0" smtClean="0">
                <a:solidFill>
                  <a:srgbClr val="6D6E71"/>
                </a:solidFill>
              </a:rPr>
              <a:t>Copyright © 2012 Mahindra &amp; Mahindra Ltd. All rights reserved.</a:t>
            </a:r>
            <a:endParaRPr lang="en-US" sz="800" dirty="0">
              <a:solidFill>
                <a:srgbClr val="6D6E71"/>
              </a:solidFill>
            </a:endParaRPr>
          </a:p>
        </p:txBody>
      </p:sp>
      <p:sp>
        <p:nvSpPr>
          <p:cNvPr id="10" name="Slide Number Placeholder 5"/>
          <p:cNvSpPr txBox="1">
            <a:spLocks/>
          </p:cNvSpPr>
          <p:nvPr userDrawn="1"/>
        </p:nvSpPr>
        <p:spPr bwMode="auto">
          <a:xfrm>
            <a:off x="11815642"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rgbClr val="6D6E71"/>
                </a:solidFill>
                <a:cs typeface="Arial" pitchFamily="34" charset="0"/>
              </a:rPr>
              <a:pPr algn="r">
                <a:defRPr/>
              </a:pPr>
              <a:t>‹#›</a:t>
            </a:fld>
            <a:endParaRPr lang="en-US" sz="1000" dirty="0">
              <a:solidFill>
                <a:srgbClr val="6D6E71"/>
              </a:solidFill>
              <a:cs typeface="Arial" pitchFamily="34" charset="0"/>
            </a:endParaRPr>
          </a:p>
        </p:txBody>
      </p:sp>
      <p:pic>
        <p:nvPicPr>
          <p:cNvPr id="6" name="Picture 5" descr="Mahindra Logo.png"/>
          <p:cNvPicPr>
            <a:picLocks noChangeAspect="1"/>
          </p:cNvPicPr>
          <p:nvPr userDrawn="1"/>
        </p:nvPicPr>
        <p:blipFill>
          <a:blip r:embed="rId3" cstate="print"/>
          <a:stretch>
            <a:fillRect/>
          </a:stretch>
        </p:blipFill>
        <p:spPr bwMode="gray">
          <a:xfrm>
            <a:off x="8783452" y="393238"/>
            <a:ext cx="2826464" cy="656737"/>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mn-lt"/>
                <a:ea typeface="+mn-ea"/>
                <a:cs typeface="+mn-cs"/>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mn-lt"/>
                <a:ea typeface="+mn-ea"/>
                <a:cs typeface="Arial" pitchFamily="34" charset="0"/>
              </a:defRPr>
            </a:lvl3pPr>
            <a:lvl4pPr>
              <a:spcBef>
                <a:spcPts val="0"/>
              </a:spcBef>
              <a:spcAft>
                <a:spcPts val="0"/>
              </a:spcAft>
              <a:defRPr lang="en-US" sz="1800" b="0" kern="1200" baseline="0" dirty="0" smtClean="0">
                <a:solidFill>
                  <a:schemeClr val="tx1"/>
                </a:solidFill>
                <a:latin typeface="+mn-lt"/>
                <a:ea typeface="+mn-ea"/>
                <a:cs typeface="Arial" pitchFamily="34" charset="0"/>
              </a:defRPr>
            </a:lvl4pPr>
            <a:lvl5pPr>
              <a:spcBef>
                <a:spcPts val="0"/>
              </a:spcBef>
              <a:spcAft>
                <a:spcPts val="0"/>
              </a:spcAft>
              <a:defRPr lang="en-US" sz="1800" b="0" kern="1200" baseline="0" dirty="0" smtClean="0">
                <a:solidFill>
                  <a:schemeClr val="tx1"/>
                </a:solidFill>
                <a:latin typeface="+mn-lt"/>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mn-lt"/>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819"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mn-lt"/>
                <a:ea typeface="+mn-ea"/>
                <a:cs typeface="+mn-cs"/>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mn-lt"/>
                <a:ea typeface="+mn-ea"/>
                <a:cs typeface="Arial" pitchFamily="34" charset="0"/>
              </a:defRPr>
            </a:lvl3pPr>
            <a:lvl4pPr>
              <a:spcBef>
                <a:spcPts val="0"/>
              </a:spcBef>
              <a:spcAft>
                <a:spcPts val="0"/>
              </a:spcAft>
              <a:defRPr lang="en-US" sz="1800" b="0" kern="1200" baseline="0" dirty="0" smtClean="0">
                <a:solidFill>
                  <a:schemeClr val="tx1"/>
                </a:solidFill>
                <a:latin typeface="+mn-lt"/>
                <a:ea typeface="+mn-ea"/>
                <a:cs typeface="Arial" pitchFamily="34" charset="0"/>
              </a:defRPr>
            </a:lvl4pPr>
            <a:lvl5pPr>
              <a:spcBef>
                <a:spcPts val="0"/>
              </a:spcBef>
              <a:spcAft>
                <a:spcPts val="0"/>
              </a:spcAft>
              <a:defRPr lang="en-US" sz="1800" b="0" kern="1200" baseline="0" dirty="0" smtClean="0">
                <a:solidFill>
                  <a:schemeClr val="tx1"/>
                </a:solidFill>
                <a:latin typeface="+mn-lt"/>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mn-lt"/>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351" y="1971678"/>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mj-lt"/>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819" y="1971678"/>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mj-lt"/>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641352"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6364819"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351" y="727075"/>
            <a:ext cx="1096856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mj-lt"/>
                <a:ea typeface="+mj-ea"/>
                <a:cs typeface="+mj-cs"/>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15" name="Text Placeholder 41"/>
          <p:cNvSpPr>
            <a:spLocks noGrp="1"/>
          </p:cNvSpPr>
          <p:nvPr>
            <p:ph type="body" sz="quarter" idx="14"/>
          </p:nvPr>
        </p:nvSpPr>
        <p:spPr bwMode="gray">
          <a:xfrm>
            <a:off x="641349" y="1270455"/>
            <a:ext cx="10966451" cy="283711"/>
          </a:xfrm>
        </p:spPr>
        <p:txBody>
          <a:bodyPr/>
          <a:lstStyle>
            <a:lvl1pPr marL="0" indent="0">
              <a:buNone/>
              <a:defRPr b="1">
                <a:solidFill>
                  <a:schemeClr val="bg2"/>
                </a:solidFill>
              </a:defRPr>
            </a:lvl1pPr>
          </a:lstStyle>
          <a:p>
            <a:pPr lvl="0"/>
            <a:r>
              <a:rPr lang="en-US" smtClean="0"/>
              <a:t>Click to edit Master text styles</a:t>
            </a:r>
          </a:p>
        </p:txBody>
      </p:sp>
      <p:pic>
        <p:nvPicPr>
          <p:cNvPr id="12" name="Picture 2" descr="9DABF5487355DA4B8FE1744DDACD3650@INDPRD01"/>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572156" y="15594"/>
            <a:ext cx="608159" cy="1025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1" y="727075"/>
            <a:ext cx="1096856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mj-lt"/>
                <a:ea typeface="+mj-ea"/>
                <a:cs typeface="+mj-cs"/>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17"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mn-lt"/>
                <a:ea typeface="+mn-ea"/>
                <a:cs typeface="+mn-cs"/>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mn-lt"/>
                <a:ea typeface="+mn-ea"/>
                <a:cs typeface="Arial" pitchFamily="34" charset="0"/>
              </a:defRPr>
            </a:lvl3pPr>
            <a:lvl4pPr>
              <a:spcBef>
                <a:spcPts val="0"/>
              </a:spcBef>
              <a:spcAft>
                <a:spcPts val="0"/>
              </a:spcAft>
              <a:defRPr lang="en-US" sz="1800" b="0" kern="1200" baseline="0" dirty="0" smtClean="0">
                <a:solidFill>
                  <a:schemeClr val="tx1"/>
                </a:solidFill>
                <a:latin typeface="+mn-lt"/>
                <a:ea typeface="+mn-ea"/>
                <a:cs typeface="Arial" pitchFamily="34" charset="0"/>
              </a:defRPr>
            </a:lvl4pPr>
            <a:lvl5pPr>
              <a:spcBef>
                <a:spcPts val="0"/>
              </a:spcBef>
              <a:spcAft>
                <a:spcPts val="0"/>
              </a:spcAft>
              <a:defRPr lang="en-US" sz="1800" b="0" kern="1200" baseline="0" dirty="0" smtClean="0">
                <a:solidFill>
                  <a:schemeClr val="tx1"/>
                </a:solidFill>
                <a:latin typeface="+mn-lt"/>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mn-lt"/>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819"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mn-lt"/>
                <a:ea typeface="+mn-ea"/>
                <a:cs typeface="+mn-cs"/>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mn-lt"/>
                <a:ea typeface="+mn-ea"/>
                <a:cs typeface="Arial" pitchFamily="34" charset="0"/>
              </a:defRPr>
            </a:lvl3pPr>
            <a:lvl4pPr>
              <a:spcBef>
                <a:spcPts val="0"/>
              </a:spcBef>
              <a:spcAft>
                <a:spcPts val="0"/>
              </a:spcAft>
              <a:defRPr lang="en-US" sz="1800" b="0" kern="1200" baseline="0" dirty="0" smtClean="0">
                <a:solidFill>
                  <a:schemeClr val="tx1"/>
                </a:solidFill>
                <a:latin typeface="+mn-lt"/>
                <a:ea typeface="+mn-ea"/>
                <a:cs typeface="Arial" pitchFamily="34" charset="0"/>
              </a:defRPr>
            </a:lvl4pPr>
            <a:lvl5pPr>
              <a:spcBef>
                <a:spcPts val="0"/>
              </a:spcBef>
              <a:spcAft>
                <a:spcPts val="0"/>
              </a:spcAft>
              <a:defRPr lang="en-US" sz="1800" b="0" kern="1200" baseline="0" dirty="0" smtClean="0">
                <a:solidFill>
                  <a:schemeClr val="tx1"/>
                </a:solidFill>
                <a:latin typeface="+mn-lt"/>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mn-lt"/>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351" y="1971678"/>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mj-lt"/>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819" y="1971678"/>
            <a:ext cx="5245100"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mj-lt"/>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641352"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6364819"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351"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mn-lt"/>
                <a:ea typeface="+mn-ea"/>
                <a:cs typeface="+mn-cs"/>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mn-lt"/>
                <a:ea typeface="+mn-ea"/>
                <a:cs typeface="Arial" pitchFamily="34" charset="0"/>
              </a:defRPr>
            </a:lvl3pPr>
            <a:lvl4pPr>
              <a:spcBef>
                <a:spcPts val="0"/>
              </a:spcBef>
              <a:spcAft>
                <a:spcPts val="0"/>
              </a:spcAft>
              <a:defRPr lang="en-US" sz="1800" b="0" kern="1200" baseline="0" dirty="0" smtClean="0">
                <a:solidFill>
                  <a:schemeClr val="tx1"/>
                </a:solidFill>
                <a:latin typeface="+mn-lt"/>
                <a:ea typeface="+mn-ea"/>
                <a:cs typeface="Arial" pitchFamily="34" charset="0"/>
              </a:defRPr>
            </a:lvl4pPr>
            <a:lvl5pPr>
              <a:spcBef>
                <a:spcPts val="0"/>
              </a:spcBef>
              <a:spcAft>
                <a:spcPts val="0"/>
              </a:spcAft>
              <a:defRPr lang="en-US" sz="1800" b="0" kern="1200" baseline="0" dirty="0" smtClean="0">
                <a:solidFill>
                  <a:schemeClr val="tx1"/>
                </a:solidFill>
                <a:latin typeface="+mn-lt"/>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mn-lt"/>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819"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mn-lt"/>
                <a:ea typeface="+mn-ea"/>
                <a:cs typeface="+mn-cs"/>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mn-lt"/>
                <a:ea typeface="+mn-ea"/>
                <a:cs typeface="Arial" pitchFamily="34" charset="0"/>
              </a:defRPr>
            </a:lvl3pPr>
            <a:lvl4pPr>
              <a:spcBef>
                <a:spcPts val="0"/>
              </a:spcBef>
              <a:spcAft>
                <a:spcPts val="0"/>
              </a:spcAft>
              <a:defRPr lang="en-US" sz="1800" b="0" kern="1200" baseline="0" dirty="0" smtClean="0">
                <a:solidFill>
                  <a:schemeClr val="tx1"/>
                </a:solidFill>
                <a:latin typeface="+mn-lt"/>
                <a:ea typeface="+mn-ea"/>
                <a:cs typeface="Arial" pitchFamily="34" charset="0"/>
              </a:defRPr>
            </a:lvl4pPr>
            <a:lvl5pPr>
              <a:spcBef>
                <a:spcPts val="0"/>
              </a:spcBef>
              <a:spcAft>
                <a:spcPts val="0"/>
              </a:spcAft>
              <a:defRPr lang="en-US" sz="1800" b="0" kern="1200" baseline="0" dirty="0" smtClean="0">
                <a:solidFill>
                  <a:schemeClr val="tx1"/>
                </a:solidFill>
                <a:latin typeface="+mn-lt"/>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mn-lt"/>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351" y="4207998"/>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mj-lt"/>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819" y="4207998"/>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mj-lt"/>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641352"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6364819"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349" y="1270455"/>
            <a:ext cx="10966451" cy="283711"/>
          </a:xfrm>
        </p:spPr>
        <p:txBody>
          <a:bodyPr/>
          <a:lstStyle>
            <a:lvl1pPr marL="0" indent="0">
              <a:buNone/>
              <a:defRPr b="1">
                <a:solidFill>
                  <a:schemeClr val="bg2"/>
                </a:solidFill>
                <a:latin typeface="+mj-lt"/>
              </a:defRPr>
            </a:lvl1pPr>
          </a:lstStyle>
          <a:p>
            <a:pPr lvl="0"/>
            <a:r>
              <a:rPr lang="en-US" smtClean="0"/>
              <a:t>Click to edit Master text styles</a:t>
            </a:r>
          </a:p>
        </p:txBody>
      </p:sp>
      <p:pic>
        <p:nvPicPr>
          <p:cNvPr id="20" name="Picture 2" descr="9DABF5487355DA4B8FE1744DDACD3650@INDPRD01"/>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572156" y="15594"/>
            <a:ext cx="608159" cy="1025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1201" y="1971677"/>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mn-lt"/>
                <a:ea typeface="+mn-ea"/>
                <a:cs typeface="Arial" pitchFamily="34" charset="0"/>
              </a:defRPr>
            </a:lvl1pPr>
            <a:lvl2pPr>
              <a:spcBef>
                <a:spcPts val="0"/>
              </a:spcBef>
              <a:spcAft>
                <a:spcPts val="0"/>
              </a:spcAft>
              <a:buSzPct val="120000"/>
              <a:defRPr sz="1600">
                <a:latin typeface="+mn-lt"/>
                <a:cs typeface="Arial" pitchFamily="34" charset="0"/>
              </a:defRPr>
            </a:lvl2pPr>
            <a:lvl3pPr>
              <a:spcBef>
                <a:spcPts val="0"/>
              </a:spcBef>
              <a:spcAft>
                <a:spcPts val="0"/>
              </a:spcAft>
              <a:defRPr sz="1600">
                <a:latin typeface="+mn-lt"/>
                <a:cs typeface="Arial" pitchFamily="34" charset="0"/>
              </a:defRPr>
            </a:lvl3pPr>
            <a:lvl4pPr>
              <a:spcBef>
                <a:spcPts val="0"/>
              </a:spcBef>
              <a:spcAft>
                <a:spcPts val="0"/>
              </a:spcAft>
              <a:defRPr sz="1600">
                <a:latin typeface="+mn-lt"/>
                <a:cs typeface="Arial" pitchFamily="34" charset="0"/>
              </a:defRPr>
            </a:lvl4pPr>
            <a:lvl5pPr>
              <a:spcBef>
                <a:spcPts val="0"/>
              </a:spcBef>
              <a:spcAft>
                <a:spcPts val="0"/>
              </a:spcAft>
              <a:defRPr sz="1600">
                <a:latin typeface="+mn-lt"/>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353" y="1971678"/>
            <a:ext cx="2305049" cy="1892299"/>
          </a:xfrm>
        </p:spPr>
        <p:txBody>
          <a:bodyPr rtlCol="0">
            <a:normAutofit/>
          </a:bodyPr>
          <a:lstStyle>
            <a:lvl1pPr>
              <a:buNone/>
              <a:defRPr/>
            </a:lvl1pPr>
          </a:lstStyle>
          <a:p>
            <a:pPr lvl="0"/>
            <a:r>
              <a:rPr lang="en-US" noProof="0" dirty="0" smtClean="0"/>
              <a:t>Click icon to add picture</a:t>
            </a:r>
          </a:p>
        </p:txBody>
      </p:sp>
      <p:sp>
        <p:nvSpPr>
          <p:cNvPr id="20" name="Title 1"/>
          <p:cNvSpPr>
            <a:spLocks noGrp="1"/>
          </p:cNvSpPr>
          <p:nvPr>
            <p:ph type="title"/>
          </p:nvPr>
        </p:nvSpPr>
        <p:spPr bwMode="gray">
          <a:xfrm>
            <a:off x="641351" y="727075"/>
            <a:ext cx="1096856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mj-lt"/>
                <a:ea typeface="+mj-ea"/>
                <a:cs typeface="+mj-cs"/>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42" name="Text Placeholder 4"/>
          <p:cNvSpPr>
            <a:spLocks noGrp="1"/>
          </p:cNvSpPr>
          <p:nvPr>
            <p:ph type="body" sz="quarter" idx="19" hasCustomPrompt="1"/>
          </p:nvPr>
        </p:nvSpPr>
        <p:spPr bwMode="gray">
          <a:xfrm>
            <a:off x="8892118" y="1971677"/>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mn-lt"/>
                <a:ea typeface="+mn-ea"/>
                <a:cs typeface="Arial" pitchFamily="34" charset="0"/>
              </a:defRPr>
            </a:lvl1pPr>
            <a:lvl2pPr>
              <a:spcBef>
                <a:spcPts val="0"/>
              </a:spcBef>
              <a:spcAft>
                <a:spcPts val="0"/>
              </a:spcAft>
              <a:defRPr lang="en-US" sz="1600" b="0" kern="1200" baseline="0" dirty="0" smtClean="0">
                <a:solidFill>
                  <a:schemeClr val="tx1"/>
                </a:solidFill>
                <a:latin typeface="+mn-lt"/>
                <a:ea typeface="+mn-ea"/>
                <a:cs typeface="Arial" pitchFamily="34" charset="0"/>
              </a:defRPr>
            </a:lvl2pPr>
            <a:lvl3pPr>
              <a:spcBef>
                <a:spcPts val="0"/>
              </a:spcBef>
              <a:spcAft>
                <a:spcPts val="0"/>
              </a:spcAft>
              <a:defRPr sz="1600">
                <a:latin typeface="+mn-lt"/>
                <a:cs typeface="Arial" pitchFamily="34" charset="0"/>
              </a:defRPr>
            </a:lvl3pPr>
            <a:lvl4pPr>
              <a:spcBef>
                <a:spcPts val="0"/>
              </a:spcBef>
              <a:spcAft>
                <a:spcPts val="0"/>
              </a:spcAft>
              <a:defRPr sz="1600">
                <a:latin typeface="+mn-lt"/>
                <a:cs typeface="Arial" pitchFamily="34" charset="0"/>
              </a:defRPr>
            </a:lvl4pPr>
            <a:lvl5pPr>
              <a:spcBef>
                <a:spcPts val="0"/>
              </a:spcBef>
              <a:spcAft>
                <a:spcPts val="0"/>
              </a:spcAft>
              <a:defRPr sz="1600">
                <a:latin typeface="+mn-lt"/>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2270" y="1971678"/>
            <a:ext cx="2305049" cy="1892299"/>
          </a:xfrm>
        </p:spPr>
        <p:txBody>
          <a:bodyPr rtlCol="0">
            <a:normAutofit/>
          </a:bodyPr>
          <a:lstStyle>
            <a:lvl1pPr>
              <a:buNone/>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3251201" y="4241803"/>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mn-lt"/>
                <a:ea typeface="+mn-ea"/>
                <a:cs typeface="Arial" pitchFamily="34" charset="0"/>
              </a:defRPr>
            </a:lvl1pPr>
            <a:lvl2pPr>
              <a:spcBef>
                <a:spcPts val="0"/>
              </a:spcBef>
              <a:spcAft>
                <a:spcPts val="0"/>
              </a:spcAft>
              <a:defRPr lang="en-US" sz="1600" b="0" kern="1200" baseline="0" dirty="0" smtClean="0">
                <a:solidFill>
                  <a:schemeClr val="tx1"/>
                </a:solidFill>
                <a:latin typeface="+mn-lt"/>
                <a:ea typeface="+mn-ea"/>
                <a:cs typeface="Arial" pitchFamily="34" charset="0"/>
              </a:defRPr>
            </a:lvl2pPr>
            <a:lvl3pPr>
              <a:spcBef>
                <a:spcPts val="0"/>
              </a:spcBef>
              <a:spcAft>
                <a:spcPts val="0"/>
              </a:spcAft>
              <a:defRPr sz="1600">
                <a:latin typeface="+mn-lt"/>
                <a:cs typeface="Arial" pitchFamily="34" charset="0"/>
              </a:defRPr>
            </a:lvl3pPr>
            <a:lvl4pPr>
              <a:spcBef>
                <a:spcPts val="0"/>
              </a:spcBef>
              <a:spcAft>
                <a:spcPts val="0"/>
              </a:spcAft>
              <a:defRPr sz="1600">
                <a:latin typeface="+mn-lt"/>
                <a:cs typeface="Arial" pitchFamily="34" charset="0"/>
              </a:defRPr>
            </a:lvl4pPr>
            <a:lvl5pPr>
              <a:spcBef>
                <a:spcPts val="0"/>
              </a:spcBef>
              <a:spcAft>
                <a:spcPts val="0"/>
              </a:spcAft>
              <a:defRPr sz="1600">
                <a:latin typeface="+mn-lt"/>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353" y="4241804"/>
            <a:ext cx="2305049" cy="1892299"/>
          </a:xfrm>
        </p:spPr>
        <p:txBody>
          <a:bodyPr rtlCol="0">
            <a:normAutofit/>
          </a:bodyPr>
          <a:lstStyle>
            <a:lvl1pPr>
              <a:buNone/>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8892118" y="4241803"/>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mn-lt"/>
                <a:ea typeface="+mn-ea"/>
                <a:cs typeface="Arial" pitchFamily="34" charset="0"/>
              </a:defRPr>
            </a:lvl1pPr>
            <a:lvl2pPr>
              <a:spcBef>
                <a:spcPts val="0"/>
              </a:spcBef>
              <a:spcAft>
                <a:spcPts val="0"/>
              </a:spcAft>
              <a:defRPr lang="en-US" sz="1600" b="0" kern="1200" baseline="0" dirty="0" smtClean="0">
                <a:solidFill>
                  <a:schemeClr val="tx1"/>
                </a:solidFill>
                <a:latin typeface="+mn-lt"/>
                <a:ea typeface="+mn-ea"/>
                <a:cs typeface="Arial" pitchFamily="34" charset="0"/>
              </a:defRPr>
            </a:lvl2pPr>
            <a:lvl3pPr>
              <a:spcBef>
                <a:spcPts val="0"/>
              </a:spcBef>
              <a:spcAft>
                <a:spcPts val="0"/>
              </a:spcAft>
              <a:defRPr sz="1600">
                <a:latin typeface="+mn-lt"/>
                <a:cs typeface="Arial" pitchFamily="34" charset="0"/>
              </a:defRPr>
            </a:lvl3pPr>
            <a:lvl4pPr>
              <a:spcBef>
                <a:spcPts val="0"/>
              </a:spcBef>
              <a:spcAft>
                <a:spcPts val="0"/>
              </a:spcAft>
              <a:defRPr sz="1600">
                <a:latin typeface="+mn-lt"/>
                <a:cs typeface="Arial" pitchFamily="34" charset="0"/>
              </a:defRPr>
            </a:lvl4pPr>
            <a:lvl5pPr>
              <a:spcBef>
                <a:spcPts val="0"/>
              </a:spcBef>
              <a:spcAft>
                <a:spcPts val="0"/>
              </a:spcAft>
              <a:defRPr sz="1600">
                <a:latin typeface="+mn-lt"/>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2270" y="4241804"/>
            <a:ext cx="2305049" cy="1892299"/>
          </a:xfrm>
        </p:spPr>
        <p:txBody>
          <a:bodyPr rtlCol="0">
            <a:normAutofit/>
          </a:bodyPr>
          <a:lstStyle>
            <a:lvl1pPr>
              <a:buNone/>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349" y="1270455"/>
            <a:ext cx="10966451" cy="283711"/>
          </a:xfrm>
        </p:spPr>
        <p:txBody>
          <a:bodyPr/>
          <a:lstStyle>
            <a:lvl1pPr>
              <a:buNone/>
              <a:defRPr lang="en-US" sz="1800" b="1" kern="1200" baseline="0" dirty="0" smtClean="0">
                <a:solidFill>
                  <a:schemeClr val="bg2"/>
                </a:solidFill>
                <a:latin typeface="+mj-lt"/>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pic>
        <p:nvPicPr>
          <p:cNvPr id="14" name="Picture 2" descr="9DABF5487355DA4B8FE1744DDACD3650@INDPRD01"/>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572156" y="15594"/>
            <a:ext cx="608159" cy="1025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3" y="1971675"/>
            <a:ext cx="10968567" cy="4162426"/>
          </a:xfrm>
        </p:spPr>
        <p:txBody>
          <a:bodyPr>
            <a:noAutofit/>
          </a:bodyPr>
          <a:lstStyle>
            <a:lvl1pPr marL="0" indent="0">
              <a:buNone/>
              <a:defRPr/>
            </a:lvl1pPr>
          </a:lstStyle>
          <a:p>
            <a:r>
              <a:rPr lang="en-US" dirty="0" smtClean="0"/>
              <a:t>Click icon to add table</a:t>
            </a:r>
            <a:endParaRPr lang="en-US" dirty="0"/>
          </a:p>
        </p:txBody>
      </p:sp>
      <p:sp>
        <p:nvSpPr>
          <p:cNvPr id="4" name="Title 1"/>
          <p:cNvSpPr>
            <a:spLocks noGrp="1"/>
          </p:cNvSpPr>
          <p:nvPr>
            <p:ph type="title"/>
          </p:nvPr>
        </p:nvSpPr>
        <p:spPr bwMode="gray">
          <a:xfrm>
            <a:off x="641351" y="727075"/>
            <a:ext cx="1096856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mj-lt"/>
                <a:ea typeface="+mj-ea"/>
                <a:cs typeface="+mj-cs"/>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8" name="Text Placeholder 41"/>
          <p:cNvSpPr>
            <a:spLocks noGrp="1"/>
          </p:cNvSpPr>
          <p:nvPr>
            <p:ph type="body" sz="quarter" idx="13"/>
          </p:nvPr>
        </p:nvSpPr>
        <p:spPr bwMode="gray">
          <a:xfrm>
            <a:off x="641349" y="1270455"/>
            <a:ext cx="10966451" cy="283711"/>
          </a:xfrm>
        </p:spPr>
        <p:txBody>
          <a:bodyPr/>
          <a:lstStyle>
            <a:lvl1pPr>
              <a:buNone/>
              <a:defRPr lang="en-US" sz="1800" b="1" kern="1200" baseline="0" dirty="0" smtClean="0">
                <a:solidFill>
                  <a:schemeClr val="bg2"/>
                </a:solidFill>
                <a:latin typeface="+mj-lt"/>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pic>
        <p:nvPicPr>
          <p:cNvPr id="9" name="Picture 2" descr="9DABF5487355DA4B8FE1744DDACD3650@INDPRD01"/>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572156" y="15594"/>
            <a:ext cx="608159" cy="1025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3" y="1971678"/>
            <a:ext cx="10968567" cy="4162425"/>
          </a:xfrm>
        </p:spPr>
        <p:txBody>
          <a:bodyPr>
            <a:noAutofit/>
          </a:bodyPr>
          <a:lstStyle>
            <a:lvl1pPr marL="0" indent="0">
              <a:buNone/>
              <a:defRPr/>
            </a:lvl1pPr>
          </a:lstStyle>
          <a:p>
            <a:r>
              <a:rPr lang="en-US" dirty="0" smtClean="0"/>
              <a:t>Click icon to add chart</a:t>
            </a:r>
            <a:endParaRPr lang="en-US" dirty="0"/>
          </a:p>
        </p:txBody>
      </p:sp>
      <p:sp>
        <p:nvSpPr>
          <p:cNvPr id="4" name="Title 1"/>
          <p:cNvSpPr>
            <a:spLocks noGrp="1"/>
          </p:cNvSpPr>
          <p:nvPr>
            <p:ph type="title"/>
          </p:nvPr>
        </p:nvSpPr>
        <p:spPr bwMode="gray">
          <a:xfrm>
            <a:off x="641351" y="727075"/>
            <a:ext cx="1096856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mj-lt"/>
                <a:ea typeface="+mj-ea"/>
                <a:cs typeface="+mj-cs"/>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7" name="Text Placeholder 41"/>
          <p:cNvSpPr>
            <a:spLocks noGrp="1"/>
          </p:cNvSpPr>
          <p:nvPr>
            <p:ph type="body" sz="quarter" idx="13"/>
          </p:nvPr>
        </p:nvSpPr>
        <p:spPr bwMode="gray">
          <a:xfrm>
            <a:off x="641349" y="1270455"/>
            <a:ext cx="10966451" cy="283711"/>
          </a:xfrm>
        </p:spPr>
        <p:txBody>
          <a:bodyPr/>
          <a:lstStyle>
            <a:lvl1pPr marL="0" indent="0">
              <a:buNone/>
              <a:defRPr b="1">
                <a:solidFill>
                  <a:schemeClr val="bg2"/>
                </a:solidFill>
              </a:defRPr>
            </a:lvl1pPr>
          </a:lstStyle>
          <a:p>
            <a:pPr lvl="0"/>
            <a:r>
              <a:rPr lang="en-US" smtClean="0"/>
              <a:t>Click to edit Master text styles</a:t>
            </a:r>
          </a:p>
        </p:txBody>
      </p:sp>
      <p:pic>
        <p:nvPicPr>
          <p:cNvPr id="6" name="Picture 2" descr="9DABF5487355DA4B8FE1744DDACD3650@INDPRD01"/>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572156" y="15594"/>
            <a:ext cx="608159" cy="1025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1" y="1527297"/>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mj-lt"/>
                <a:ea typeface="+mj-ea"/>
                <a:cs typeface="+mj-cs"/>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822454" y="3369516"/>
            <a:ext cx="9006415" cy="2031325"/>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rgbClr val="6D6E71"/>
                </a:solidFill>
              </a:rPr>
              <a:t>Disclaimer </a:t>
            </a:r>
          </a:p>
          <a:p>
            <a:pPr algn="just">
              <a:spcBef>
                <a:spcPts val="600"/>
              </a:spcBef>
            </a:pPr>
            <a:r>
              <a:rPr lang="en-US" sz="900" dirty="0" smtClean="0">
                <a:solidFill>
                  <a:srgbClr val="6D6E71"/>
                </a:solidFill>
              </a:rPr>
              <a:t>Mahindra &amp; Mahindra herein referred to as M&amp;M, and its subsidiary companies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M&amp;M or its subsidiaries. Any unauthorized use, disclosure or public dissemination of information contained herein is prohibited. Unless specifically noted, M&amp;M or any of its subsidiary companies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M&amp;M or its subsidiary companies. Information contained in a presentation hosted or promoted by M&amp;M is provided “as is” without warranty of any kind, either expressed or implied, including any warranty of merchantability or fitness for a particular purpose. M&amp;M or its subsidiary companies assume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52" y="2140172"/>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mn-lt"/>
                <a:ea typeface="+mn-ea"/>
                <a:cs typeface="+mn-cs"/>
              </a:defRPr>
            </a:lvl1pPr>
          </a:lstStyle>
          <a:p>
            <a:pPr lvl="0"/>
            <a:r>
              <a:rPr lang="en-US" smtClean="0"/>
              <a:t>Click to edit Master text styles</a:t>
            </a:r>
          </a:p>
        </p:txBody>
      </p:sp>
      <p:sp>
        <p:nvSpPr>
          <p:cNvPr id="6" name="TextBox 20"/>
          <p:cNvSpPr txBox="1">
            <a:spLocks noChangeArrowheads="1"/>
          </p:cNvSpPr>
          <p:nvPr userDrawn="1"/>
        </p:nvSpPr>
        <p:spPr bwMode="gray">
          <a:xfrm>
            <a:off x="641353" y="6629404"/>
            <a:ext cx="2903039" cy="123111"/>
          </a:xfrm>
          <a:prstGeom prst="rect">
            <a:avLst/>
          </a:prstGeom>
          <a:noFill/>
          <a:ln w="9525">
            <a:noFill/>
            <a:miter lim="800000"/>
            <a:headEnd/>
            <a:tailEnd/>
          </a:ln>
        </p:spPr>
        <p:txBody>
          <a:bodyPr wrap="none" lIns="0" tIns="0" rIns="0" bIns="0">
            <a:spAutoFit/>
          </a:bodyPr>
          <a:lstStyle/>
          <a:p>
            <a:pPr>
              <a:defRPr/>
            </a:pPr>
            <a:r>
              <a:rPr lang="en-US" sz="800" dirty="0" smtClean="0">
                <a:solidFill>
                  <a:srgbClr val="6D6E71"/>
                </a:solidFill>
              </a:rPr>
              <a:t>Copyright © 2012 Mahindra &amp; Mahindra Ltd. All rights reserved.</a:t>
            </a:r>
            <a:endParaRPr lang="en-US" sz="800" dirty="0">
              <a:solidFill>
                <a:srgbClr val="6D6E71"/>
              </a:solidFill>
            </a:endParaRPr>
          </a:p>
        </p:txBody>
      </p:sp>
      <p:pic>
        <p:nvPicPr>
          <p:cNvPr id="7" name="Picture 2" descr="9DABF5487355DA4B8FE1744DDACD3650@INDPRD01"/>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572156" y="15594"/>
            <a:ext cx="608159" cy="1025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pic>
        <p:nvPicPr>
          <p:cNvPr id="4" name="Picture 3" descr="Mahindra Logo.png"/>
          <p:cNvPicPr>
            <a:picLocks noChangeAspect="1"/>
          </p:cNvPicPr>
          <p:nvPr userDrawn="1"/>
        </p:nvPicPr>
        <p:blipFill>
          <a:blip r:embed="rId2" cstate="print"/>
          <a:stretch>
            <a:fillRect/>
          </a:stretch>
        </p:blipFill>
        <p:spPr bwMode="gray">
          <a:xfrm>
            <a:off x="2901308" y="2686048"/>
            <a:ext cx="6389383" cy="1485903"/>
          </a:xfrm>
          <a:prstGeom prst="rect">
            <a:avLst/>
          </a:prstGeom>
        </p:spPr>
      </p:pic>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Cover">
    <p:spTree>
      <p:nvGrpSpPr>
        <p:cNvPr id="1" name=""/>
        <p:cNvGrpSpPr/>
        <p:nvPr/>
      </p:nvGrpSpPr>
      <p:grpSpPr>
        <a:xfrm>
          <a:off x="0" y="0"/>
          <a:ext cx="0" cy="0"/>
          <a:chOff x="0" y="0"/>
          <a:chExt cx="0" cy="0"/>
        </a:xfrm>
      </p:grpSpPr>
      <p:pic>
        <p:nvPicPr>
          <p:cNvPr id="10" name="Picture 9" descr="ridge4.png"/>
          <p:cNvPicPr>
            <a:picLocks noChangeAspect="1"/>
          </p:cNvPicPr>
          <p:nvPr userDrawn="1"/>
        </p:nvPicPr>
        <p:blipFill>
          <a:blip r:embed="rId2" cstate="print"/>
          <a:stretch>
            <a:fillRect/>
          </a:stretch>
        </p:blipFill>
        <p:spPr bwMode="ltGray">
          <a:xfrm>
            <a:off x="1164" y="1"/>
            <a:ext cx="2933697" cy="1066799"/>
          </a:xfrm>
          <a:prstGeom prst="rect">
            <a:avLst/>
          </a:prstGeom>
        </p:spPr>
      </p:pic>
      <p:pic>
        <p:nvPicPr>
          <p:cNvPr id="11" name="Picture 10" descr="Mahindra Logo.png"/>
          <p:cNvPicPr>
            <a:picLocks noChangeAspect="1"/>
          </p:cNvPicPr>
          <p:nvPr userDrawn="1"/>
        </p:nvPicPr>
        <p:blipFill>
          <a:blip r:embed="rId3" cstate="print"/>
          <a:stretch>
            <a:fillRect/>
          </a:stretch>
        </p:blipFill>
        <p:spPr bwMode="gray">
          <a:xfrm>
            <a:off x="9669776" y="228600"/>
            <a:ext cx="2293624" cy="533400"/>
          </a:xfrm>
          <a:prstGeom prst="rect">
            <a:avLst/>
          </a:prstGeom>
        </p:spPr>
      </p:pic>
      <p:sp>
        <p:nvSpPr>
          <p:cNvPr id="4" name="TextBox 3"/>
          <p:cNvSpPr txBox="1"/>
          <p:nvPr userDrawn="1"/>
        </p:nvSpPr>
        <p:spPr>
          <a:xfrm>
            <a:off x="609600" y="6415201"/>
            <a:ext cx="960000" cy="198000"/>
          </a:xfrm>
          <a:prstGeom prst="rect">
            <a:avLst/>
          </a:prstGeom>
          <a:noFill/>
        </p:spPr>
        <p:txBody>
          <a:bodyPr wrap="square" lIns="0" tIns="0" rIns="0" bIns="0" rtlCol="0">
            <a:noAutofit/>
          </a:bodyPr>
          <a:lstStyle/>
          <a:p>
            <a:pPr fontAlgn="base">
              <a:spcBef>
                <a:spcPct val="0"/>
              </a:spcBef>
              <a:spcAft>
                <a:spcPct val="50000"/>
              </a:spcAft>
              <a:buClr>
                <a:srgbClr val="FFE600"/>
              </a:buClr>
              <a:buSzPct val="80000"/>
              <a:buFont typeface="Arial" charset="0"/>
              <a:buNone/>
            </a:pPr>
            <a:r>
              <a:rPr lang="en-GB" sz="1300" dirty="0" smtClean="0">
                <a:solidFill>
                  <a:srgbClr val="808080"/>
                </a:solidFill>
                <a:latin typeface="+mj-lt"/>
              </a:rPr>
              <a:t>Page </a:t>
            </a:r>
            <a:fld id="{9AE4D82F-B047-469B-AC52-A46321747EAF}" type="slidenum">
              <a:rPr lang="en-GB" sz="1300" smtClean="0">
                <a:solidFill>
                  <a:srgbClr val="808080"/>
                </a:solidFill>
                <a:latin typeface="+mj-lt"/>
              </a:rPr>
              <a:pPr fontAlgn="base">
                <a:spcBef>
                  <a:spcPct val="0"/>
                </a:spcBef>
                <a:spcAft>
                  <a:spcPct val="50000"/>
                </a:spcAft>
                <a:buClr>
                  <a:srgbClr val="FFE600"/>
                </a:buClr>
                <a:buSzPct val="80000"/>
                <a:buFont typeface="Arial" charset="0"/>
                <a:buNone/>
              </a:pPr>
              <a:t>‹#›</a:t>
            </a:fld>
            <a:endParaRPr lang="en-GB" sz="1300" dirty="0">
              <a:solidFill>
                <a:srgbClr val="808080"/>
              </a:solidFill>
              <a:latin typeface="+mj-lt"/>
            </a:endParaRPr>
          </a:p>
        </p:txBody>
      </p:sp>
    </p:spTree>
    <p:extLst>
      <p:ext uri="{BB962C8B-B14F-4D97-AF65-F5344CB8AC3E}">
        <p14:creationId xmlns:p14="http://schemas.microsoft.com/office/powerpoint/2010/main" val="28336287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2_Cover">
    <p:spTree>
      <p:nvGrpSpPr>
        <p:cNvPr id="1" name=""/>
        <p:cNvGrpSpPr/>
        <p:nvPr/>
      </p:nvGrpSpPr>
      <p:grpSpPr>
        <a:xfrm>
          <a:off x="0" y="0"/>
          <a:ext cx="0" cy="0"/>
          <a:chOff x="0" y="0"/>
          <a:chExt cx="0" cy="0"/>
        </a:xfrm>
      </p:grpSpPr>
      <p:pic>
        <p:nvPicPr>
          <p:cNvPr id="10" name="Picture 9" descr="ridge4.png"/>
          <p:cNvPicPr>
            <a:picLocks noChangeAspect="1"/>
          </p:cNvPicPr>
          <p:nvPr userDrawn="1"/>
        </p:nvPicPr>
        <p:blipFill>
          <a:blip r:embed="rId2" cstate="print"/>
          <a:stretch>
            <a:fillRect/>
          </a:stretch>
        </p:blipFill>
        <p:spPr bwMode="ltGray">
          <a:xfrm>
            <a:off x="1164" y="1"/>
            <a:ext cx="3968824" cy="1443209"/>
          </a:xfrm>
          <a:prstGeom prst="rect">
            <a:avLst/>
          </a:prstGeom>
        </p:spPr>
      </p:pic>
      <p:pic>
        <p:nvPicPr>
          <p:cNvPr id="11" name="Picture 10" descr="Mahindra Logo.png"/>
          <p:cNvPicPr>
            <a:picLocks noChangeAspect="1"/>
          </p:cNvPicPr>
          <p:nvPr userDrawn="1"/>
        </p:nvPicPr>
        <p:blipFill>
          <a:blip r:embed="rId3" cstate="print"/>
          <a:stretch>
            <a:fillRect/>
          </a:stretch>
        </p:blipFill>
        <p:spPr bwMode="gray">
          <a:xfrm>
            <a:off x="9067800" y="228600"/>
            <a:ext cx="2826571" cy="657341"/>
          </a:xfrm>
          <a:prstGeom prst="rect">
            <a:avLst/>
          </a:prstGeom>
        </p:spPr>
      </p:pic>
      <p:sp>
        <p:nvSpPr>
          <p:cNvPr id="4" name="TextBox 3"/>
          <p:cNvSpPr txBox="1"/>
          <p:nvPr userDrawn="1"/>
        </p:nvSpPr>
        <p:spPr>
          <a:xfrm>
            <a:off x="609600" y="6415201"/>
            <a:ext cx="960000" cy="198000"/>
          </a:xfrm>
          <a:prstGeom prst="rect">
            <a:avLst/>
          </a:prstGeom>
          <a:noFill/>
        </p:spPr>
        <p:txBody>
          <a:bodyPr wrap="square" lIns="0" tIns="0" rIns="0" bIns="0" rtlCol="0">
            <a:noAutofit/>
          </a:bodyPr>
          <a:lstStyle/>
          <a:p>
            <a:pPr fontAlgn="base">
              <a:spcBef>
                <a:spcPct val="0"/>
              </a:spcBef>
              <a:spcAft>
                <a:spcPct val="50000"/>
              </a:spcAft>
              <a:buClr>
                <a:srgbClr val="FFE600"/>
              </a:buClr>
              <a:buSzPct val="80000"/>
              <a:buFont typeface="Arial" charset="0"/>
              <a:buNone/>
            </a:pPr>
            <a:r>
              <a:rPr lang="en-GB" sz="1300" dirty="0" smtClean="0">
                <a:solidFill>
                  <a:srgbClr val="808080"/>
                </a:solidFill>
                <a:latin typeface="+mj-lt"/>
              </a:rPr>
              <a:t>Page </a:t>
            </a:r>
            <a:fld id="{9AE4D82F-B047-469B-AC52-A46321747EAF}" type="slidenum">
              <a:rPr lang="en-GB" sz="1300" smtClean="0">
                <a:solidFill>
                  <a:srgbClr val="808080"/>
                </a:solidFill>
                <a:latin typeface="+mj-lt"/>
              </a:rPr>
              <a:pPr fontAlgn="base">
                <a:spcBef>
                  <a:spcPct val="0"/>
                </a:spcBef>
                <a:spcAft>
                  <a:spcPct val="50000"/>
                </a:spcAft>
                <a:buClr>
                  <a:srgbClr val="FFE600"/>
                </a:buClr>
                <a:buSzPct val="80000"/>
                <a:buFont typeface="Arial" charset="0"/>
                <a:buNone/>
              </a:pPr>
              <a:t>‹#›</a:t>
            </a:fld>
            <a:endParaRPr lang="en-GB" sz="1300" dirty="0">
              <a:solidFill>
                <a:srgbClr val="808080"/>
              </a:solidFill>
              <a:latin typeface="+mj-lt"/>
            </a:endParaRPr>
          </a:p>
        </p:txBody>
      </p:sp>
    </p:spTree>
    <p:extLst>
      <p:ext uri="{BB962C8B-B14F-4D97-AF65-F5344CB8AC3E}">
        <p14:creationId xmlns:p14="http://schemas.microsoft.com/office/powerpoint/2010/main" val="31907253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0" name="Picture 9" descr="ridge4.png"/>
          <p:cNvPicPr>
            <a:picLocks noChangeAspect="1"/>
          </p:cNvPicPr>
          <p:nvPr userDrawn="1"/>
        </p:nvPicPr>
        <p:blipFill>
          <a:blip r:embed="rId2" cstate="print"/>
          <a:stretch>
            <a:fillRect/>
          </a:stretch>
        </p:blipFill>
        <p:spPr bwMode="ltGray">
          <a:xfrm>
            <a:off x="1164" y="1"/>
            <a:ext cx="2933697" cy="1066799"/>
          </a:xfrm>
          <a:prstGeom prst="rect">
            <a:avLst/>
          </a:prstGeom>
        </p:spPr>
      </p:pic>
      <p:pic>
        <p:nvPicPr>
          <p:cNvPr id="11" name="Picture 10" descr="Mahindra Logo.png"/>
          <p:cNvPicPr>
            <a:picLocks noChangeAspect="1"/>
          </p:cNvPicPr>
          <p:nvPr userDrawn="1"/>
        </p:nvPicPr>
        <p:blipFill>
          <a:blip r:embed="rId3" cstate="print"/>
          <a:stretch>
            <a:fillRect/>
          </a:stretch>
        </p:blipFill>
        <p:spPr bwMode="gray">
          <a:xfrm>
            <a:off x="9669776" y="228600"/>
            <a:ext cx="2293624" cy="533400"/>
          </a:xfrm>
          <a:prstGeom prst="rect">
            <a:avLst/>
          </a:prstGeom>
        </p:spPr>
      </p:pic>
      <p:sp>
        <p:nvSpPr>
          <p:cNvPr id="4" name="TextBox 3"/>
          <p:cNvSpPr txBox="1"/>
          <p:nvPr userDrawn="1"/>
        </p:nvSpPr>
        <p:spPr>
          <a:xfrm>
            <a:off x="609600" y="6415201"/>
            <a:ext cx="960000" cy="198000"/>
          </a:xfrm>
          <a:prstGeom prst="rect">
            <a:avLst/>
          </a:prstGeom>
          <a:noFill/>
        </p:spPr>
        <p:txBody>
          <a:bodyPr wrap="square" lIns="0" tIns="0" rIns="0" bIns="0" rtlCol="0">
            <a:noAutofit/>
          </a:bodyPr>
          <a:lstStyle/>
          <a:p>
            <a:pPr fontAlgn="base">
              <a:spcBef>
                <a:spcPct val="0"/>
              </a:spcBef>
              <a:spcAft>
                <a:spcPct val="50000"/>
              </a:spcAft>
              <a:buClr>
                <a:srgbClr val="FFE600"/>
              </a:buClr>
              <a:buSzPct val="80000"/>
              <a:buFont typeface="Arial" charset="0"/>
              <a:buNone/>
            </a:pPr>
            <a:r>
              <a:rPr lang="en-GB" sz="1300" dirty="0" smtClean="0">
                <a:solidFill>
                  <a:srgbClr val="808080"/>
                </a:solidFill>
              </a:rPr>
              <a:t>Page </a:t>
            </a:r>
            <a:fld id="{9AE4D82F-B047-469B-AC52-A46321747EAF}" type="slidenum">
              <a:rPr lang="en-GB" sz="1300" smtClean="0">
                <a:solidFill>
                  <a:srgbClr val="808080"/>
                </a:solidFill>
              </a:rPr>
              <a:pPr fontAlgn="base">
                <a:spcBef>
                  <a:spcPct val="0"/>
                </a:spcBef>
                <a:spcAft>
                  <a:spcPct val="50000"/>
                </a:spcAft>
                <a:buClr>
                  <a:srgbClr val="FFE600"/>
                </a:buClr>
                <a:buSzPct val="80000"/>
                <a:buFont typeface="Arial" charset="0"/>
                <a:buNone/>
              </a:pPr>
              <a:t>‹#›</a:t>
            </a:fld>
            <a:endParaRPr lang="en-GB" sz="1300" dirty="0">
              <a:solidFill>
                <a:srgbClr val="808080"/>
              </a:solidFill>
            </a:endParaRPr>
          </a:p>
        </p:txBody>
      </p:sp>
    </p:spTree>
    <p:extLst>
      <p:ext uri="{BB962C8B-B14F-4D97-AF65-F5344CB8AC3E}">
        <p14:creationId xmlns:p14="http://schemas.microsoft.com/office/powerpoint/2010/main" val="1369987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6285" y="4053704"/>
            <a:ext cx="7349067" cy="276999"/>
          </a:xfrm>
        </p:spPr>
        <p:txBody>
          <a:bodyPr anchor="b" anchorCtr="0">
            <a:noAutofit/>
          </a:bodyPr>
          <a:lstStyle>
            <a:lvl1pPr marL="0" indent="0" algn="l">
              <a:buNone/>
              <a:defRPr b="1">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6285" y="2184401"/>
            <a:ext cx="7349067" cy="615553"/>
          </a:xfrm>
        </p:spPr>
        <p:txBody>
          <a:bodyPr wrap="square">
            <a:spAutoFit/>
          </a:bodyPr>
          <a:lstStyle>
            <a:lvl1pPr algn="l">
              <a:defRPr sz="4000" b="1">
                <a:solidFill>
                  <a:schemeClr val="bg2"/>
                </a:solidFill>
              </a:defRPr>
            </a:lvl1pPr>
          </a:lstStyle>
          <a:p>
            <a:r>
              <a:rPr lang="en-US" dirty="0" smtClean="0"/>
              <a:t>Click to Edit Master Title Style</a:t>
            </a:r>
            <a:endParaRPr lang="en-US" dirty="0"/>
          </a:p>
        </p:txBody>
      </p:sp>
      <p:sp>
        <p:nvSpPr>
          <p:cNvPr id="16" name="TextBox 20"/>
          <p:cNvSpPr txBox="1">
            <a:spLocks noChangeArrowheads="1"/>
          </p:cNvSpPr>
          <p:nvPr userDrawn="1"/>
        </p:nvSpPr>
        <p:spPr bwMode="gray">
          <a:xfrm>
            <a:off x="641353" y="6629404"/>
            <a:ext cx="2903039" cy="123111"/>
          </a:xfrm>
          <a:prstGeom prst="rect">
            <a:avLst/>
          </a:prstGeom>
          <a:noFill/>
          <a:ln w="9525">
            <a:noFill/>
            <a:miter lim="800000"/>
            <a:headEnd/>
            <a:tailEnd/>
          </a:ln>
        </p:spPr>
        <p:txBody>
          <a:bodyPr wrap="none" lIns="0" tIns="0" rIns="0" bIns="0">
            <a:spAutoFit/>
          </a:bodyPr>
          <a:lstStyle/>
          <a:p>
            <a:pPr>
              <a:defRPr/>
            </a:pPr>
            <a:r>
              <a:rPr lang="en-US" sz="800" dirty="0" smtClean="0">
                <a:solidFill>
                  <a:srgbClr val="6D6E71"/>
                </a:solidFill>
              </a:rPr>
              <a:t>Copyright © 2012 Mahindra &amp; Mahindra Ltd. All rights reserved.</a:t>
            </a:r>
            <a:endParaRPr lang="en-US" sz="800" dirty="0">
              <a:solidFill>
                <a:srgbClr val="6D6E71"/>
              </a:solidFill>
            </a:endParaRPr>
          </a:p>
        </p:txBody>
      </p:sp>
      <p:pic>
        <p:nvPicPr>
          <p:cNvPr id="8" name="Picture 7" descr="ridge4.png"/>
          <p:cNvPicPr>
            <a:picLocks noChangeAspect="1"/>
          </p:cNvPicPr>
          <p:nvPr userDrawn="1"/>
        </p:nvPicPr>
        <p:blipFill>
          <a:blip r:embed="rId2" cstate="print"/>
          <a:stretch>
            <a:fillRect/>
          </a:stretch>
        </p:blipFill>
        <p:spPr bwMode="ltGray">
          <a:xfrm>
            <a:off x="1552" y="3"/>
            <a:ext cx="5291765" cy="1443209"/>
          </a:xfrm>
          <a:prstGeom prst="rect">
            <a:avLst/>
          </a:prstGeom>
        </p:spPr>
      </p:pic>
      <p:pic>
        <p:nvPicPr>
          <p:cNvPr id="7" name="Picture 2" descr="9DABF5487355DA4B8FE1744DDACD3650@INDPRD01"/>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7368" y="1916832"/>
            <a:ext cx="1571339" cy="2663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Mahindra Logo.png"/>
          <p:cNvPicPr>
            <a:picLocks noChangeAspect="1"/>
          </p:cNvPicPr>
          <p:nvPr userDrawn="1"/>
        </p:nvPicPr>
        <p:blipFill>
          <a:blip r:embed="rId4" cstate="print"/>
          <a:stretch>
            <a:fillRect/>
          </a:stretch>
        </p:blipFill>
        <p:spPr bwMode="gray">
          <a:xfrm>
            <a:off x="8783452" y="393238"/>
            <a:ext cx="2826464" cy="656737"/>
          </a:xfrm>
          <a:prstGeom prst="rect">
            <a:avLst/>
          </a:prstGeom>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_Cover">
    <p:spTree>
      <p:nvGrpSpPr>
        <p:cNvPr id="1" name=""/>
        <p:cNvGrpSpPr/>
        <p:nvPr/>
      </p:nvGrpSpPr>
      <p:grpSpPr>
        <a:xfrm>
          <a:off x="0" y="0"/>
          <a:ext cx="0" cy="0"/>
          <a:chOff x="0" y="0"/>
          <a:chExt cx="0" cy="0"/>
        </a:xfrm>
      </p:grpSpPr>
      <p:pic>
        <p:nvPicPr>
          <p:cNvPr id="10" name="Picture 9" descr="ridge4.png"/>
          <p:cNvPicPr>
            <a:picLocks noChangeAspect="1"/>
          </p:cNvPicPr>
          <p:nvPr userDrawn="1"/>
        </p:nvPicPr>
        <p:blipFill>
          <a:blip r:embed="rId2" cstate="print"/>
          <a:stretch>
            <a:fillRect/>
          </a:stretch>
        </p:blipFill>
        <p:spPr bwMode="ltGray">
          <a:xfrm>
            <a:off x="1164" y="1"/>
            <a:ext cx="3968824" cy="1443209"/>
          </a:xfrm>
          <a:prstGeom prst="rect">
            <a:avLst/>
          </a:prstGeom>
        </p:spPr>
      </p:pic>
      <p:pic>
        <p:nvPicPr>
          <p:cNvPr id="11" name="Picture 10" descr="Mahindra Logo.png"/>
          <p:cNvPicPr>
            <a:picLocks noChangeAspect="1"/>
          </p:cNvPicPr>
          <p:nvPr userDrawn="1"/>
        </p:nvPicPr>
        <p:blipFill>
          <a:blip r:embed="rId3" cstate="print"/>
          <a:stretch>
            <a:fillRect/>
          </a:stretch>
        </p:blipFill>
        <p:spPr bwMode="gray">
          <a:xfrm>
            <a:off x="9067800" y="228600"/>
            <a:ext cx="2826571" cy="657341"/>
          </a:xfrm>
          <a:prstGeom prst="rect">
            <a:avLst/>
          </a:prstGeom>
        </p:spPr>
      </p:pic>
      <p:sp>
        <p:nvSpPr>
          <p:cNvPr id="4" name="TextBox 3"/>
          <p:cNvSpPr txBox="1"/>
          <p:nvPr userDrawn="1"/>
        </p:nvSpPr>
        <p:spPr>
          <a:xfrm>
            <a:off x="609600" y="6415201"/>
            <a:ext cx="960000" cy="198000"/>
          </a:xfrm>
          <a:prstGeom prst="rect">
            <a:avLst/>
          </a:prstGeom>
          <a:noFill/>
        </p:spPr>
        <p:txBody>
          <a:bodyPr wrap="square" lIns="0" tIns="0" rIns="0" bIns="0" rtlCol="0">
            <a:noAutofit/>
          </a:bodyPr>
          <a:lstStyle/>
          <a:p>
            <a:pPr fontAlgn="base">
              <a:spcBef>
                <a:spcPct val="0"/>
              </a:spcBef>
              <a:spcAft>
                <a:spcPct val="50000"/>
              </a:spcAft>
              <a:buClr>
                <a:srgbClr val="FFE600"/>
              </a:buClr>
              <a:buSzPct val="80000"/>
              <a:buFont typeface="Arial" charset="0"/>
              <a:buNone/>
            </a:pPr>
            <a:r>
              <a:rPr lang="en-GB" sz="1300" dirty="0" smtClean="0">
                <a:solidFill>
                  <a:srgbClr val="808080"/>
                </a:solidFill>
              </a:rPr>
              <a:t>Page </a:t>
            </a:r>
            <a:fld id="{9AE4D82F-B047-469B-AC52-A46321747EAF}" type="slidenum">
              <a:rPr lang="en-GB" sz="1300" smtClean="0">
                <a:solidFill>
                  <a:srgbClr val="808080"/>
                </a:solidFill>
              </a:rPr>
              <a:pPr fontAlgn="base">
                <a:spcBef>
                  <a:spcPct val="0"/>
                </a:spcBef>
                <a:spcAft>
                  <a:spcPct val="50000"/>
                </a:spcAft>
                <a:buClr>
                  <a:srgbClr val="FFE600"/>
                </a:buClr>
                <a:buSzPct val="80000"/>
                <a:buFont typeface="Arial" charset="0"/>
                <a:buNone/>
              </a:pPr>
              <a:t>‹#›</a:t>
            </a:fld>
            <a:endParaRPr lang="en-GB" sz="1300" dirty="0">
              <a:solidFill>
                <a:srgbClr val="808080"/>
              </a:solidFill>
            </a:endParaRPr>
          </a:p>
        </p:txBody>
      </p:sp>
    </p:spTree>
    <p:extLst>
      <p:ext uri="{BB962C8B-B14F-4D97-AF65-F5344CB8AC3E}">
        <p14:creationId xmlns:p14="http://schemas.microsoft.com/office/powerpoint/2010/main" val="10670718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0" name="Picture 9" descr="ridge4.png"/>
          <p:cNvPicPr>
            <a:picLocks noChangeAspect="1"/>
          </p:cNvPicPr>
          <p:nvPr userDrawn="1"/>
        </p:nvPicPr>
        <p:blipFill>
          <a:blip r:embed="rId2" cstate="print"/>
          <a:stretch>
            <a:fillRect/>
          </a:stretch>
        </p:blipFill>
        <p:spPr bwMode="ltGray">
          <a:xfrm>
            <a:off x="1164" y="1"/>
            <a:ext cx="2933697" cy="1066799"/>
          </a:xfrm>
          <a:prstGeom prst="rect">
            <a:avLst/>
          </a:prstGeom>
        </p:spPr>
      </p:pic>
      <p:pic>
        <p:nvPicPr>
          <p:cNvPr id="11" name="Picture 10" descr="Mahindra Logo.png"/>
          <p:cNvPicPr>
            <a:picLocks noChangeAspect="1"/>
          </p:cNvPicPr>
          <p:nvPr userDrawn="1"/>
        </p:nvPicPr>
        <p:blipFill>
          <a:blip r:embed="rId3" cstate="print"/>
          <a:stretch>
            <a:fillRect/>
          </a:stretch>
        </p:blipFill>
        <p:spPr bwMode="gray">
          <a:xfrm>
            <a:off x="9669776" y="228600"/>
            <a:ext cx="2293624" cy="533400"/>
          </a:xfrm>
          <a:prstGeom prst="rect">
            <a:avLst/>
          </a:prstGeom>
        </p:spPr>
      </p:pic>
      <p:sp>
        <p:nvSpPr>
          <p:cNvPr id="4" name="TextBox 3"/>
          <p:cNvSpPr txBox="1"/>
          <p:nvPr userDrawn="1"/>
        </p:nvSpPr>
        <p:spPr>
          <a:xfrm>
            <a:off x="609600" y="6415201"/>
            <a:ext cx="960000" cy="198000"/>
          </a:xfrm>
          <a:prstGeom prst="rect">
            <a:avLst/>
          </a:prstGeom>
          <a:noFill/>
        </p:spPr>
        <p:txBody>
          <a:bodyPr wrap="square" lIns="0" tIns="0" rIns="0" bIns="0" rtlCol="0">
            <a:noAutofit/>
          </a:bodyPr>
          <a:lstStyle/>
          <a:p>
            <a:pPr fontAlgn="base">
              <a:spcBef>
                <a:spcPct val="0"/>
              </a:spcBef>
              <a:spcAft>
                <a:spcPct val="50000"/>
              </a:spcAft>
              <a:buClr>
                <a:srgbClr val="FFE600"/>
              </a:buClr>
              <a:buSzPct val="80000"/>
              <a:buFont typeface="Arial" charset="0"/>
              <a:buNone/>
            </a:pPr>
            <a:r>
              <a:rPr lang="en-GB" sz="1300" dirty="0" smtClean="0">
                <a:solidFill>
                  <a:srgbClr val="808080"/>
                </a:solidFill>
              </a:rPr>
              <a:t>Page </a:t>
            </a:r>
            <a:fld id="{9AE4D82F-B047-469B-AC52-A46321747EAF}" type="slidenum">
              <a:rPr lang="en-GB" sz="1300" smtClean="0">
                <a:solidFill>
                  <a:srgbClr val="808080"/>
                </a:solidFill>
              </a:rPr>
              <a:pPr fontAlgn="base">
                <a:spcBef>
                  <a:spcPct val="0"/>
                </a:spcBef>
                <a:spcAft>
                  <a:spcPct val="50000"/>
                </a:spcAft>
                <a:buClr>
                  <a:srgbClr val="FFE600"/>
                </a:buClr>
                <a:buSzPct val="80000"/>
                <a:buFont typeface="Arial" charset="0"/>
                <a:buNone/>
              </a:pPr>
              <a:t>‹#›</a:t>
            </a:fld>
            <a:endParaRPr lang="en-GB" sz="1300" dirty="0">
              <a:solidFill>
                <a:srgbClr val="808080"/>
              </a:solidFill>
            </a:endParaRPr>
          </a:p>
        </p:txBody>
      </p:sp>
    </p:spTree>
    <p:extLst>
      <p:ext uri="{BB962C8B-B14F-4D97-AF65-F5344CB8AC3E}">
        <p14:creationId xmlns:p14="http://schemas.microsoft.com/office/powerpoint/2010/main" val="13637127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Cover">
    <p:spTree>
      <p:nvGrpSpPr>
        <p:cNvPr id="1" name=""/>
        <p:cNvGrpSpPr/>
        <p:nvPr/>
      </p:nvGrpSpPr>
      <p:grpSpPr>
        <a:xfrm>
          <a:off x="0" y="0"/>
          <a:ext cx="0" cy="0"/>
          <a:chOff x="0" y="0"/>
          <a:chExt cx="0" cy="0"/>
        </a:xfrm>
      </p:grpSpPr>
      <p:pic>
        <p:nvPicPr>
          <p:cNvPr id="10" name="Picture 9" descr="ridge4.png"/>
          <p:cNvPicPr>
            <a:picLocks noChangeAspect="1"/>
          </p:cNvPicPr>
          <p:nvPr userDrawn="1"/>
        </p:nvPicPr>
        <p:blipFill>
          <a:blip r:embed="rId2" cstate="print"/>
          <a:stretch>
            <a:fillRect/>
          </a:stretch>
        </p:blipFill>
        <p:spPr bwMode="ltGray">
          <a:xfrm>
            <a:off x="1164" y="1"/>
            <a:ext cx="3968824" cy="1443209"/>
          </a:xfrm>
          <a:prstGeom prst="rect">
            <a:avLst/>
          </a:prstGeom>
        </p:spPr>
      </p:pic>
      <p:pic>
        <p:nvPicPr>
          <p:cNvPr id="11" name="Picture 10" descr="Mahindra Logo.png"/>
          <p:cNvPicPr>
            <a:picLocks noChangeAspect="1"/>
          </p:cNvPicPr>
          <p:nvPr userDrawn="1"/>
        </p:nvPicPr>
        <p:blipFill>
          <a:blip r:embed="rId3" cstate="print"/>
          <a:stretch>
            <a:fillRect/>
          </a:stretch>
        </p:blipFill>
        <p:spPr bwMode="gray">
          <a:xfrm>
            <a:off x="9067800" y="228600"/>
            <a:ext cx="2826571" cy="657341"/>
          </a:xfrm>
          <a:prstGeom prst="rect">
            <a:avLst/>
          </a:prstGeom>
        </p:spPr>
      </p:pic>
      <p:sp>
        <p:nvSpPr>
          <p:cNvPr id="4" name="TextBox 3"/>
          <p:cNvSpPr txBox="1"/>
          <p:nvPr userDrawn="1"/>
        </p:nvSpPr>
        <p:spPr>
          <a:xfrm>
            <a:off x="609600" y="6415201"/>
            <a:ext cx="960000" cy="198000"/>
          </a:xfrm>
          <a:prstGeom prst="rect">
            <a:avLst/>
          </a:prstGeom>
          <a:noFill/>
        </p:spPr>
        <p:txBody>
          <a:bodyPr wrap="square" lIns="0" tIns="0" rIns="0" bIns="0" rtlCol="0">
            <a:noAutofit/>
          </a:bodyPr>
          <a:lstStyle/>
          <a:p>
            <a:pPr fontAlgn="base">
              <a:spcBef>
                <a:spcPct val="0"/>
              </a:spcBef>
              <a:spcAft>
                <a:spcPct val="50000"/>
              </a:spcAft>
              <a:buClr>
                <a:srgbClr val="FFE600"/>
              </a:buClr>
              <a:buSzPct val="80000"/>
              <a:buFont typeface="Arial" charset="0"/>
              <a:buNone/>
            </a:pPr>
            <a:r>
              <a:rPr lang="en-GB" sz="1300" dirty="0" smtClean="0">
                <a:solidFill>
                  <a:srgbClr val="808080"/>
                </a:solidFill>
              </a:rPr>
              <a:t>Page </a:t>
            </a:r>
            <a:fld id="{9AE4D82F-B047-469B-AC52-A46321747EAF}" type="slidenum">
              <a:rPr lang="en-GB" sz="1300" smtClean="0">
                <a:solidFill>
                  <a:srgbClr val="808080"/>
                </a:solidFill>
              </a:rPr>
              <a:pPr fontAlgn="base">
                <a:spcBef>
                  <a:spcPct val="0"/>
                </a:spcBef>
                <a:spcAft>
                  <a:spcPct val="50000"/>
                </a:spcAft>
                <a:buClr>
                  <a:srgbClr val="FFE600"/>
                </a:buClr>
                <a:buSzPct val="80000"/>
                <a:buFont typeface="Arial" charset="0"/>
                <a:buNone/>
              </a:pPr>
              <a:t>‹#›</a:t>
            </a:fld>
            <a:endParaRPr lang="en-GB" sz="1300" dirty="0">
              <a:solidFill>
                <a:srgbClr val="808080"/>
              </a:solidFill>
            </a:endParaRPr>
          </a:p>
        </p:txBody>
      </p:sp>
    </p:spTree>
    <p:extLst>
      <p:ext uri="{BB962C8B-B14F-4D97-AF65-F5344CB8AC3E}">
        <p14:creationId xmlns:p14="http://schemas.microsoft.com/office/powerpoint/2010/main" val="1921758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2" y="719141"/>
            <a:ext cx="10966449"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mj-lt"/>
                <a:ea typeface="+mj-ea"/>
                <a:cs typeface="+mj-cs"/>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pic>
        <p:nvPicPr>
          <p:cNvPr id="4" name="Picture 2" descr="9DABF5487355DA4B8FE1744DDACD3650@INDPRD01"/>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567795" y="11652"/>
            <a:ext cx="608159" cy="1025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38712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2" y="719141"/>
            <a:ext cx="10966449"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mj-lt"/>
                <a:ea typeface="+mj-ea"/>
                <a:cs typeface="+mj-cs"/>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8"/>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mn-lt"/>
                <a:ea typeface="+mn-ea"/>
                <a:cs typeface="+mn-cs"/>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mn-lt"/>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pic>
        <p:nvPicPr>
          <p:cNvPr id="4" name="Picture 2" descr="9DABF5487355DA4B8FE1744DDACD3650@INDPRD01"/>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567795" y="11652"/>
            <a:ext cx="608159" cy="1025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2" y="719141"/>
            <a:ext cx="10966449"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mj-lt"/>
                <a:ea typeface="+mj-ea"/>
                <a:cs typeface="+mj-cs"/>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8"/>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mn-lt"/>
                <a:ea typeface="+mn-ea"/>
                <a:cs typeface="+mn-cs"/>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mn-lt"/>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641349" y="1270455"/>
            <a:ext cx="10966451" cy="283711"/>
          </a:xfrm>
        </p:spPr>
        <p:txBody>
          <a:bodyPr/>
          <a:lstStyle>
            <a:lvl1pPr marL="0" indent="0">
              <a:buNone/>
              <a:defRPr b="1">
                <a:solidFill>
                  <a:schemeClr val="bg2"/>
                </a:solidFill>
              </a:defRPr>
            </a:lvl1pPr>
          </a:lstStyle>
          <a:p>
            <a:pPr lvl="0"/>
            <a:r>
              <a:rPr lang="en-US" smtClean="0"/>
              <a:t>Click to edit Master text styles</a:t>
            </a:r>
          </a:p>
        </p:txBody>
      </p:sp>
      <p:pic>
        <p:nvPicPr>
          <p:cNvPr id="7" name="Picture 2" descr="9DABF5487355DA4B8FE1744DDACD3650@INDPRD01"/>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567795" y="11652"/>
            <a:ext cx="608159" cy="1025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1" y="727075"/>
            <a:ext cx="1096856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mj-lt"/>
                <a:ea typeface="+mj-ea"/>
                <a:cs typeface="+mj-cs"/>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4" name="Text Placeholder 4"/>
          <p:cNvSpPr>
            <a:spLocks noGrp="1"/>
          </p:cNvSpPr>
          <p:nvPr>
            <p:ph type="body" sz="quarter" idx="10" hasCustomPrompt="1"/>
          </p:nvPr>
        </p:nvSpPr>
        <p:spPr bwMode="gray">
          <a:xfrm>
            <a:off x="641349" y="1971678"/>
            <a:ext cx="10966451" cy="1846659"/>
          </a:xfrm>
        </p:spPr>
        <p:txBody>
          <a:bodyPr wrap="square">
            <a:spAutoFit/>
          </a:bodyPr>
          <a:lstStyle>
            <a:lvl1pPr>
              <a:spcBef>
                <a:spcPts val="0"/>
              </a:spcBef>
              <a:spcAft>
                <a:spcPts val="0"/>
              </a:spcAft>
              <a:defRPr lang="en-US" sz="2400" b="0" kern="1200" baseline="0" dirty="0" smtClean="0">
                <a:solidFill>
                  <a:schemeClr val="tx1"/>
                </a:solidFill>
                <a:latin typeface="+mn-lt"/>
                <a:ea typeface="+mn-ea"/>
                <a:cs typeface="+mn-cs"/>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mn-lt"/>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pic>
        <p:nvPicPr>
          <p:cNvPr id="5" name="Picture 2" descr="9DABF5487355DA4B8FE1744DDACD3650@INDPRD01"/>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567795" y="11652"/>
            <a:ext cx="608159" cy="1025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8"/>
            <a:ext cx="5437716" cy="4162425"/>
          </a:xfrm>
        </p:spPr>
        <p:txBody>
          <a:bodyPr>
            <a:noAutofit/>
          </a:bodyPr>
          <a:lstStyle>
            <a:lvl1pPr marL="0" indent="0">
              <a:buNone/>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6451601" y="1971678"/>
            <a:ext cx="5128683"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mn-lt"/>
                <a:ea typeface="+mn-ea"/>
                <a:cs typeface="+mn-cs"/>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mn-lt"/>
                <a:ea typeface="+mn-ea"/>
                <a:cs typeface="Arial" pitchFamily="34" charset="0"/>
              </a:defRPr>
            </a:lvl3pPr>
            <a:lvl4pPr>
              <a:spcBef>
                <a:spcPts val="0"/>
              </a:spcBef>
              <a:spcAft>
                <a:spcPts val="0"/>
              </a:spcAft>
              <a:defRPr lang="en-US" sz="1800" b="0" kern="1200" baseline="0" dirty="0" smtClean="0">
                <a:solidFill>
                  <a:schemeClr val="tx1"/>
                </a:solidFill>
                <a:latin typeface="+mn-lt"/>
                <a:ea typeface="+mn-ea"/>
                <a:cs typeface="Arial" pitchFamily="34" charset="0"/>
              </a:defRPr>
            </a:lvl4pPr>
            <a:lvl5pPr>
              <a:spcBef>
                <a:spcPts val="0"/>
              </a:spcBef>
              <a:spcAft>
                <a:spcPts val="0"/>
              </a:spcAft>
              <a:defRPr lang="en-US" sz="1800" b="0" kern="1200" baseline="0" dirty="0" smtClean="0">
                <a:solidFill>
                  <a:schemeClr val="tx1"/>
                </a:solidFill>
                <a:latin typeface="+mn-lt"/>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mn-lt"/>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351" y="727075"/>
            <a:ext cx="1096856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mj-lt"/>
                <a:ea typeface="+mj-ea"/>
                <a:cs typeface="+mj-cs"/>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7" name="Text Placeholder 41"/>
          <p:cNvSpPr>
            <a:spLocks noGrp="1"/>
          </p:cNvSpPr>
          <p:nvPr>
            <p:ph type="body" sz="quarter" idx="13"/>
          </p:nvPr>
        </p:nvSpPr>
        <p:spPr bwMode="gray">
          <a:xfrm>
            <a:off x="641349" y="1270455"/>
            <a:ext cx="10966451" cy="283711"/>
          </a:xfrm>
        </p:spPr>
        <p:txBody>
          <a:bodyPr/>
          <a:lstStyle>
            <a:lvl1pPr marL="0" indent="0">
              <a:buNone/>
              <a:defRPr b="1">
                <a:solidFill>
                  <a:schemeClr val="bg2"/>
                </a:solidFill>
              </a:defRPr>
            </a:lvl1pPr>
          </a:lstStyle>
          <a:p>
            <a:pPr lvl="0"/>
            <a:r>
              <a:rPr lang="en-US" smtClean="0"/>
              <a:t>Click to edit Master text styles</a:t>
            </a:r>
          </a:p>
        </p:txBody>
      </p:sp>
      <p:pic>
        <p:nvPicPr>
          <p:cNvPr id="9" name="Picture 2" descr="9DABF5487355DA4B8FE1744DDACD3650@INDPRD01"/>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567795" y="11652"/>
            <a:ext cx="608159" cy="1025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3217" y="4067178"/>
            <a:ext cx="73660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3219" y="2200276"/>
            <a:ext cx="7366000"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mj-lt"/>
                <a:ea typeface="+mj-ea"/>
                <a:cs typeface="+mj-cs"/>
              </a:defRPr>
            </a:lvl1pPr>
          </a:lstStyle>
          <a:p>
            <a:r>
              <a:rPr lang="en-US" dirty="0" smtClean="0"/>
              <a:t>Click to Edit Master Title Style</a:t>
            </a:r>
            <a:endParaRPr lang="en-US" dirty="0"/>
          </a:p>
        </p:txBody>
      </p:sp>
      <p:pic>
        <p:nvPicPr>
          <p:cNvPr id="8" name="Picture 7" descr="ridge4.png"/>
          <p:cNvPicPr>
            <a:picLocks noChangeAspect="1"/>
          </p:cNvPicPr>
          <p:nvPr userDrawn="1"/>
        </p:nvPicPr>
        <p:blipFill>
          <a:blip r:embed="rId2" cstate="print"/>
          <a:stretch>
            <a:fillRect/>
          </a:stretch>
        </p:blipFill>
        <p:spPr bwMode="ltGray">
          <a:xfrm>
            <a:off x="1552" y="3"/>
            <a:ext cx="5291765" cy="1443209"/>
          </a:xfrm>
          <a:prstGeom prst="rect">
            <a:avLst/>
          </a:prstGeom>
        </p:spPr>
      </p:pic>
      <p:pic>
        <p:nvPicPr>
          <p:cNvPr id="6" name="Picture 2" descr="9DABF5487355DA4B8FE1744DDACD3650@INDPRD01"/>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3392" y="1916832"/>
            <a:ext cx="1571339" cy="2663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Mahindra Logo.png"/>
          <p:cNvPicPr>
            <a:picLocks noChangeAspect="1"/>
          </p:cNvPicPr>
          <p:nvPr userDrawn="1"/>
        </p:nvPicPr>
        <p:blipFill>
          <a:blip r:embed="rId4" cstate="print"/>
          <a:stretch>
            <a:fillRect/>
          </a:stretch>
        </p:blipFill>
        <p:spPr bwMode="gray">
          <a:xfrm>
            <a:off x="8783452" y="393238"/>
            <a:ext cx="2826464" cy="656737"/>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2" y="1971675"/>
            <a:ext cx="5469467" cy="4175125"/>
          </a:xfrm>
        </p:spPr>
        <p:txBody>
          <a:bodyPr rtlCol="0">
            <a:normAutofit/>
          </a:bodyPr>
          <a:lstStyle>
            <a:lvl1pPr>
              <a:buNone/>
              <a:defRPr/>
            </a:lvl1pPr>
          </a:lstStyle>
          <a:p>
            <a:pPr lvl="0"/>
            <a:r>
              <a:rPr lang="en-US" noProof="0" dirty="0" smtClean="0"/>
              <a:t>Click icon to add picture</a:t>
            </a:r>
          </a:p>
        </p:txBody>
      </p:sp>
      <p:pic>
        <p:nvPicPr>
          <p:cNvPr id="20" name="Picture 19" descr="Mahindra Logo.png"/>
          <p:cNvPicPr>
            <a:picLocks noChangeAspect="1"/>
          </p:cNvPicPr>
          <p:nvPr userDrawn="1"/>
        </p:nvPicPr>
        <p:blipFill>
          <a:blip r:embed="rId2" cstate="print"/>
          <a:stretch>
            <a:fillRect/>
          </a:stretch>
        </p:blipFill>
        <p:spPr bwMode="gray">
          <a:xfrm>
            <a:off x="8783452" y="393238"/>
            <a:ext cx="2826464" cy="656737"/>
          </a:xfrm>
          <a:prstGeom prst="rect">
            <a:avLst/>
          </a:prstGeom>
        </p:spPr>
      </p:pic>
      <p:sp>
        <p:nvSpPr>
          <p:cNvPr id="22" name="Subtitle 2"/>
          <p:cNvSpPr>
            <a:spLocks noGrp="1"/>
          </p:cNvSpPr>
          <p:nvPr>
            <p:ph type="subTitle" idx="1" hasCustomPrompt="1"/>
          </p:nvPr>
        </p:nvSpPr>
        <p:spPr bwMode="gray">
          <a:xfrm>
            <a:off x="6568017" y="4295778"/>
            <a:ext cx="5041899"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8020" y="1971677"/>
            <a:ext cx="5041899"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mj-lt"/>
                <a:ea typeface="+mj-ea"/>
                <a:cs typeface="+mj-cs"/>
              </a:defRPr>
            </a:lvl1pPr>
          </a:lstStyle>
          <a:p>
            <a:r>
              <a:rPr lang="en-US" dirty="0" smtClean="0"/>
              <a:t>Click to Edit Master Title Style</a:t>
            </a:r>
            <a:endParaRPr lang="en-US" dirty="0"/>
          </a:p>
        </p:txBody>
      </p:sp>
      <p:pic>
        <p:nvPicPr>
          <p:cNvPr id="8" name="Picture 7" descr="ridge4.png"/>
          <p:cNvPicPr>
            <a:picLocks noChangeAspect="1"/>
          </p:cNvPicPr>
          <p:nvPr userDrawn="1"/>
        </p:nvPicPr>
        <p:blipFill>
          <a:blip r:embed="rId3" cstate="print"/>
          <a:stretch>
            <a:fillRect/>
          </a:stretch>
        </p:blipFill>
        <p:spPr bwMode="ltGray">
          <a:xfrm>
            <a:off x="1552" y="3"/>
            <a:ext cx="5291765" cy="1443209"/>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20" cstate="print"/>
          <a:stretch>
            <a:fillRect/>
          </a:stretch>
        </p:blipFill>
        <p:spPr bwMode="ltGray">
          <a:xfrm>
            <a:off x="888" y="0"/>
            <a:ext cx="3026832" cy="825500"/>
          </a:xfrm>
          <a:prstGeom prst="rect">
            <a:avLst/>
          </a:prstGeom>
        </p:spPr>
      </p:pic>
      <p:sp>
        <p:nvSpPr>
          <p:cNvPr id="2" name="Title Placeholder 1"/>
          <p:cNvSpPr>
            <a:spLocks noGrp="1"/>
          </p:cNvSpPr>
          <p:nvPr>
            <p:ph type="title"/>
          </p:nvPr>
        </p:nvSpPr>
        <p:spPr>
          <a:xfrm>
            <a:off x="624419" y="711203"/>
            <a:ext cx="10949516"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dirty="0" smtClean="0"/>
              <a:t>Click to edit Master title style</a:t>
            </a:r>
            <a:endParaRPr lang="en-US" dirty="0"/>
          </a:p>
        </p:txBody>
      </p:sp>
      <p:sp>
        <p:nvSpPr>
          <p:cNvPr id="3" name="Text Placeholder 2"/>
          <p:cNvSpPr>
            <a:spLocks noGrp="1"/>
          </p:cNvSpPr>
          <p:nvPr>
            <p:ph type="body" idx="1"/>
          </p:nvPr>
        </p:nvSpPr>
        <p:spPr>
          <a:xfrm>
            <a:off x="641351" y="1971675"/>
            <a:ext cx="10949516"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11815642"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rgbClr val="6D6E71"/>
                </a:solidFill>
                <a:cs typeface="Arial" pitchFamily="34" charset="0"/>
              </a:rPr>
              <a:pPr algn="r">
                <a:defRPr/>
              </a:pPr>
              <a:t>‹#›</a:t>
            </a:fld>
            <a:endParaRPr lang="en-US" sz="1000" dirty="0">
              <a:solidFill>
                <a:srgbClr val="6D6E71"/>
              </a:solidFill>
              <a:cs typeface="Arial"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86"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8" r:id="rId17"/>
    <p:sldLayoutId id="2147483679" r:id="rId18"/>
  </p:sldLayoutIdLst>
  <p:timing>
    <p:tnLst>
      <p:par>
        <p:cTn id="1" dur="indefinite" restart="never" nodeType="tmRoot"/>
      </p:par>
    </p:tnLst>
  </p:timing>
  <p:txStyles>
    <p:titleStyle>
      <a:lvl1pPr algn="l" defTabSz="914400" rtl="0" eaLnBrk="1" latinLnBrk="0" hangingPunct="1">
        <a:spcBef>
          <a:spcPct val="0"/>
        </a:spcBef>
        <a:buNone/>
        <a:defRPr lang="en-US" sz="2400" b="1" kern="1200" dirty="0" smtClean="0">
          <a:solidFill>
            <a:schemeClr val="tx2"/>
          </a:solidFill>
          <a:latin typeface="+mj-lt"/>
          <a:ea typeface="+mj-ea"/>
          <a:cs typeface="+mj-cs"/>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mn-lt"/>
          <a:ea typeface="+mn-ea"/>
          <a:cs typeface="+mn-cs"/>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mn-lt"/>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mn-lt"/>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mn-lt"/>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2" y="201607"/>
            <a:ext cx="10972800" cy="860400"/>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7" name="TextBox 6"/>
          <p:cNvSpPr txBox="1"/>
          <p:nvPr/>
        </p:nvSpPr>
        <p:spPr>
          <a:xfrm>
            <a:off x="609600" y="6415201"/>
            <a:ext cx="960000" cy="198000"/>
          </a:xfrm>
          <a:prstGeom prst="rect">
            <a:avLst/>
          </a:prstGeom>
          <a:noFill/>
        </p:spPr>
        <p:txBody>
          <a:bodyPr wrap="square" lIns="0" tIns="0" rIns="0" bIns="0" rtlCol="0">
            <a:noAutofit/>
          </a:bodyPr>
          <a:lstStyle/>
          <a:p>
            <a:pPr fontAlgn="base">
              <a:spcBef>
                <a:spcPct val="0"/>
              </a:spcBef>
              <a:spcAft>
                <a:spcPct val="50000"/>
              </a:spcAft>
              <a:buClr>
                <a:srgbClr val="FFE600"/>
              </a:buClr>
              <a:buSzPct val="80000"/>
              <a:buFont typeface="Arial" charset="0"/>
              <a:buNone/>
            </a:pPr>
            <a:r>
              <a:rPr lang="en-GB" sz="1300" dirty="0" smtClean="0">
                <a:solidFill>
                  <a:srgbClr val="808080"/>
                </a:solidFill>
              </a:rPr>
              <a:t>Page </a:t>
            </a:r>
            <a:fld id="{9AE4D82F-B047-469B-AC52-A46321747EAF}" type="slidenum">
              <a:rPr lang="en-GB" sz="1300" smtClean="0">
                <a:solidFill>
                  <a:srgbClr val="808080"/>
                </a:solidFill>
              </a:rPr>
              <a:pPr fontAlgn="base">
                <a:spcBef>
                  <a:spcPct val="0"/>
                </a:spcBef>
                <a:spcAft>
                  <a:spcPct val="50000"/>
                </a:spcAft>
                <a:buClr>
                  <a:srgbClr val="FFE600"/>
                </a:buClr>
                <a:buSzPct val="80000"/>
                <a:buFont typeface="Arial" charset="0"/>
                <a:buNone/>
              </a:pPr>
              <a:t>‹#›</a:t>
            </a:fld>
            <a:endParaRPr lang="en-GB" sz="1300" dirty="0">
              <a:solidFill>
                <a:srgbClr val="808080"/>
              </a:solidFill>
            </a:endParaRPr>
          </a:p>
        </p:txBody>
      </p:sp>
      <p:sp>
        <p:nvSpPr>
          <p:cNvPr id="5" name="Footer Placeholder 4"/>
          <p:cNvSpPr>
            <a:spLocks noGrp="1"/>
          </p:cNvSpPr>
          <p:nvPr>
            <p:ph type="ftr" sz="quarter" idx="3"/>
          </p:nvPr>
        </p:nvSpPr>
        <p:spPr>
          <a:xfrm>
            <a:off x="3806400" y="6465944"/>
            <a:ext cx="4579200" cy="201600"/>
          </a:xfrm>
          <a:prstGeom prst="rect">
            <a:avLst/>
          </a:prstGeom>
        </p:spPr>
        <p:txBody>
          <a:bodyPr vert="horz" lIns="0" tIns="0" rIns="0" bIns="0" rtlCol="0" anchor="t" anchorCtr="0">
            <a:noAutofit/>
          </a:bodyPr>
          <a:lstStyle>
            <a:lvl1pPr algn="l">
              <a:defRPr sz="1200">
                <a:solidFill>
                  <a:schemeClr val="bg1"/>
                </a:solidFill>
                <a:latin typeface="+mj-lt"/>
              </a:defRPr>
            </a:lvl1pPr>
          </a:lstStyle>
          <a:p>
            <a:pPr algn="ctr" fontAlgn="base">
              <a:spcBef>
                <a:spcPct val="0"/>
              </a:spcBef>
              <a:spcAft>
                <a:spcPct val="50000"/>
              </a:spcAft>
              <a:buClr>
                <a:srgbClr val="FFE600"/>
              </a:buClr>
              <a:buSzPct val="80000"/>
              <a:buFont typeface="Arial" charset="0"/>
              <a:buNone/>
            </a:pPr>
            <a:r>
              <a:rPr lang="en-GB" dirty="0" smtClean="0">
                <a:solidFill>
                  <a:srgbClr val="808080"/>
                </a:solidFill>
              </a:rPr>
              <a:t>Presentation title</a:t>
            </a:r>
            <a:endParaRPr lang="en-GB" dirty="0">
              <a:solidFill>
                <a:srgbClr val="808080"/>
              </a:solidFill>
            </a:endParaRPr>
          </a:p>
        </p:txBody>
      </p:sp>
    </p:spTree>
    <p:extLst>
      <p:ext uri="{BB962C8B-B14F-4D97-AF65-F5344CB8AC3E}">
        <p14:creationId xmlns:p14="http://schemas.microsoft.com/office/powerpoint/2010/main" val="652363694"/>
      </p:ext>
    </p:extLst>
  </p:cSld>
  <p:clrMap bg1="lt1" tx1="dk1" bg2="lt2" tx2="dk2" accent1="accent1" accent2="accent2" accent3="accent3" accent4="accent4" accent5="accent5" accent6="accent6" hlink="hlink" folHlink="folHlink"/>
  <p:sldLayoutIdLst>
    <p:sldLayoutId id="2147483681" r:id="rId1"/>
    <p:sldLayoutId id="2147483682" r:id="rId2"/>
  </p:sldLayoutIdLst>
  <p:hf sldNum="0" hdr="0" ftr="0" dt="0"/>
  <p:txStyles>
    <p:titleStyle>
      <a:lvl1pPr algn="l" defTabSz="1038830" rtl="0" eaLnBrk="1" latinLnBrk="0" hangingPunct="1">
        <a:lnSpc>
          <a:spcPct val="85000"/>
        </a:lnSpc>
        <a:spcBef>
          <a:spcPct val="0"/>
        </a:spcBef>
        <a:buNone/>
        <a:defRPr sz="3000" b="1" kern="1200">
          <a:solidFill>
            <a:schemeClr val="bg1"/>
          </a:solidFill>
          <a:latin typeface="+mj-lt"/>
          <a:ea typeface="+mj-ea"/>
          <a:cs typeface="Arial" pitchFamily="34" charset="0"/>
        </a:defRPr>
      </a:lvl1pPr>
    </p:titleStyle>
    <p:bodyStyle>
      <a:lvl1pPr marL="389559" indent="-389559" algn="l" defTabSz="1038830" rtl="0" eaLnBrk="1" latinLnBrk="0" hangingPunct="1">
        <a:spcBef>
          <a:spcPct val="20000"/>
        </a:spcBef>
        <a:buClr>
          <a:schemeClr val="accent2"/>
        </a:buClr>
        <a:buSzPct val="70000"/>
        <a:buFont typeface="Arial" pitchFamily="34" charset="0"/>
        <a:buChar char="►"/>
        <a:defRPr sz="2700" kern="1200">
          <a:solidFill>
            <a:schemeClr val="bg1"/>
          </a:solidFill>
          <a:latin typeface="+mn-lt"/>
          <a:ea typeface="+mn-ea"/>
          <a:cs typeface="+mn-cs"/>
        </a:defRPr>
      </a:lvl1pPr>
      <a:lvl2pPr marL="806178" indent="-402185" algn="l" defTabSz="1038830" rtl="0" eaLnBrk="1" latinLnBrk="0" hangingPunct="1">
        <a:spcBef>
          <a:spcPct val="20000"/>
        </a:spcBef>
        <a:buClr>
          <a:schemeClr val="accent2"/>
        </a:buClr>
        <a:buSzPct val="70000"/>
        <a:buFont typeface="Arial" pitchFamily="34" charset="0"/>
        <a:buChar char="►"/>
        <a:defRPr sz="2300" kern="1200">
          <a:solidFill>
            <a:schemeClr val="bg1"/>
          </a:solidFill>
          <a:latin typeface="+mn-lt"/>
          <a:ea typeface="+mn-ea"/>
          <a:cs typeface="+mn-cs"/>
        </a:defRPr>
      </a:lvl2pPr>
      <a:lvl3pPr marL="1224592" indent="-402185" algn="l" defTabSz="1038830" rtl="0" eaLnBrk="1" latinLnBrk="0" hangingPunct="1">
        <a:spcBef>
          <a:spcPct val="20000"/>
        </a:spcBef>
        <a:buClr>
          <a:schemeClr val="accent2"/>
        </a:buClr>
        <a:buSzPct val="70000"/>
        <a:buFont typeface="Arial" pitchFamily="34" charset="0"/>
        <a:buChar char="►"/>
        <a:defRPr sz="2100" kern="1200">
          <a:solidFill>
            <a:schemeClr val="bg1"/>
          </a:solidFill>
          <a:latin typeface="+mn-lt"/>
          <a:ea typeface="+mn-ea"/>
          <a:cs typeface="+mn-cs"/>
        </a:defRPr>
      </a:lvl3pPr>
      <a:lvl4pPr marL="1628587" indent="-403987" algn="l" defTabSz="103883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mn-cs"/>
        </a:defRPr>
      </a:lvl4pPr>
      <a:lvl5pPr marL="2030770" indent="-402185" algn="l" defTabSz="103883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mn-cs"/>
        </a:defRPr>
      </a:lvl5pPr>
      <a:lvl6pPr marL="2856786" indent="-259708" algn="l" defTabSz="1038830"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76202" indent="-259708" algn="l" defTabSz="1038830"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95617" indent="-259708" algn="l" defTabSz="1038830"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15034" indent="-259708" algn="l" defTabSz="1038830"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38830" rtl="0" eaLnBrk="1" latinLnBrk="0" hangingPunct="1">
        <a:defRPr sz="2100" kern="1200">
          <a:solidFill>
            <a:schemeClr val="tx1"/>
          </a:solidFill>
          <a:latin typeface="+mn-lt"/>
          <a:ea typeface="+mn-ea"/>
          <a:cs typeface="+mn-cs"/>
        </a:defRPr>
      </a:lvl1pPr>
      <a:lvl2pPr marL="519417" algn="l" defTabSz="1038830" rtl="0" eaLnBrk="1" latinLnBrk="0" hangingPunct="1">
        <a:defRPr sz="2100" kern="1200">
          <a:solidFill>
            <a:schemeClr val="tx1"/>
          </a:solidFill>
          <a:latin typeface="+mn-lt"/>
          <a:ea typeface="+mn-ea"/>
          <a:cs typeface="+mn-cs"/>
        </a:defRPr>
      </a:lvl2pPr>
      <a:lvl3pPr marL="1038830" algn="l" defTabSz="1038830" rtl="0" eaLnBrk="1" latinLnBrk="0" hangingPunct="1">
        <a:defRPr sz="2100" kern="1200">
          <a:solidFill>
            <a:schemeClr val="tx1"/>
          </a:solidFill>
          <a:latin typeface="+mn-lt"/>
          <a:ea typeface="+mn-ea"/>
          <a:cs typeface="+mn-cs"/>
        </a:defRPr>
      </a:lvl3pPr>
      <a:lvl4pPr marL="1558248" algn="l" defTabSz="1038830" rtl="0" eaLnBrk="1" latinLnBrk="0" hangingPunct="1">
        <a:defRPr sz="2100" kern="1200">
          <a:solidFill>
            <a:schemeClr val="tx1"/>
          </a:solidFill>
          <a:latin typeface="+mn-lt"/>
          <a:ea typeface="+mn-ea"/>
          <a:cs typeface="+mn-cs"/>
        </a:defRPr>
      </a:lvl4pPr>
      <a:lvl5pPr marL="2077664" algn="l" defTabSz="1038830" rtl="0" eaLnBrk="1" latinLnBrk="0" hangingPunct="1">
        <a:defRPr sz="2100" kern="1200">
          <a:solidFill>
            <a:schemeClr val="tx1"/>
          </a:solidFill>
          <a:latin typeface="+mn-lt"/>
          <a:ea typeface="+mn-ea"/>
          <a:cs typeface="+mn-cs"/>
        </a:defRPr>
      </a:lvl5pPr>
      <a:lvl6pPr marL="2597076" algn="l" defTabSz="1038830" rtl="0" eaLnBrk="1" latinLnBrk="0" hangingPunct="1">
        <a:defRPr sz="2100" kern="1200">
          <a:solidFill>
            <a:schemeClr val="tx1"/>
          </a:solidFill>
          <a:latin typeface="+mn-lt"/>
          <a:ea typeface="+mn-ea"/>
          <a:cs typeface="+mn-cs"/>
        </a:defRPr>
      </a:lvl6pPr>
      <a:lvl7pPr marL="3116491" algn="l" defTabSz="1038830" rtl="0" eaLnBrk="1" latinLnBrk="0" hangingPunct="1">
        <a:defRPr sz="2100" kern="1200">
          <a:solidFill>
            <a:schemeClr val="tx1"/>
          </a:solidFill>
          <a:latin typeface="+mn-lt"/>
          <a:ea typeface="+mn-ea"/>
          <a:cs typeface="+mn-cs"/>
        </a:defRPr>
      </a:lvl7pPr>
      <a:lvl8pPr marL="3635911" algn="l" defTabSz="1038830" rtl="0" eaLnBrk="1" latinLnBrk="0" hangingPunct="1">
        <a:defRPr sz="2100" kern="1200">
          <a:solidFill>
            <a:schemeClr val="tx1"/>
          </a:solidFill>
          <a:latin typeface="+mn-lt"/>
          <a:ea typeface="+mn-ea"/>
          <a:cs typeface="+mn-cs"/>
        </a:defRPr>
      </a:lvl8pPr>
      <a:lvl9pPr marL="4155324" algn="l" defTabSz="1038830"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2" y="201607"/>
            <a:ext cx="10972800" cy="860400"/>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7" name="TextBox 6"/>
          <p:cNvSpPr txBox="1"/>
          <p:nvPr/>
        </p:nvSpPr>
        <p:spPr>
          <a:xfrm>
            <a:off x="609600" y="6415201"/>
            <a:ext cx="960000" cy="198000"/>
          </a:xfrm>
          <a:prstGeom prst="rect">
            <a:avLst/>
          </a:prstGeom>
          <a:noFill/>
        </p:spPr>
        <p:txBody>
          <a:bodyPr wrap="square" lIns="0" tIns="0" rIns="0" bIns="0" rtlCol="0">
            <a:noAutofit/>
          </a:bodyPr>
          <a:lstStyle/>
          <a:p>
            <a:pPr fontAlgn="base">
              <a:spcBef>
                <a:spcPct val="0"/>
              </a:spcBef>
              <a:spcAft>
                <a:spcPct val="50000"/>
              </a:spcAft>
              <a:buClr>
                <a:srgbClr val="FFE600"/>
              </a:buClr>
              <a:buSzPct val="80000"/>
              <a:buFont typeface="Arial" charset="0"/>
              <a:buNone/>
            </a:pPr>
            <a:r>
              <a:rPr lang="en-GB" sz="1300" dirty="0" smtClean="0">
                <a:solidFill>
                  <a:srgbClr val="808080"/>
                </a:solidFill>
              </a:rPr>
              <a:t>Page </a:t>
            </a:r>
            <a:fld id="{9AE4D82F-B047-469B-AC52-A46321747EAF}" type="slidenum">
              <a:rPr lang="en-GB" sz="1300" smtClean="0">
                <a:solidFill>
                  <a:srgbClr val="808080"/>
                </a:solidFill>
              </a:rPr>
              <a:pPr fontAlgn="base">
                <a:spcBef>
                  <a:spcPct val="0"/>
                </a:spcBef>
                <a:spcAft>
                  <a:spcPct val="50000"/>
                </a:spcAft>
                <a:buClr>
                  <a:srgbClr val="FFE600"/>
                </a:buClr>
                <a:buSzPct val="80000"/>
                <a:buFont typeface="Arial" charset="0"/>
                <a:buNone/>
              </a:pPr>
              <a:t>‹#›</a:t>
            </a:fld>
            <a:endParaRPr lang="en-GB" sz="1300" dirty="0">
              <a:solidFill>
                <a:srgbClr val="808080"/>
              </a:solidFill>
            </a:endParaRPr>
          </a:p>
        </p:txBody>
      </p:sp>
      <p:sp>
        <p:nvSpPr>
          <p:cNvPr id="5" name="Footer Placeholder 4"/>
          <p:cNvSpPr>
            <a:spLocks noGrp="1"/>
          </p:cNvSpPr>
          <p:nvPr>
            <p:ph type="ftr" sz="quarter" idx="3"/>
          </p:nvPr>
        </p:nvSpPr>
        <p:spPr>
          <a:xfrm>
            <a:off x="3806400" y="6465944"/>
            <a:ext cx="4579200" cy="201600"/>
          </a:xfrm>
          <a:prstGeom prst="rect">
            <a:avLst/>
          </a:prstGeom>
        </p:spPr>
        <p:txBody>
          <a:bodyPr vert="horz" lIns="0" tIns="0" rIns="0" bIns="0" rtlCol="0" anchor="t" anchorCtr="0">
            <a:noAutofit/>
          </a:bodyPr>
          <a:lstStyle>
            <a:lvl1pPr algn="l">
              <a:defRPr sz="1200">
                <a:solidFill>
                  <a:schemeClr val="bg1"/>
                </a:solidFill>
                <a:latin typeface="+mj-lt"/>
              </a:defRPr>
            </a:lvl1pPr>
          </a:lstStyle>
          <a:p>
            <a:pPr algn="ctr" fontAlgn="base">
              <a:spcBef>
                <a:spcPct val="0"/>
              </a:spcBef>
              <a:spcAft>
                <a:spcPct val="50000"/>
              </a:spcAft>
              <a:buClr>
                <a:srgbClr val="FFE600"/>
              </a:buClr>
              <a:buSzPct val="80000"/>
              <a:buFont typeface="Arial" charset="0"/>
              <a:buNone/>
            </a:pPr>
            <a:r>
              <a:rPr lang="en-GB" dirty="0" smtClean="0">
                <a:solidFill>
                  <a:srgbClr val="808080"/>
                </a:solidFill>
              </a:rPr>
              <a:t>Presentation title</a:t>
            </a:r>
            <a:endParaRPr lang="en-GB" dirty="0">
              <a:solidFill>
                <a:srgbClr val="808080"/>
              </a:solidFill>
            </a:endParaRPr>
          </a:p>
        </p:txBody>
      </p:sp>
    </p:spTree>
    <p:extLst>
      <p:ext uri="{BB962C8B-B14F-4D97-AF65-F5344CB8AC3E}">
        <p14:creationId xmlns:p14="http://schemas.microsoft.com/office/powerpoint/2010/main" val="1242226185"/>
      </p:ext>
    </p:extLst>
  </p:cSld>
  <p:clrMap bg1="lt1" tx1="dk1" bg2="lt2" tx2="dk2" accent1="accent1" accent2="accent2" accent3="accent3" accent4="accent4" accent5="accent5" accent6="accent6" hlink="hlink" folHlink="folHlink"/>
  <p:sldLayoutIdLst>
    <p:sldLayoutId id="2147483684" r:id="rId1"/>
    <p:sldLayoutId id="2147483685" r:id="rId2"/>
  </p:sldLayoutIdLst>
  <p:hf sldNum="0" hdr="0" ftr="0" dt="0"/>
  <p:txStyles>
    <p:titleStyle>
      <a:lvl1pPr algn="l" defTabSz="1038830" rtl="0" eaLnBrk="1" latinLnBrk="0" hangingPunct="1">
        <a:lnSpc>
          <a:spcPct val="85000"/>
        </a:lnSpc>
        <a:spcBef>
          <a:spcPct val="0"/>
        </a:spcBef>
        <a:buNone/>
        <a:defRPr sz="3000" b="1" kern="1200">
          <a:solidFill>
            <a:schemeClr val="bg1"/>
          </a:solidFill>
          <a:latin typeface="+mj-lt"/>
          <a:ea typeface="+mj-ea"/>
          <a:cs typeface="Arial" pitchFamily="34" charset="0"/>
        </a:defRPr>
      </a:lvl1pPr>
    </p:titleStyle>
    <p:bodyStyle>
      <a:lvl1pPr marL="389559" indent="-389559" algn="l" defTabSz="1038830" rtl="0" eaLnBrk="1" latinLnBrk="0" hangingPunct="1">
        <a:spcBef>
          <a:spcPct val="20000"/>
        </a:spcBef>
        <a:buClr>
          <a:schemeClr val="accent2"/>
        </a:buClr>
        <a:buSzPct val="70000"/>
        <a:buFont typeface="Arial" pitchFamily="34" charset="0"/>
        <a:buChar char="►"/>
        <a:defRPr sz="2700" kern="1200">
          <a:solidFill>
            <a:schemeClr val="bg1"/>
          </a:solidFill>
          <a:latin typeface="+mn-lt"/>
          <a:ea typeface="+mn-ea"/>
          <a:cs typeface="+mn-cs"/>
        </a:defRPr>
      </a:lvl1pPr>
      <a:lvl2pPr marL="806178" indent="-402185" algn="l" defTabSz="1038830" rtl="0" eaLnBrk="1" latinLnBrk="0" hangingPunct="1">
        <a:spcBef>
          <a:spcPct val="20000"/>
        </a:spcBef>
        <a:buClr>
          <a:schemeClr val="accent2"/>
        </a:buClr>
        <a:buSzPct val="70000"/>
        <a:buFont typeface="Arial" pitchFamily="34" charset="0"/>
        <a:buChar char="►"/>
        <a:defRPr sz="2300" kern="1200">
          <a:solidFill>
            <a:schemeClr val="bg1"/>
          </a:solidFill>
          <a:latin typeface="+mn-lt"/>
          <a:ea typeface="+mn-ea"/>
          <a:cs typeface="+mn-cs"/>
        </a:defRPr>
      </a:lvl2pPr>
      <a:lvl3pPr marL="1224592" indent="-402185" algn="l" defTabSz="1038830" rtl="0" eaLnBrk="1" latinLnBrk="0" hangingPunct="1">
        <a:spcBef>
          <a:spcPct val="20000"/>
        </a:spcBef>
        <a:buClr>
          <a:schemeClr val="accent2"/>
        </a:buClr>
        <a:buSzPct val="70000"/>
        <a:buFont typeface="Arial" pitchFamily="34" charset="0"/>
        <a:buChar char="►"/>
        <a:defRPr sz="2100" kern="1200">
          <a:solidFill>
            <a:schemeClr val="bg1"/>
          </a:solidFill>
          <a:latin typeface="+mn-lt"/>
          <a:ea typeface="+mn-ea"/>
          <a:cs typeface="+mn-cs"/>
        </a:defRPr>
      </a:lvl3pPr>
      <a:lvl4pPr marL="1628587" indent="-403987" algn="l" defTabSz="103883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mn-cs"/>
        </a:defRPr>
      </a:lvl4pPr>
      <a:lvl5pPr marL="2030770" indent="-402185" algn="l" defTabSz="103883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mn-cs"/>
        </a:defRPr>
      </a:lvl5pPr>
      <a:lvl6pPr marL="2856786" indent="-259708" algn="l" defTabSz="1038830"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76202" indent="-259708" algn="l" defTabSz="1038830"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95617" indent="-259708" algn="l" defTabSz="1038830"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15034" indent="-259708" algn="l" defTabSz="1038830"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38830" rtl="0" eaLnBrk="1" latinLnBrk="0" hangingPunct="1">
        <a:defRPr sz="2100" kern="1200">
          <a:solidFill>
            <a:schemeClr val="tx1"/>
          </a:solidFill>
          <a:latin typeface="+mn-lt"/>
          <a:ea typeface="+mn-ea"/>
          <a:cs typeface="+mn-cs"/>
        </a:defRPr>
      </a:lvl1pPr>
      <a:lvl2pPr marL="519417" algn="l" defTabSz="1038830" rtl="0" eaLnBrk="1" latinLnBrk="0" hangingPunct="1">
        <a:defRPr sz="2100" kern="1200">
          <a:solidFill>
            <a:schemeClr val="tx1"/>
          </a:solidFill>
          <a:latin typeface="+mn-lt"/>
          <a:ea typeface="+mn-ea"/>
          <a:cs typeface="+mn-cs"/>
        </a:defRPr>
      </a:lvl2pPr>
      <a:lvl3pPr marL="1038830" algn="l" defTabSz="1038830" rtl="0" eaLnBrk="1" latinLnBrk="0" hangingPunct="1">
        <a:defRPr sz="2100" kern="1200">
          <a:solidFill>
            <a:schemeClr val="tx1"/>
          </a:solidFill>
          <a:latin typeface="+mn-lt"/>
          <a:ea typeface="+mn-ea"/>
          <a:cs typeface="+mn-cs"/>
        </a:defRPr>
      </a:lvl3pPr>
      <a:lvl4pPr marL="1558248" algn="l" defTabSz="1038830" rtl="0" eaLnBrk="1" latinLnBrk="0" hangingPunct="1">
        <a:defRPr sz="2100" kern="1200">
          <a:solidFill>
            <a:schemeClr val="tx1"/>
          </a:solidFill>
          <a:latin typeface="+mn-lt"/>
          <a:ea typeface="+mn-ea"/>
          <a:cs typeface="+mn-cs"/>
        </a:defRPr>
      </a:lvl4pPr>
      <a:lvl5pPr marL="2077664" algn="l" defTabSz="1038830" rtl="0" eaLnBrk="1" latinLnBrk="0" hangingPunct="1">
        <a:defRPr sz="2100" kern="1200">
          <a:solidFill>
            <a:schemeClr val="tx1"/>
          </a:solidFill>
          <a:latin typeface="+mn-lt"/>
          <a:ea typeface="+mn-ea"/>
          <a:cs typeface="+mn-cs"/>
        </a:defRPr>
      </a:lvl5pPr>
      <a:lvl6pPr marL="2597076" algn="l" defTabSz="1038830" rtl="0" eaLnBrk="1" latinLnBrk="0" hangingPunct="1">
        <a:defRPr sz="2100" kern="1200">
          <a:solidFill>
            <a:schemeClr val="tx1"/>
          </a:solidFill>
          <a:latin typeface="+mn-lt"/>
          <a:ea typeface="+mn-ea"/>
          <a:cs typeface="+mn-cs"/>
        </a:defRPr>
      </a:lvl6pPr>
      <a:lvl7pPr marL="3116491" algn="l" defTabSz="1038830" rtl="0" eaLnBrk="1" latinLnBrk="0" hangingPunct="1">
        <a:defRPr sz="2100" kern="1200">
          <a:solidFill>
            <a:schemeClr val="tx1"/>
          </a:solidFill>
          <a:latin typeface="+mn-lt"/>
          <a:ea typeface="+mn-ea"/>
          <a:cs typeface="+mn-cs"/>
        </a:defRPr>
      </a:lvl7pPr>
      <a:lvl8pPr marL="3635911" algn="l" defTabSz="1038830" rtl="0" eaLnBrk="1" latinLnBrk="0" hangingPunct="1">
        <a:defRPr sz="2100" kern="1200">
          <a:solidFill>
            <a:schemeClr val="tx1"/>
          </a:solidFill>
          <a:latin typeface="+mn-lt"/>
          <a:ea typeface="+mn-ea"/>
          <a:cs typeface="+mn-cs"/>
        </a:defRPr>
      </a:lvl8pPr>
      <a:lvl9pPr marL="4155324" algn="l" defTabSz="103883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2436285" y="3645024"/>
            <a:ext cx="7349067" cy="1584176"/>
          </a:xfrm>
        </p:spPr>
        <p:txBody>
          <a:bodyPr anchor="t" anchorCtr="0"/>
          <a:lstStyle/>
          <a:p>
            <a:r>
              <a:rPr lang="en-GB" sz="2800" dirty="0"/>
              <a:t>Hire to Separate </a:t>
            </a:r>
            <a:r>
              <a:rPr lang="en-GB" sz="2800" dirty="0" smtClean="0"/>
              <a:t>KPIs</a:t>
            </a:r>
          </a:p>
          <a:p>
            <a:endParaRPr lang="en-IN" sz="2800" b="0" dirty="0"/>
          </a:p>
          <a:p>
            <a:r>
              <a:rPr lang="en-IN" sz="2000" b="0" dirty="0" smtClean="0"/>
              <a:t>June 2016</a:t>
            </a:r>
            <a:endParaRPr lang="en-IN" sz="2400" b="0" dirty="0"/>
          </a:p>
        </p:txBody>
      </p:sp>
      <p:sp>
        <p:nvSpPr>
          <p:cNvPr id="4" name="Title 3"/>
          <p:cNvSpPr>
            <a:spLocks noGrp="1"/>
          </p:cNvSpPr>
          <p:nvPr>
            <p:ph type="title"/>
          </p:nvPr>
        </p:nvSpPr>
        <p:spPr/>
        <p:txBody>
          <a:bodyPr/>
          <a:lstStyle/>
          <a:p>
            <a:r>
              <a:rPr lang="en-IN" dirty="0" smtClean="0"/>
              <a:t>Project M-Drishti</a:t>
            </a:r>
            <a:endParaRPr lang="en-IN" dirty="0"/>
          </a:p>
        </p:txBody>
      </p:sp>
    </p:spTree>
    <p:extLst>
      <p:ext uri="{BB962C8B-B14F-4D97-AF65-F5344CB8AC3E}">
        <p14:creationId xmlns:p14="http://schemas.microsoft.com/office/powerpoint/2010/main" val="1266722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53219" y="2200276"/>
            <a:ext cx="7366000" cy="615553"/>
          </a:xfrm>
        </p:spPr>
        <p:txBody>
          <a:bodyPr/>
          <a:lstStyle/>
          <a:p>
            <a:r>
              <a:rPr lang="en-US" dirty="0" smtClean="0"/>
              <a:t>E-</a:t>
            </a:r>
            <a:r>
              <a:rPr lang="en-US" dirty="0" err="1" smtClean="0"/>
              <a:t>KPIs</a:t>
            </a:r>
            <a:endParaRPr lang="en-GB" dirty="0"/>
          </a:p>
        </p:txBody>
      </p:sp>
    </p:spTree>
    <p:extLst>
      <p:ext uri="{BB962C8B-B14F-4D97-AF65-F5344CB8AC3E}">
        <p14:creationId xmlns:p14="http://schemas.microsoft.com/office/powerpoint/2010/main" val="3990524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52" y="719141"/>
            <a:ext cx="10966449" cy="369332"/>
          </a:xfrm>
        </p:spPr>
        <p:txBody>
          <a:bodyPr/>
          <a:lstStyle/>
          <a:p>
            <a:r>
              <a:rPr lang="en-US" dirty="0" err="1" smtClean="0"/>
              <a:t>HR</a:t>
            </a:r>
            <a:r>
              <a:rPr lang="en-US" dirty="0" smtClean="0"/>
              <a:t> E-</a:t>
            </a:r>
            <a:r>
              <a:rPr lang="en-US" dirty="0" err="1" smtClean="0"/>
              <a:t>KPI</a:t>
            </a:r>
            <a:r>
              <a:rPr lang="en-US" dirty="0" smtClean="0"/>
              <a:t> List: Manpower Planning</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571021955"/>
              </p:ext>
            </p:extLst>
          </p:nvPr>
        </p:nvGraphicFramePr>
        <p:xfrm>
          <a:off x="327931" y="1196752"/>
          <a:ext cx="7896749" cy="1859280"/>
        </p:xfrm>
        <a:graphic>
          <a:graphicData uri="http://schemas.openxmlformats.org/drawingml/2006/table">
            <a:tbl>
              <a:tblPr>
                <a:tableStyleId>{2D5ABB26-0587-4C30-8999-92F81FD0307C}</a:tableStyleId>
              </a:tblPr>
              <a:tblGrid>
                <a:gridCol w="478699"/>
                <a:gridCol w="1528851"/>
                <a:gridCol w="1345475"/>
                <a:gridCol w="2690953"/>
                <a:gridCol w="822237"/>
                <a:gridCol w="1030534"/>
              </a:tblGrid>
              <a:tr h="396000">
                <a:tc>
                  <a:txBody>
                    <a:bodyPr/>
                    <a:lstStyle/>
                    <a:p>
                      <a:pPr algn="ctr" fontAlgn="ctr"/>
                      <a:r>
                        <a:rPr lang="en-GB" sz="1000" b="1" u="none" strike="noStrike" dirty="0" smtClean="0">
                          <a:solidFill>
                            <a:schemeClr val="bg1"/>
                          </a:solidFill>
                          <a:effectLst/>
                          <a:latin typeface="+mn-lt"/>
                          <a:cs typeface="Calibri" panose="020F0502020204030204" pitchFamily="34" charset="0"/>
                        </a:rPr>
                        <a:t>Sr. No</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fontAlgn="ctr"/>
                      <a:r>
                        <a:rPr lang="en-GB" sz="1000" b="1" u="none" strike="noStrike" dirty="0" smtClean="0">
                          <a:solidFill>
                            <a:schemeClr val="bg1"/>
                          </a:solidFill>
                          <a:effectLst/>
                          <a:latin typeface="+mn-lt"/>
                          <a:cs typeface="Calibri" panose="020F0502020204030204" pitchFamily="34" charset="0"/>
                        </a:rPr>
                        <a:t>KPI</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marL="0" algn="ctr" defTabSz="914400" rtl="0" eaLnBrk="1" fontAlgn="ctr" latinLnBrk="0" hangingPunct="1"/>
                      <a:r>
                        <a:rPr lang="en-US" sz="1000" b="1" u="none" strike="noStrike" kern="1200" dirty="0" smtClean="0">
                          <a:solidFill>
                            <a:schemeClr val="bg1"/>
                          </a:solidFill>
                          <a:effectLst/>
                          <a:latin typeface="+mn-lt"/>
                          <a:ea typeface="+mn-ea"/>
                          <a:cs typeface="Calibri" panose="020F0502020204030204" pitchFamily="34" charset="0"/>
                        </a:rPr>
                        <a:t>KPI Definition</a:t>
                      </a:r>
                      <a:endParaRPr lang="en-GB" sz="1000" b="1" u="none" strike="noStrike" kern="1200" dirty="0">
                        <a:solidFill>
                          <a:schemeClr val="bg1"/>
                        </a:solidFill>
                        <a:effectLst/>
                        <a:latin typeface="+mn-lt"/>
                        <a:ea typeface="+mn-ea"/>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marL="0" algn="ctr" defTabSz="914400" rtl="0" eaLnBrk="1" fontAlgn="ctr" latinLnBrk="0" hangingPunct="1"/>
                      <a:r>
                        <a:rPr lang="en-US" sz="1000" b="1" u="none" strike="noStrike" kern="1200" dirty="0" smtClean="0">
                          <a:solidFill>
                            <a:schemeClr val="bg1"/>
                          </a:solidFill>
                          <a:effectLst/>
                          <a:latin typeface="+mn-lt"/>
                          <a:ea typeface="+mn-ea"/>
                          <a:cs typeface="Calibri" panose="020F0502020204030204" pitchFamily="34" charset="0"/>
                        </a:rPr>
                        <a:t>KPI Formula</a:t>
                      </a:r>
                      <a:endParaRPr lang="en-GB" sz="1000" b="1" u="none" strike="noStrike" kern="1200" dirty="0">
                        <a:solidFill>
                          <a:schemeClr val="bg1"/>
                        </a:solidFill>
                        <a:effectLst/>
                        <a:latin typeface="+mn-lt"/>
                        <a:ea typeface="+mn-ea"/>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fontAlgn="ctr"/>
                      <a:r>
                        <a:rPr lang="en-US" sz="1000" b="1" i="0" u="none" strike="noStrike" dirty="0" smtClean="0">
                          <a:solidFill>
                            <a:schemeClr val="bg1"/>
                          </a:solidFill>
                          <a:effectLst/>
                          <a:latin typeface="+mn-lt"/>
                          <a:cs typeface="Calibri" panose="020F0502020204030204" pitchFamily="34" charset="0"/>
                        </a:rPr>
                        <a:t>Unit of Measure</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a:r>
                        <a:rPr lang="en-US" sz="1000" b="1" dirty="0" smtClean="0">
                          <a:solidFill>
                            <a:schemeClr val="bg1"/>
                          </a:solidFill>
                          <a:latin typeface="+mn-lt"/>
                        </a:rPr>
                        <a:t>Publishing Frequency</a:t>
                      </a:r>
                      <a:endParaRPr lang="en-IN" sz="1000" b="1" dirty="0">
                        <a:solidFill>
                          <a:schemeClr val="bg1"/>
                        </a:solidFill>
                        <a:latin typeface="+mn-lt"/>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r>
              <a:tr h="296589">
                <a:tc>
                  <a:txBody>
                    <a:bodyPr/>
                    <a:lstStyle/>
                    <a:p>
                      <a:pPr algn="l" fontAlgn="b"/>
                      <a:r>
                        <a:rPr lang="en-US" sz="1050" b="0" i="0" u="none" strike="noStrike" dirty="0" smtClean="0">
                          <a:solidFill>
                            <a:schemeClr val="tx1"/>
                          </a:solidFill>
                          <a:effectLst/>
                          <a:latin typeface="+mn-lt"/>
                          <a:cs typeface="Calibri" panose="020F0502020204030204" pitchFamily="34" charset="0"/>
                        </a:rPr>
                        <a:t>1</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chemeClr val="tx1"/>
                          </a:solidFill>
                          <a:effectLst/>
                          <a:latin typeface="+mn-lt"/>
                          <a:cs typeface="Calibri" panose="020F0502020204030204" pitchFamily="34" charset="0"/>
                        </a:rPr>
                        <a:t>Deviation in no</a:t>
                      </a:r>
                      <a:r>
                        <a:rPr lang="en-IN" sz="1050" b="0" i="0" u="none" strike="noStrike" dirty="0">
                          <a:solidFill>
                            <a:schemeClr val="tx1"/>
                          </a:solidFill>
                          <a:effectLst/>
                          <a:latin typeface="+mn-lt"/>
                          <a:cs typeface="Calibri" panose="020F0502020204030204" pitchFamily="34" charset="0"/>
                        </a:rPr>
                        <a:t>. of employees</a:t>
                      </a:r>
                      <a:br>
                        <a:rPr lang="en-IN" sz="1050" b="0" i="0" u="none" strike="noStrike" dirty="0">
                          <a:solidFill>
                            <a:schemeClr val="tx1"/>
                          </a:solidFill>
                          <a:effectLst/>
                          <a:latin typeface="+mn-lt"/>
                          <a:cs typeface="Calibri" panose="020F0502020204030204" pitchFamily="34" charset="0"/>
                        </a:rPr>
                      </a:br>
                      <a:r>
                        <a:rPr lang="en-IN" sz="1050" b="0" i="0" u="none" strike="noStrike" dirty="0">
                          <a:solidFill>
                            <a:schemeClr val="tx1"/>
                          </a:solidFill>
                          <a:effectLst/>
                          <a:latin typeface="+mn-lt"/>
                          <a:cs typeface="Calibri" panose="020F0502020204030204" pitchFamily="34" charset="0"/>
                        </a:rPr>
                        <a:t>1. Officers</a:t>
                      </a:r>
                      <a:br>
                        <a:rPr lang="en-IN" sz="1050" b="0" i="0" u="none" strike="noStrike" dirty="0">
                          <a:solidFill>
                            <a:schemeClr val="tx1"/>
                          </a:solidFill>
                          <a:effectLst/>
                          <a:latin typeface="+mn-lt"/>
                          <a:cs typeface="Calibri" panose="020F0502020204030204" pitchFamily="34" charset="0"/>
                        </a:rPr>
                      </a:br>
                      <a:r>
                        <a:rPr lang="en-IN" sz="1050" b="0" i="0" u="none" strike="noStrike" dirty="0">
                          <a:solidFill>
                            <a:schemeClr val="tx1"/>
                          </a:solidFill>
                          <a:effectLst/>
                          <a:latin typeface="+mn-lt"/>
                          <a:cs typeface="Calibri" panose="020F0502020204030204" pitchFamily="34" charset="0"/>
                        </a:rPr>
                        <a:t>2. Workmen</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chemeClr val="tx1"/>
                          </a:solidFill>
                          <a:effectLst/>
                          <a:latin typeface="+mn-lt"/>
                          <a:cs typeface="Calibri" panose="020F0502020204030204" pitchFamily="34" charset="0"/>
                        </a:rPr>
                        <a:t>Deviations in strength </a:t>
                      </a:r>
                      <a:r>
                        <a:rPr lang="en-IN" sz="1050" b="0" i="0" u="none" strike="noStrike" dirty="0">
                          <a:solidFill>
                            <a:schemeClr val="tx1"/>
                          </a:solidFill>
                          <a:effectLst/>
                          <a:latin typeface="+mn-lt"/>
                          <a:cs typeface="Calibri" panose="020F0502020204030204" pitchFamily="34" charset="0"/>
                        </a:rPr>
                        <a:t>of workforce in organization</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chemeClr val="tx1"/>
                          </a:solidFill>
                          <a:effectLst/>
                          <a:latin typeface="+mn-lt"/>
                          <a:cs typeface="Calibri" panose="020F0502020204030204" pitchFamily="34" charset="0"/>
                        </a:rPr>
                        <a:t>1 standard deviation from</a:t>
                      </a:r>
                      <a:r>
                        <a:rPr lang="en-IN" sz="1050" b="0" i="0" u="none" strike="noStrike" baseline="0" dirty="0" smtClean="0">
                          <a:solidFill>
                            <a:schemeClr val="tx1"/>
                          </a:solidFill>
                          <a:effectLst/>
                          <a:latin typeface="+mn-lt"/>
                          <a:cs typeface="Calibri" panose="020F0502020204030204" pitchFamily="34" charset="0"/>
                        </a:rPr>
                        <a:t> 3 month moving average</a:t>
                      </a:r>
                      <a:r>
                        <a:rPr lang="en-IN" sz="1050" b="0" i="0" u="none" strike="noStrike" dirty="0" smtClean="0">
                          <a:solidFill>
                            <a:schemeClr val="tx1"/>
                          </a:solidFill>
                          <a:effectLst/>
                          <a:latin typeface="+mn-lt"/>
                          <a:cs typeface="Calibri" panose="020F0502020204030204" pitchFamily="34" charset="0"/>
                        </a:rPr>
                        <a:t> in no</a:t>
                      </a:r>
                      <a:r>
                        <a:rPr lang="en-IN" sz="1050" b="0" i="0" u="none" strike="noStrike" dirty="0">
                          <a:solidFill>
                            <a:schemeClr val="tx1"/>
                          </a:solidFill>
                          <a:effectLst/>
                          <a:latin typeface="+mn-lt"/>
                          <a:cs typeface="Calibri" panose="020F0502020204030204" pitchFamily="34" charset="0"/>
                        </a:rPr>
                        <a:t>. of employees</a:t>
                      </a:r>
                      <a:br>
                        <a:rPr lang="en-IN" sz="1050" b="0" i="0" u="none" strike="noStrike" dirty="0">
                          <a:solidFill>
                            <a:schemeClr val="tx1"/>
                          </a:solidFill>
                          <a:effectLst/>
                          <a:latin typeface="+mn-lt"/>
                          <a:cs typeface="Calibri" panose="020F0502020204030204" pitchFamily="34" charset="0"/>
                        </a:rPr>
                      </a:br>
                      <a:r>
                        <a:rPr lang="en-IN" sz="1050" b="0" i="0" u="none" strike="noStrike" dirty="0">
                          <a:solidFill>
                            <a:schemeClr val="tx1"/>
                          </a:solidFill>
                          <a:effectLst/>
                          <a:latin typeface="+mn-lt"/>
                          <a:cs typeface="Calibri" panose="020F0502020204030204" pitchFamily="34" charset="0"/>
                        </a:rPr>
                        <a:t>1. Officers</a:t>
                      </a:r>
                      <a:br>
                        <a:rPr lang="en-IN" sz="1050" b="0" i="0" u="none" strike="noStrike" dirty="0">
                          <a:solidFill>
                            <a:schemeClr val="tx1"/>
                          </a:solidFill>
                          <a:effectLst/>
                          <a:latin typeface="+mn-lt"/>
                          <a:cs typeface="Calibri" panose="020F0502020204030204" pitchFamily="34" charset="0"/>
                        </a:rPr>
                      </a:br>
                      <a:r>
                        <a:rPr lang="en-IN" sz="1050" b="0" i="0" u="none" strike="noStrike" dirty="0">
                          <a:solidFill>
                            <a:schemeClr val="tx1"/>
                          </a:solidFill>
                          <a:effectLst/>
                          <a:latin typeface="+mn-lt"/>
                          <a:cs typeface="Calibri" panose="020F0502020204030204" pitchFamily="34" charset="0"/>
                        </a:rPr>
                        <a:t>2. Workmen</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chemeClr val="tx1"/>
                          </a:solidFill>
                          <a:effectLst/>
                          <a:latin typeface="+mn-lt"/>
                          <a:cs typeface="Calibri" panose="020F0502020204030204" pitchFamily="34" charset="0"/>
                        </a:rPr>
                        <a:t>Number</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chemeClr val="tx1"/>
                          </a:solidFill>
                          <a:effectLst/>
                          <a:latin typeface="+mn-lt"/>
                          <a:cs typeface="Calibri" panose="020F0502020204030204" pitchFamily="34" charset="0"/>
                        </a:rPr>
                        <a:t>Monthly</a:t>
                      </a:r>
                      <a:endParaRPr lang="en-IN" sz="105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US" sz="1050" b="0" i="0" u="none" strike="noStrike" dirty="0" smtClean="0">
                          <a:solidFill>
                            <a:srgbClr val="000000"/>
                          </a:solidFill>
                          <a:effectLst/>
                          <a:latin typeface="+mn-lt"/>
                          <a:cs typeface="Calibri" panose="020F0502020204030204" pitchFamily="34" charset="0"/>
                        </a:rPr>
                        <a:t>2</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rgbClr val="000000"/>
                          </a:solidFill>
                          <a:effectLst/>
                          <a:latin typeface="+mn-lt"/>
                        </a:rPr>
                        <a:t>Deviation in Manning </a:t>
                      </a:r>
                      <a:r>
                        <a:rPr lang="en-IN" sz="1050" b="0" i="0" u="none" strike="noStrike" dirty="0">
                          <a:solidFill>
                            <a:srgbClr val="000000"/>
                          </a:solidFill>
                          <a:effectLst/>
                          <a:latin typeface="+mn-lt"/>
                        </a:rPr>
                        <a:t>%</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rgbClr val="000000"/>
                          </a:solidFill>
                          <a:effectLst/>
                          <a:latin typeface="+mn-lt"/>
                        </a:rPr>
                        <a:t>Deviations in % </a:t>
                      </a:r>
                      <a:r>
                        <a:rPr lang="en-IN" sz="1050" b="0" i="0" u="none" strike="noStrike" dirty="0">
                          <a:solidFill>
                            <a:srgbClr val="000000"/>
                          </a:solidFill>
                          <a:effectLst/>
                          <a:latin typeface="+mn-lt"/>
                        </a:rPr>
                        <a:t>of positions occupied</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chemeClr val="tx1"/>
                          </a:solidFill>
                          <a:effectLst/>
                          <a:latin typeface="+mn-lt"/>
                          <a:cs typeface="Calibri" panose="020F0502020204030204" pitchFamily="34" charset="0"/>
                        </a:rPr>
                        <a:t>1 standard deviation from</a:t>
                      </a:r>
                      <a:r>
                        <a:rPr lang="en-IN" sz="1050" b="0" i="0" u="none" strike="noStrike" baseline="0" dirty="0" smtClean="0">
                          <a:solidFill>
                            <a:schemeClr val="tx1"/>
                          </a:solidFill>
                          <a:effectLst/>
                          <a:latin typeface="+mn-lt"/>
                          <a:cs typeface="Calibri" panose="020F0502020204030204" pitchFamily="34" charset="0"/>
                        </a:rPr>
                        <a:t> 3 month moving average </a:t>
                      </a:r>
                      <a:r>
                        <a:rPr lang="en-IN" sz="1050" b="0" i="0" u="none" strike="noStrike" dirty="0" smtClean="0">
                          <a:solidFill>
                            <a:srgbClr val="000000"/>
                          </a:solidFill>
                          <a:effectLst/>
                          <a:latin typeface="+mn-lt"/>
                        </a:rPr>
                        <a:t>(Average </a:t>
                      </a:r>
                      <a:r>
                        <a:rPr lang="en-IN" sz="1050" b="0" i="0" u="none" strike="noStrike" dirty="0">
                          <a:solidFill>
                            <a:srgbClr val="000000"/>
                          </a:solidFill>
                          <a:effectLst/>
                          <a:latin typeface="+mn-lt"/>
                        </a:rPr>
                        <a:t>no. of positions occupied during the period </a:t>
                      </a:r>
                      <a:r>
                        <a:rPr lang="en-IN" sz="1050" b="0" i="0" u="none" strike="noStrike" dirty="0" smtClean="0">
                          <a:solidFill>
                            <a:srgbClr val="000000"/>
                          </a:solidFill>
                          <a:effectLst/>
                          <a:latin typeface="+mn-lt"/>
                        </a:rPr>
                        <a:t>/ Annual </a:t>
                      </a:r>
                      <a:r>
                        <a:rPr lang="en-IN" sz="1050" b="0" i="0" u="none" strike="noStrike" dirty="0">
                          <a:solidFill>
                            <a:srgbClr val="000000"/>
                          </a:solidFill>
                          <a:effectLst/>
                          <a:latin typeface="+mn-lt"/>
                        </a:rPr>
                        <a:t>sanctioned positions during the period) X 100</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rPr>
                        <a:t>%</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rPr>
                        <a:t>Monthly</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27370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52" y="719141"/>
            <a:ext cx="10966449" cy="369332"/>
          </a:xfrm>
        </p:spPr>
        <p:txBody>
          <a:bodyPr/>
          <a:lstStyle/>
          <a:p>
            <a:pPr lvl="0"/>
            <a:r>
              <a:rPr lang="en-US" dirty="0" err="1"/>
              <a:t>HR</a:t>
            </a:r>
            <a:r>
              <a:rPr lang="en-US" dirty="0"/>
              <a:t> </a:t>
            </a:r>
            <a:r>
              <a:rPr lang="en-US" dirty="0" smtClean="0"/>
              <a:t>E-</a:t>
            </a:r>
            <a:r>
              <a:rPr lang="en-US" dirty="0" err="1" smtClean="0"/>
              <a:t>KPI</a:t>
            </a:r>
            <a:r>
              <a:rPr lang="en-US" dirty="0" smtClean="0"/>
              <a:t> List: </a:t>
            </a:r>
            <a:r>
              <a:rPr lang="en-GB" dirty="0" smtClean="0"/>
              <a:t>Recruitment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114537691"/>
              </p:ext>
            </p:extLst>
          </p:nvPr>
        </p:nvGraphicFramePr>
        <p:xfrm>
          <a:off x="327931" y="1196752"/>
          <a:ext cx="7896749" cy="2019300"/>
        </p:xfrm>
        <a:graphic>
          <a:graphicData uri="http://schemas.openxmlformats.org/drawingml/2006/table">
            <a:tbl>
              <a:tblPr>
                <a:tableStyleId>{2D5ABB26-0587-4C30-8999-92F81FD0307C}</a:tableStyleId>
              </a:tblPr>
              <a:tblGrid>
                <a:gridCol w="478699"/>
                <a:gridCol w="1528851"/>
                <a:gridCol w="1345475"/>
                <a:gridCol w="2690953"/>
                <a:gridCol w="822237"/>
                <a:gridCol w="1030534"/>
              </a:tblGrid>
              <a:tr h="396000">
                <a:tc>
                  <a:txBody>
                    <a:bodyPr/>
                    <a:lstStyle/>
                    <a:p>
                      <a:pPr algn="ctr" fontAlgn="ctr"/>
                      <a:r>
                        <a:rPr lang="en-GB" sz="1000" b="1" u="none" strike="noStrike" dirty="0" smtClean="0">
                          <a:solidFill>
                            <a:schemeClr val="bg1"/>
                          </a:solidFill>
                          <a:effectLst/>
                          <a:latin typeface="+mn-lt"/>
                          <a:cs typeface="Calibri" panose="020F0502020204030204" pitchFamily="34" charset="0"/>
                        </a:rPr>
                        <a:t>Sr. No</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fontAlgn="ctr"/>
                      <a:r>
                        <a:rPr lang="en-GB" sz="1000" b="1" u="none" strike="noStrike" dirty="0" smtClean="0">
                          <a:solidFill>
                            <a:schemeClr val="bg1"/>
                          </a:solidFill>
                          <a:effectLst/>
                          <a:latin typeface="+mn-lt"/>
                          <a:cs typeface="Calibri" panose="020F0502020204030204" pitchFamily="34" charset="0"/>
                        </a:rPr>
                        <a:t>KPI</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marL="0" algn="ctr" defTabSz="914400" rtl="0" eaLnBrk="1" fontAlgn="ctr" latinLnBrk="0" hangingPunct="1"/>
                      <a:r>
                        <a:rPr lang="en-US" sz="1000" b="1" u="none" strike="noStrike" kern="1200" dirty="0" smtClean="0">
                          <a:solidFill>
                            <a:schemeClr val="bg1"/>
                          </a:solidFill>
                          <a:effectLst/>
                          <a:latin typeface="+mn-lt"/>
                          <a:ea typeface="+mn-ea"/>
                          <a:cs typeface="Calibri" panose="020F0502020204030204" pitchFamily="34" charset="0"/>
                        </a:rPr>
                        <a:t>KPI Definition</a:t>
                      </a:r>
                      <a:endParaRPr lang="en-GB" sz="1000" b="1" u="none" strike="noStrike" kern="1200" dirty="0">
                        <a:solidFill>
                          <a:schemeClr val="bg1"/>
                        </a:solidFill>
                        <a:effectLst/>
                        <a:latin typeface="+mn-lt"/>
                        <a:ea typeface="+mn-ea"/>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marL="0" algn="ctr" defTabSz="914400" rtl="0" eaLnBrk="1" fontAlgn="ctr" latinLnBrk="0" hangingPunct="1"/>
                      <a:r>
                        <a:rPr lang="en-US" sz="1000" b="1" u="none" strike="noStrike" kern="1200" dirty="0" smtClean="0">
                          <a:solidFill>
                            <a:schemeClr val="bg1"/>
                          </a:solidFill>
                          <a:effectLst/>
                          <a:latin typeface="+mn-lt"/>
                          <a:ea typeface="+mn-ea"/>
                          <a:cs typeface="Calibri" panose="020F0502020204030204" pitchFamily="34" charset="0"/>
                        </a:rPr>
                        <a:t>KPI Formula</a:t>
                      </a:r>
                      <a:endParaRPr lang="en-GB" sz="1000" b="1" u="none" strike="noStrike" kern="1200" dirty="0">
                        <a:solidFill>
                          <a:schemeClr val="bg1"/>
                        </a:solidFill>
                        <a:effectLst/>
                        <a:latin typeface="+mn-lt"/>
                        <a:ea typeface="+mn-ea"/>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fontAlgn="ctr"/>
                      <a:r>
                        <a:rPr lang="en-US" sz="1000" b="1" i="0" u="none" strike="noStrike" dirty="0" smtClean="0">
                          <a:solidFill>
                            <a:schemeClr val="bg1"/>
                          </a:solidFill>
                          <a:effectLst/>
                          <a:latin typeface="+mn-lt"/>
                          <a:cs typeface="Calibri" panose="020F0502020204030204" pitchFamily="34" charset="0"/>
                        </a:rPr>
                        <a:t>Unit of Measure</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a:r>
                        <a:rPr lang="en-US" sz="1000" b="1" dirty="0" smtClean="0">
                          <a:solidFill>
                            <a:schemeClr val="bg1"/>
                          </a:solidFill>
                          <a:latin typeface="+mn-lt"/>
                        </a:rPr>
                        <a:t>Publishing Frequency</a:t>
                      </a:r>
                      <a:endParaRPr lang="en-IN" sz="1000" b="1" dirty="0">
                        <a:solidFill>
                          <a:schemeClr val="bg1"/>
                        </a:solidFill>
                        <a:latin typeface="+mn-lt"/>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r>
              <a:tr h="296589">
                <a:tc>
                  <a:txBody>
                    <a:bodyPr/>
                    <a:lstStyle/>
                    <a:p>
                      <a:pPr algn="l" fontAlgn="b"/>
                      <a:r>
                        <a:rPr lang="en-US" sz="1050" b="0" i="0" u="none" strike="noStrike" dirty="0" smtClean="0">
                          <a:solidFill>
                            <a:srgbClr val="000000"/>
                          </a:solidFill>
                          <a:effectLst/>
                          <a:latin typeface="+mn-lt"/>
                          <a:cs typeface="Calibri" panose="020F0502020204030204" pitchFamily="34" charset="0"/>
                        </a:rPr>
                        <a:t>1</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chemeClr val="tx1"/>
                          </a:solidFill>
                          <a:effectLst/>
                          <a:latin typeface="+mn-lt"/>
                        </a:rPr>
                        <a:t>Deviation in average lead </a:t>
                      </a:r>
                      <a:r>
                        <a:rPr lang="en-IN" sz="1050" b="0" i="0" u="none" strike="noStrike" dirty="0">
                          <a:solidFill>
                            <a:schemeClr val="tx1"/>
                          </a:solidFill>
                          <a:effectLst/>
                          <a:latin typeface="+mn-lt"/>
                        </a:rPr>
                        <a:t>time to fill position</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chemeClr val="tx1"/>
                          </a:solidFill>
                          <a:effectLst/>
                          <a:latin typeface="+mn-lt"/>
                        </a:rPr>
                        <a:t>Deviations</a:t>
                      </a:r>
                      <a:r>
                        <a:rPr lang="en-IN" sz="1050" b="0" i="0" u="none" strike="noStrike" baseline="0" dirty="0" smtClean="0">
                          <a:solidFill>
                            <a:schemeClr val="tx1"/>
                          </a:solidFill>
                          <a:effectLst/>
                          <a:latin typeface="+mn-lt"/>
                        </a:rPr>
                        <a:t> in a</a:t>
                      </a:r>
                      <a:r>
                        <a:rPr lang="en-IN" sz="1050" b="0" i="0" u="none" strike="noStrike" dirty="0" smtClean="0">
                          <a:solidFill>
                            <a:schemeClr val="tx1"/>
                          </a:solidFill>
                          <a:effectLst/>
                          <a:latin typeface="+mn-lt"/>
                        </a:rPr>
                        <a:t>verage </a:t>
                      </a:r>
                      <a:r>
                        <a:rPr lang="en-IN" sz="1050" b="0" i="0" u="none" strike="noStrike" dirty="0">
                          <a:solidFill>
                            <a:schemeClr val="tx1"/>
                          </a:solidFill>
                          <a:effectLst/>
                          <a:latin typeface="+mn-lt"/>
                        </a:rPr>
                        <a:t>time taken to fill position since the time of requisition</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chemeClr val="tx1"/>
                          </a:solidFill>
                          <a:effectLst/>
                          <a:latin typeface="+mn-lt"/>
                          <a:cs typeface="Calibri" panose="020F0502020204030204" pitchFamily="34" charset="0"/>
                        </a:rPr>
                        <a:t>1 standard deviation from</a:t>
                      </a:r>
                      <a:r>
                        <a:rPr lang="en-IN" sz="1050" b="0" i="0" u="none" strike="noStrike" baseline="0" dirty="0" smtClean="0">
                          <a:solidFill>
                            <a:schemeClr val="tx1"/>
                          </a:solidFill>
                          <a:effectLst/>
                          <a:latin typeface="+mn-lt"/>
                          <a:cs typeface="Calibri" panose="020F0502020204030204" pitchFamily="34" charset="0"/>
                        </a:rPr>
                        <a:t> 3 month moving average s</a:t>
                      </a:r>
                      <a:r>
                        <a:rPr lang="en-IN" sz="1050" b="0" i="0" u="none" strike="noStrike" dirty="0" smtClean="0">
                          <a:solidFill>
                            <a:schemeClr val="tx1"/>
                          </a:solidFill>
                          <a:effectLst/>
                          <a:latin typeface="+mn-lt"/>
                        </a:rPr>
                        <a:t>um </a:t>
                      </a:r>
                      <a:r>
                        <a:rPr lang="en-IN" sz="1050" b="0" i="0" u="none" strike="noStrike" dirty="0">
                          <a:solidFill>
                            <a:schemeClr val="tx1"/>
                          </a:solidFill>
                          <a:effectLst/>
                          <a:latin typeface="+mn-lt"/>
                        </a:rPr>
                        <a:t>of (Date of joining-Date of requisition - No. of days position on hold) / </a:t>
                      </a:r>
                      <a:r>
                        <a:rPr lang="en-IN" sz="1050" b="0" i="0" u="none" strike="noStrike" dirty="0" smtClean="0">
                          <a:solidFill>
                            <a:schemeClr val="tx1"/>
                          </a:solidFill>
                          <a:effectLst/>
                          <a:latin typeface="+mn-lt"/>
                        </a:rPr>
                        <a:t>Total</a:t>
                      </a:r>
                      <a:r>
                        <a:rPr lang="en-IN" sz="1050" b="0" i="0" u="none" strike="noStrike" baseline="0" dirty="0" smtClean="0">
                          <a:solidFill>
                            <a:schemeClr val="tx1"/>
                          </a:solidFill>
                          <a:effectLst/>
                          <a:latin typeface="+mn-lt"/>
                        </a:rPr>
                        <a:t> no. of hires</a:t>
                      </a:r>
                      <a:endParaRPr lang="en-IN" sz="105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chemeClr val="tx1"/>
                          </a:solidFill>
                          <a:effectLst/>
                          <a:latin typeface="+mn-lt"/>
                        </a:rPr>
                        <a:t>Days</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US" sz="1050" b="0" i="0" u="none" strike="noStrike" dirty="0" smtClean="0">
                          <a:solidFill>
                            <a:srgbClr val="000000"/>
                          </a:solidFill>
                          <a:effectLst/>
                          <a:latin typeface="+mn-lt"/>
                        </a:rPr>
                        <a:t>Monthly</a:t>
                      </a:r>
                      <a:endParaRPr lang="en-GB"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US" sz="1050" b="0" i="0" u="none" strike="noStrike" dirty="0" smtClean="0">
                          <a:solidFill>
                            <a:srgbClr val="000000"/>
                          </a:solidFill>
                          <a:effectLst/>
                          <a:latin typeface="+mn-lt"/>
                          <a:cs typeface="Calibri" panose="020F0502020204030204" pitchFamily="34" charset="0"/>
                        </a:rPr>
                        <a:t>2</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GB" sz="1050" b="0" i="0" u="none" strike="noStrike" dirty="0" smtClean="0">
                          <a:solidFill>
                            <a:schemeClr val="tx1"/>
                          </a:solidFill>
                          <a:effectLst/>
                          <a:latin typeface="+mn-lt"/>
                        </a:rPr>
                        <a:t>Deviation in offer acceptance </a:t>
                      </a:r>
                      <a:r>
                        <a:rPr lang="en-GB" sz="1050" b="0" i="0" u="none" strike="noStrike" dirty="0">
                          <a:solidFill>
                            <a:schemeClr val="tx1"/>
                          </a:solidFill>
                          <a:effectLst/>
                          <a:latin typeface="+mn-lt"/>
                        </a:rPr>
                        <a:t>r</a:t>
                      </a:r>
                      <a:r>
                        <a:rPr lang="en-GB" sz="1050" b="0" i="0" u="none" strike="noStrike" dirty="0" smtClean="0">
                          <a:solidFill>
                            <a:schemeClr val="tx1"/>
                          </a:solidFill>
                          <a:effectLst/>
                          <a:latin typeface="+mn-lt"/>
                        </a:rPr>
                        <a:t>ate</a:t>
                      </a:r>
                      <a:endParaRPr lang="en-GB" sz="105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US" sz="1050" b="0" i="0" u="none" strike="noStrike" dirty="0" smtClean="0">
                          <a:solidFill>
                            <a:schemeClr val="tx1"/>
                          </a:solidFill>
                          <a:effectLst/>
                          <a:latin typeface="+mn-lt"/>
                          <a:cs typeface="Calibri" panose="020F0502020204030204" pitchFamily="34" charset="0"/>
                        </a:rPr>
                        <a:t>Deviations in % of people</a:t>
                      </a:r>
                      <a:r>
                        <a:rPr lang="en-US" sz="1050" b="0" i="0" u="none" strike="noStrike" baseline="0" dirty="0" smtClean="0">
                          <a:solidFill>
                            <a:schemeClr val="tx1"/>
                          </a:solidFill>
                          <a:effectLst/>
                          <a:latin typeface="+mn-lt"/>
                          <a:cs typeface="Calibri" panose="020F0502020204030204" pitchFamily="34" charset="0"/>
                        </a:rPr>
                        <a:t> who have accepted the extended offer</a:t>
                      </a:r>
                      <a:endParaRPr lang="en-IN" sz="105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IN" sz="1050" b="0" i="0" u="none" strike="noStrike" dirty="0" smtClean="0">
                          <a:solidFill>
                            <a:schemeClr val="tx1"/>
                          </a:solidFill>
                          <a:effectLst/>
                          <a:latin typeface="+mn-lt"/>
                          <a:cs typeface="Calibri" panose="020F0502020204030204" pitchFamily="34" charset="0"/>
                        </a:rPr>
                        <a:t>1 standard deviation from</a:t>
                      </a:r>
                      <a:r>
                        <a:rPr lang="en-IN" sz="1050" b="0" i="0" u="none" strike="noStrike" baseline="0" dirty="0" smtClean="0">
                          <a:solidFill>
                            <a:schemeClr val="tx1"/>
                          </a:solidFill>
                          <a:effectLst/>
                          <a:latin typeface="+mn-lt"/>
                          <a:cs typeface="Calibri" panose="020F0502020204030204" pitchFamily="34" charset="0"/>
                        </a:rPr>
                        <a:t> 3 month moving average of </a:t>
                      </a:r>
                      <a:r>
                        <a:rPr lang="en-GB" sz="1050" b="0" i="0" u="none" strike="noStrike" dirty="0" smtClean="0">
                          <a:solidFill>
                            <a:schemeClr val="tx1"/>
                          </a:solidFill>
                          <a:effectLst/>
                          <a:latin typeface="+mn-lt"/>
                        </a:rPr>
                        <a:t>Offers</a:t>
                      </a:r>
                      <a:r>
                        <a:rPr lang="en-GB" sz="1050" b="0" i="0" u="none" strike="noStrike" baseline="0" dirty="0" smtClean="0">
                          <a:solidFill>
                            <a:schemeClr val="tx1"/>
                          </a:solidFill>
                          <a:effectLst/>
                          <a:latin typeface="+mn-lt"/>
                        </a:rPr>
                        <a:t> </a:t>
                      </a:r>
                      <a:r>
                        <a:rPr lang="en-GB" sz="1050" b="0" i="0" u="none" strike="noStrike" dirty="0" smtClean="0">
                          <a:solidFill>
                            <a:schemeClr val="tx1"/>
                          </a:solidFill>
                          <a:effectLst/>
                          <a:latin typeface="+mn-lt"/>
                        </a:rPr>
                        <a:t>Accepted </a:t>
                      </a:r>
                      <a:r>
                        <a:rPr lang="en-GB" sz="1050" b="0" i="0" u="none" strike="noStrike" dirty="0">
                          <a:solidFill>
                            <a:schemeClr val="tx1"/>
                          </a:solidFill>
                          <a:effectLst/>
                          <a:latin typeface="+mn-lt"/>
                        </a:rPr>
                        <a:t>/ </a:t>
                      </a:r>
                      <a:r>
                        <a:rPr lang="en-GB" sz="1050" b="0" i="0" u="none" strike="noStrike" dirty="0" smtClean="0">
                          <a:solidFill>
                            <a:schemeClr val="tx1"/>
                          </a:solidFill>
                          <a:effectLst/>
                          <a:latin typeface="+mn-lt"/>
                        </a:rPr>
                        <a:t>Offers</a:t>
                      </a:r>
                      <a:r>
                        <a:rPr lang="en-GB" sz="1050" b="0" i="0" u="none" strike="noStrike" baseline="0" dirty="0" smtClean="0">
                          <a:solidFill>
                            <a:schemeClr val="tx1"/>
                          </a:solidFill>
                          <a:effectLst/>
                          <a:latin typeface="+mn-lt"/>
                        </a:rPr>
                        <a:t> </a:t>
                      </a:r>
                      <a:r>
                        <a:rPr lang="en-GB" sz="1050" b="0" i="0" u="none" strike="noStrike" dirty="0" smtClean="0">
                          <a:solidFill>
                            <a:schemeClr val="tx1"/>
                          </a:solidFill>
                          <a:effectLst/>
                          <a:latin typeface="+mn-lt"/>
                        </a:rPr>
                        <a:t>Extended </a:t>
                      </a:r>
                      <a:r>
                        <a:rPr lang="en-GB" sz="1050" b="0" i="0" u="none" strike="noStrike" dirty="0">
                          <a:solidFill>
                            <a:schemeClr val="tx1"/>
                          </a:solidFill>
                          <a:effectLst/>
                          <a:latin typeface="+mn-lt"/>
                        </a:rPr>
                        <a:t>* 100</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050" b="0" i="0" u="none" strike="noStrike" kern="1200" dirty="0" smtClean="0">
                          <a:solidFill>
                            <a:schemeClr val="tx1"/>
                          </a:solidFill>
                          <a:effectLst/>
                          <a:latin typeface="+mn-lt"/>
                          <a:ea typeface="+mn-ea"/>
                          <a:cs typeface="Calibri" panose="020F0502020204030204" pitchFamily="34" charset="0"/>
                        </a:rPr>
                        <a:t>%</a:t>
                      </a:r>
                      <a:endParaRPr lang="en-IN" sz="1050" b="0" i="0" u="none" strike="noStrike" kern="1200" dirty="0">
                        <a:solidFill>
                          <a:schemeClr val="tx1"/>
                        </a:solidFill>
                        <a:effectLst/>
                        <a:latin typeface="+mn-lt"/>
                        <a:ea typeface="+mn-ea"/>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GB" sz="1050" b="0" i="0" u="none" strike="noStrike" dirty="0">
                          <a:solidFill>
                            <a:schemeClr val="tx1"/>
                          </a:solidFill>
                          <a:effectLst/>
                          <a:latin typeface="+mn-lt"/>
                        </a:rPr>
                        <a:t>Monthly</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64773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52" y="719141"/>
            <a:ext cx="10966449" cy="369332"/>
          </a:xfrm>
        </p:spPr>
        <p:txBody>
          <a:bodyPr/>
          <a:lstStyle/>
          <a:p>
            <a:r>
              <a:rPr lang="en-US" dirty="0" err="1"/>
              <a:t>HR</a:t>
            </a:r>
            <a:r>
              <a:rPr lang="en-US" dirty="0"/>
              <a:t> </a:t>
            </a:r>
            <a:r>
              <a:rPr lang="en-US" dirty="0" smtClean="0"/>
              <a:t>E-</a:t>
            </a:r>
            <a:r>
              <a:rPr lang="en-US" dirty="0" err="1" smtClean="0"/>
              <a:t>KPI</a:t>
            </a:r>
            <a:r>
              <a:rPr lang="en-US" dirty="0" smtClean="0"/>
              <a:t> </a:t>
            </a:r>
            <a:r>
              <a:rPr lang="en-US" dirty="0"/>
              <a:t>List: Learning &amp; </a:t>
            </a:r>
            <a:r>
              <a:rPr lang="en-US" dirty="0" smtClean="0"/>
              <a:t>Development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250136996"/>
              </p:ext>
            </p:extLst>
          </p:nvPr>
        </p:nvGraphicFramePr>
        <p:xfrm>
          <a:off x="327931" y="1196752"/>
          <a:ext cx="7896749" cy="3070860"/>
        </p:xfrm>
        <a:graphic>
          <a:graphicData uri="http://schemas.openxmlformats.org/drawingml/2006/table">
            <a:tbl>
              <a:tblPr>
                <a:tableStyleId>{2D5ABB26-0587-4C30-8999-92F81FD0307C}</a:tableStyleId>
              </a:tblPr>
              <a:tblGrid>
                <a:gridCol w="478699"/>
                <a:gridCol w="1528851"/>
                <a:gridCol w="1345475"/>
                <a:gridCol w="2690953"/>
                <a:gridCol w="822237"/>
                <a:gridCol w="1030534"/>
              </a:tblGrid>
              <a:tr h="396000">
                <a:tc>
                  <a:txBody>
                    <a:bodyPr/>
                    <a:lstStyle/>
                    <a:p>
                      <a:pPr algn="ctr" fontAlgn="ctr"/>
                      <a:r>
                        <a:rPr lang="en-GB" sz="1000" b="1" u="none" strike="noStrike" dirty="0" smtClean="0">
                          <a:solidFill>
                            <a:schemeClr val="bg1"/>
                          </a:solidFill>
                          <a:effectLst/>
                          <a:latin typeface="+mn-lt"/>
                          <a:cs typeface="Calibri" panose="020F0502020204030204" pitchFamily="34" charset="0"/>
                        </a:rPr>
                        <a:t>Sr. No</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fontAlgn="ctr"/>
                      <a:r>
                        <a:rPr lang="en-GB" sz="1000" b="1" u="none" strike="noStrike" dirty="0" smtClean="0">
                          <a:solidFill>
                            <a:schemeClr val="bg1"/>
                          </a:solidFill>
                          <a:effectLst/>
                          <a:latin typeface="+mn-lt"/>
                          <a:cs typeface="Calibri" panose="020F0502020204030204" pitchFamily="34" charset="0"/>
                        </a:rPr>
                        <a:t>KPI</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marL="0" algn="ctr" defTabSz="914400" rtl="0" eaLnBrk="1" fontAlgn="ctr" latinLnBrk="0" hangingPunct="1"/>
                      <a:r>
                        <a:rPr lang="en-US" sz="1000" b="1" u="none" strike="noStrike" kern="1200" dirty="0" smtClean="0">
                          <a:solidFill>
                            <a:schemeClr val="bg1"/>
                          </a:solidFill>
                          <a:effectLst/>
                          <a:latin typeface="+mn-lt"/>
                          <a:ea typeface="+mn-ea"/>
                          <a:cs typeface="Calibri" panose="020F0502020204030204" pitchFamily="34" charset="0"/>
                        </a:rPr>
                        <a:t>KPI Definition</a:t>
                      </a:r>
                      <a:endParaRPr lang="en-GB" sz="1000" b="1" u="none" strike="noStrike" kern="1200" dirty="0">
                        <a:solidFill>
                          <a:schemeClr val="bg1"/>
                        </a:solidFill>
                        <a:effectLst/>
                        <a:latin typeface="+mn-lt"/>
                        <a:ea typeface="+mn-ea"/>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marL="0" algn="ctr" defTabSz="914400" rtl="0" eaLnBrk="1" fontAlgn="ctr" latinLnBrk="0" hangingPunct="1"/>
                      <a:r>
                        <a:rPr lang="en-US" sz="1000" b="1" u="none" strike="noStrike" kern="1200" dirty="0" smtClean="0">
                          <a:solidFill>
                            <a:schemeClr val="bg1"/>
                          </a:solidFill>
                          <a:effectLst/>
                          <a:latin typeface="+mn-lt"/>
                          <a:ea typeface="+mn-ea"/>
                          <a:cs typeface="Calibri" panose="020F0502020204030204" pitchFamily="34" charset="0"/>
                        </a:rPr>
                        <a:t>KPI Formula</a:t>
                      </a:r>
                      <a:endParaRPr lang="en-GB" sz="1000" b="1" u="none" strike="noStrike" kern="1200" dirty="0">
                        <a:solidFill>
                          <a:schemeClr val="bg1"/>
                        </a:solidFill>
                        <a:effectLst/>
                        <a:latin typeface="+mn-lt"/>
                        <a:ea typeface="+mn-ea"/>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fontAlgn="ctr"/>
                      <a:r>
                        <a:rPr lang="en-US" sz="1000" b="1" i="0" u="none" strike="noStrike" dirty="0" smtClean="0">
                          <a:solidFill>
                            <a:schemeClr val="bg1"/>
                          </a:solidFill>
                          <a:effectLst/>
                          <a:latin typeface="+mn-lt"/>
                          <a:cs typeface="Calibri" panose="020F0502020204030204" pitchFamily="34" charset="0"/>
                        </a:rPr>
                        <a:t>Unit of Measure</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a:r>
                        <a:rPr lang="en-US" sz="1000" b="1" dirty="0" smtClean="0">
                          <a:solidFill>
                            <a:schemeClr val="bg1"/>
                          </a:solidFill>
                          <a:latin typeface="+mn-lt"/>
                        </a:rPr>
                        <a:t>Publishing Frequency</a:t>
                      </a:r>
                      <a:endParaRPr lang="en-IN" sz="1000" b="1" dirty="0">
                        <a:solidFill>
                          <a:schemeClr val="bg1"/>
                        </a:solidFill>
                        <a:latin typeface="+mn-lt"/>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r>
              <a:tr h="296589">
                <a:tc>
                  <a:txBody>
                    <a:bodyPr/>
                    <a:lstStyle/>
                    <a:p>
                      <a:pPr algn="l" fontAlgn="b"/>
                      <a:r>
                        <a:rPr lang="en-US" sz="1050" b="0" i="0" u="none" strike="noStrike" dirty="0" smtClean="0">
                          <a:solidFill>
                            <a:srgbClr val="000000"/>
                          </a:solidFill>
                          <a:effectLst/>
                          <a:latin typeface="+mn-lt"/>
                          <a:cs typeface="Calibri" panose="020F0502020204030204" pitchFamily="34" charset="0"/>
                        </a:rPr>
                        <a:t>1</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lumMod val="20000"/>
                        <a:lumOff val="80000"/>
                      </a:schemeClr>
                    </a:solidFill>
                  </a:tcPr>
                </a:tc>
                <a:tc>
                  <a:txBody>
                    <a:bodyPr/>
                    <a:lstStyle/>
                    <a:p>
                      <a:pPr algn="l" fontAlgn="ctr"/>
                      <a:r>
                        <a:rPr lang="en-IN" sz="1050" b="0" i="0" u="none" strike="noStrike" dirty="0" smtClean="0">
                          <a:solidFill>
                            <a:srgbClr val="000000"/>
                          </a:solidFill>
                          <a:effectLst/>
                          <a:latin typeface="+mn-lt"/>
                        </a:rPr>
                        <a:t>Deviation</a:t>
                      </a:r>
                      <a:r>
                        <a:rPr lang="en-IN" sz="1050" b="0" i="0" u="none" strike="noStrike" baseline="0" dirty="0" smtClean="0">
                          <a:solidFill>
                            <a:srgbClr val="000000"/>
                          </a:solidFill>
                          <a:effectLst/>
                          <a:latin typeface="+mn-lt"/>
                        </a:rPr>
                        <a:t> in t</a:t>
                      </a:r>
                      <a:r>
                        <a:rPr lang="en-IN" sz="1050" b="0" i="0" u="none" strike="noStrike" dirty="0" smtClean="0">
                          <a:solidFill>
                            <a:srgbClr val="000000"/>
                          </a:solidFill>
                          <a:effectLst/>
                          <a:latin typeface="+mn-lt"/>
                        </a:rPr>
                        <a:t>raining completion rate(L9O-L6M </a:t>
                      </a:r>
                      <a:r>
                        <a:rPr lang="en-IN" sz="1050" b="0" i="0" u="none" strike="noStrike" dirty="0">
                          <a:solidFill>
                            <a:srgbClr val="000000"/>
                          </a:solidFill>
                          <a:effectLst/>
                          <a:latin typeface="+mn-lt"/>
                        </a:rPr>
                        <a:t>band): </a:t>
                      </a:r>
                      <a:r>
                        <a:rPr lang="en-IN" sz="1050" b="0" i="0" u="none" strike="noStrike" dirty="0" smtClean="0">
                          <a:solidFill>
                            <a:srgbClr val="000000"/>
                          </a:solidFill>
                          <a:effectLst/>
                          <a:latin typeface="+mn-lt"/>
                        </a:rPr>
                        <a:t>in </a:t>
                      </a:r>
                      <a:r>
                        <a:rPr lang="en-IN" sz="1050" b="0" i="0" u="none" strike="noStrike" dirty="0">
                          <a:solidFill>
                            <a:srgbClr val="000000"/>
                          </a:solidFill>
                          <a:effectLst/>
                          <a:latin typeface="+mn-lt"/>
                        </a:rPr>
                        <a:t>2 category</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lumMod val="20000"/>
                        <a:lumOff val="80000"/>
                      </a:schemeClr>
                    </a:solidFill>
                  </a:tcPr>
                </a:tc>
                <a:tc>
                  <a:txBody>
                    <a:bodyPr/>
                    <a:lstStyle/>
                    <a:p>
                      <a:pPr algn="l" fontAlgn="ctr"/>
                      <a:r>
                        <a:rPr lang="en-IN" sz="1050" b="0" i="0" u="none" strike="noStrike" dirty="0" smtClean="0">
                          <a:solidFill>
                            <a:srgbClr val="000000"/>
                          </a:solidFill>
                          <a:effectLst/>
                          <a:latin typeface="+mn-lt"/>
                        </a:rPr>
                        <a:t>Deviations in % </a:t>
                      </a:r>
                      <a:r>
                        <a:rPr lang="en-IN" sz="1050" b="0" i="0" u="none" strike="noStrike" dirty="0">
                          <a:solidFill>
                            <a:srgbClr val="000000"/>
                          </a:solidFill>
                          <a:effectLst/>
                          <a:latin typeface="+mn-lt"/>
                        </a:rPr>
                        <a:t>of workforce with two or more category training need fulfilled</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lumMod val="20000"/>
                        <a:lumOff val="80000"/>
                      </a:schemeClr>
                    </a:solidFill>
                  </a:tcPr>
                </a:tc>
                <a:tc>
                  <a:txBody>
                    <a:bodyPr/>
                    <a:lstStyle/>
                    <a:p>
                      <a:pPr algn="l" fontAlgn="ctr"/>
                      <a:r>
                        <a:rPr lang="en-IN" sz="1050" b="0" i="0" u="none" strike="noStrike" dirty="0" smtClean="0">
                          <a:solidFill>
                            <a:schemeClr val="tx1"/>
                          </a:solidFill>
                          <a:effectLst/>
                          <a:latin typeface="+mn-lt"/>
                          <a:cs typeface="Calibri" panose="020F0502020204030204" pitchFamily="34" charset="0"/>
                        </a:rPr>
                        <a:t>1 standard deviation from</a:t>
                      </a:r>
                      <a:r>
                        <a:rPr lang="en-IN" sz="1050" b="0" i="0" u="none" strike="noStrike" baseline="0" dirty="0" smtClean="0">
                          <a:solidFill>
                            <a:schemeClr val="tx1"/>
                          </a:solidFill>
                          <a:effectLst/>
                          <a:latin typeface="+mn-lt"/>
                          <a:cs typeface="Calibri" panose="020F0502020204030204" pitchFamily="34" charset="0"/>
                        </a:rPr>
                        <a:t> 3 month moving average of </a:t>
                      </a:r>
                      <a:r>
                        <a:rPr lang="en-IN" sz="1050" b="0" i="0" u="none" strike="noStrike" dirty="0" smtClean="0">
                          <a:solidFill>
                            <a:srgbClr val="000000"/>
                          </a:solidFill>
                          <a:effectLst/>
                          <a:latin typeface="+mn-lt"/>
                        </a:rPr>
                        <a:t>100 </a:t>
                      </a:r>
                      <a:r>
                        <a:rPr lang="en-IN" sz="1050" b="0" i="0" u="none" strike="noStrike" dirty="0">
                          <a:solidFill>
                            <a:srgbClr val="000000"/>
                          </a:solidFill>
                          <a:effectLst/>
                          <a:latin typeface="+mn-lt"/>
                        </a:rPr>
                        <a:t>X No. of </a:t>
                      </a:r>
                      <a:r>
                        <a:rPr lang="en-IN" sz="1050" b="0" i="0" u="none" strike="noStrike" dirty="0" smtClean="0">
                          <a:solidFill>
                            <a:srgbClr val="000000"/>
                          </a:solidFill>
                          <a:effectLst/>
                          <a:latin typeface="+mn-lt"/>
                        </a:rPr>
                        <a:t>employees </a:t>
                      </a:r>
                      <a:r>
                        <a:rPr lang="en-IN" sz="1050" b="0" i="0" u="none" strike="noStrike" dirty="0">
                          <a:solidFill>
                            <a:srgbClr val="000000"/>
                          </a:solidFill>
                          <a:effectLst/>
                          <a:latin typeface="+mn-lt"/>
                        </a:rPr>
                        <a:t>with 2 or more category training need fulfilled (Functional/Behavioural/Organizational) /Total no. of employees with training need</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lumMod val="20000"/>
                        <a:lumOff val="80000"/>
                      </a:schemeClr>
                    </a:solidFill>
                  </a:tcPr>
                </a:tc>
                <a:tc>
                  <a:txBody>
                    <a:bodyPr/>
                    <a:lstStyle/>
                    <a:p>
                      <a:pPr algn="l" fontAlgn="ctr"/>
                      <a:r>
                        <a:rPr lang="en-IN" sz="1050" b="0" i="0" u="none" strike="noStrike" dirty="0">
                          <a:solidFill>
                            <a:srgbClr val="000000"/>
                          </a:solidFill>
                          <a:effectLst/>
                          <a:latin typeface="+mn-lt"/>
                        </a:rPr>
                        <a:t>%</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lumMod val="20000"/>
                        <a:lumOff val="80000"/>
                      </a:schemeClr>
                    </a:solidFill>
                  </a:tcPr>
                </a:tc>
                <a:tc>
                  <a:txBody>
                    <a:bodyPr/>
                    <a:lstStyle/>
                    <a:p>
                      <a:pPr algn="l" fontAlgn="ctr"/>
                      <a:r>
                        <a:rPr lang="en-IN" sz="1050" b="0" i="0" u="none" strike="noStrike" dirty="0">
                          <a:solidFill>
                            <a:srgbClr val="000000"/>
                          </a:solidFill>
                          <a:effectLst/>
                          <a:latin typeface="+mn-lt"/>
                        </a:rPr>
                        <a:t>Monthly</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lumMod val="20000"/>
                        <a:lumOff val="80000"/>
                      </a:schemeClr>
                    </a:solidFill>
                  </a:tcPr>
                </a:tc>
              </a:tr>
              <a:tr h="296589">
                <a:tc>
                  <a:txBody>
                    <a:bodyPr/>
                    <a:lstStyle/>
                    <a:p>
                      <a:pPr algn="l" fontAlgn="b"/>
                      <a:r>
                        <a:rPr lang="en-US" sz="1050" b="0" i="0" u="none" strike="noStrike" dirty="0" smtClean="0">
                          <a:solidFill>
                            <a:schemeClr val="tx1"/>
                          </a:solidFill>
                          <a:effectLst/>
                          <a:latin typeface="+mn-lt"/>
                          <a:cs typeface="Calibri" panose="020F0502020204030204" pitchFamily="34" charset="0"/>
                        </a:rPr>
                        <a:t>2</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lumMod val="20000"/>
                        <a:lumOff val="80000"/>
                      </a:schemeClr>
                    </a:solidFill>
                  </a:tcPr>
                </a:tc>
                <a:tc>
                  <a:txBody>
                    <a:bodyPr/>
                    <a:lstStyle/>
                    <a:p>
                      <a:pPr algn="l" fontAlgn="ctr"/>
                      <a:r>
                        <a:rPr lang="en-IN" sz="1050" b="0" i="0" u="none" strike="noStrike" dirty="0" smtClean="0">
                          <a:solidFill>
                            <a:srgbClr val="000000"/>
                          </a:solidFill>
                          <a:effectLst/>
                          <a:latin typeface="+mn-lt"/>
                        </a:rPr>
                        <a:t>Deviation</a:t>
                      </a:r>
                      <a:r>
                        <a:rPr lang="en-IN" sz="1050" b="0" i="0" u="none" strike="noStrike" baseline="0" dirty="0" smtClean="0">
                          <a:solidFill>
                            <a:srgbClr val="000000"/>
                          </a:solidFill>
                          <a:effectLst/>
                          <a:latin typeface="+mn-lt"/>
                        </a:rPr>
                        <a:t> in t</a:t>
                      </a:r>
                      <a:r>
                        <a:rPr lang="en-IN" sz="1050" b="0" i="0" u="none" strike="noStrike" dirty="0" smtClean="0">
                          <a:solidFill>
                            <a:srgbClr val="000000"/>
                          </a:solidFill>
                          <a:effectLst/>
                          <a:latin typeface="+mn-lt"/>
                        </a:rPr>
                        <a:t>raining completion</a:t>
                      </a:r>
                      <a:r>
                        <a:rPr lang="en-IN" sz="1050" b="0" i="0" u="none" strike="noStrike" baseline="0" dirty="0" smtClean="0">
                          <a:solidFill>
                            <a:srgbClr val="000000"/>
                          </a:solidFill>
                          <a:effectLst/>
                          <a:latin typeface="+mn-lt"/>
                        </a:rPr>
                        <a:t> rate</a:t>
                      </a:r>
                      <a:r>
                        <a:rPr lang="en-IN" sz="1050" b="0" i="0" u="none" strike="noStrike" dirty="0" smtClean="0">
                          <a:solidFill>
                            <a:srgbClr val="000000"/>
                          </a:solidFill>
                          <a:effectLst/>
                          <a:latin typeface="+mn-lt"/>
                        </a:rPr>
                        <a:t> (</a:t>
                      </a:r>
                      <a:r>
                        <a:rPr lang="en-IN" sz="1050" b="0" i="0" u="none" strike="noStrike" dirty="0">
                          <a:solidFill>
                            <a:srgbClr val="000000"/>
                          </a:solidFill>
                          <a:effectLst/>
                          <a:latin typeface="+mn-lt"/>
                        </a:rPr>
                        <a:t>L9O-L6M band): Min 1 category</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lumMod val="20000"/>
                        <a:lumOff val="80000"/>
                      </a:schemeClr>
                    </a:solidFill>
                  </a:tcPr>
                </a:tc>
                <a:tc>
                  <a:txBody>
                    <a:bodyPr/>
                    <a:lstStyle/>
                    <a:p>
                      <a:pPr algn="l" fontAlgn="ctr"/>
                      <a:r>
                        <a:rPr lang="en-IN" sz="1050" b="0" i="0" u="none" strike="noStrike" dirty="0" smtClean="0">
                          <a:solidFill>
                            <a:srgbClr val="000000"/>
                          </a:solidFill>
                          <a:effectLst/>
                          <a:latin typeface="+mn-lt"/>
                        </a:rPr>
                        <a:t>Deviations in % </a:t>
                      </a:r>
                      <a:r>
                        <a:rPr lang="en-IN" sz="1050" b="0" i="0" u="none" strike="noStrike" dirty="0">
                          <a:solidFill>
                            <a:srgbClr val="000000"/>
                          </a:solidFill>
                          <a:effectLst/>
                          <a:latin typeface="+mn-lt"/>
                        </a:rPr>
                        <a:t>of workforce with one or more category training need fulfilled</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lumMod val="20000"/>
                        <a:lumOff val="80000"/>
                      </a:schemeClr>
                    </a:solidFill>
                  </a:tcPr>
                </a:tc>
                <a:tc>
                  <a:txBody>
                    <a:bodyPr/>
                    <a:lstStyle/>
                    <a:p>
                      <a:pPr algn="l" fontAlgn="ctr"/>
                      <a:r>
                        <a:rPr lang="en-IN" sz="1050" b="0" i="0" u="none" strike="noStrike" dirty="0" smtClean="0">
                          <a:solidFill>
                            <a:schemeClr val="tx1"/>
                          </a:solidFill>
                          <a:effectLst/>
                          <a:latin typeface="+mn-lt"/>
                          <a:cs typeface="Calibri" panose="020F0502020204030204" pitchFamily="34" charset="0"/>
                        </a:rPr>
                        <a:t>1 standard deviation from</a:t>
                      </a:r>
                      <a:r>
                        <a:rPr lang="en-IN" sz="1050" b="0" i="0" u="none" strike="noStrike" baseline="0" dirty="0" smtClean="0">
                          <a:solidFill>
                            <a:schemeClr val="tx1"/>
                          </a:solidFill>
                          <a:effectLst/>
                          <a:latin typeface="+mn-lt"/>
                          <a:cs typeface="Calibri" panose="020F0502020204030204" pitchFamily="34" charset="0"/>
                        </a:rPr>
                        <a:t> 3 month moving average of </a:t>
                      </a:r>
                      <a:r>
                        <a:rPr lang="en-IN" sz="1050" b="0" i="0" u="none" strike="noStrike" dirty="0" smtClean="0">
                          <a:solidFill>
                            <a:srgbClr val="000000"/>
                          </a:solidFill>
                          <a:effectLst/>
                          <a:latin typeface="+mn-lt"/>
                        </a:rPr>
                        <a:t>100 </a:t>
                      </a:r>
                      <a:r>
                        <a:rPr lang="en-IN" sz="1050" b="0" i="0" u="none" strike="noStrike" dirty="0">
                          <a:solidFill>
                            <a:srgbClr val="000000"/>
                          </a:solidFill>
                          <a:effectLst/>
                          <a:latin typeface="+mn-lt"/>
                        </a:rPr>
                        <a:t>X No. of </a:t>
                      </a:r>
                      <a:r>
                        <a:rPr lang="en-IN" sz="1050" b="0" i="0" u="none" strike="noStrike" dirty="0" smtClean="0">
                          <a:solidFill>
                            <a:srgbClr val="000000"/>
                          </a:solidFill>
                          <a:effectLst/>
                          <a:latin typeface="+mn-lt"/>
                        </a:rPr>
                        <a:t>employees </a:t>
                      </a:r>
                      <a:r>
                        <a:rPr lang="en-IN" sz="1050" b="0" i="0" u="none" strike="noStrike" dirty="0">
                          <a:solidFill>
                            <a:srgbClr val="000000"/>
                          </a:solidFill>
                          <a:effectLst/>
                          <a:latin typeface="+mn-lt"/>
                        </a:rPr>
                        <a:t>with 1 or more category training need fulfilled (Functional/Behavioural/Organizational) /Total no. of employees with training need</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lumMod val="20000"/>
                        <a:lumOff val="80000"/>
                      </a:schemeClr>
                    </a:solidFill>
                  </a:tcPr>
                </a:tc>
                <a:tc>
                  <a:txBody>
                    <a:bodyPr/>
                    <a:lstStyle/>
                    <a:p>
                      <a:pPr algn="l" fontAlgn="ctr"/>
                      <a:r>
                        <a:rPr lang="en-IN" sz="1050" b="0" i="0" u="none" strike="noStrike" dirty="0">
                          <a:solidFill>
                            <a:srgbClr val="000000"/>
                          </a:solidFill>
                          <a:effectLst/>
                          <a:latin typeface="+mn-lt"/>
                        </a:rPr>
                        <a:t>%</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lumMod val="20000"/>
                        <a:lumOff val="80000"/>
                      </a:schemeClr>
                    </a:solidFill>
                  </a:tcPr>
                </a:tc>
                <a:tc>
                  <a:txBody>
                    <a:bodyPr/>
                    <a:lstStyle/>
                    <a:p>
                      <a:pPr algn="l" fontAlgn="ctr"/>
                      <a:r>
                        <a:rPr lang="en-IN" sz="1050" b="0" i="0" u="none" strike="noStrike" dirty="0">
                          <a:solidFill>
                            <a:srgbClr val="000000"/>
                          </a:solidFill>
                          <a:effectLst/>
                          <a:latin typeface="+mn-lt"/>
                        </a:rPr>
                        <a:t>Monthly</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lumMod val="20000"/>
                        <a:lumOff val="80000"/>
                      </a:schemeClr>
                    </a:solidFill>
                  </a:tcPr>
                </a:tc>
              </a:tr>
              <a:tr h="296589">
                <a:tc>
                  <a:txBody>
                    <a:bodyPr/>
                    <a:lstStyle/>
                    <a:p>
                      <a:pPr algn="l" fontAlgn="b"/>
                      <a:r>
                        <a:rPr lang="en-US" sz="1050" b="0" i="0" u="none" strike="noStrike" dirty="0" smtClean="0">
                          <a:solidFill>
                            <a:schemeClr val="tx1"/>
                          </a:solidFill>
                          <a:effectLst/>
                          <a:latin typeface="+mn-lt"/>
                          <a:cs typeface="Calibri" panose="020F0502020204030204" pitchFamily="34" charset="0"/>
                        </a:rPr>
                        <a:t>3</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algn="l" defTabSz="914400" rtl="0" eaLnBrk="1" fontAlgn="ctr" latinLnBrk="0" hangingPunct="1"/>
                      <a:r>
                        <a:rPr lang="en-GB" sz="1050" b="0" i="0" u="none" strike="noStrike" kern="1200" dirty="0" smtClean="0">
                          <a:solidFill>
                            <a:srgbClr val="000000"/>
                          </a:solidFill>
                          <a:effectLst/>
                          <a:latin typeface="+mn-lt"/>
                          <a:ea typeface="+mn-ea"/>
                          <a:cs typeface="+mn-cs"/>
                        </a:rPr>
                        <a:t>Deviation in % training program below threshold score </a:t>
                      </a:r>
                      <a:endParaRPr lang="en-GB" sz="1050" b="0" i="0" u="none" strike="noStrike" kern="1200" dirty="0">
                        <a:solidFill>
                          <a:srgbClr val="000000"/>
                        </a:solidFill>
                        <a:effectLst/>
                        <a:latin typeface="+mn-lt"/>
                        <a:ea typeface="+mn-ea"/>
                        <a:cs typeface="+mn-cs"/>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r>
                        <a:rPr lang="en-GB" sz="1050" dirty="0" smtClean="0"/>
                        <a:t>Deviations in percentage of training programs with score below than threshold</a:t>
                      </a:r>
                      <a:endParaRPr lang="en-GB" sz="1050" dirty="0"/>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algn="l" defTabSz="914400" rtl="0" eaLnBrk="1" fontAlgn="ctr" latinLnBrk="0" hangingPunct="1"/>
                      <a:r>
                        <a:rPr lang="en-IN" sz="1050" b="0" i="0" u="none" strike="noStrike" dirty="0" smtClean="0">
                          <a:solidFill>
                            <a:schemeClr val="tx1"/>
                          </a:solidFill>
                          <a:effectLst/>
                          <a:latin typeface="+mn-lt"/>
                          <a:cs typeface="Calibri" panose="020F0502020204030204" pitchFamily="34" charset="0"/>
                        </a:rPr>
                        <a:t>1 standard deviation from</a:t>
                      </a:r>
                      <a:r>
                        <a:rPr lang="en-IN" sz="1050" b="0" i="0" u="none" strike="noStrike" baseline="0" dirty="0" smtClean="0">
                          <a:solidFill>
                            <a:schemeClr val="tx1"/>
                          </a:solidFill>
                          <a:effectLst/>
                          <a:latin typeface="+mn-lt"/>
                          <a:cs typeface="Calibri" panose="020F0502020204030204" pitchFamily="34" charset="0"/>
                        </a:rPr>
                        <a:t> 3 month moving average of n</a:t>
                      </a:r>
                      <a:r>
                        <a:rPr lang="en-GB" sz="1050" b="0" i="0" u="none" strike="noStrike" kern="1200" dirty="0" smtClean="0">
                          <a:solidFill>
                            <a:srgbClr val="000000"/>
                          </a:solidFill>
                          <a:effectLst/>
                          <a:latin typeface="+mn-lt"/>
                          <a:ea typeface="+mn-ea"/>
                          <a:cs typeface="+mn-cs"/>
                        </a:rPr>
                        <a:t>umber</a:t>
                      </a:r>
                      <a:r>
                        <a:rPr lang="en-GB" sz="1050" b="0" i="0" u="none" strike="noStrike" kern="1200" baseline="0" dirty="0" smtClean="0">
                          <a:solidFill>
                            <a:srgbClr val="000000"/>
                          </a:solidFill>
                          <a:effectLst/>
                          <a:latin typeface="+mn-lt"/>
                          <a:ea typeface="+mn-ea"/>
                          <a:cs typeface="+mn-cs"/>
                        </a:rPr>
                        <a:t> of training programs below threshold score/ Total number of trainings *100</a:t>
                      </a:r>
                      <a:endParaRPr lang="en-GB" sz="1050" b="0" i="0" u="none" strike="noStrike" kern="1200" dirty="0">
                        <a:solidFill>
                          <a:srgbClr val="000000"/>
                        </a:solidFill>
                        <a:effectLst/>
                        <a:latin typeface="+mn-lt"/>
                        <a:ea typeface="+mn-ea"/>
                        <a:cs typeface="+mn-cs"/>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r>
                        <a:rPr lang="en-US" sz="1050" b="0" i="0" u="none" strike="noStrike" kern="1200" dirty="0" smtClean="0">
                          <a:solidFill>
                            <a:srgbClr val="000000"/>
                          </a:solidFill>
                          <a:effectLst/>
                          <a:latin typeface="+mn-lt"/>
                          <a:ea typeface="+mn-ea"/>
                          <a:cs typeface="+mn-cs"/>
                        </a:rPr>
                        <a:t>%</a:t>
                      </a:r>
                      <a:endParaRPr lang="en-GB" sz="1050" b="0" i="0" u="none" strike="noStrike" kern="1200" dirty="0">
                        <a:solidFill>
                          <a:srgbClr val="000000"/>
                        </a:solidFill>
                        <a:effectLst/>
                        <a:latin typeface="+mn-lt"/>
                        <a:ea typeface="+mn-ea"/>
                        <a:cs typeface="+mn-cs"/>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US" sz="1050" b="0" i="0" u="none" strike="noStrike" dirty="0" smtClean="0">
                          <a:solidFill>
                            <a:srgbClr val="000000"/>
                          </a:solidFill>
                          <a:effectLst/>
                          <a:latin typeface="+mn-lt"/>
                        </a:rPr>
                        <a:t>Monthly</a:t>
                      </a:r>
                      <a:endParaRPr lang="en-GB"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53701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52" y="719141"/>
            <a:ext cx="10966449" cy="369332"/>
          </a:xfrm>
        </p:spPr>
        <p:txBody>
          <a:bodyPr/>
          <a:lstStyle/>
          <a:p>
            <a:r>
              <a:rPr lang="en-US" dirty="0" err="1"/>
              <a:t>HR</a:t>
            </a:r>
            <a:r>
              <a:rPr lang="en-US" dirty="0"/>
              <a:t> </a:t>
            </a:r>
            <a:r>
              <a:rPr lang="en-US" dirty="0" smtClean="0"/>
              <a:t>E-</a:t>
            </a:r>
            <a:r>
              <a:rPr lang="en-US" dirty="0" err="1" smtClean="0"/>
              <a:t>KPI</a:t>
            </a:r>
            <a:r>
              <a:rPr lang="en-US" dirty="0" smtClean="0"/>
              <a:t> </a:t>
            </a:r>
            <a:r>
              <a:rPr lang="en-US" dirty="0"/>
              <a:t>List: </a:t>
            </a:r>
            <a:r>
              <a:rPr lang="en-US" dirty="0" smtClean="0"/>
              <a:t>Total Rewards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270843577"/>
              </p:ext>
            </p:extLst>
          </p:nvPr>
        </p:nvGraphicFramePr>
        <p:xfrm>
          <a:off x="327931" y="1196752"/>
          <a:ext cx="7896749" cy="2339340"/>
        </p:xfrm>
        <a:graphic>
          <a:graphicData uri="http://schemas.openxmlformats.org/drawingml/2006/table">
            <a:tbl>
              <a:tblPr>
                <a:tableStyleId>{2D5ABB26-0587-4C30-8999-92F81FD0307C}</a:tableStyleId>
              </a:tblPr>
              <a:tblGrid>
                <a:gridCol w="478699"/>
                <a:gridCol w="1528851"/>
                <a:gridCol w="1345475"/>
                <a:gridCol w="2690953"/>
                <a:gridCol w="822237"/>
                <a:gridCol w="1030534"/>
              </a:tblGrid>
              <a:tr h="396000">
                <a:tc>
                  <a:txBody>
                    <a:bodyPr/>
                    <a:lstStyle/>
                    <a:p>
                      <a:pPr algn="ctr" fontAlgn="ctr"/>
                      <a:r>
                        <a:rPr lang="en-GB" sz="1000" b="1" u="none" strike="noStrike" dirty="0" smtClean="0">
                          <a:solidFill>
                            <a:schemeClr val="bg1"/>
                          </a:solidFill>
                          <a:effectLst/>
                          <a:latin typeface="+mn-lt"/>
                          <a:cs typeface="Calibri" panose="020F0502020204030204" pitchFamily="34" charset="0"/>
                        </a:rPr>
                        <a:t>Sr. No</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fontAlgn="ctr"/>
                      <a:r>
                        <a:rPr lang="en-GB" sz="1000" b="1" u="none" strike="noStrike" dirty="0" smtClean="0">
                          <a:solidFill>
                            <a:schemeClr val="bg1"/>
                          </a:solidFill>
                          <a:effectLst/>
                          <a:latin typeface="+mn-lt"/>
                          <a:cs typeface="Calibri" panose="020F0502020204030204" pitchFamily="34" charset="0"/>
                        </a:rPr>
                        <a:t>KPI</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marL="0" algn="ctr" defTabSz="914400" rtl="0" eaLnBrk="1" fontAlgn="ctr" latinLnBrk="0" hangingPunct="1"/>
                      <a:r>
                        <a:rPr lang="en-US" sz="1000" b="1" u="none" strike="noStrike" kern="1200" dirty="0" smtClean="0">
                          <a:solidFill>
                            <a:schemeClr val="bg1"/>
                          </a:solidFill>
                          <a:effectLst/>
                          <a:latin typeface="+mn-lt"/>
                          <a:ea typeface="+mn-ea"/>
                          <a:cs typeface="Calibri" panose="020F0502020204030204" pitchFamily="34" charset="0"/>
                        </a:rPr>
                        <a:t>KPI Definition</a:t>
                      </a:r>
                      <a:endParaRPr lang="en-GB" sz="1000" b="1" u="none" strike="noStrike" kern="1200" dirty="0">
                        <a:solidFill>
                          <a:schemeClr val="bg1"/>
                        </a:solidFill>
                        <a:effectLst/>
                        <a:latin typeface="+mn-lt"/>
                        <a:ea typeface="+mn-ea"/>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marL="0" algn="ctr" defTabSz="914400" rtl="0" eaLnBrk="1" fontAlgn="ctr" latinLnBrk="0" hangingPunct="1"/>
                      <a:r>
                        <a:rPr lang="en-US" sz="1000" b="1" u="none" strike="noStrike" kern="1200" dirty="0" smtClean="0">
                          <a:solidFill>
                            <a:schemeClr val="bg1"/>
                          </a:solidFill>
                          <a:effectLst/>
                          <a:latin typeface="+mn-lt"/>
                          <a:ea typeface="+mn-ea"/>
                          <a:cs typeface="Calibri" panose="020F0502020204030204" pitchFamily="34" charset="0"/>
                        </a:rPr>
                        <a:t>KPI Formula</a:t>
                      </a:r>
                      <a:endParaRPr lang="en-GB" sz="1000" b="1" u="none" strike="noStrike" kern="1200" dirty="0">
                        <a:solidFill>
                          <a:schemeClr val="bg1"/>
                        </a:solidFill>
                        <a:effectLst/>
                        <a:latin typeface="+mn-lt"/>
                        <a:ea typeface="+mn-ea"/>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fontAlgn="ctr"/>
                      <a:r>
                        <a:rPr lang="en-US" sz="1000" b="1" i="0" u="none" strike="noStrike" dirty="0" smtClean="0">
                          <a:solidFill>
                            <a:schemeClr val="bg1"/>
                          </a:solidFill>
                          <a:effectLst/>
                          <a:latin typeface="+mn-lt"/>
                          <a:cs typeface="Calibri" panose="020F0502020204030204" pitchFamily="34" charset="0"/>
                        </a:rPr>
                        <a:t>Unit of Measure</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a:r>
                        <a:rPr lang="en-US" sz="1000" b="1" dirty="0" smtClean="0">
                          <a:solidFill>
                            <a:schemeClr val="bg1"/>
                          </a:solidFill>
                          <a:latin typeface="+mn-lt"/>
                        </a:rPr>
                        <a:t>Publishing Frequency</a:t>
                      </a:r>
                      <a:endParaRPr lang="en-IN" sz="1000" b="1" dirty="0">
                        <a:solidFill>
                          <a:schemeClr val="bg1"/>
                        </a:solidFill>
                        <a:latin typeface="+mn-lt"/>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r>
              <a:tr h="296589">
                <a:tc>
                  <a:txBody>
                    <a:bodyPr/>
                    <a:lstStyle/>
                    <a:p>
                      <a:pPr algn="l" fontAlgn="b"/>
                      <a:r>
                        <a:rPr lang="en-GB" sz="1050" b="0" i="0" u="none" strike="noStrike" dirty="0" smtClean="0">
                          <a:solidFill>
                            <a:srgbClr val="000000"/>
                          </a:solidFill>
                          <a:effectLst/>
                          <a:latin typeface="+mn-lt"/>
                          <a:cs typeface="Calibri" panose="020F0502020204030204" pitchFamily="34" charset="0"/>
                        </a:rPr>
                        <a:t>1</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chemeClr val="tx1"/>
                          </a:solidFill>
                          <a:effectLst/>
                          <a:latin typeface="+mn-lt"/>
                          <a:cs typeface="Calibri" panose="020F0502020204030204" pitchFamily="34" charset="0"/>
                        </a:rPr>
                        <a:t>Deviation in personnel expenses - Manpower Cost</a:t>
                      </a:r>
                      <a:br>
                        <a:rPr lang="en-IN" sz="1050" b="0" i="0" u="none" strike="noStrike" dirty="0" smtClean="0">
                          <a:solidFill>
                            <a:schemeClr val="tx1"/>
                          </a:solidFill>
                          <a:effectLst/>
                          <a:latin typeface="+mn-lt"/>
                          <a:cs typeface="Calibri" panose="020F0502020204030204" pitchFamily="34" charset="0"/>
                        </a:rPr>
                      </a:br>
                      <a:r>
                        <a:rPr lang="en-IN" sz="1050" b="0" i="0" u="none" strike="noStrike" dirty="0" smtClean="0">
                          <a:solidFill>
                            <a:schemeClr val="tx1"/>
                          </a:solidFill>
                          <a:effectLst/>
                          <a:latin typeface="+mn-lt"/>
                          <a:cs typeface="Calibri" panose="020F0502020204030204" pitchFamily="34" charset="0"/>
                        </a:rPr>
                        <a:t>1. Officers</a:t>
                      </a:r>
                      <a:br>
                        <a:rPr lang="en-IN" sz="1050" b="0" i="0" u="none" strike="noStrike" dirty="0" smtClean="0">
                          <a:solidFill>
                            <a:schemeClr val="tx1"/>
                          </a:solidFill>
                          <a:effectLst/>
                          <a:latin typeface="+mn-lt"/>
                          <a:cs typeface="Calibri" panose="020F0502020204030204" pitchFamily="34" charset="0"/>
                        </a:rPr>
                      </a:br>
                      <a:r>
                        <a:rPr lang="en-IN" sz="1050" b="0" i="0" u="none" strike="noStrike" dirty="0" smtClean="0">
                          <a:solidFill>
                            <a:schemeClr val="tx1"/>
                          </a:solidFill>
                          <a:effectLst/>
                          <a:latin typeface="+mn-lt"/>
                          <a:cs typeface="Calibri" panose="020F0502020204030204" pitchFamily="34" charset="0"/>
                        </a:rPr>
                        <a:t>2. Workmen</a:t>
                      </a:r>
                      <a:endParaRPr lang="en-IN" sz="105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chemeClr val="tx1"/>
                          </a:solidFill>
                          <a:effectLst/>
                          <a:latin typeface="+mn-lt"/>
                          <a:cs typeface="Calibri" panose="020F0502020204030204" pitchFamily="34" charset="0"/>
                        </a:rPr>
                        <a:t>Deviations in total </a:t>
                      </a:r>
                      <a:r>
                        <a:rPr lang="en-IN" sz="1050" b="0" i="0" u="none" strike="noStrike" dirty="0">
                          <a:solidFill>
                            <a:schemeClr val="tx1"/>
                          </a:solidFill>
                          <a:effectLst/>
                          <a:latin typeface="+mn-lt"/>
                          <a:cs typeface="Calibri" panose="020F0502020204030204" pitchFamily="34" charset="0"/>
                        </a:rPr>
                        <a:t>CTC of </a:t>
                      </a:r>
                      <a:r>
                        <a:rPr lang="en-IN" sz="1050" b="0" i="0" u="none" strike="noStrike" dirty="0" smtClean="0">
                          <a:solidFill>
                            <a:schemeClr val="tx1"/>
                          </a:solidFill>
                          <a:effectLst/>
                          <a:latin typeface="+mn-lt"/>
                          <a:cs typeface="Calibri" panose="020F0502020204030204" pitchFamily="34" charset="0"/>
                        </a:rPr>
                        <a:t>employees</a:t>
                      </a:r>
                      <a:endParaRPr lang="en-IN" sz="105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chemeClr val="tx1"/>
                          </a:solidFill>
                          <a:effectLst/>
                          <a:latin typeface="+mn-lt"/>
                          <a:cs typeface="Calibri" panose="020F0502020204030204" pitchFamily="34" charset="0"/>
                        </a:rPr>
                        <a:t>1 standard deviation from</a:t>
                      </a:r>
                      <a:r>
                        <a:rPr lang="en-IN" sz="1050" b="0" i="0" u="none" strike="noStrike" baseline="0" dirty="0" smtClean="0">
                          <a:solidFill>
                            <a:schemeClr val="tx1"/>
                          </a:solidFill>
                          <a:effectLst/>
                          <a:latin typeface="+mn-lt"/>
                          <a:cs typeface="Calibri" panose="020F0502020204030204" pitchFamily="34" charset="0"/>
                        </a:rPr>
                        <a:t> 3 month moving average of t</a:t>
                      </a:r>
                      <a:r>
                        <a:rPr lang="en-IN" sz="1050" b="0" i="0" u="none" strike="noStrike" dirty="0" smtClean="0">
                          <a:solidFill>
                            <a:schemeClr val="tx1"/>
                          </a:solidFill>
                          <a:effectLst/>
                          <a:latin typeface="+mn-lt"/>
                          <a:cs typeface="Calibri" panose="020F0502020204030204" pitchFamily="34" charset="0"/>
                        </a:rPr>
                        <a:t>otal </a:t>
                      </a:r>
                      <a:r>
                        <a:rPr lang="en-IN" sz="1050" b="0" i="0" u="none" strike="noStrike" dirty="0">
                          <a:solidFill>
                            <a:schemeClr val="tx1"/>
                          </a:solidFill>
                          <a:effectLst/>
                          <a:latin typeface="+mn-lt"/>
                          <a:cs typeface="Calibri" panose="020F0502020204030204" pitchFamily="34" charset="0"/>
                        </a:rPr>
                        <a:t>e</a:t>
                      </a:r>
                      <a:r>
                        <a:rPr lang="en-IN" sz="1050" b="0" i="0" u="none" strike="noStrike" dirty="0" smtClean="0">
                          <a:solidFill>
                            <a:schemeClr val="tx1"/>
                          </a:solidFill>
                          <a:effectLst/>
                          <a:latin typeface="+mn-lt"/>
                          <a:cs typeface="Calibri" panose="020F0502020204030204" pitchFamily="34" charset="0"/>
                        </a:rPr>
                        <a:t>mployee CTC </a:t>
                      </a:r>
                    </a:p>
                    <a:p>
                      <a:pPr algn="l" fontAlgn="ctr"/>
                      <a:r>
                        <a:rPr lang="en-IN" sz="1050" b="0" i="0" u="none" strike="noStrike" dirty="0" smtClean="0">
                          <a:solidFill>
                            <a:schemeClr val="tx1"/>
                          </a:solidFill>
                          <a:effectLst/>
                          <a:latin typeface="+mn-lt"/>
                          <a:cs typeface="Calibri" panose="020F0502020204030204" pitchFamily="34" charset="0"/>
                        </a:rPr>
                        <a:t>1</a:t>
                      </a:r>
                      <a:r>
                        <a:rPr lang="en-IN" sz="1050" b="0" i="0" u="none" strike="noStrike" dirty="0">
                          <a:solidFill>
                            <a:schemeClr val="tx1"/>
                          </a:solidFill>
                          <a:effectLst/>
                          <a:latin typeface="+mn-lt"/>
                          <a:cs typeface="Calibri" panose="020F0502020204030204" pitchFamily="34" charset="0"/>
                        </a:rPr>
                        <a:t>. Officers</a:t>
                      </a:r>
                      <a:br>
                        <a:rPr lang="en-IN" sz="1050" b="0" i="0" u="none" strike="noStrike" dirty="0">
                          <a:solidFill>
                            <a:schemeClr val="tx1"/>
                          </a:solidFill>
                          <a:effectLst/>
                          <a:latin typeface="+mn-lt"/>
                          <a:cs typeface="Calibri" panose="020F0502020204030204" pitchFamily="34" charset="0"/>
                        </a:rPr>
                      </a:br>
                      <a:r>
                        <a:rPr lang="en-IN" sz="1050" b="0" i="0" u="none" strike="noStrike" dirty="0">
                          <a:solidFill>
                            <a:schemeClr val="tx1"/>
                          </a:solidFill>
                          <a:effectLst/>
                          <a:latin typeface="+mn-lt"/>
                          <a:cs typeface="Calibri" panose="020F0502020204030204" pitchFamily="34" charset="0"/>
                        </a:rPr>
                        <a:t>2. Workmen</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chemeClr val="tx1"/>
                          </a:solidFill>
                          <a:effectLst/>
                          <a:latin typeface="+mn-lt"/>
                          <a:cs typeface="Calibri" panose="020F0502020204030204" pitchFamily="34" charset="0"/>
                        </a:rPr>
                        <a:t>INR</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cs typeface="Calibri" panose="020F0502020204030204" pitchFamily="34" charset="0"/>
                        </a:rPr>
                        <a:t>Monthly</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US" sz="1050" b="0" i="0" u="none" strike="noStrike" dirty="0" smtClean="0">
                          <a:solidFill>
                            <a:srgbClr val="000000"/>
                          </a:solidFill>
                          <a:effectLst/>
                          <a:latin typeface="+mn-lt"/>
                          <a:cs typeface="Calibri" panose="020F0502020204030204" pitchFamily="34" charset="0"/>
                        </a:rPr>
                        <a:t>2</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rgbClr val="000000"/>
                          </a:solidFill>
                          <a:effectLst/>
                          <a:latin typeface="+mn-lt"/>
                        </a:rPr>
                        <a:t>Deviation in </a:t>
                      </a:r>
                      <a:r>
                        <a:rPr lang="en-IN" sz="1050" b="0" i="0" u="none" strike="noStrike" dirty="0" err="1" smtClean="0">
                          <a:solidFill>
                            <a:srgbClr val="000000"/>
                          </a:solidFill>
                          <a:effectLst/>
                          <a:latin typeface="+mn-lt"/>
                        </a:rPr>
                        <a:t>RnR</a:t>
                      </a:r>
                      <a:r>
                        <a:rPr lang="en-IN" sz="1050" b="0" i="0" u="none" strike="noStrike" dirty="0" smtClean="0">
                          <a:solidFill>
                            <a:srgbClr val="000000"/>
                          </a:solidFill>
                          <a:effectLst/>
                          <a:latin typeface="+mn-lt"/>
                        </a:rPr>
                        <a:t> utilisation</a:t>
                      </a:r>
                      <a:endParaRPr lang="en-IN"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rgbClr val="000000"/>
                          </a:solidFill>
                          <a:effectLst/>
                          <a:latin typeface="+mn-lt"/>
                        </a:rPr>
                        <a:t>Deviations in % </a:t>
                      </a:r>
                      <a:r>
                        <a:rPr lang="en-IN" sz="1050" b="0" i="0" u="none" strike="noStrike" dirty="0">
                          <a:solidFill>
                            <a:srgbClr val="000000"/>
                          </a:solidFill>
                          <a:effectLst/>
                          <a:latin typeface="+mn-lt"/>
                        </a:rPr>
                        <a:t>of the budget for Rewards and Recognition </a:t>
                      </a:r>
                      <a:r>
                        <a:rPr lang="en-IN" sz="1050" b="0" i="0" u="none" strike="noStrike" dirty="0" smtClean="0">
                          <a:solidFill>
                            <a:srgbClr val="000000"/>
                          </a:solidFill>
                          <a:effectLst/>
                          <a:latin typeface="+mn-lt"/>
                        </a:rPr>
                        <a:t>that is </a:t>
                      </a:r>
                      <a:r>
                        <a:rPr lang="en-IN" sz="1050" b="0" i="0" u="none" strike="noStrike" dirty="0">
                          <a:solidFill>
                            <a:srgbClr val="000000"/>
                          </a:solidFill>
                          <a:effectLst/>
                          <a:latin typeface="+mn-lt"/>
                        </a:rPr>
                        <a:t>used by all departments</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chemeClr val="tx1"/>
                          </a:solidFill>
                          <a:effectLst/>
                          <a:latin typeface="+mn-lt"/>
                          <a:cs typeface="Calibri" panose="020F0502020204030204" pitchFamily="34" charset="0"/>
                        </a:rPr>
                        <a:t>1 standard deviation from</a:t>
                      </a:r>
                      <a:r>
                        <a:rPr lang="en-IN" sz="1050" b="0" i="0" u="none" strike="noStrike" baseline="0" dirty="0" smtClean="0">
                          <a:solidFill>
                            <a:schemeClr val="tx1"/>
                          </a:solidFill>
                          <a:effectLst/>
                          <a:latin typeface="+mn-lt"/>
                          <a:cs typeface="Calibri" panose="020F0502020204030204" pitchFamily="34" charset="0"/>
                        </a:rPr>
                        <a:t> 3 month moving average of </a:t>
                      </a:r>
                      <a:r>
                        <a:rPr lang="en-IN" sz="1050" b="0" i="0" u="none" strike="noStrike" dirty="0" smtClean="0">
                          <a:solidFill>
                            <a:srgbClr val="000000"/>
                          </a:solidFill>
                          <a:effectLst/>
                          <a:latin typeface="+mn-lt"/>
                        </a:rPr>
                        <a:t>(Total </a:t>
                      </a:r>
                      <a:r>
                        <a:rPr lang="en-IN" sz="1050" b="0" i="0" u="none" strike="noStrike" dirty="0">
                          <a:solidFill>
                            <a:srgbClr val="000000"/>
                          </a:solidFill>
                          <a:effectLst/>
                          <a:latin typeface="+mn-lt"/>
                        </a:rPr>
                        <a:t>expense on rewards and recognition / Budget for Rewards and recognition) X 100</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rPr>
                        <a:t>%</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US" sz="1050" b="0" i="0" u="none" strike="noStrike" dirty="0" smtClean="0">
                          <a:solidFill>
                            <a:srgbClr val="000000"/>
                          </a:solidFill>
                          <a:effectLst/>
                          <a:latin typeface="+mn-lt"/>
                        </a:rPr>
                        <a:t>Monthly</a:t>
                      </a:r>
                      <a:endParaRPr lang="en-GB"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20499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52" y="719141"/>
            <a:ext cx="10966449" cy="369332"/>
          </a:xfrm>
        </p:spPr>
        <p:txBody>
          <a:bodyPr/>
          <a:lstStyle/>
          <a:p>
            <a:r>
              <a:rPr lang="en-US" dirty="0" err="1"/>
              <a:t>HR</a:t>
            </a:r>
            <a:r>
              <a:rPr lang="en-US" dirty="0"/>
              <a:t> </a:t>
            </a:r>
            <a:r>
              <a:rPr lang="en-US" dirty="0" smtClean="0"/>
              <a:t>E-</a:t>
            </a:r>
            <a:r>
              <a:rPr lang="en-US" dirty="0" err="1" smtClean="0"/>
              <a:t>KPI</a:t>
            </a:r>
            <a:r>
              <a:rPr lang="en-US" dirty="0" smtClean="0"/>
              <a:t> </a:t>
            </a:r>
            <a:r>
              <a:rPr lang="en-US" dirty="0"/>
              <a:t>List: Exit </a:t>
            </a:r>
            <a:r>
              <a:rPr lang="en-US" dirty="0" smtClean="0"/>
              <a:t>Management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187828514"/>
              </p:ext>
            </p:extLst>
          </p:nvPr>
        </p:nvGraphicFramePr>
        <p:xfrm>
          <a:off x="327931" y="1196752"/>
          <a:ext cx="7896749" cy="4191000"/>
        </p:xfrm>
        <a:graphic>
          <a:graphicData uri="http://schemas.openxmlformats.org/drawingml/2006/table">
            <a:tbl>
              <a:tblPr>
                <a:tableStyleId>{2D5ABB26-0587-4C30-8999-92F81FD0307C}</a:tableStyleId>
              </a:tblPr>
              <a:tblGrid>
                <a:gridCol w="478699"/>
                <a:gridCol w="1528851"/>
                <a:gridCol w="1345475"/>
                <a:gridCol w="2690953"/>
                <a:gridCol w="822237"/>
                <a:gridCol w="1030534"/>
              </a:tblGrid>
              <a:tr h="396000">
                <a:tc>
                  <a:txBody>
                    <a:bodyPr/>
                    <a:lstStyle/>
                    <a:p>
                      <a:pPr algn="ctr" fontAlgn="ctr"/>
                      <a:r>
                        <a:rPr lang="en-GB" sz="1000" b="1" u="none" strike="noStrike" dirty="0" smtClean="0">
                          <a:solidFill>
                            <a:schemeClr val="bg1"/>
                          </a:solidFill>
                          <a:effectLst/>
                          <a:latin typeface="+mn-lt"/>
                          <a:cs typeface="Calibri" panose="020F0502020204030204" pitchFamily="34" charset="0"/>
                        </a:rPr>
                        <a:t>Sr. No</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fontAlgn="ctr"/>
                      <a:r>
                        <a:rPr lang="en-GB" sz="1000" b="1" u="none" strike="noStrike" dirty="0" smtClean="0">
                          <a:solidFill>
                            <a:schemeClr val="bg1"/>
                          </a:solidFill>
                          <a:effectLst/>
                          <a:latin typeface="+mn-lt"/>
                          <a:cs typeface="Calibri" panose="020F0502020204030204" pitchFamily="34" charset="0"/>
                        </a:rPr>
                        <a:t>KPI</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marL="0" algn="ctr" defTabSz="914400" rtl="0" eaLnBrk="1" fontAlgn="ctr" latinLnBrk="0" hangingPunct="1"/>
                      <a:r>
                        <a:rPr lang="en-US" sz="1000" b="1" u="none" strike="noStrike" kern="1200" dirty="0" smtClean="0">
                          <a:solidFill>
                            <a:schemeClr val="bg1"/>
                          </a:solidFill>
                          <a:effectLst/>
                          <a:latin typeface="+mn-lt"/>
                          <a:ea typeface="+mn-ea"/>
                          <a:cs typeface="Calibri" panose="020F0502020204030204" pitchFamily="34" charset="0"/>
                        </a:rPr>
                        <a:t>KPI Definition</a:t>
                      </a:r>
                      <a:endParaRPr lang="en-GB" sz="1000" b="1" u="none" strike="noStrike" kern="1200" dirty="0">
                        <a:solidFill>
                          <a:schemeClr val="bg1"/>
                        </a:solidFill>
                        <a:effectLst/>
                        <a:latin typeface="+mn-lt"/>
                        <a:ea typeface="+mn-ea"/>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marL="0" algn="ctr" defTabSz="914400" rtl="0" eaLnBrk="1" fontAlgn="ctr" latinLnBrk="0" hangingPunct="1"/>
                      <a:r>
                        <a:rPr lang="en-US" sz="1000" b="1" u="none" strike="noStrike" kern="1200" dirty="0" smtClean="0">
                          <a:solidFill>
                            <a:schemeClr val="bg1"/>
                          </a:solidFill>
                          <a:effectLst/>
                          <a:latin typeface="+mn-lt"/>
                          <a:ea typeface="+mn-ea"/>
                          <a:cs typeface="Calibri" panose="020F0502020204030204" pitchFamily="34" charset="0"/>
                        </a:rPr>
                        <a:t>KPI Formula</a:t>
                      </a:r>
                      <a:endParaRPr lang="en-GB" sz="1000" b="1" u="none" strike="noStrike" kern="1200" dirty="0">
                        <a:solidFill>
                          <a:schemeClr val="bg1"/>
                        </a:solidFill>
                        <a:effectLst/>
                        <a:latin typeface="+mn-lt"/>
                        <a:ea typeface="+mn-ea"/>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fontAlgn="ctr"/>
                      <a:r>
                        <a:rPr lang="en-US" sz="1000" b="1" i="0" u="none" strike="noStrike" dirty="0" smtClean="0">
                          <a:solidFill>
                            <a:schemeClr val="bg1"/>
                          </a:solidFill>
                          <a:effectLst/>
                          <a:latin typeface="+mn-lt"/>
                          <a:cs typeface="Calibri" panose="020F0502020204030204" pitchFamily="34" charset="0"/>
                        </a:rPr>
                        <a:t>Unit of Measure</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a:r>
                        <a:rPr lang="en-US" sz="1000" b="1" dirty="0" smtClean="0">
                          <a:solidFill>
                            <a:schemeClr val="bg1"/>
                          </a:solidFill>
                          <a:latin typeface="+mn-lt"/>
                        </a:rPr>
                        <a:t>Publishing Frequency</a:t>
                      </a:r>
                      <a:endParaRPr lang="en-IN" sz="1000" b="1" dirty="0">
                        <a:solidFill>
                          <a:schemeClr val="bg1"/>
                        </a:solidFill>
                        <a:latin typeface="+mn-lt"/>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r>
              <a:tr h="296589">
                <a:tc>
                  <a:txBody>
                    <a:bodyPr/>
                    <a:lstStyle/>
                    <a:p>
                      <a:pPr algn="l" fontAlgn="b"/>
                      <a:r>
                        <a:rPr lang="en-US" sz="1050" b="0" i="0" u="none" strike="noStrike" dirty="0" smtClean="0">
                          <a:solidFill>
                            <a:srgbClr val="000000"/>
                          </a:solidFill>
                          <a:effectLst/>
                          <a:latin typeface="+mn-lt"/>
                          <a:cs typeface="Calibri" panose="020F0502020204030204" pitchFamily="34" charset="0"/>
                        </a:rPr>
                        <a:t>1</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rgbClr val="000000"/>
                          </a:solidFill>
                          <a:effectLst/>
                          <a:latin typeface="+mn-lt"/>
                          <a:cs typeface="Calibri" panose="020F0502020204030204" pitchFamily="34" charset="0"/>
                        </a:rPr>
                        <a:t>Deviation in attrition rate </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rgbClr val="000000"/>
                          </a:solidFill>
                          <a:effectLst/>
                          <a:latin typeface="+mn-lt"/>
                          <a:cs typeface="Calibri" panose="020F0502020204030204" pitchFamily="34" charset="0"/>
                        </a:rPr>
                        <a:t>Deviations</a:t>
                      </a:r>
                      <a:r>
                        <a:rPr lang="en-IN" sz="1050" b="0" i="0" u="none" strike="noStrike" baseline="0" dirty="0" smtClean="0">
                          <a:solidFill>
                            <a:srgbClr val="000000"/>
                          </a:solidFill>
                          <a:effectLst/>
                          <a:latin typeface="+mn-lt"/>
                          <a:cs typeface="Calibri" panose="020F0502020204030204" pitchFamily="34" charset="0"/>
                        </a:rPr>
                        <a:t> in a</a:t>
                      </a:r>
                      <a:r>
                        <a:rPr lang="en-IN" sz="1050" b="0" i="0" u="none" strike="noStrike" dirty="0" smtClean="0">
                          <a:solidFill>
                            <a:srgbClr val="000000"/>
                          </a:solidFill>
                          <a:effectLst/>
                          <a:latin typeface="+mn-lt"/>
                          <a:cs typeface="Calibri" panose="020F0502020204030204" pitchFamily="34" charset="0"/>
                        </a:rPr>
                        <a:t>nnualized </a:t>
                      </a:r>
                      <a:r>
                        <a:rPr lang="en-IN" sz="1050" b="0" i="0" u="none" strike="noStrike" dirty="0">
                          <a:solidFill>
                            <a:srgbClr val="000000"/>
                          </a:solidFill>
                          <a:effectLst/>
                          <a:latin typeface="+mn-lt"/>
                          <a:cs typeface="Calibri" panose="020F0502020204030204" pitchFamily="34" charset="0"/>
                        </a:rPr>
                        <a:t>attrition rate at which employees voluntarily leave the </a:t>
                      </a:r>
                      <a:r>
                        <a:rPr lang="en-IN" sz="1050" b="0" i="0" u="none" strike="noStrike" dirty="0" smtClean="0">
                          <a:solidFill>
                            <a:srgbClr val="000000"/>
                          </a:solidFill>
                          <a:effectLst/>
                          <a:latin typeface="+mn-lt"/>
                          <a:cs typeface="Calibri" panose="020F0502020204030204" pitchFamily="34" charset="0"/>
                        </a:rPr>
                        <a:t>organization(via </a:t>
                      </a:r>
                      <a:r>
                        <a:rPr lang="en-IN" sz="1050" b="0" i="0" u="none" strike="noStrike" dirty="0">
                          <a:solidFill>
                            <a:srgbClr val="000000"/>
                          </a:solidFill>
                          <a:effectLst/>
                          <a:latin typeface="+mn-lt"/>
                          <a:cs typeface="Calibri" panose="020F0502020204030204" pitchFamily="34" charset="0"/>
                        </a:rPr>
                        <a:t>resignation)</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chemeClr val="tx1"/>
                          </a:solidFill>
                          <a:effectLst/>
                          <a:latin typeface="+mn-lt"/>
                          <a:cs typeface="Calibri" panose="020F0502020204030204" pitchFamily="34" charset="0"/>
                        </a:rPr>
                        <a:t>1 standard deviation from</a:t>
                      </a:r>
                      <a:r>
                        <a:rPr lang="en-IN" sz="1050" b="0" i="0" u="none" strike="noStrike" baseline="0" dirty="0" smtClean="0">
                          <a:solidFill>
                            <a:schemeClr val="tx1"/>
                          </a:solidFill>
                          <a:effectLst/>
                          <a:latin typeface="+mn-lt"/>
                          <a:cs typeface="Calibri" panose="020F0502020204030204" pitchFamily="34" charset="0"/>
                        </a:rPr>
                        <a:t> 3 month moving average of </a:t>
                      </a:r>
                      <a:r>
                        <a:rPr lang="en-IN" sz="1050" b="0" i="0" u="none" strike="noStrike" dirty="0" smtClean="0">
                          <a:solidFill>
                            <a:srgbClr val="000000"/>
                          </a:solidFill>
                          <a:effectLst/>
                          <a:latin typeface="+mn-lt"/>
                          <a:cs typeface="Calibri" panose="020F0502020204030204" pitchFamily="34" charset="0"/>
                        </a:rPr>
                        <a:t>(12 / No. of months in the period) X (No. of employee left organization during the period(through resignation) / Average No. of employees during the period)</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cs typeface="Calibri" panose="020F0502020204030204" pitchFamily="34" charset="0"/>
                        </a:rPr>
                        <a:t>%</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cs typeface="Calibri" panose="020F0502020204030204" pitchFamily="34" charset="0"/>
                        </a:rPr>
                        <a:t>Monthly</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GB" sz="1050" b="0" i="0" u="none" strike="noStrike" dirty="0" smtClean="0">
                          <a:solidFill>
                            <a:srgbClr val="000000"/>
                          </a:solidFill>
                          <a:effectLst/>
                          <a:latin typeface="+mn-lt"/>
                          <a:cs typeface="Calibri" panose="020F0502020204030204" pitchFamily="34" charset="0"/>
                        </a:rPr>
                        <a:t>2</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rgbClr val="000000"/>
                          </a:solidFill>
                          <a:effectLst/>
                          <a:latin typeface="+mn-lt"/>
                          <a:cs typeface="Calibri" panose="020F0502020204030204" pitchFamily="34" charset="0"/>
                        </a:rPr>
                        <a:t>Deviation in regrettable</a:t>
                      </a:r>
                      <a:r>
                        <a:rPr lang="en-IN" sz="1050" b="0" i="0" u="none" strike="noStrike" baseline="0" dirty="0" smtClean="0">
                          <a:solidFill>
                            <a:srgbClr val="000000"/>
                          </a:solidFill>
                          <a:effectLst/>
                          <a:latin typeface="+mn-lt"/>
                          <a:cs typeface="Calibri" panose="020F0502020204030204" pitchFamily="34" charset="0"/>
                        </a:rPr>
                        <a:t> </a:t>
                      </a:r>
                      <a:r>
                        <a:rPr lang="en-IN" sz="1050" b="0" i="0" u="none" strike="noStrike" dirty="0" smtClean="0">
                          <a:solidFill>
                            <a:srgbClr val="000000"/>
                          </a:solidFill>
                          <a:effectLst/>
                          <a:latin typeface="+mn-lt"/>
                          <a:cs typeface="Calibri" panose="020F0502020204030204" pitchFamily="34" charset="0"/>
                        </a:rPr>
                        <a:t>Attrition rate </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rgbClr val="000000"/>
                          </a:solidFill>
                          <a:effectLst/>
                          <a:latin typeface="+mn-lt"/>
                          <a:cs typeface="Calibri" panose="020F0502020204030204" pitchFamily="34" charset="0"/>
                        </a:rPr>
                        <a:t>Deviations in annualized </a:t>
                      </a:r>
                      <a:r>
                        <a:rPr lang="en-IN" sz="1050" b="0" i="0" u="none" strike="noStrike" dirty="0">
                          <a:solidFill>
                            <a:srgbClr val="000000"/>
                          </a:solidFill>
                          <a:effectLst/>
                          <a:latin typeface="+mn-lt"/>
                          <a:cs typeface="Calibri" panose="020F0502020204030204" pitchFamily="34" charset="0"/>
                        </a:rPr>
                        <a:t>attrition rate at which </a:t>
                      </a:r>
                      <a:r>
                        <a:rPr lang="en-IN" sz="1050" b="0" i="0" u="none" strike="noStrike" dirty="0" smtClean="0">
                          <a:solidFill>
                            <a:srgbClr val="000000"/>
                          </a:solidFill>
                          <a:effectLst/>
                          <a:latin typeface="+mn-lt"/>
                          <a:cs typeface="Calibri" panose="020F0502020204030204" pitchFamily="34" charset="0"/>
                        </a:rPr>
                        <a:t>employees (S+ &amp; ES Rating) </a:t>
                      </a:r>
                      <a:r>
                        <a:rPr lang="en-IN" sz="1050" b="0" i="0" u="none" strike="noStrike" dirty="0">
                          <a:solidFill>
                            <a:srgbClr val="000000"/>
                          </a:solidFill>
                          <a:effectLst/>
                          <a:latin typeface="+mn-lt"/>
                          <a:cs typeface="Calibri" panose="020F0502020204030204" pitchFamily="34" charset="0"/>
                        </a:rPr>
                        <a:t>voluntarily leave the </a:t>
                      </a:r>
                      <a:r>
                        <a:rPr lang="en-IN" sz="1050" b="0" i="0" u="none" strike="noStrike" dirty="0" smtClean="0">
                          <a:solidFill>
                            <a:srgbClr val="000000"/>
                          </a:solidFill>
                          <a:effectLst/>
                          <a:latin typeface="+mn-lt"/>
                          <a:cs typeface="Calibri" panose="020F0502020204030204" pitchFamily="34" charset="0"/>
                        </a:rPr>
                        <a:t>organization(via </a:t>
                      </a:r>
                      <a:r>
                        <a:rPr lang="en-IN" sz="1050" b="0" i="0" u="none" strike="noStrike" dirty="0">
                          <a:solidFill>
                            <a:srgbClr val="000000"/>
                          </a:solidFill>
                          <a:effectLst/>
                          <a:latin typeface="+mn-lt"/>
                          <a:cs typeface="Calibri" panose="020F0502020204030204" pitchFamily="34" charset="0"/>
                        </a:rPr>
                        <a:t>resignation)</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chemeClr val="tx1"/>
                          </a:solidFill>
                          <a:effectLst/>
                          <a:latin typeface="+mn-lt"/>
                          <a:cs typeface="Calibri" panose="020F0502020204030204" pitchFamily="34" charset="0"/>
                        </a:rPr>
                        <a:t>1 standard deviation from</a:t>
                      </a:r>
                      <a:r>
                        <a:rPr lang="en-IN" sz="1050" b="0" i="0" u="none" strike="noStrike" baseline="0" dirty="0" smtClean="0">
                          <a:solidFill>
                            <a:schemeClr val="tx1"/>
                          </a:solidFill>
                          <a:effectLst/>
                          <a:latin typeface="+mn-lt"/>
                          <a:cs typeface="Calibri" panose="020F0502020204030204" pitchFamily="34" charset="0"/>
                        </a:rPr>
                        <a:t> 3 month moving average of </a:t>
                      </a:r>
                      <a:r>
                        <a:rPr lang="en-IN" sz="1050" b="0" i="0" u="none" strike="noStrike" dirty="0" smtClean="0">
                          <a:solidFill>
                            <a:srgbClr val="000000"/>
                          </a:solidFill>
                          <a:effectLst/>
                          <a:latin typeface="+mn-lt"/>
                          <a:cs typeface="Calibri" panose="020F0502020204030204" pitchFamily="34" charset="0"/>
                        </a:rPr>
                        <a:t>(12 / No. of months in the period) X (No. of employee (S+ &amp; ES Rating) left organization during the period(through resignation) / Average No. of employees (S+ &amp; ES Rating) during the period)</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cs typeface="Calibri" panose="020F0502020204030204" pitchFamily="34" charset="0"/>
                        </a:rPr>
                        <a:t>%</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cs typeface="Calibri" panose="020F0502020204030204" pitchFamily="34" charset="0"/>
                        </a:rPr>
                        <a:t>Monthly</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US" sz="1050" b="0" i="0" u="none" strike="noStrike" dirty="0" smtClean="0">
                          <a:solidFill>
                            <a:srgbClr val="000000"/>
                          </a:solidFill>
                          <a:effectLst/>
                          <a:latin typeface="+mn-lt"/>
                          <a:cs typeface="Calibri" panose="020F0502020204030204" pitchFamily="34" charset="0"/>
                        </a:rPr>
                        <a:t>3</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rgbClr val="000000"/>
                          </a:solidFill>
                          <a:effectLst/>
                          <a:latin typeface="+mn-lt"/>
                          <a:cs typeface="Calibri" panose="020F0502020204030204" pitchFamily="34" charset="0"/>
                        </a:rPr>
                        <a:t>Deviation in h</a:t>
                      </a:r>
                      <a:r>
                        <a:rPr lang="en-IN" sz="1050" b="0" i="0" u="none" strike="noStrike" dirty="0" smtClean="0">
                          <a:solidFill>
                            <a:srgbClr val="000000"/>
                          </a:solidFill>
                          <a:effectLst/>
                          <a:latin typeface="+mn-lt"/>
                        </a:rPr>
                        <a:t>igh-potential attrition </a:t>
                      </a:r>
                      <a:r>
                        <a:rPr lang="en-IN" sz="1050" b="0" i="0" u="none" strike="noStrike" dirty="0">
                          <a:solidFill>
                            <a:srgbClr val="000000"/>
                          </a:solidFill>
                          <a:effectLst/>
                          <a:latin typeface="+mn-lt"/>
                        </a:rPr>
                        <a:t>Rate</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rgbClr val="000000"/>
                          </a:solidFill>
                          <a:effectLst/>
                          <a:latin typeface="+mn-lt"/>
                          <a:cs typeface="Calibri" panose="020F0502020204030204" pitchFamily="34" charset="0"/>
                        </a:rPr>
                        <a:t>Deviations in a</a:t>
                      </a:r>
                      <a:r>
                        <a:rPr lang="en-IN" sz="1050" b="0" i="0" u="none" strike="noStrike" dirty="0" smtClean="0">
                          <a:solidFill>
                            <a:srgbClr val="000000"/>
                          </a:solidFill>
                          <a:effectLst/>
                          <a:latin typeface="+mn-lt"/>
                        </a:rPr>
                        <a:t>nnualized </a:t>
                      </a:r>
                      <a:r>
                        <a:rPr lang="en-IN" sz="1050" b="0" i="0" u="none" strike="noStrike" dirty="0">
                          <a:solidFill>
                            <a:srgbClr val="000000"/>
                          </a:solidFill>
                          <a:effectLst/>
                          <a:latin typeface="+mn-lt"/>
                        </a:rPr>
                        <a:t>attrition rate at which high potential employees voluntarily leave the </a:t>
                      </a:r>
                      <a:r>
                        <a:rPr lang="en-IN" sz="1050" b="0" i="0" u="none" strike="noStrike" dirty="0" smtClean="0">
                          <a:solidFill>
                            <a:srgbClr val="000000"/>
                          </a:solidFill>
                          <a:effectLst/>
                          <a:latin typeface="+mn-lt"/>
                        </a:rPr>
                        <a:t>organization (</a:t>
                      </a:r>
                      <a:r>
                        <a:rPr lang="en-IN" sz="1050" b="0" i="0" u="none" strike="noStrike" dirty="0">
                          <a:solidFill>
                            <a:srgbClr val="000000"/>
                          </a:solidFill>
                          <a:effectLst/>
                          <a:latin typeface="+mn-lt"/>
                        </a:rPr>
                        <a:t>via resignation)</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chemeClr val="tx1"/>
                          </a:solidFill>
                          <a:effectLst/>
                          <a:latin typeface="+mn-lt"/>
                          <a:cs typeface="Calibri" panose="020F0502020204030204" pitchFamily="34" charset="0"/>
                        </a:rPr>
                        <a:t>1 standard deviation from</a:t>
                      </a:r>
                      <a:r>
                        <a:rPr lang="en-IN" sz="1050" b="0" i="0" u="none" strike="noStrike" baseline="0" dirty="0" smtClean="0">
                          <a:solidFill>
                            <a:schemeClr val="tx1"/>
                          </a:solidFill>
                          <a:effectLst/>
                          <a:latin typeface="+mn-lt"/>
                          <a:cs typeface="Calibri" panose="020F0502020204030204" pitchFamily="34" charset="0"/>
                        </a:rPr>
                        <a:t> 3 month moving average of </a:t>
                      </a:r>
                      <a:r>
                        <a:rPr lang="en-IN" sz="1050" b="0" i="0" u="none" strike="noStrike" dirty="0" smtClean="0">
                          <a:solidFill>
                            <a:srgbClr val="000000"/>
                          </a:solidFill>
                          <a:effectLst/>
                          <a:latin typeface="+mn-lt"/>
                        </a:rPr>
                        <a:t>(</a:t>
                      </a:r>
                      <a:r>
                        <a:rPr lang="en-IN" sz="1050" b="0" i="0" u="none" strike="noStrike" dirty="0">
                          <a:solidFill>
                            <a:srgbClr val="000000"/>
                          </a:solidFill>
                          <a:effectLst/>
                          <a:latin typeface="+mn-lt"/>
                        </a:rPr>
                        <a:t>12 / No. of months in the period) X (No. of high potential employee left organization during the period(through resignation) / Average no. of high potentials employees during the period)</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rPr>
                        <a:t>%</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US" sz="1050" b="0" i="0" u="none" strike="noStrike" dirty="0" smtClean="0">
                          <a:solidFill>
                            <a:srgbClr val="000000"/>
                          </a:solidFill>
                          <a:effectLst/>
                          <a:latin typeface="+mn-lt"/>
                        </a:rPr>
                        <a:t>Monthly</a:t>
                      </a:r>
                      <a:endParaRPr lang="en-GB"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87908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52" y="719141"/>
            <a:ext cx="10966449" cy="369332"/>
          </a:xfrm>
        </p:spPr>
        <p:txBody>
          <a:bodyPr/>
          <a:lstStyle/>
          <a:p>
            <a:r>
              <a:rPr lang="en-US" dirty="0" err="1"/>
              <a:t>HR</a:t>
            </a:r>
            <a:r>
              <a:rPr lang="en-US" dirty="0"/>
              <a:t> E-</a:t>
            </a:r>
            <a:r>
              <a:rPr lang="en-US" dirty="0" err="1"/>
              <a:t>KPI</a:t>
            </a:r>
            <a:r>
              <a:rPr lang="en-US" dirty="0"/>
              <a:t> List</a:t>
            </a:r>
            <a:endParaRPr lang="en-IN" dirty="0"/>
          </a:p>
        </p:txBody>
      </p:sp>
      <p:graphicFrame>
        <p:nvGraphicFramePr>
          <p:cNvPr id="44" name="Table 43"/>
          <p:cNvGraphicFramePr>
            <a:graphicFrameLocks noGrp="1"/>
          </p:cNvGraphicFramePr>
          <p:nvPr>
            <p:extLst>
              <p:ext uri="{D42A27DB-BD31-4B8C-83A1-F6EECF244321}">
                <p14:modId xmlns:p14="http://schemas.microsoft.com/office/powerpoint/2010/main" val="3751966630"/>
              </p:ext>
            </p:extLst>
          </p:nvPr>
        </p:nvGraphicFramePr>
        <p:xfrm>
          <a:off x="263350" y="1306543"/>
          <a:ext cx="11591999" cy="4735732"/>
        </p:xfrm>
        <a:graphic>
          <a:graphicData uri="http://schemas.openxmlformats.org/drawingml/2006/table">
            <a:tbl>
              <a:tblPr>
                <a:tableStyleId>{2D5ABB26-0587-4C30-8999-92F81FD0307C}</a:tableStyleId>
              </a:tblPr>
              <a:tblGrid>
                <a:gridCol w="466011"/>
                <a:gridCol w="1747537"/>
                <a:gridCol w="1514533"/>
                <a:gridCol w="1514533"/>
                <a:gridCol w="1456281"/>
                <a:gridCol w="2446552"/>
                <a:gridCol w="2446552"/>
              </a:tblGrid>
              <a:tr h="467673">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1100" b="1" u="none" strike="noStrike" dirty="0" smtClean="0">
                          <a:solidFill>
                            <a:schemeClr val="bg1"/>
                          </a:solidFill>
                          <a:effectLst/>
                          <a:latin typeface="+mn-lt"/>
                          <a:cs typeface="Calibri" panose="020F0502020204030204" pitchFamily="34" charset="0"/>
                        </a:rPr>
                        <a:t>Sr. No</a:t>
                      </a:r>
                      <a:endParaRPr lang="en-GB" sz="1100" b="1" i="0" u="none" strike="noStrike" dirty="0" smtClean="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fontAlgn="ctr"/>
                      <a:r>
                        <a:rPr lang="en-IN" sz="1100" b="1" u="none" strike="noStrike" dirty="0">
                          <a:solidFill>
                            <a:schemeClr val="bg1"/>
                          </a:solidFill>
                          <a:effectLst/>
                        </a:rPr>
                        <a:t>Exception Scenario Name</a:t>
                      </a:r>
                      <a:endParaRPr lang="en-IN" sz="1100" b="1" i="0" u="none" strike="noStrike" dirty="0">
                        <a:solidFill>
                          <a:schemeClr val="bg1"/>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fontAlgn="ctr"/>
                      <a:r>
                        <a:rPr lang="en-IN" sz="1100" b="1" dirty="0" smtClean="0">
                          <a:solidFill>
                            <a:schemeClr val="bg1"/>
                          </a:solidFill>
                        </a:rPr>
                        <a:t>Hire to Separate Process</a:t>
                      </a:r>
                      <a:endParaRPr lang="en-IN" sz="1100" b="1" i="0" u="none" strike="noStrike" dirty="0">
                        <a:solidFill>
                          <a:schemeClr val="bg1"/>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fontAlgn="ctr"/>
                      <a:r>
                        <a:rPr lang="en-IN" sz="1100" b="1" u="none" strike="noStrike" dirty="0">
                          <a:solidFill>
                            <a:schemeClr val="bg1"/>
                          </a:solidFill>
                          <a:effectLst/>
                        </a:rPr>
                        <a:t>Description / Threshold</a:t>
                      </a:r>
                      <a:endParaRPr lang="en-IN" sz="1100" b="1" i="0" u="none" strike="noStrike" dirty="0">
                        <a:solidFill>
                          <a:schemeClr val="bg1"/>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fontAlgn="ctr"/>
                      <a:r>
                        <a:rPr lang="en-IN" sz="1100" b="1" u="none" strike="noStrike" dirty="0" smtClean="0">
                          <a:solidFill>
                            <a:schemeClr val="bg1"/>
                          </a:solidFill>
                          <a:effectLst/>
                        </a:rPr>
                        <a:t>Drill-down</a:t>
                      </a:r>
                      <a:endParaRPr lang="en-IN" sz="1100" b="1" i="0" u="none" strike="noStrike" dirty="0">
                        <a:solidFill>
                          <a:schemeClr val="bg1"/>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fontAlgn="ctr"/>
                      <a:r>
                        <a:rPr lang="en-IN" sz="1100" b="1" u="none" strike="noStrike" dirty="0">
                          <a:solidFill>
                            <a:schemeClr val="bg1"/>
                          </a:solidFill>
                          <a:effectLst/>
                        </a:rPr>
                        <a:t>KPIs</a:t>
                      </a:r>
                      <a:endParaRPr lang="en-IN" sz="1100" b="1" i="0" u="none" strike="noStrike" dirty="0">
                        <a:solidFill>
                          <a:schemeClr val="bg1"/>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fontAlgn="ctr"/>
                      <a:r>
                        <a:rPr lang="en-IN" sz="1100" b="1" i="0" u="none" strike="noStrike" dirty="0" smtClean="0">
                          <a:solidFill>
                            <a:schemeClr val="bg1"/>
                          </a:solidFill>
                          <a:effectLst/>
                          <a:latin typeface="Arial" panose="020B0604020202020204" pitchFamily="34" charset="0"/>
                          <a:cs typeface="Arial" panose="020B0604020202020204" pitchFamily="34" charset="0"/>
                        </a:rPr>
                        <a:t>Coverage</a:t>
                      </a:r>
                      <a:endParaRPr lang="en-IN" sz="1100" b="1" i="0" u="none" strike="noStrike" dirty="0">
                        <a:solidFill>
                          <a:schemeClr val="bg1"/>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r>
              <a:tr h="485955">
                <a:tc>
                  <a:txBody>
                    <a:bodyPr/>
                    <a:lstStyle/>
                    <a:p>
                      <a:pPr marL="0" algn="l" defTabSz="914400" rtl="0" eaLnBrk="1" fontAlgn="ctr" latinLnBrk="0" hangingPunct="1"/>
                      <a:r>
                        <a:rPr lang="en-IN" sz="1050" b="1" i="0" u="none" strike="noStrike" kern="1200" dirty="0" smtClean="0">
                          <a:solidFill>
                            <a:srgbClr val="000000"/>
                          </a:solidFill>
                          <a:effectLst/>
                          <a:latin typeface="+mn-lt"/>
                          <a:ea typeface="+mn-ea"/>
                          <a:cs typeface="Arial" panose="020B0604020202020204" pitchFamily="34" charset="0"/>
                        </a:rPr>
                        <a:t>1</a:t>
                      </a:r>
                      <a:endParaRPr lang="en-IN" sz="1050" b="1" i="0" u="none" strike="noStrike" kern="1200" dirty="0">
                        <a:solidFill>
                          <a:srgbClr val="000000"/>
                        </a:solidFill>
                        <a:effectLst/>
                        <a:latin typeface="+mn-lt"/>
                        <a:ea typeface="+mn-ea"/>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l" fontAlgn="b"/>
                      <a:r>
                        <a:rPr lang="en-US" sz="1050" u="none" strike="noStrike" dirty="0" smtClean="0">
                          <a:effectLst/>
                          <a:latin typeface="+mn-lt"/>
                        </a:rPr>
                        <a:t>Low manpower deployment against plan</a:t>
                      </a:r>
                      <a:endParaRPr lang="en-IN" sz="1050" b="0" i="0" u="none" strike="noStrike" dirty="0">
                        <a:solidFill>
                          <a:srgbClr val="000000"/>
                        </a:solidFill>
                        <a:effectLst/>
                        <a:latin typeface="+mn-lt"/>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algn="l" defTabSz="914400" rtl="0" eaLnBrk="1" fontAlgn="ctr" latinLnBrk="0" hangingPunct="1"/>
                      <a:r>
                        <a:rPr lang="en-US" sz="1050" u="none" strike="noStrike" kern="1200" dirty="0" smtClean="0">
                          <a:effectLst/>
                          <a:latin typeface="+mn-lt"/>
                        </a:rPr>
                        <a:t>Manpower Planning</a:t>
                      </a:r>
                      <a:endParaRPr lang="en-IN" sz="1050" b="1" i="0" u="none" strike="noStrike" kern="1200" dirty="0">
                        <a:solidFill>
                          <a:srgbClr val="000000"/>
                        </a:solidFill>
                        <a:effectLst/>
                        <a:latin typeface="+mn-lt"/>
                        <a:ea typeface="+mn-ea"/>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l" fontAlgn="b"/>
                      <a:r>
                        <a:rPr lang="en-US" sz="1050" u="none" strike="noStrike" dirty="0" smtClean="0">
                          <a:effectLst/>
                          <a:latin typeface="+mn-lt"/>
                        </a:rPr>
                        <a:t>Top N</a:t>
                      </a:r>
                      <a:r>
                        <a:rPr lang="en-US" sz="1050" u="none" strike="noStrike" baseline="0" dirty="0" smtClean="0">
                          <a:effectLst/>
                          <a:latin typeface="+mn-lt"/>
                        </a:rPr>
                        <a:t> Departments with lowest manning %</a:t>
                      </a:r>
                      <a:endParaRPr lang="en-IN" sz="1050" b="0" i="0" u="none" strike="noStrike" dirty="0">
                        <a:solidFill>
                          <a:srgbClr val="000000"/>
                        </a:solidFill>
                        <a:effectLst/>
                        <a:latin typeface="+mn-lt"/>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l" fontAlgn="ctr"/>
                      <a:r>
                        <a:rPr lang="en-IN" sz="1100" u="none" strike="noStrike" dirty="0" smtClean="0">
                          <a:effectLst/>
                        </a:rPr>
                        <a:t>Location, Band, Group</a:t>
                      </a:r>
                      <a:endParaRPr lang="en-IN" sz="110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fontAlgn="b"/>
                      <a:r>
                        <a:rPr lang="en-US" sz="1050" u="none" strike="noStrike" dirty="0" smtClean="0">
                          <a:effectLst/>
                          <a:latin typeface="+mn-lt"/>
                        </a:rPr>
                        <a:t>Manning %</a:t>
                      </a:r>
                      <a:endParaRPr lang="en-IN" sz="1050" b="0" i="0" u="none" strike="noStrike" dirty="0">
                        <a:solidFill>
                          <a:srgbClr val="000000"/>
                        </a:solidFill>
                        <a:effectLst/>
                        <a:latin typeface="+mn-lt"/>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IN" sz="1050" b="0" i="0" u="none" strike="noStrike" dirty="0" smtClean="0">
                          <a:solidFill>
                            <a:schemeClr val="tx1"/>
                          </a:solidFill>
                          <a:effectLst/>
                          <a:latin typeface="+mn-lt"/>
                          <a:cs typeface="Calibri" panose="020F0502020204030204" pitchFamily="34" charset="0"/>
                        </a:rPr>
                        <a:t>N+1, N, N-1</a:t>
                      </a:r>
                      <a:endParaRPr lang="en-IN" sz="1050" b="0" i="0" u="none" strike="noStrike" dirty="0" smtClean="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485955">
                <a:tc>
                  <a:txBody>
                    <a:bodyPr/>
                    <a:lstStyle/>
                    <a:p>
                      <a:pPr marL="0" algn="l" defTabSz="914400" rtl="0" eaLnBrk="1" fontAlgn="ctr" latinLnBrk="0" hangingPunct="1"/>
                      <a:r>
                        <a:rPr lang="en-IN" sz="1050" b="0" i="0" u="none" strike="noStrike" kern="1200" dirty="0" smtClean="0">
                          <a:solidFill>
                            <a:srgbClr val="000000"/>
                          </a:solidFill>
                          <a:effectLst/>
                          <a:latin typeface="+mn-lt"/>
                          <a:ea typeface="+mn-ea"/>
                          <a:cs typeface="Arial" panose="020B0604020202020204" pitchFamily="34" charset="0"/>
                        </a:rPr>
                        <a:t>2</a:t>
                      </a:r>
                      <a:endParaRPr lang="en-IN" sz="1050" b="0" i="0" u="none" strike="noStrike" kern="1200" dirty="0">
                        <a:solidFill>
                          <a:srgbClr val="000000"/>
                        </a:solidFill>
                        <a:effectLst/>
                        <a:latin typeface="+mn-lt"/>
                        <a:ea typeface="+mn-ea"/>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l" fontAlgn="b"/>
                      <a:r>
                        <a:rPr lang="en-US" sz="1050" u="none" strike="noStrike" dirty="0" smtClean="0">
                          <a:effectLst/>
                          <a:latin typeface="+mn-lt"/>
                        </a:rPr>
                        <a:t>High</a:t>
                      </a:r>
                      <a:r>
                        <a:rPr lang="en-US" sz="1050" u="none" strike="noStrike" baseline="0" dirty="0" smtClean="0">
                          <a:effectLst/>
                          <a:latin typeface="+mn-lt"/>
                        </a:rPr>
                        <a:t> hiring lead time</a:t>
                      </a:r>
                      <a:endParaRPr lang="en-IN" sz="1050" b="0" i="0" u="none" strike="noStrike" dirty="0">
                        <a:solidFill>
                          <a:srgbClr val="000000"/>
                        </a:solidFill>
                        <a:effectLst/>
                        <a:latin typeface="+mn-lt"/>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rowSpan="2">
                  <a:txBody>
                    <a:bodyPr/>
                    <a:lstStyle/>
                    <a:p>
                      <a:pPr marL="0" algn="l" defTabSz="914400" rtl="0" eaLnBrk="1" fontAlgn="ctr" latinLnBrk="0" hangingPunct="1"/>
                      <a:r>
                        <a:rPr lang="en-GB" sz="1050" dirty="0" smtClean="0">
                          <a:latin typeface="+mn-lt"/>
                        </a:rPr>
                        <a:t>Recruitment</a:t>
                      </a:r>
                      <a:endParaRPr lang="en-IN" sz="1050" b="0" i="0" u="none" strike="noStrike" kern="1200" dirty="0">
                        <a:solidFill>
                          <a:srgbClr val="000000"/>
                        </a:solidFill>
                        <a:effectLst/>
                        <a:latin typeface="+mn-lt"/>
                        <a:ea typeface="+mn-ea"/>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l" fontAlgn="b"/>
                      <a:r>
                        <a:rPr lang="en-US" sz="1050" u="none" strike="noStrike" dirty="0" smtClean="0">
                          <a:effectLst/>
                          <a:latin typeface="+mn-lt"/>
                        </a:rPr>
                        <a:t>Departments with high</a:t>
                      </a:r>
                      <a:r>
                        <a:rPr lang="en-US" sz="1050" u="none" strike="noStrike" baseline="0" dirty="0" smtClean="0">
                          <a:effectLst/>
                          <a:latin typeface="+mn-lt"/>
                        </a:rPr>
                        <a:t> hiring lead time</a:t>
                      </a:r>
                      <a:endParaRPr lang="en-IN" sz="1050" b="0" i="0" u="none" strike="noStrike" dirty="0">
                        <a:solidFill>
                          <a:srgbClr val="000000"/>
                        </a:solidFill>
                        <a:effectLst/>
                        <a:latin typeface="+mn-lt"/>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l" fontAlgn="ctr"/>
                      <a:r>
                        <a:rPr lang="en-IN" sz="1100" u="none" strike="noStrike" smtClean="0">
                          <a:effectLst/>
                        </a:rPr>
                        <a:t>Location, Band, Group</a:t>
                      </a:r>
                      <a:endParaRPr lang="en-IN" sz="110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fontAlgn="b"/>
                      <a:r>
                        <a:rPr lang="en-US" sz="1050" u="none" strike="noStrike" dirty="0" smtClean="0">
                          <a:effectLst/>
                          <a:latin typeface="+mn-lt"/>
                        </a:rPr>
                        <a:t>Average Lead</a:t>
                      </a:r>
                      <a:r>
                        <a:rPr lang="en-US" sz="1050" u="none" strike="noStrike" baseline="0" dirty="0" smtClean="0">
                          <a:effectLst/>
                          <a:latin typeface="+mn-lt"/>
                        </a:rPr>
                        <a:t> time to fill position</a:t>
                      </a:r>
                      <a:endParaRPr lang="en-IN" sz="1050" b="0" i="0" u="none" strike="noStrike" dirty="0">
                        <a:solidFill>
                          <a:srgbClr val="000000"/>
                        </a:solidFill>
                        <a:effectLst/>
                        <a:latin typeface="+mn-lt"/>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fontAlgn="b"/>
                      <a:r>
                        <a:rPr lang="en-IN" sz="1050" b="0" i="0" u="none" strike="noStrike" dirty="0" smtClean="0">
                          <a:solidFill>
                            <a:schemeClr val="tx1"/>
                          </a:solidFill>
                          <a:effectLst/>
                          <a:latin typeface="+mn-lt"/>
                          <a:cs typeface="Calibri" panose="020F0502020204030204" pitchFamily="34" charset="0"/>
                        </a:rPr>
                        <a:t>N, N-1</a:t>
                      </a:r>
                      <a:endParaRPr lang="en-IN" sz="1050" b="0" i="0" u="none" strike="noStrike" dirty="0">
                        <a:solidFill>
                          <a:srgbClr val="000000"/>
                        </a:solidFill>
                        <a:effectLst/>
                        <a:latin typeface="+mn-lt"/>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485955">
                <a:tc>
                  <a:txBody>
                    <a:bodyPr/>
                    <a:lstStyle/>
                    <a:p>
                      <a:pPr marL="0" algn="l" defTabSz="914400" rtl="0" eaLnBrk="1" fontAlgn="ctr" latinLnBrk="0" hangingPunct="1"/>
                      <a:r>
                        <a:rPr lang="en-IN" sz="1050" b="0" i="0" u="none" strike="noStrike" kern="1200" dirty="0" smtClean="0">
                          <a:solidFill>
                            <a:srgbClr val="000000"/>
                          </a:solidFill>
                          <a:effectLst/>
                          <a:latin typeface="+mn-lt"/>
                          <a:ea typeface="+mn-ea"/>
                          <a:cs typeface="Arial" panose="020B0604020202020204" pitchFamily="34" charset="0"/>
                        </a:rPr>
                        <a:t>3</a:t>
                      </a:r>
                      <a:endParaRPr lang="en-IN" sz="1050" b="0" i="0" u="none" strike="noStrike" kern="1200" dirty="0">
                        <a:solidFill>
                          <a:srgbClr val="000000"/>
                        </a:solidFill>
                        <a:effectLst/>
                        <a:latin typeface="+mn-lt"/>
                        <a:ea typeface="+mn-ea"/>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IN" sz="1050" u="none" strike="noStrike" dirty="0" smtClean="0">
                          <a:effectLst/>
                          <a:latin typeface="+mn-lt"/>
                        </a:rPr>
                        <a:t>Highest</a:t>
                      </a:r>
                      <a:r>
                        <a:rPr lang="en-IN" sz="1050" u="none" strike="noStrike" baseline="0" dirty="0" smtClean="0">
                          <a:effectLst/>
                          <a:latin typeface="+mn-lt"/>
                        </a:rPr>
                        <a:t> </a:t>
                      </a:r>
                      <a:r>
                        <a:rPr lang="en-GB" sz="1050" u="none" strike="noStrike" baseline="0" dirty="0" smtClean="0">
                          <a:effectLst/>
                          <a:latin typeface="+mn-lt"/>
                        </a:rPr>
                        <a:t>r</a:t>
                      </a:r>
                      <a:r>
                        <a:rPr lang="en-GB" sz="1050" u="none" strike="noStrike" dirty="0" smtClean="0">
                          <a:effectLst/>
                          <a:latin typeface="+mn-lt"/>
                        </a:rPr>
                        <a:t>ecruitment cost per hire</a:t>
                      </a:r>
                      <a:endParaRPr lang="en-GB" sz="1050" b="0" i="0" u="none" strike="noStrike" dirty="0" smtClean="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vMerge="1">
                  <a:txBody>
                    <a:bodyPr/>
                    <a:lstStyle/>
                    <a:p>
                      <a:pPr marL="0" algn="l" defTabSz="914400" rtl="0" eaLnBrk="1" fontAlgn="ctr" latinLnBrk="0" hangingPunct="1"/>
                      <a:endParaRPr lang="en-IN" sz="1050" b="0" i="0" u="none" strike="noStrike" kern="1200" dirty="0">
                        <a:solidFill>
                          <a:srgbClr val="000000"/>
                        </a:solidFill>
                        <a:effectLst/>
                        <a:latin typeface="+mn-lt"/>
                        <a:ea typeface="+mn-ea"/>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50" u="none" strike="noStrike" dirty="0" smtClean="0">
                          <a:effectLst/>
                          <a:latin typeface="+mn-lt"/>
                        </a:rPr>
                        <a:t>Top N Departments with </a:t>
                      </a:r>
                      <a:r>
                        <a:rPr lang="en-IN" sz="1050" u="none" strike="noStrike" dirty="0" smtClean="0">
                          <a:effectLst/>
                          <a:latin typeface="+mn-lt"/>
                        </a:rPr>
                        <a:t>highest</a:t>
                      </a:r>
                      <a:r>
                        <a:rPr lang="en-IN" sz="1050" u="none" strike="noStrike" baseline="0" dirty="0" smtClean="0">
                          <a:effectLst/>
                          <a:latin typeface="+mn-lt"/>
                        </a:rPr>
                        <a:t> </a:t>
                      </a:r>
                      <a:r>
                        <a:rPr lang="en-GB" sz="1050" u="none" strike="noStrike" baseline="0" dirty="0" smtClean="0">
                          <a:effectLst/>
                          <a:latin typeface="+mn-lt"/>
                        </a:rPr>
                        <a:t>r</a:t>
                      </a:r>
                      <a:r>
                        <a:rPr lang="en-GB" sz="1050" u="none" strike="noStrike" dirty="0" smtClean="0">
                          <a:effectLst/>
                          <a:latin typeface="+mn-lt"/>
                        </a:rPr>
                        <a:t>ecruitment cost per hire</a:t>
                      </a:r>
                      <a:endParaRPr lang="en-GB" sz="1050" b="0" i="0" u="none" strike="noStrike" dirty="0" smtClean="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l" fontAlgn="ctr"/>
                      <a:r>
                        <a:rPr lang="en-IN" sz="1100" u="none" strike="noStrike" smtClean="0">
                          <a:effectLst/>
                        </a:rPr>
                        <a:t>Location, Band, Group</a:t>
                      </a:r>
                      <a:endParaRPr lang="en-IN" sz="110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1050" u="none" strike="noStrike" dirty="0" smtClean="0">
                          <a:effectLst/>
                          <a:latin typeface="+mn-lt"/>
                        </a:rPr>
                        <a:t>Recruitment cost per hire</a:t>
                      </a:r>
                      <a:endParaRPr lang="en-GB" sz="1050" b="0" i="0" u="none" strike="noStrike" dirty="0" smtClean="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IN" sz="1050" b="0" i="0" u="none" strike="noStrike" dirty="0" smtClean="0">
                          <a:solidFill>
                            <a:schemeClr val="tx1"/>
                          </a:solidFill>
                          <a:effectLst/>
                          <a:latin typeface="+mn-lt"/>
                          <a:cs typeface="Calibri" panose="020F0502020204030204" pitchFamily="34" charset="0"/>
                        </a:rPr>
                        <a:t>N, N-1</a:t>
                      </a:r>
                      <a:endParaRPr lang="en-GB" sz="1050" b="0" i="0" u="none" strike="noStrike" dirty="0" smtClean="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50270">
                <a:tc>
                  <a:txBody>
                    <a:bodyPr/>
                    <a:lstStyle/>
                    <a:p>
                      <a:pPr marL="0" algn="l" defTabSz="914400" rtl="0" eaLnBrk="1" fontAlgn="ctr" latinLnBrk="0" hangingPunct="1"/>
                      <a:r>
                        <a:rPr lang="en-IN" sz="1050" b="1" i="0" u="none" strike="noStrike" kern="1200" dirty="0" smtClean="0">
                          <a:solidFill>
                            <a:srgbClr val="000000"/>
                          </a:solidFill>
                          <a:effectLst/>
                          <a:latin typeface="+mn-lt"/>
                          <a:ea typeface="+mn-ea"/>
                          <a:cs typeface="Arial" panose="020B0604020202020204" pitchFamily="34" charset="0"/>
                        </a:rPr>
                        <a:t>4</a:t>
                      </a:r>
                      <a:endParaRPr lang="en-IN" sz="1050" b="1" i="0" u="none" strike="noStrike" kern="1200" dirty="0">
                        <a:solidFill>
                          <a:srgbClr val="000000"/>
                        </a:solidFill>
                        <a:effectLst/>
                        <a:latin typeface="+mn-lt"/>
                        <a:ea typeface="+mn-ea"/>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l" fontAlgn="b"/>
                      <a:r>
                        <a:rPr lang="en-US" sz="1050" u="none" strike="noStrike" dirty="0" smtClean="0">
                          <a:effectLst/>
                          <a:latin typeface="+mn-lt"/>
                        </a:rPr>
                        <a:t>Low </a:t>
                      </a:r>
                      <a:r>
                        <a:rPr lang="en-US" sz="1050" u="none" strike="noStrike" dirty="0" err="1" smtClean="0">
                          <a:effectLst/>
                          <a:latin typeface="+mn-lt"/>
                        </a:rPr>
                        <a:t>RnR</a:t>
                      </a:r>
                      <a:r>
                        <a:rPr lang="en-US" sz="1050" u="none" strike="noStrike" dirty="0" smtClean="0">
                          <a:effectLst/>
                          <a:latin typeface="+mn-lt"/>
                        </a:rPr>
                        <a:t> Utilization</a:t>
                      </a:r>
                      <a:endParaRPr lang="en-IN" sz="1050" b="0" i="0" u="none" strike="noStrike" dirty="0">
                        <a:solidFill>
                          <a:srgbClr val="000000"/>
                        </a:solidFill>
                        <a:effectLst/>
                        <a:latin typeface="+mn-lt"/>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rowSpan="2">
                  <a:txBody>
                    <a:bodyPr/>
                    <a:lstStyle/>
                    <a:p>
                      <a:pPr marL="0" algn="l" defTabSz="914400" rtl="0" eaLnBrk="1" fontAlgn="ctr" latinLnBrk="0" hangingPunct="1"/>
                      <a:r>
                        <a:rPr lang="en-US" sz="1050" dirty="0" smtClean="0">
                          <a:latin typeface="+mn-lt"/>
                        </a:rPr>
                        <a:t>Total Rewards</a:t>
                      </a:r>
                      <a:endParaRPr lang="en-IN" sz="1050" b="1" i="0" u="none" strike="noStrike" kern="1200" dirty="0">
                        <a:solidFill>
                          <a:srgbClr val="000000"/>
                        </a:solidFill>
                        <a:effectLst/>
                        <a:latin typeface="+mn-lt"/>
                        <a:ea typeface="+mn-ea"/>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l" fontAlgn="b"/>
                      <a:r>
                        <a:rPr lang="en-US" sz="1050" u="none" strike="noStrike" dirty="0" smtClean="0">
                          <a:effectLst/>
                          <a:latin typeface="+mn-lt"/>
                        </a:rPr>
                        <a:t>Departments</a:t>
                      </a:r>
                      <a:r>
                        <a:rPr lang="en-US" sz="1050" u="none" strike="noStrike" baseline="0" dirty="0" smtClean="0">
                          <a:effectLst/>
                          <a:latin typeface="+mn-lt"/>
                        </a:rPr>
                        <a:t> with low </a:t>
                      </a:r>
                      <a:r>
                        <a:rPr lang="en-US" sz="1050" u="none" strike="noStrike" baseline="0" dirty="0" err="1" smtClean="0">
                          <a:effectLst/>
                          <a:latin typeface="+mn-lt"/>
                        </a:rPr>
                        <a:t>RnR</a:t>
                      </a:r>
                      <a:r>
                        <a:rPr lang="en-US" sz="1050" u="none" strike="noStrike" baseline="0" dirty="0" smtClean="0">
                          <a:effectLst/>
                          <a:latin typeface="+mn-lt"/>
                        </a:rPr>
                        <a:t> Utilization %</a:t>
                      </a:r>
                      <a:endParaRPr lang="en-IN" sz="1050" b="0" i="0" u="none" strike="noStrike" dirty="0">
                        <a:solidFill>
                          <a:srgbClr val="000000"/>
                        </a:solidFill>
                        <a:effectLst/>
                        <a:latin typeface="+mn-lt"/>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l" fontAlgn="ctr"/>
                      <a:r>
                        <a:rPr lang="en-IN" sz="1100" u="none" strike="noStrike" smtClean="0">
                          <a:effectLst/>
                        </a:rPr>
                        <a:t>Location, Band, Group</a:t>
                      </a:r>
                      <a:endParaRPr lang="en-IN" sz="110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fontAlgn="b"/>
                      <a:r>
                        <a:rPr lang="en-US" sz="1050" u="none" strike="noStrike" dirty="0" err="1" smtClean="0">
                          <a:effectLst/>
                          <a:latin typeface="+mn-lt"/>
                        </a:rPr>
                        <a:t>RnR</a:t>
                      </a:r>
                      <a:r>
                        <a:rPr lang="en-US" sz="1050" u="none" strike="noStrike" baseline="0" dirty="0" smtClean="0">
                          <a:effectLst/>
                          <a:latin typeface="+mn-lt"/>
                        </a:rPr>
                        <a:t> Utilization %</a:t>
                      </a:r>
                      <a:endParaRPr lang="en-IN" sz="1050" b="0" i="0" u="none" strike="noStrike" dirty="0">
                        <a:solidFill>
                          <a:srgbClr val="000000"/>
                        </a:solidFill>
                        <a:effectLst/>
                        <a:latin typeface="+mn-lt"/>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IN" sz="1050" b="0" i="0" u="none" strike="noStrike" dirty="0" smtClean="0">
                          <a:solidFill>
                            <a:schemeClr val="tx1"/>
                          </a:solidFill>
                          <a:effectLst/>
                          <a:latin typeface="+mn-lt"/>
                          <a:cs typeface="Calibri" panose="020F0502020204030204" pitchFamily="34" charset="0"/>
                        </a:rPr>
                        <a:t>N+1, N, N-1</a:t>
                      </a:r>
                      <a:endParaRPr lang="en-IN" sz="1050" b="0" i="0" u="none" strike="noStrike" dirty="0" smtClean="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448718">
                <a:tc>
                  <a:txBody>
                    <a:bodyPr/>
                    <a:lstStyle/>
                    <a:p>
                      <a:r>
                        <a:rPr lang="en-US" sz="1050" dirty="0" smtClean="0">
                          <a:latin typeface="+mn-lt"/>
                        </a:rPr>
                        <a:t>5</a:t>
                      </a:r>
                      <a:endParaRPr lang="en-GB" sz="1050" dirty="0">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l" fontAlgn="b"/>
                      <a:r>
                        <a:rPr lang="en-US" sz="1050" u="none" strike="noStrike" dirty="0" smtClean="0">
                          <a:effectLst/>
                          <a:latin typeface="+mn-lt"/>
                        </a:rPr>
                        <a:t>Managers with Zero </a:t>
                      </a:r>
                      <a:r>
                        <a:rPr lang="en-US" sz="1050" u="none" strike="noStrike" dirty="0" err="1" smtClean="0">
                          <a:effectLst/>
                          <a:latin typeface="+mn-lt"/>
                        </a:rPr>
                        <a:t>RnR</a:t>
                      </a:r>
                      <a:r>
                        <a:rPr lang="en-US" sz="1050" u="none" strike="noStrike" dirty="0" smtClean="0">
                          <a:effectLst/>
                          <a:latin typeface="+mn-lt"/>
                        </a:rPr>
                        <a:t> Utilization</a:t>
                      </a:r>
                      <a:endParaRPr lang="en-IN" sz="1050" b="0" i="0" u="none" strike="noStrike" dirty="0">
                        <a:solidFill>
                          <a:srgbClr val="000000"/>
                        </a:solidFill>
                        <a:effectLst/>
                        <a:latin typeface="+mn-lt"/>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vMerge="1">
                  <a:txBody>
                    <a:bodyPr/>
                    <a:lstStyle/>
                    <a:p>
                      <a:pPr marL="0" algn="l" defTabSz="914400" rtl="0" eaLnBrk="1" fontAlgn="ctr" latinLnBrk="0" hangingPunct="1"/>
                      <a:endParaRPr lang="en-IN" sz="1200" b="0" i="0" u="none" strike="noStrike" kern="1200" dirty="0">
                        <a:solidFill>
                          <a:srgbClr val="000000"/>
                        </a:solidFill>
                        <a:effectLst/>
                        <a:latin typeface="+mn-lt"/>
                        <a:ea typeface="+mn-ea"/>
                        <a:cs typeface="Arial" panose="020B0604020202020204" pitchFamily="34" charset="0"/>
                      </a:endParaRPr>
                    </a:p>
                  </a:txBody>
                  <a:tcPr marL="9525" marR="9525" marT="9525"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l" fontAlgn="b"/>
                      <a:r>
                        <a:rPr lang="en-US" sz="1050" u="none" strike="noStrike" dirty="0" smtClean="0">
                          <a:effectLst/>
                          <a:latin typeface="+mn-lt"/>
                        </a:rPr>
                        <a:t>List of Managers who</a:t>
                      </a:r>
                      <a:r>
                        <a:rPr lang="en-US" sz="1050" u="none" strike="noStrike" baseline="0" dirty="0" smtClean="0">
                          <a:effectLst/>
                          <a:latin typeface="+mn-lt"/>
                        </a:rPr>
                        <a:t> have not given any </a:t>
                      </a:r>
                      <a:r>
                        <a:rPr lang="en-US" sz="1050" u="none" strike="noStrike" baseline="0" dirty="0" err="1" smtClean="0">
                          <a:effectLst/>
                          <a:latin typeface="+mn-lt"/>
                        </a:rPr>
                        <a:t>RnR</a:t>
                      </a:r>
                      <a:endParaRPr lang="en-IN" sz="1050" b="0" i="0" u="none" strike="noStrike" dirty="0">
                        <a:solidFill>
                          <a:srgbClr val="000000"/>
                        </a:solidFill>
                        <a:effectLst/>
                        <a:latin typeface="+mn-lt"/>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l" fontAlgn="ctr"/>
                      <a:r>
                        <a:rPr lang="en-IN" sz="1100" u="none" strike="noStrike" smtClean="0">
                          <a:effectLst/>
                        </a:rPr>
                        <a:t>Location, Band, Group</a:t>
                      </a:r>
                      <a:endParaRPr lang="en-IN" sz="110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fontAlgn="b"/>
                      <a:r>
                        <a:rPr lang="en-US" sz="1050" u="none" strike="noStrike" dirty="0" err="1" smtClean="0">
                          <a:effectLst/>
                          <a:latin typeface="+mn-lt"/>
                        </a:rPr>
                        <a:t>RnR</a:t>
                      </a:r>
                      <a:r>
                        <a:rPr lang="en-US" sz="1050" u="none" strike="noStrike" baseline="0" dirty="0" smtClean="0">
                          <a:effectLst/>
                          <a:latin typeface="+mn-lt"/>
                        </a:rPr>
                        <a:t> Utilization %</a:t>
                      </a:r>
                      <a:endParaRPr lang="en-IN" sz="1050" b="0" i="0" u="none" strike="noStrike" dirty="0">
                        <a:solidFill>
                          <a:srgbClr val="000000"/>
                        </a:solidFill>
                        <a:effectLst/>
                        <a:latin typeface="+mn-lt"/>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fontAlgn="b"/>
                      <a:r>
                        <a:rPr lang="en-IN" sz="1050" b="0" i="0" u="none" strike="noStrike" dirty="0" smtClean="0">
                          <a:solidFill>
                            <a:schemeClr val="tx1"/>
                          </a:solidFill>
                          <a:effectLst/>
                          <a:latin typeface="+mn-lt"/>
                          <a:cs typeface="Calibri" panose="020F0502020204030204" pitchFamily="34" charset="0"/>
                        </a:rPr>
                        <a:t>N, N-1</a:t>
                      </a:r>
                      <a:endParaRPr lang="en-IN" sz="1050" b="0" i="0" u="none" strike="noStrike" dirty="0">
                        <a:solidFill>
                          <a:srgbClr val="000000"/>
                        </a:solidFill>
                        <a:effectLst/>
                        <a:latin typeface="+mn-lt"/>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485955">
                <a:tc>
                  <a:txBody>
                    <a:bodyPr/>
                    <a:lstStyle/>
                    <a:p>
                      <a:pPr marL="0" algn="l" defTabSz="914400" rtl="0" eaLnBrk="1" fontAlgn="ctr" latinLnBrk="0" hangingPunct="1"/>
                      <a:r>
                        <a:rPr lang="en-IN" sz="1050" b="1" i="0" u="none" strike="noStrike" kern="1200" dirty="0" smtClean="0">
                          <a:solidFill>
                            <a:srgbClr val="000000"/>
                          </a:solidFill>
                          <a:effectLst/>
                          <a:latin typeface="+mn-lt"/>
                          <a:ea typeface="+mn-ea"/>
                          <a:cs typeface="Arial" panose="020B0604020202020204" pitchFamily="34" charset="0"/>
                        </a:rPr>
                        <a:t>6</a:t>
                      </a:r>
                      <a:endParaRPr lang="en-IN" sz="1050" b="1" i="0" u="none" strike="noStrike" kern="1200" dirty="0">
                        <a:solidFill>
                          <a:srgbClr val="000000"/>
                        </a:solidFill>
                        <a:effectLst/>
                        <a:latin typeface="+mn-lt"/>
                        <a:ea typeface="+mn-ea"/>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l" fontAlgn="b"/>
                      <a:r>
                        <a:rPr lang="en-US" sz="1050" u="none" strike="noStrike" dirty="0" smtClean="0">
                          <a:effectLst/>
                          <a:latin typeface="+mn-lt"/>
                        </a:rPr>
                        <a:t>High Attrition Departments</a:t>
                      </a:r>
                      <a:endParaRPr lang="en-IN" sz="1050" b="0" i="0" u="none" strike="noStrike" dirty="0">
                        <a:solidFill>
                          <a:srgbClr val="000000"/>
                        </a:solidFill>
                        <a:effectLst/>
                        <a:latin typeface="+mn-lt"/>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rowSpan="3">
                  <a:txBody>
                    <a:bodyPr/>
                    <a:lstStyle/>
                    <a:p>
                      <a:pPr marL="0" algn="l" defTabSz="914400" rtl="0" eaLnBrk="1" fontAlgn="ctr" latinLnBrk="0" hangingPunct="1"/>
                      <a:r>
                        <a:rPr lang="en-US" sz="1050" u="none" strike="noStrike" kern="1200" dirty="0" smtClean="0">
                          <a:effectLst/>
                          <a:latin typeface="+mn-lt"/>
                        </a:rPr>
                        <a:t>Exit Management</a:t>
                      </a:r>
                      <a:endParaRPr lang="en-IN" sz="1050" b="1" i="0" u="none" strike="noStrike" kern="1200" dirty="0">
                        <a:solidFill>
                          <a:srgbClr val="000000"/>
                        </a:solidFill>
                        <a:effectLst/>
                        <a:latin typeface="+mn-lt"/>
                        <a:ea typeface="+mn-ea"/>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l" fontAlgn="b"/>
                      <a:r>
                        <a:rPr lang="en-US" sz="1050" u="none" strike="noStrike" dirty="0" smtClean="0">
                          <a:effectLst/>
                          <a:latin typeface="+mn-lt"/>
                        </a:rPr>
                        <a:t>Top N</a:t>
                      </a:r>
                      <a:r>
                        <a:rPr lang="en-US" sz="1050" u="none" strike="noStrike" baseline="0" dirty="0" smtClean="0">
                          <a:effectLst/>
                          <a:latin typeface="+mn-lt"/>
                        </a:rPr>
                        <a:t> Departments with high attrition %</a:t>
                      </a:r>
                      <a:endParaRPr lang="en-IN" sz="1050" b="0" i="0" u="none" strike="noStrike" dirty="0">
                        <a:solidFill>
                          <a:srgbClr val="000000"/>
                        </a:solidFill>
                        <a:effectLst/>
                        <a:latin typeface="+mn-lt"/>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l" fontAlgn="ctr"/>
                      <a:r>
                        <a:rPr lang="en-IN" sz="1100" u="none" strike="noStrike" smtClean="0">
                          <a:effectLst/>
                        </a:rPr>
                        <a:t>Location, Band, Group</a:t>
                      </a:r>
                      <a:endParaRPr lang="en-IN" sz="110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fontAlgn="b"/>
                      <a:r>
                        <a:rPr lang="en-US" sz="1050" u="none" strike="noStrike" dirty="0" smtClean="0">
                          <a:effectLst/>
                          <a:latin typeface="+mn-lt"/>
                        </a:rPr>
                        <a:t>Attrition Rate</a:t>
                      </a:r>
                      <a:endParaRPr lang="en-IN" sz="1050" b="0" i="0" u="none" strike="noStrike" dirty="0">
                        <a:solidFill>
                          <a:srgbClr val="000000"/>
                        </a:solidFill>
                        <a:effectLst/>
                        <a:latin typeface="+mn-lt"/>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IN" sz="1000" b="0" i="0" u="none" strike="noStrike" dirty="0" smtClean="0">
                          <a:solidFill>
                            <a:schemeClr val="tx1"/>
                          </a:solidFill>
                          <a:effectLst/>
                          <a:latin typeface="+mn-lt"/>
                          <a:cs typeface="Calibri" panose="020F0502020204030204" pitchFamily="34" charset="0"/>
                        </a:rPr>
                        <a:t>N+1, N, N-1</a:t>
                      </a:r>
                      <a:endParaRPr lang="en-IN" sz="1000" b="0" i="0" u="none" strike="noStrike" dirty="0" smtClean="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668974">
                <a:tc>
                  <a:txBody>
                    <a:bodyPr/>
                    <a:lstStyle/>
                    <a:p>
                      <a:r>
                        <a:rPr lang="en-US" sz="1050" dirty="0" smtClean="0">
                          <a:latin typeface="+mn-lt"/>
                        </a:rPr>
                        <a:t>7</a:t>
                      </a:r>
                      <a:endParaRPr lang="en-GB" sz="1050" dirty="0">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l" fontAlgn="b"/>
                      <a:r>
                        <a:rPr lang="en-US" sz="1050" u="none" strike="noStrike" dirty="0" smtClean="0">
                          <a:effectLst/>
                          <a:latin typeface="+mn-lt"/>
                        </a:rPr>
                        <a:t>Departments with High Attrition Rate of</a:t>
                      </a:r>
                      <a:r>
                        <a:rPr lang="en-US" sz="1050" u="none" strike="noStrike" baseline="0" dirty="0" smtClean="0">
                          <a:effectLst/>
                          <a:latin typeface="+mn-lt"/>
                        </a:rPr>
                        <a:t> High-potential employees</a:t>
                      </a:r>
                      <a:endParaRPr lang="en-IN" sz="1050" b="0" i="0" u="none" strike="noStrike" dirty="0">
                        <a:solidFill>
                          <a:srgbClr val="000000"/>
                        </a:solidFill>
                        <a:effectLst/>
                        <a:latin typeface="+mn-lt"/>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vMerge="1">
                  <a:txBody>
                    <a:bodyPr/>
                    <a:lstStyle/>
                    <a:p>
                      <a:pPr marL="0" algn="l" defTabSz="914400" rtl="0" eaLnBrk="1" fontAlgn="ctr" latinLnBrk="0" hangingPunct="1"/>
                      <a:endParaRPr lang="en-IN" sz="1200" b="0" i="0" u="none" strike="noStrike" kern="1200" dirty="0">
                        <a:solidFill>
                          <a:srgbClr val="000000"/>
                        </a:solidFill>
                        <a:effectLst/>
                        <a:latin typeface="+mn-lt"/>
                        <a:ea typeface="+mn-ea"/>
                        <a:cs typeface="Arial" panose="020B0604020202020204" pitchFamily="34" charset="0"/>
                      </a:endParaRPr>
                    </a:p>
                  </a:txBody>
                  <a:tcPr marL="9525" marR="9525" marT="9525"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US" sz="1050" u="none" strike="noStrike" dirty="0" smtClean="0">
                          <a:effectLst/>
                          <a:latin typeface="+mn-lt"/>
                        </a:rPr>
                        <a:t>Top N</a:t>
                      </a:r>
                      <a:r>
                        <a:rPr lang="en-US" sz="1050" u="none" strike="noStrike" baseline="0" dirty="0" smtClean="0">
                          <a:effectLst/>
                          <a:latin typeface="+mn-lt"/>
                        </a:rPr>
                        <a:t> Departments with high-potential attrition %</a:t>
                      </a:r>
                      <a:endParaRPr lang="en-IN" sz="1050" b="0" i="0" u="none" strike="noStrike" dirty="0">
                        <a:solidFill>
                          <a:srgbClr val="000000"/>
                        </a:solidFill>
                        <a:effectLst/>
                        <a:latin typeface="+mn-lt"/>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100" u="none" strike="noStrike" smtClean="0">
                          <a:effectLst/>
                        </a:rPr>
                        <a:t>Location, Band, Group</a:t>
                      </a:r>
                      <a:endParaRPr lang="en-IN" sz="110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ctr" fontAlgn="b"/>
                      <a:r>
                        <a:rPr lang="en-US" sz="1050" u="none" strike="noStrike" dirty="0" smtClean="0">
                          <a:effectLst/>
                          <a:latin typeface="+mn-lt"/>
                        </a:rPr>
                        <a:t>High-Potential Attrition Rate</a:t>
                      </a:r>
                      <a:endParaRPr lang="en-IN" sz="1050" b="0" i="0" u="none" strike="noStrike" dirty="0">
                        <a:solidFill>
                          <a:srgbClr val="000000"/>
                        </a:solidFill>
                        <a:effectLst/>
                        <a:latin typeface="+mn-lt"/>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IN" sz="1000" b="0" i="0" u="none" strike="noStrike" dirty="0" smtClean="0">
                          <a:solidFill>
                            <a:schemeClr val="tx1"/>
                          </a:solidFill>
                          <a:effectLst/>
                          <a:latin typeface="+mn-lt"/>
                          <a:cs typeface="Calibri" panose="020F0502020204030204" pitchFamily="34" charset="0"/>
                        </a:rPr>
                        <a:t>N+1, N, N-1</a:t>
                      </a:r>
                      <a:endParaRPr lang="en-IN" sz="1000" b="0" i="0" u="none" strike="noStrike" dirty="0" smtClean="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485955">
                <a:tc>
                  <a:txBody>
                    <a:bodyPr/>
                    <a:lstStyle/>
                    <a:p>
                      <a:r>
                        <a:rPr lang="en-US" sz="1050" dirty="0" smtClean="0">
                          <a:latin typeface="+mn-lt"/>
                        </a:rPr>
                        <a:t>8</a:t>
                      </a:r>
                      <a:endParaRPr lang="en-GB" sz="1050" dirty="0">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l" fontAlgn="b"/>
                      <a:r>
                        <a:rPr lang="en-US" sz="1050" u="none" strike="noStrike" dirty="0" smtClean="0">
                          <a:effectLst/>
                          <a:latin typeface="+mn-lt"/>
                        </a:rPr>
                        <a:t>High potential employees</a:t>
                      </a:r>
                      <a:r>
                        <a:rPr lang="en-US" sz="1050" u="none" strike="noStrike" baseline="0" dirty="0" smtClean="0">
                          <a:effectLst/>
                          <a:latin typeface="+mn-lt"/>
                        </a:rPr>
                        <a:t> left the organization</a:t>
                      </a:r>
                      <a:endParaRPr lang="en-IN" sz="1050" b="0" i="0" u="none" strike="noStrike" dirty="0">
                        <a:solidFill>
                          <a:srgbClr val="000000"/>
                        </a:solidFill>
                        <a:effectLst/>
                        <a:latin typeface="+mn-lt"/>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vMerge="1">
                  <a:txBody>
                    <a:bodyPr/>
                    <a:lstStyle/>
                    <a:p>
                      <a:pPr marL="0" algn="l" defTabSz="914400" rtl="0" eaLnBrk="1" fontAlgn="ctr" latinLnBrk="0" hangingPunct="1"/>
                      <a:endParaRPr lang="en-IN" sz="1200" b="0" i="0" u="none" strike="noStrike" kern="1200" dirty="0">
                        <a:solidFill>
                          <a:srgbClr val="000000"/>
                        </a:solidFill>
                        <a:effectLst/>
                        <a:latin typeface="+mn-lt"/>
                        <a:ea typeface="+mn-ea"/>
                        <a:cs typeface="Arial" panose="020B0604020202020204" pitchFamily="34" charset="0"/>
                      </a:endParaRPr>
                    </a:p>
                  </a:txBody>
                  <a:tcPr marL="9525" marR="9525" marT="9525"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l" fontAlgn="b"/>
                      <a:r>
                        <a:rPr lang="en-US" sz="1050" u="none" strike="noStrike" dirty="0" smtClean="0">
                          <a:effectLst/>
                          <a:latin typeface="+mn-lt"/>
                        </a:rPr>
                        <a:t>List of high</a:t>
                      </a:r>
                      <a:r>
                        <a:rPr lang="en-US" sz="1050" u="none" strike="noStrike" baseline="0" dirty="0" smtClean="0">
                          <a:effectLst/>
                          <a:latin typeface="+mn-lt"/>
                        </a:rPr>
                        <a:t> potential employees </a:t>
                      </a:r>
                      <a:r>
                        <a:rPr lang="en-US" sz="1050" u="none" strike="noStrike" dirty="0" smtClean="0">
                          <a:effectLst/>
                          <a:latin typeface="+mn-lt"/>
                        </a:rPr>
                        <a:t>who</a:t>
                      </a:r>
                      <a:r>
                        <a:rPr lang="en-US" sz="1050" u="none" strike="noStrike" baseline="0" dirty="0" smtClean="0">
                          <a:effectLst/>
                          <a:latin typeface="+mn-lt"/>
                        </a:rPr>
                        <a:t> have left the organization</a:t>
                      </a:r>
                      <a:endParaRPr lang="en-IN" sz="1050" b="0" i="0" u="none" strike="noStrike" dirty="0">
                        <a:solidFill>
                          <a:srgbClr val="000000"/>
                        </a:solidFill>
                        <a:effectLst/>
                        <a:latin typeface="+mn-lt"/>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l" fontAlgn="ctr"/>
                      <a:r>
                        <a:rPr lang="en-IN" sz="1100" u="none" strike="noStrike" dirty="0" smtClean="0">
                          <a:effectLst/>
                        </a:rPr>
                        <a:t>Location, Band, Group</a:t>
                      </a:r>
                      <a:endParaRPr lang="en-IN" sz="110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fontAlgn="b"/>
                      <a:r>
                        <a:rPr lang="en-US" sz="1050" u="none" strike="noStrike" dirty="0" smtClean="0">
                          <a:effectLst/>
                          <a:latin typeface="+mn-lt"/>
                        </a:rPr>
                        <a:t>High-Potential Attrition Rate</a:t>
                      </a:r>
                      <a:endParaRPr lang="en-IN" sz="1050" b="0" i="0" u="none" strike="noStrike" dirty="0">
                        <a:solidFill>
                          <a:srgbClr val="000000"/>
                        </a:solidFill>
                        <a:effectLst/>
                        <a:latin typeface="+mn-lt"/>
                        <a:cs typeface="Arial" panose="020B060402020202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IN" sz="1000" b="0" i="0" u="none" strike="noStrike" dirty="0" smtClean="0">
                          <a:solidFill>
                            <a:schemeClr val="tx1"/>
                          </a:solidFill>
                          <a:effectLst/>
                          <a:latin typeface="+mn-lt"/>
                          <a:cs typeface="Calibri" panose="020F0502020204030204" pitchFamily="34" charset="0"/>
                        </a:rPr>
                        <a:t>N+1, N, N-1</a:t>
                      </a:r>
                      <a:endParaRPr lang="en-IN" sz="1000" b="0" i="0" u="none" strike="noStrike" dirty="0" smtClean="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325514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513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52" y="719141"/>
            <a:ext cx="10966449" cy="369332"/>
          </a:xfrm>
        </p:spPr>
        <p:txBody>
          <a:bodyPr/>
          <a:lstStyle/>
          <a:p>
            <a:r>
              <a:rPr lang="en-US" dirty="0" smtClean="0"/>
              <a:t>HR KPI List: Manpower Planning</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483240916"/>
              </p:ext>
            </p:extLst>
          </p:nvPr>
        </p:nvGraphicFramePr>
        <p:xfrm>
          <a:off x="327931" y="1196752"/>
          <a:ext cx="7896749" cy="3665220"/>
        </p:xfrm>
        <a:graphic>
          <a:graphicData uri="http://schemas.openxmlformats.org/drawingml/2006/table">
            <a:tbl>
              <a:tblPr>
                <a:tableStyleId>{2D5ABB26-0587-4C30-8999-92F81FD0307C}</a:tableStyleId>
              </a:tblPr>
              <a:tblGrid>
                <a:gridCol w="478699"/>
                <a:gridCol w="1528851"/>
                <a:gridCol w="1345475"/>
                <a:gridCol w="2690953"/>
                <a:gridCol w="822237"/>
                <a:gridCol w="1030534"/>
              </a:tblGrid>
              <a:tr h="396000">
                <a:tc>
                  <a:txBody>
                    <a:bodyPr/>
                    <a:lstStyle/>
                    <a:p>
                      <a:pPr algn="ctr" fontAlgn="ctr"/>
                      <a:r>
                        <a:rPr lang="en-GB" sz="1000" b="1" u="none" strike="noStrike" dirty="0" smtClean="0">
                          <a:solidFill>
                            <a:schemeClr val="bg1"/>
                          </a:solidFill>
                          <a:effectLst/>
                          <a:latin typeface="+mn-lt"/>
                          <a:cs typeface="Calibri" panose="020F0502020204030204" pitchFamily="34" charset="0"/>
                        </a:rPr>
                        <a:t>Sr. No</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fontAlgn="ctr"/>
                      <a:r>
                        <a:rPr lang="en-GB" sz="1000" b="1" u="none" strike="noStrike" dirty="0" smtClean="0">
                          <a:solidFill>
                            <a:schemeClr val="bg1"/>
                          </a:solidFill>
                          <a:effectLst/>
                          <a:latin typeface="+mn-lt"/>
                          <a:cs typeface="Calibri" panose="020F0502020204030204" pitchFamily="34" charset="0"/>
                        </a:rPr>
                        <a:t>KPI</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marL="0" algn="ctr" defTabSz="914400" rtl="0" eaLnBrk="1" fontAlgn="ctr" latinLnBrk="0" hangingPunct="1"/>
                      <a:r>
                        <a:rPr lang="en-US" sz="1000" b="1" u="none" strike="noStrike" kern="1200" dirty="0" smtClean="0">
                          <a:solidFill>
                            <a:schemeClr val="bg1"/>
                          </a:solidFill>
                          <a:effectLst/>
                          <a:latin typeface="+mn-lt"/>
                          <a:ea typeface="+mn-ea"/>
                          <a:cs typeface="Calibri" panose="020F0502020204030204" pitchFamily="34" charset="0"/>
                        </a:rPr>
                        <a:t>KPI Definition</a:t>
                      </a:r>
                      <a:endParaRPr lang="en-GB" sz="1000" b="1" u="none" strike="noStrike" kern="1200" dirty="0">
                        <a:solidFill>
                          <a:schemeClr val="bg1"/>
                        </a:solidFill>
                        <a:effectLst/>
                        <a:latin typeface="+mn-lt"/>
                        <a:ea typeface="+mn-ea"/>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marL="0" algn="ctr" defTabSz="914400" rtl="0" eaLnBrk="1" fontAlgn="ctr" latinLnBrk="0" hangingPunct="1"/>
                      <a:r>
                        <a:rPr lang="en-US" sz="1000" b="1" u="none" strike="noStrike" kern="1200" dirty="0" smtClean="0">
                          <a:solidFill>
                            <a:schemeClr val="bg1"/>
                          </a:solidFill>
                          <a:effectLst/>
                          <a:latin typeface="+mn-lt"/>
                          <a:ea typeface="+mn-ea"/>
                          <a:cs typeface="Calibri" panose="020F0502020204030204" pitchFamily="34" charset="0"/>
                        </a:rPr>
                        <a:t>KPI Formula</a:t>
                      </a:r>
                      <a:endParaRPr lang="en-GB" sz="1000" b="1" u="none" strike="noStrike" kern="1200" dirty="0">
                        <a:solidFill>
                          <a:schemeClr val="bg1"/>
                        </a:solidFill>
                        <a:effectLst/>
                        <a:latin typeface="+mn-lt"/>
                        <a:ea typeface="+mn-ea"/>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fontAlgn="ctr"/>
                      <a:r>
                        <a:rPr lang="en-US" sz="1000" b="1" i="0" u="none" strike="noStrike" dirty="0" smtClean="0">
                          <a:solidFill>
                            <a:schemeClr val="bg1"/>
                          </a:solidFill>
                          <a:effectLst/>
                          <a:latin typeface="+mn-lt"/>
                          <a:cs typeface="Calibri" panose="020F0502020204030204" pitchFamily="34" charset="0"/>
                        </a:rPr>
                        <a:t>Unit of Measure</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a:r>
                        <a:rPr lang="en-US" sz="1000" b="1" dirty="0" smtClean="0">
                          <a:solidFill>
                            <a:schemeClr val="bg1"/>
                          </a:solidFill>
                          <a:latin typeface="+mn-lt"/>
                        </a:rPr>
                        <a:t>Publishing Frequency</a:t>
                      </a:r>
                      <a:endParaRPr lang="en-IN" sz="1000" b="1" dirty="0">
                        <a:solidFill>
                          <a:schemeClr val="bg1"/>
                        </a:solidFill>
                        <a:latin typeface="+mn-lt"/>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r>
              <a:tr h="296589">
                <a:tc>
                  <a:txBody>
                    <a:bodyPr/>
                    <a:lstStyle/>
                    <a:p>
                      <a:pPr algn="l" fontAlgn="b"/>
                      <a:r>
                        <a:rPr lang="en-US" sz="1050" b="0" i="0" u="none" strike="noStrike" dirty="0" smtClean="0">
                          <a:solidFill>
                            <a:schemeClr val="tx1"/>
                          </a:solidFill>
                          <a:effectLst/>
                          <a:latin typeface="+mn-lt"/>
                          <a:cs typeface="Calibri" panose="020F0502020204030204" pitchFamily="34" charset="0"/>
                        </a:rPr>
                        <a:t>1</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chemeClr val="tx1"/>
                          </a:solidFill>
                          <a:effectLst/>
                          <a:latin typeface="+mn-lt"/>
                          <a:cs typeface="Calibri" panose="020F0502020204030204" pitchFamily="34" charset="0"/>
                        </a:rPr>
                        <a:t>No. of employees</a:t>
                      </a:r>
                      <a:br>
                        <a:rPr lang="en-IN" sz="1050" b="0" i="0" u="none" strike="noStrike" dirty="0">
                          <a:solidFill>
                            <a:schemeClr val="tx1"/>
                          </a:solidFill>
                          <a:effectLst/>
                          <a:latin typeface="+mn-lt"/>
                          <a:cs typeface="Calibri" panose="020F0502020204030204" pitchFamily="34" charset="0"/>
                        </a:rPr>
                      </a:br>
                      <a:r>
                        <a:rPr lang="en-IN" sz="1050" b="0" i="0" u="none" strike="noStrike" dirty="0">
                          <a:solidFill>
                            <a:schemeClr val="tx1"/>
                          </a:solidFill>
                          <a:effectLst/>
                          <a:latin typeface="+mn-lt"/>
                          <a:cs typeface="Calibri" panose="020F0502020204030204" pitchFamily="34" charset="0"/>
                        </a:rPr>
                        <a:t>1. Officers</a:t>
                      </a:r>
                      <a:br>
                        <a:rPr lang="en-IN" sz="1050" b="0" i="0" u="none" strike="noStrike" dirty="0">
                          <a:solidFill>
                            <a:schemeClr val="tx1"/>
                          </a:solidFill>
                          <a:effectLst/>
                          <a:latin typeface="+mn-lt"/>
                          <a:cs typeface="Calibri" panose="020F0502020204030204" pitchFamily="34" charset="0"/>
                        </a:rPr>
                      </a:br>
                      <a:r>
                        <a:rPr lang="en-IN" sz="1050" b="0" i="0" u="none" strike="noStrike" dirty="0">
                          <a:solidFill>
                            <a:schemeClr val="tx1"/>
                          </a:solidFill>
                          <a:effectLst/>
                          <a:latin typeface="+mn-lt"/>
                          <a:cs typeface="Calibri" panose="020F0502020204030204" pitchFamily="34" charset="0"/>
                        </a:rPr>
                        <a:t>2. Workmen</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chemeClr val="tx1"/>
                          </a:solidFill>
                          <a:effectLst/>
                          <a:latin typeface="+mn-lt"/>
                          <a:cs typeface="Calibri" panose="020F0502020204030204" pitchFamily="34" charset="0"/>
                        </a:rPr>
                        <a:t>Strength of workforce in organization</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chemeClr val="tx1"/>
                          </a:solidFill>
                          <a:effectLst/>
                          <a:latin typeface="+mn-lt"/>
                          <a:cs typeface="Calibri" panose="020F0502020204030204" pitchFamily="34" charset="0"/>
                        </a:rPr>
                        <a:t>No. of employees</a:t>
                      </a:r>
                      <a:br>
                        <a:rPr lang="en-IN" sz="1050" b="0" i="0" u="none" strike="noStrike" dirty="0">
                          <a:solidFill>
                            <a:schemeClr val="tx1"/>
                          </a:solidFill>
                          <a:effectLst/>
                          <a:latin typeface="+mn-lt"/>
                          <a:cs typeface="Calibri" panose="020F0502020204030204" pitchFamily="34" charset="0"/>
                        </a:rPr>
                      </a:br>
                      <a:r>
                        <a:rPr lang="en-IN" sz="1050" b="0" i="0" u="none" strike="noStrike" dirty="0">
                          <a:solidFill>
                            <a:schemeClr val="tx1"/>
                          </a:solidFill>
                          <a:effectLst/>
                          <a:latin typeface="+mn-lt"/>
                          <a:cs typeface="Calibri" panose="020F0502020204030204" pitchFamily="34" charset="0"/>
                        </a:rPr>
                        <a:t>1. Officers</a:t>
                      </a:r>
                      <a:br>
                        <a:rPr lang="en-IN" sz="1050" b="0" i="0" u="none" strike="noStrike" dirty="0">
                          <a:solidFill>
                            <a:schemeClr val="tx1"/>
                          </a:solidFill>
                          <a:effectLst/>
                          <a:latin typeface="+mn-lt"/>
                          <a:cs typeface="Calibri" panose="020F0502020204030204" pitchFamily="34" charset="0"/>
                        </a:rPr>
                      </a:br>
                      <a:r>
                        <a:rPr lang="en-IN" sz="1050" b="0" i="0" u="none" strike="noStrike" dirty="0">
                          <a:solidFill>
                            <a:schemeClr val="tx1"/>
                          </a:solidFill>
                          <a:effectLst/>
                          <a:latin typeface="+mn-lt"/>
                          <a:cs typeface="Calibri" panose="020F0502020204030204" pitchFamily="34" charset="0"/>
                        </a:rPr>
                        <a:t>2. Workmen</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chemeClr val="tx1"/>
                          </a:solidFill>
                          <a:effectLst/>
                          <a:latin typeface="+mn-lt"/>
                          <a:cs typeface="Calibri" panose="020F0502020204030204" pitchFamily="34" charset="0"/>
                        </a:rPr>
                        <a:t>Number</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chemeClr val="tx1"/>
                          </a:solidFill>
                          <a:effectLst/>
                          <a:latin typeface="+mn-lt"/>
                          <a:cs typeface="Calibri" panose="020F0502020204030204" pitchFamily="34" charset="0"/>
                        </a:rPr>
                        <a:t>Monthly</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US" sz="1050" b="0" i="0" u="none" strike="noStrike" dirty="0" smtClean="0">
                          <a:solidFill>
                            <a:srgbClr val="000000"/>
                          </a:solidFill>
                          <a:effectLst/>
                          <a:latin typeface="+mn-lt"/>
                          <a:cs typeface="Calibri" panose="020F0502020204030204" pitchFamily="34" charset="0"/>
                        </a:rPr>
                        <a:t>2</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rPr>
                        <a:t>Manning %</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rPr>
                        <a:t>% of positions occupied</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rPr>
                        <a:t>(Average no. of positions occupied during the period </a:t>
                      </a:r>
                      <a:r>
                        <a:rPr lang="en-IN" sz="1050" b="0" i="0" u="none" strike="noStrike" dirty="0" smtClean="0">
                          <a:solidFill>
                            <a:srgbClr val="000000"/>
                          </a:solidFill>
                          <a:effectLst/>
                          <a:latin typeface="+mn-lt"/>
                        </a:rPr>
                        <a:t>/ Annual </a:t>
                      </a:r>
                      <a:r>
                        <a:rPr lang="en-IN" sz="1050" b="0" i="0" u="none" strike="noStrike" dirty="0">
                          <a:solidFill>
                            <a:srgbClr val="000000"/>
                          </a:solidFill>
                          <a:effectLst/>
                          <a:latin typeface="+mn-lt"/>
                        </a:rPr>
                        <a:t>sanctioned positions during the period) X 100</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rPr>
                        <a:t>%</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rPr>
                        <a:t>Monthly</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US" sz="1050" b="0" i="0" u="none" strike="noStrike" dirty="0" smtClean="0">
                          <a:solidFill>
                            <a:srgbClr val="000000"/>
                          </a:solidFill>
                          <a:effectLst/>
                          <a:latin typeface="+mn-lt"/>
                          <a:cs typeface="Calibri" panose="020F0502020204030204" pitchFamily="34" charset="0"/>
                        </a:rPr>
                        <a:t>3</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50" b="0" i="0" u="none" strike="noStrike" dirty="0" smtClean="0">
                          <a:solidFill>
                            <a:srgbClr val="000000"/>
                          </a:solidFill>
                          <a:effectLst/>
                          <a:latin typeface="+mn-lt"/>
                        </a:rPr>
                        <a:t>Employee</a:t>
                      </a:r>
                      <a:r>
                        <a:rPr lang="en-US" sz="1050" b="0" i="0" u="none" strike="noStrike" baseline="0" dirty="0" smtClean="0">
                          <a:solidFill>
                            <a:srgbClr val="000000"/>
                          </a:solidFill>
                          <a:effectLst/>
                          <a:latin typeface="+mn-lt"/>
                        </a:rPr>
                        <a:t> cost % of revenue</a:t>
                      </a:r>
                      <a:endParaRPr lang="en-GB" sz="1050" b="0" i="0" u="none" strike="noStrike" dirty="0" smtClean="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050" b="0" i="0" u="none" strike="noStrike" dirty="0" smtClean="0">
                          <a:solidFill>
                            <a:srgbClr val="000000"/>
                          </a:solidFill>
                          <a:effectLst/>
                          <a:latin typeface="+mn-lt"/>
                        </a:rPr>
                        <a:t>Employee</a:t>
                      </a:r>
                      <a:r>
                        <a:rPr lang="en-US" sz="1050" b="0" i="0" u="none" strike="noStrike" baseline="0" dirty="0" smtClean="0">
                          <a:solidFill>
                            <a:srgbClr val="000000"/>
                          </a:solidFill>
                          <a:effectLst/>
                          <a:latin typeface="+mn-lt"/>
                        </a:rPr>
                        <a:t> cost as a percentage of total revenue</a:t>
                      </a:r>
                      <a:endParaRPr lang="en-GB" sz="1050" b="0" i="0" u="none" strike="noStrike" dirty="0" smtClean="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IN" sz="1050" b="0" i="0" u="none" strike="noStrike" dirty="0" smtClean="0">
                          <a:solidFill>
                            <a:srgbClr val="000000"/>
                          </a:solidFill>
                          <a:effectLst/>
                          <a:latin typeface="+mn-lt"/>
                        </a:rPr>
                        <a:t>Total Employee CTC / Total Revenue *100</a:t>
                      </a:r>
                      <a:endParaRPr lang="en-IN"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rgbClr val="000000"/>
                          </a:solidFill>
                          <a:effectLst/>
                          <a:latin typeface="+mn-lt"/>
                          <a:cs typeface="Calibri" panose="020F0502020204030204" pitchFamily="34" charset="0"/>
                        </a:rPr>
                        <a:t>%</a:t>
                      </a:r>
                      <a:endParaRPr lang="en-IN"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US" sz="1050" b="0" i="0" u="none" strike="noStrike" dirty="0" smtClean="0">
                          <a:solidFill>
                            <a:srgbClr val="000000"/>
                          </a:solidFill>
                          <a:effectLst/>
                          <a:latin typeface="+mn-lt"/>
                        </a:rPr>
                        <a:t>Monthly</a:t>
                      </a:r>
                      <a:endParaRPr lang="en-GB"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US" sz="1050" b="0" i="0" u="none" strike="noStrike" dirty="0" smtClean="0">
                          <a:solidFill>
                            <a:schemeClr val="tx1"/>
                          </a:solidFill>
                          <a:effectLst/>
                          <a:latin typeface="+mn-lt"/>
                          <a:cs typeface="Calibri" panose="020F0502020204030204" pitchFamily="34" charset="0"/>
                        </a:rPr>
                        <a:t>4</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cs typeface="Calibri" panose="020F0502020204030204" pitchFamily="34" charset="0"/>
                        </a:rPr>
                        <a:t>Diversity </a:t>
                      </a:r>
                      <a:r>
                        <a:rPr lang="en-IN" sz="1050" b="0" i="0" u="none" strike="noStrike" dirty="0" smtClean="0">
                          <a:solidFill>
                            <a:srgbClr val="000000"/>
                          </a:solidFill>
                          <a:effectLst/>
                          <a:latin typeface="+mn-lt"/>
                          <a:cs typeface="Calibri" panose="020F0502020204030204" pitchFamily="34" charset="0"/>
                        </a:rPr>
                        <a:t>ratio</a:t>
                      </a:r>
                      <a:endParaRPr lang="en-IN"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cs typeface="Calibri" panose="020F0502020204030204" pitchFamily="34" charset="0"/>
                        </a:rPr>
                        <a:t>% of  Female</a:t>
                      </a:r>
                      <a:r>
                        <a:rPr lang="en-IN" sz="1050" b="0" i="0" u="none" strike="noStrike" dirty="0" smtClean="0">
                          <a:solidFill>
                            <a:srgbClr val="000000"/>
                          </a:solidFill>
                          <a:effectLst/>
                          <a:latin typeface="+mn-lt"/>
                          <a:cs typeface="Calibri" panose="020F0502020204030204" pitchFamily="34" charset="0"/>
                        </a:rPr>
                        <a:t>/ Male </a:t>
                      </a:r>
                      <a:r>
                        <a:rPr lang="en-IN" sz="1050" b="0" i="0" u="none" strike="noStrike" dirty="0">
                          <a:solidFill>
                            <a:srgbClr val="000000"/>
                          </a:solidFill>
                          <a:effectLst/>
                          <a:latin typeface="+mn-lt"/>
                          <a:cs typeface="Calibri" panose="020F0502020204030204" pitchFamily="34" charset="0"/>
                        </a:rPr>
                        <a:t>Employees in the organization</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cs typeface="Calibri" panose="020F0502020204030204" pitchFamily="34" charset="0"/>
                        </a:rPr>
                        <a:t>100 X Avg. no. of </a:t>
                      </a:r>
                      <a:r>
                        <a:rPr lang="en-IN" sz="1050" b="0" i="0" u="none" strike="noStrike" dirty="0" smtClean="0">
                          <a:solidFill>
                            <a:srgbClr val="000000"/>
                          </a:solidFill>
                          <a:effectLst/>
                          <a:latin typeface="+mn-lt"/>
                          <a:cs typeface="Calibri" panose="020F0502020204030204" pitchFamily="34" charset="0"/>
                        </a:rPr>
                        <a:t>Female/Male </a:t>
                      </a:r>
                      <a:r>
                        <a:rPr lang="en-IN" sz="1050" b="0" i="0" u="none" strike="noStrike" dirty="0">
                          <a:solidFill>
                            <a:srgbClr val="000000"/>
                          </a:solidFill>
                          <a:effectLst/>
                          <a:latin typeface="+mn-lt"/>
                          <a:cs typeface="Calibri" panose="020F0502020204030204" pitchFamily="34" charset="0"/>
                        </a:rPr>
                        <a:t>employees during a period / Average no. of total employees during a period</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cs typeface="Calibri" panose="020F0502020204030204" pitchFamily="34" charset="0"/>
                        </a:rPr>
                        <a:t>%</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US" sz="1050" b="0" i="0" u="none" strike="noStrike" dirty="0" smtClean="0">
                          <a:solidFill>
                            <a:srgbClr val="000000"/>
                          </a:solidFill>
                          <a:effectLst/>
                          <a:latin typeface="+mn-lt"/>
                        </a:rPr>
                        <a:t>Monthly</a:t>
                      </a:r>
                      <a:endParaRPr lang="en-GB"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US" sz="1050" b="0" i="0" u="none" strike="noStrike" dirty="0" smtClean="0">
                          <a:solidFill>
                            <a:srgbClr val="000000"/>
                          </a:solidFill>
                          <a:effectLst/>
                          <a:latin typeface="+mn-lt"/>
                          <a:cs typeface="Calibri" panose="020F0502020204030204" pitchFamily="34" charset="0"/>
                        </a:rPr>
                        <a:t>5</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fr-FR" sz="1050" b="0" i="0" u="none" strike="noStrike" dirty="0">
                          <a:solidFill>
                            <a:schemeClr val="tx1"/>
                          </a:solidFill>
                          <a:effectLst/>
                          <a:latin typeface="+mn-lt"/>
                        </a:rPr>
                        <a:t>Structure </a:t>
                      </a:r>
                      <a:r>
                        <a:rPr lang="fr-FR" sz="1050" b="0" i="0" u="none" strike="noStrike" dirty="0" smtClean="0">
                          <a:solidFill>
                            <a:schemeClr val="tx1"/>
                          </a:solidFill>
                          <a:effectLst/>
                          <a:latin typeface="+mn-lt"/>
                        </a:rPr>
                        <a:t>analyses </a:t>
                      </a:r>
                      <a:r>
                        <a:rPr lang="fr-FR" sz="1050" b="0" i="0" u="none" strike="noStrike" dirty="0">
                          <a:solidFill>
                            <a:schemeClr val="tx1"/>
                          </a:solidFill>
                          <a:effectLst/>
                          <a:latin typeface="+mn-lt"/>
                        </a:rPr>
                        <a:t>- O:M, M:DH; DH:EX</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US" sz="1050" b="0" i="0" u="none" strike="noStrike" dirty="0" smtClean="0">
                          <a:solidFill>
                            <a:schemeClr val="tx1"/>
                          </a:solidFill>
                          <a:effectLst/>
                          <a:latin typeface="+mn-lt"/>
                          <a:cs typeface="Calibri" panose="020F0502020204030204" pitchFamily="34" charset="0"/>
                        </a:rPr>
                        <a:t>Ratio of higher band to lower band employee strength</a:t>
                      </a:r>
                      <a:endParaRPr lang="en-IN" sz="105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IN" sz="1050" b="0" i="0" u="none" strike="noStrike" dirty="0">
                          <a:solidFill>
                            <a:schemeClr val="tx1"/>
                          </a:solidFill>
                          <a:effectLst/>
                          <a:latin typeface="+mn-lt"/>
                        </a:rPr>
                        <a:t>No. of employees in lower band/no. of employees in next higher band</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US" sz="1050" b="0" i="0" u="none" strike="noStrike" dirty="0" smtClean="0">
                          <a:solidFill>
                            <a:schemeClr val="tx1"/>
                          </a:solidFill>
                          <a:effectLst/>
                          <a:latin typeface="+mn-lt"/>
                          <a:cs typeface="Calibri" panose="020F0502020204030204" pitchFamily="34" charset="0"/>
                        </a:rPr>
                        <a:t>Ratio</a:t>
                      </a:r>
                      <a:endParaRPr lang="en-IN" sz="105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US" sz="1050" b="0" i="0" u="none" strike="noStrike" dirty="0" smtClean="0">
                          <a:solidFill>
                            <a:srgbClr val="000000"/>
                          </a:solidFill>
                          <a:effectLst/>
                          <a:latin typeface="+mn-lt"/>
                        </a:rPr>
                        <a:t>Monthly</a:t>
                      </a:r>
                      <a:endParaRPr lang="en-GB"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US" sz="1050" b="0" i="0" u="none" strike="noStrike" dirty="0" smtClean="0">
                          <a:solidFill>
                            <a:srgbClr val="000000"/>
                          </a:solidFill>
                          <a:effectLst/>
                          <a:latin typeface="+mn-lt"/>
                          <a:cs typeface="Calibri" panose="020F0502020204030204" pitchFamily="34" charset="0"/>
                        </a:rPr>
                        <a:t>6</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GB" sz="1050" b="0" i="0" u="none" strike="noStrike" dirty="0" smtClean="0">
                          <a:solidFill>
                            <a:srgbClr val="000000"/>
                          </a:solidFill>
                          <a:effectLst/>
                          <a:latin typeface="+mn-lt"/>
                        </a:rPr>
                        <a:t>Teeth</a:t>
                      </a:r>
                      <a:r>
                        <a:rPr lang="en-GB" sz="1050" b="0" i="0" u="none" strike="noStrike" baseline="0" dirty="0" smtClean="0">
                          <a:solidFill>
                            <a:srgbClr val="000000"/>
                          </a:solidFill>
                          <a:effectLst/>
                          <a:latin typeface="+mn-lt"/>
                        </a:rPr>
                        <a:t> to tail ratio</a:t>
                      </a:r>
                      <a:endParaRPr lang="en-GB"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050" b="0" i="0" u="none" strike="noStrike" dirty="0" smtClean="0">
                          <a:solidFill>
                            <a:srgbClr val="000000"/>
                          </a:solidFill>
                          <a:effectLst/>
                          <a:latin typeface="+mn-lt"/>
                          <a:cs typeface="Calibri" panose="020F0502020204030204" pitchFamily="34" charset="0"/>
                        </a:rPr>
                        <a:t>Ratio of </a:t>
                      </a:r>
                      <a:r>
                        <a:rPr lang="en-GB" sz="1050" b="0" i="0" u="none" strike="noStrike" dirty="0" smtClean="0">
                          <a:solidFill>
                            <a:srgbClr val="000000"/>
                          </a:solidFill>
                          <a:effectLst/>
                          <a:latin typeface="+mn-lt"/>
                        </a:rPr>
                        <a:t>Line to non-line functions</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US" sz="1050" b="0" i="0" u="none" strike="noStrike" dirty="0" smtClean="0">
                          <a:solidFill>
                            <a:srgbClr val="000000"/>
                          </a:solidFill>
                          <a:effectLst/>
                          <a:latin typeface="+mn-lt"/>
                        </a:rPr>
                        <a:t>Ratio of manpower in line functions to non-line</a:t>
                      </a:r>
                      <a:r>
                        <a:rPr lang="en-US" sz="1050" b="0" i="0" u="none" strike="noStrike" baseline="0" dirty="0" smtClean="0">
                          <a:solidFill>
                            <a:srgbClr val="000000"/>
                          </a:solidFill>
                          <a:effectLst/>
                          <a:latin typeface="+mn-lt"/>
                        </a:rPr>
                        <a:t> functions </a:t>
                      </a:r>
                      <a:endParaRPr lang="en-IN"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rgbClr val="000000"/>
                          </a:solidFill>
                          <a:effectLst/>
                          <a:latin typeface="+mn-lt"/>
                          <a:cs typeface="Calibri" panose="020F0502020204030204" pitchFamily="34" charset="0"/>
                        </a:rPr>
                        <a:t>Number</a:t>
                      </a:r>
                      <a:endParaRPr lang="en-IN"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US" sz="1050" b="0" i="0" u="none" strike="noStrike" dirty="0" smtClean="0">
                          <a:solidFill>
                            <a:srgbClr val="000000"/>
                          </a:solidFill>
                          <a:effectLst/>
                          <a:latin typeface="+mn-lt"/>
                        </a:rPr>
                        <a:t>Monthly</a:t>
                      </a:r>
                      <a:endParaRPr lang="en-GB"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43350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52" y="719141"/>
            <a:ext cx="10966449" cy="369332"/>
          </a:xfrm>
        </p:spPr>
        <p:txBody>
          <a:bodyPr/>
          <a:lstStyle/>
          <a:p>
            <a:r>
              <a:rPr lang="en-US" dirty="0" smtClean="0"/>
              <a:t>HR KPI List: </a:t>
            </a:r>
            <a:r>
              <a:rPr lang="en-GB" dirty="0"/>
              <a:t>Recruitment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7827570"/>
              </p:ext>
            </p:extLst>
          </p:nvPr>
        </p:nvGraphicFramePr>
        <p:xfrm>
          <a:off x="327931" y="1196752"/>
          <a:ext cx="7896749" cy="3253740"/>
        </p:xfrm>
        <a:graphic>
          <a:graphicData uri="http://schemas.openxmlformats.org/drawingml/2006/table">
            <a:tbl>
              <a:tblPr>
                <a:tableStyleId>{2D5ABB26-0587-4C30-8999-92F81FD0307C}</a:tableStyleId>
              </a:tblPr>
              <a:tblGrid>
                <a:gridCol w="478699"/>
                <a:gridCol w="1528851"/>
                <a:gridCol w="1345475"/>
                <a:gridCol w="2690953"/>
                <a:gridCol w="822237"/>
                <a:gridCol w="1030534"/>
              </a:tblGrid>
              <a:tr h="360040">
                <a:tc>
                  <a:txBody>
                    <a:bodyPr/>
                    <a:lstStyle/>
                    <a:p>
                      <a:pPr algn="ctr" fontAlgn="ctr"/>
                      <a:r>
                        <a:rPr lang="en-GB" sz="1000" b="1" u="none" strike="noStrike" dirty="0" smtClean="0">
                          <a:solidFill>
                            <a:schemeClr val="bg1"/>
                          </a:solidFill>
                          <a:effectLst/>
                          <a:latin typeface="+mn-lt"/>
                          <a:cs typeface="Calibri" panose="020F0502020204030204" pitchFamily="34" charset="0"/>
                        </a:rPr>
                        <a:t>Sr. No</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fontAlgn="ctr"/>
                      <a:r>
                        <a:rPr lang="en-GB" sz="1000" b="1" u="none" strike="noStrike" dirty="0" smtClean="0">
                          <a:solidFill>
                            <a:schemeClr val="bg1"/>
                          </a:solidFill>
                          <a:effectLst/>
                          <a:latin typeface="+mn-lt"/>
                          <a:cs typeface="Calibri" panose="020F0502020204030204" pitchFamily="34" charset="0"/>
                        </a:rPr>
                        <a:t>KPI</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marL="0" algn="ctr" defTabSz="914400" rtl="0" eaLnBrk="1" fontAlgn="ctr" latinLnBrk="0" hangingPunct="1"/>
                      <a:r>
                        <a:rPr lang="en-US" sz="1000" b="1" u="none" strike="noStrike" kern="1200" dirty="0" smtClean="0">
                          <a:solidFill>
                            <a:schemeClr val="bg1"/>
                          </a:solidFill>
                          <a:effectLst/>
                          <a:latin typeface="+mn-lt"/>
                          <a:ea typeface="+mn-ea"/>
                          <a:cs typeface="Calibri" panose="020F0502020204030204" pitchFamily="34" charset="0"/>
                        </a:rPr>
                        <a:t>KPI Definition</a:t>
                      </a:r>
                      <a:endParaRPr lang="en-GB" sz="1000" b="1" u="none" strike="noStrike" kern="1200" dirty="0">
                        <a:solidFill>
                          <a:schemeClr val="bg1"/>
                        </a:solidFill>
                        <a:effectLst/>
                        <a:latin typeface="+mn-lt"/>
                        <a:ea typeface="+mn-ea"/>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marL="0" algn="ctr" defTabSz="914400" rtl="0" eaLnBrk="1" fontAlgn="ctr" latinLnBrk="0" hangingPunct="1"/>
                      <a:r>
                        <a:rPr lang="en-US" sz="1000" b="1" u="none" strike="noStrike" kern="1200" dirty="0" smtClean="0">
                          <a:solidFill>
                            <a:schemeClr val="bg1"/>
                          </a:solidFill>
                          <a:effectLst/>
                          <a:latin typeface="+mn-lt"/>
                          <a:ea typeface="+mn-ea"/>
                          <a:cs typeface="Calibri" panose="020F0502020204030204" pitchFamily="34" charset="0"/>
                        </a:rPr>
                        <a:t>KPI Formula</a:t>
                      </a:r>
                      <a:endParaRPr lang="en-GB" sz="1000" b="1" u="none" strike="noStrike" kern="1200" dirty="0">
                        <a:solidFill>
                          <a:schemeClr val="bg1"/>
                        </a:solidFill>
                        <a:effectLst/>
                        <a:latin typeface="+mn-lt"/>
                        <a:ea typeface="+mn-ea"/>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fontAlgn="ctr"/>
                      <a:r>
                        <a:rPr lang="en-US" sz="1000" b="1" i="0" u="none" strike="noStrike" dirty="0" smtClean="0">
                          <a:solidFill>
                            <a:schemeClr val="bg1"/>
                          </a:solidFill>
                          <a:effectLst/>
                          <a:latin typeface="+mn-lt"/>
                          <a:cs typeface="Calibri" panose="020F0502020204030204" pitchFamily="34" charset="0"/>
                        </a:rPr>
                        <a:t>Unit of Measure</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a:r>
                        <a:rPr lang="en-US" sz="1000" b="1" dirty="0" smtClean="0">
                          <a:solidFill>
                            <a:schemeClr val="bg1"/>
                          </a:solidFill>
                          <a:latin typeface="+mn-lt"/>
                        </a:rPr>
                        <a:t>Publishing Frequency</a:t>
                      </a:r>
                      <a:endParaRPr lang="en-IN" sz="1000" b="1" dirty="0">
                        <a:solidFill>
                          <a:schemeClr val="bg1"/>
                        </a:solidFill>
                        <a:latin typeface="+mn-lt"/>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r>
              <a:tr h="296589">
                <a:tc>
                  <a:txBody>
                    <a:bodyPr/>
                    <a:lstStyle/>
                    <a:p>
                      <a:pPr algn="l" fontAlgn="b"/>
                      <a:r>
                        <a:rPr lang="en-US" sz="1050" b="0" i="0" u="none" strike="noStrike" dirty="0" smtClean="0">
                          <a:solidFill>
                            <a:srgbClr val="000000"/>
                          </a:solidFill>
                          <a:effectLst/>
                          <a:latin typeface="+mn-lt"/>
                          <a:cs typeface="Calibri" panose="020F0502020204030204" pitchFamily="34" charset="0"/>
                        </a:rPr>
                        <a:t>1</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chemeClr val="tx1"/>
                          </a:solidFill>
                          <a:effectLst/>
                          <a:latin typeface="+mn-lt"/>
                        </a:rPr>
                        <a:t>Average </a:t>
                      </a:r>
                      <a:r>
                        <a:rPr lang="en-IN" sz="1050" b="0" i="0" u="none" strike="noStrike" dirty="0" smtClean="0">
                          <a:solidFill>
                            <a:schemeClr val="tx1"/>
                          </a:solidFill>
                          <a:effectLst/>
                          <a:latin typeface="+mn-lt"/>
                        </a:rPr>
                        <a:t>lead </a:t>
                      </a:r>
                      <a:r>
                        <a:rPr lang="en-IN" sz="1050" b="0" i="0" u="none" strike="noStrike" dirty="0">
                          <a:solidFill>
                            <a:schemeClr val="tx1"/>
                          </a:solidFill>
                          <a:effectLst/>
                          <a:latin typeface="+mn-lt"/>
                        </a:rPr>
                        <a:t>time to fill position</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chemeClr val="tx1"/>
                          </a:solidFill>
                          <a:effectLst/>
                          <a:latin typeface="+mn-lt"/>
                        </a:rPr>
                        <a:t>Average time taken to fill position since the time of requisition</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chemeClr val="tx1"/>
                          </a:solidFill>
                          <a:effectLst/>
                          <a:latin typeface="+mn-lt"/>
                        </a:rPr>
                        <a:t>Sum of (Date of joining-Date of requisition - No. of days position on hold) / </a:t>
                      </a:r>
                      <a:r>
                        <a:rPr lang="en-IN" sz="1050" b="0" i="0" u="none" strike="noStrike" dirty="0" smtClean="0">
                          <a:solidFill>
                            <a:schemeClr val="tx1"/>
                          </a:solidFill>
                          <a:effectLst/>
                          <a:latin typeface="+mn-lt"/>
                        </a:rPr>
                        <a:t>Total</a:t>
                      </a:r>
                      <a:r>
                        <a:rPr lang="en-IN" sz="1050" b="0" i="0" u="none" strike="noStrike" baseline="0" dirty="0" smtClean="0">
                          <a:solidFill>
                            <a:schemeClr val="tx1"/>
                          </a:solidFill>
                          <a:effectLst/>
                          <a:latin typeface="+mn-lt"/>
                        </a:rPr>
                        <a:t> no. of hires</a:t>
                      </a:r>
                      <a:endParaRPr lang="en-IN" sz="105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chemeClr val="tx1"/>
                          </a:solidFill>
                          <a:effectLst/>
                          <a:latin typeface="+mn-lt"/>
                        </a:rPr>
                        <a:t>Days</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US" sz="1050" b="0" i="0" u="none" strike="noStrike" dirty="0" smtClean="0">
                          <a:solidFill>
                            <a:srgbClr val="000000"/>
                          </a:solidFill>
                          <a:effectLst/>
                          <a:latin typeface="+mn-lt"/>
                        </a:rPr>
                        <a:t>Monthly</a:t>
                      </a:r>
                      <a:endParaRPr lang="en-GB"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US" sz="1050" b="0" i="0" u="none" strike="noStrike" dirty="0" smtClean="0">
                          <a:solidFill>
                            <a:srgbClr val="000000"/>
                          </a:solidFill>
                          <a:effectLst/>
                          <a:latin typeface="+mn-lt"/>
                          <a:cs typeface="Calibri" panose="020F0502020204030204" pitchFamily="34" charset="0"/>
                        </a:rPr>
                        <a:t>2</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GB" sz="1050" b="0" i="0" u="none" strike="noStrike" dirty="0">
                          <a:solidFill>
                            <a:schemeClr val="tx1"/>
                          </a:solidFill>
                          <a:effectLst/>
                          <a:latin typeface="+mn-lt"/>
                        </a:rPr>
                        <a:t>Offer </a:t>
                      </a:r>
                      <a:r>
                        <a:rPr lang="en-GB" sz="1050" b="0" i="0" u="none" strike="noStrike" dirty="0" smtClean="0">
                          <a:solidFill>
                            <a:schemeClr val="tx1"/>
                          </a:solidFill>
                          <a:effectLst/>
                          <a:latin typeface="+mn-lt"/>
                        </a:rPr>
                        <a:t>acceptance </a:t>
                      </a:r>
                      <a:r>
                        <a:rPr lang="en-GB" sz="1050" b="0" i="0" u="none" strike="noStrike" dirty="0">
                          <a:solidFill>
                            <a:schemeClr val="tx1"/>
                          </a:solidFill>
                          <a:effectLst/>
                          <a:latin typeface="+mn-lt"/>
                        </a:rPr>
                        <a:t>r</a:t>
                      </a:r>
                      <a:r>
                        <a:rPr lang="en-GB" sz="1050" b="0" i="0" u="none" strike="noStrike" dirty="0" smtClean="0">
                          <a:solidFill>
                            <a:schemeClr val="tx1"/>
                          </a:solidFill>
                          <a:effectLst/>
                          <a:latin typeface="+mn-lt"/>
                        </a:rPr>
                        <a:t>ate</a:t>
                      </a:r>
                      <a:endParaRPr lang="en-GB" sz="105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US" sz="1050" b="0" i="0" u="none" strike="noStrike" dirty="0" smtClean="0">
                          <a:solidFill>
                            <a:schemeClr val="tx1"/>
                          </a:solidFill>
                          <a:effectLst/>
                          <a:latin typeface="+mn-lt"/>
                          <a:cs typeface="Calibri" panose="020F0502020204030204" pitchFamily="34" charset="0"/>
                        </a:rPr>
                        <a:t>% of people</a:t>
                      </a:r>
                      <a:r>
                        <a:rPr lang="en-US" sz="1050" b="0" i="0" u="none" strike="noStrike" baseline="0" dirty="0" smtClean="0">
                          <a:solidFill>
                            <a:schemeClr val="tx1"/>
                          </a:solidFill>
                          <a:effectLst/>
                          <a:latin typeface="+mn-lt"/>
                          <a:cs typeface="Calibri" panose="020F0502020204030204" pitchFamily="34" charset="0"/>
                        </a:rPr>
                        <a:t> who have accepted the extended offer</a:t>
                      </a:r>
                      <a:endParaRPr lang="en-IN" sz="105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GB" sz="1050" b="0" i="0" u="none" strike="noStrike" dirty="0" smtClean="0">
                          <a:solidFill>
                            <a:schemeClr val="tx1"/>
                          </a:solidFill>
                          <a:effectLst/>
                          <a:latin typeface="+mn-lt"/>
                        </a:rPr>
                        <a:t>Offers</a:t>
                      </a:r>
                      <a:r>
                        <a:rPr lang="en-GB" sz="1050" b="0" i="0" u="none" strike="noStrike" baseline="0" dirty="0" smtClean="0">
                          <a:solidFill>
                            <a:schemeClr val="tx1"/>
                          </a:solidFill>
                          <a:effectLst/>
                          <a:latin typeface="+mn-lt"/>
                        </a:rPr>
                        <a:t> </a:t>
                      </a:r>
                      <a:r>
                        <a:rPr lang="en-GB" sz="1050" b="0" i="0" u="none" strike="noStrike" dirty="0" smtClean="0">
                          <a:solidFill>
                            <a:schemeClr val="tx1"/>
                          </a:solidFill>
                          <a:effectLst/>
                          <a:latin typeface="+mn-lt"/>
                        </a:rPr>
                        <a:t>Accepted </a:t>
                      </a:r>
                      <a:r>
                        <a:rPr lang="en-GB" sz="1050" b="0" i="0" u="none" strike="noStrike" dirty="0">
                          <a:solidFill>
                            <a:schemeClr val="tx1"/>
                          </a:solidFill>
                          <a:effectLst/>
                          <a:latin typeface="+mn-lt"/>
                        </a:rPr>
                        <a:t>/ </a:t>
                      </a:r>
                      <a:r>
                        <a:rPr lang="en-GB" sz="1050" b="0" i="0" u="none" strike="noStrike" dirty="0" smtClean="0">
                          <a:solidFill>
                            <a:schemeClr val="tx1"/>
                          </a:solidFill>
                          <a:effectLst/>
                          <a:latin typeface="+mn-lt"/>
                        </a:rPr>
                        <a:t>Offers</a:t>
                      </a:r>
                      <a:r>
                        <a:rPr lang="en-GB" sz="1050" b="0" i="0" u="none" strike="noStrike" baseline="0" dirty="0" smtClean="0">
                          <a:solidFill>
                            <a:schemeClr val="tx1"/>
                          </a:solidFill>
                          <a:effectLst/>
                          <a:latin typeface="+mn-lt"/>
                        </a:rPr>
                        <a:t> </a:t>
                      </a:r>
                      <a:r>
                        <a:rPr lang="en-GB" sz="1050" b="0" i="0" u="none" strike="noStrike" dirty="0" smtClean="0">
                          <a:solidFill>
                            <a:schemeClr val="tx1"/>
                          </a:solidFill>
                          <a:effectLst/>
                          <a:latin typeface="+mn-lt"/>
                        </a:rPr>
                        <a:t>Extended </a:t>
                      </a:r>
                      <a:r>
                        <a:rPr lang="en-GB" sz="1050" b="0" i="0" u="none" strike="noStrike" dirty="0">
                          <a:solidFill>
                            <a:schemeClr val="tx1"/>
                          </a:solidFill>
                          <a:effectLst/>
                          <a:latin typeface="+mn-lt"/>
                        </a:rPr>
                        <a:t>* 100</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050" b="0" i="0" u="none" strike="noStrike" kern="1200" dirty="0" smtClean="0">
                          <a:solidFill>
                            <a:schemeClr val="tx1"/>
                          </a:solidFill>
                          <a:effectLst/>
                          <a:latin typeface="+mn-lt"/>
                          <a:ea typeface="+mn-ea"/>
                          <a:cs typeface="Calibri" panose="020F0502020204030204" pitchFamily="34" charset="0"/>
                        </a:rPr>
                        <a:t>%</a:t>
                      </a:r>
                      <a:endParaRPr lang="en-IN" sz="1050" b="0" i="0" u="none" strike="noStrike" kern="1200" dirty="0">
                        <a:solidFill>
                          <a:schemeClr val="tx1"/>
                        </a:solidFill>
                        <a:effectLst/>
                        <a:latin typeface="+mn-lt"/>
                        <a:ea typeface="+mn-ea"/>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US" sz="1050" b="0" i="0" u="none" strike="noStrike" smtClean="0">
                          <a:solidFill>
                            <a:srgbClr val="000000"/>
                          </a:solidFill>
                          <a:effectLst/>
                          <a:latin typeface="+mn-lt"/>
                        </a:rPr>
                        <a:t>Monthly</a:t>
                      </a:r>
                      <a:endParaRPr lang="en-GB"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US" sz="1050" b="0" i="0" u="none" strike="noStrike" dirty="0" smtClean="0">
                          <a:solidFill>
                            <a:srgbClr val="000000"/>
                          </a:solidFill>
                          <a:effectLst/>
                          <a:latin typeface="+mn-lt"/>
                          <a:cs typeface="Calibri" panose="020F0502020204030204" pitchFamily="34" charset="0"/>
                        </a:rPr>
                        <a:t>3</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GB" sz="1050" b="0" i="0" u="none" strike="noStrike" dirty="0">
                          <a:solidFill>
                            <a:schemeClr val="tx1"/>
                          </a:solidFill>
                          <a:effectLst/>
                          <a:latin typeface="+mn-lt"/>
                        </a:rPr>
                        <a:t>Recruitment </a:t>
                      </a:r>
                      <a:r>
                        <a:rPr lang="en-GB" sz="1050" b="0" i="0" u="none" strike="noStrike" dirty="0" smtClean="0">
                          <a:solidFill>
                            <a:schemeClr val="tx1"/>
                          </a:solidFill>
                          <a:effectLst/>
                          <a:latin typeface="+mn-lt"/>
                        </a:rPr>
                        <a:t>cost </a:t>
                      </a:r>
                      <a:r>
                        <a:rPr lang="en-GB" sz="1050" b="0" i="0" u="none" strike="noStrike" dirty="0">
                          <a:solidFill>
                            <a:schemeClr val="tx1"/>
                          </a:solidFill>
                          <a:effectLst/>
                          <a:latin typeface="+mn-lt"/>
                        </a:rPr>
                        <a:t>per </a:t>
                      </a:r>
                      <a:r>
                        <a:rPr lang="en-GB" sz="1050" b="0" i="0" u="none" strike="noStrike" dirty="0" smtClean="0">
                          <a:solidFill>
                            <a:schemeClr val="tx1"/>
                          </a:solidFill>
                          <a:effectLst/>
                          <a:latin typeface="+mn-lt"/>
                        </a:rPr>
                        <a:t>hire</a:t>
                      </a:r>
                      <a:endParaRPr lang="en-GB" sz="105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US" sz="1050" b="0" i="0" u="none" strike="noStrike" dirty="0" smtClean="0">
                          <a:solidFill>
                            <a:schemeClr val="tx1"/>
                          </a:solidFill>
                          <a:effectLst/>
                          <a:latin typeface="+mn-lt"/>
                          <a:cs typeface="Calibri" panose="020F0502020204030204" pitchFamily="34" charset="0"/>
                        </a:rPr>
                        <a:t>Average expense on hiring new employees</a:t>
                      </a:r>
                      <a:endParaRPr lang="en-IN" sz="105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GB" sz="1050" b="0" i="0" u="none" strike="noStrike" dirty="0" smtClean="0">
                          <a:solidFill>
                            <a:schemeClr val="tx1"/>
                          </a:solidFill>
                          <a:effectLst/>
                          <a:latin typeface="+mn-lt"/>
                        </a:rPr>
                        <a:t>Total Recruitment </a:t>
                      </a:r>
                      <a:r>
                        <a:rPr lang="en-GB" sz="1050" b="0" i="0" u="none" strike="noStrike" dirty="0">
                          <a:solidFill>
                            <a:schemeClr val="tx1"/>
                          </a:solidFill>
                          <a:effectLst/>
                          <a:latin typeface="+mn-lt"/>
                        </a:rPr>
                        <a:t>Expense </a:t>
                      </a:r>
                      <a:r>
                        <a:rPr lang="en-GB" sz="1050" b="0" i="0" u="none" strike="noStrike" dirty="0" smtClean="0">
                          <a:solidFill>
                            <a:schemeClr val="tx1"/>
                          </a:solidFill>
                          <a:effectLst/>
                          <a:latin typeface="+mn-lt"/>
                        </a:rPr>
                        <a:t>/ Total</a:t>
                      </a:r>
                      <a:r>
                        <a:rPr lang="en-GB" sz="1050" b="0" i="0" u="none" strike="noStrike" baseline="0" dirty="0" smtClean="0">
                          <a:solidFill>
                            <a:schemeClr val="tx1"/>
                          </a:solidFill>
                          <a:effectLst/>
                          <a:latin typeface="+mn-lt"/>
                        </a:rPr>
                        <a:t> no. of  </a:t>
                      </a:r>
                      <a:r>
                        <a:rPr lang="en-GB" sz="1050" b="0" i="0" u="none" strike="noStrike" dirty="0" smtClean="0">
                          <a:solidFill>
                            <a:schemeClr val="tx1"/>
                          </a:solidFill>
                          <a:effectLst/>
                          <a:latin typeface="+mn-lt"/>
                        </a:rPr>
                        <a:t>hires</a:t>
                      </a:r>
                      <a:endParaRPr lang="en-GB" sz="105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050" b="0" i="0" u="none" strike="noStrike" kern="1200" dirty="0" smtClean="0">
                          <a:solidFill>
                            <a:schemeClr val="tx1"/>
                          </a:solidFill>
                          <a:effectLst/>
                          <a:latin typeface="+mn-lt"/>
                          <a:ea typeface="+mn-ea"/>
                          <a:cs typeface="Calibri" panose="020F0502020204030204" pitchFamily="34" charset="0"/>
                        </a:rPr>
                        <a:t>INR</a:t>
                      </a:r>
                      <a:endParaRPr lang="en-IN" sz="1050" b="0" i="0" u="none" strike="noStrike" kern="1200" dirty="0">
                        <a:solidFill>
                          <a:schemeClr val="tx1"/>
                        </a:solidFill>
                        <a:effectLst/>
                        <a:latin typeface="+mn-lt"/>
                        <a:ea typeface="+mn-ea"/>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US" sz="1050" b="0" i="0" u="none" strike="noStrike" smtClean="0">
                          <a:solidFill>
                            <a:srgbClr val="000000"/>
                          </a:solidFill>
                          <a:effectLst/>
                          <a:latin typeface="+mn-lt"/>
                        </a:rPr>
                        <a:t>Monthly</a:t>
                      </a:r>
                      <a:endParaRPr lang="en-GB"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US" sz="1050" b="0" i="0" u="none" strike="noStrike" dirty="0" smtClean="0">
                          <a:solidFill>
                            <a:srgbClr val="000000"/>
                          </a:solidFill>
                          <a:effectLst/>
                          <a:latin typeface="+mn-lt"/>
                          <a:cs typeface="Calibri" panose="020F0502020204030204" pitchFamily="34" charset="0"/>
                        </a:rPr>
                        <a:t>4</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GB" sz="1050" b="0" i="0" u="none" strike="noStrike" dirty="0">
                          <a:solidFill>
                            <a:schemeClr val="tx1"/>
                          </a:solidFill>
                          <a:effectLst/>
                          <a:latin typeface="+mn-lt"/>
                        </a:rPr>
                        <a:t>Quality of hire</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IN" sz="1050" b="0" i="0" u="none" strike="noStrike" dirty="0" smtClean="0">
                          <a:solidFill>
                            <a:schemeClr val="tx1"/>
                          </a:solidFill>
                          <a:effectLst/>
                          <a:latin typeface="+mn-lt"/>
                        </a:rPr>
                        <a:t>% of new hires who have been confirmed</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US" sz="1050" b="0" i="0" u="none" strike="noStrike" dirty="0" smtClean="0">
                          <a:solidFill>
                            <a:schemeClr val="tx1"/>
                          </a:solidFill>
                          <a:effectLst/>
                          <a:latin typeface="+mn-lt"/>
                        </a:rPr>
                        <a:t>100* Total</a:t>
                      </a:r>
                      <a:r>
                        <a:rPr lang="en-US" sz="1050" b="0" i="0" u="none" strike="noStrike" baseline="0" dirty="0" smtClean="0">
                          <a:solidFill>
                            <a:schemeClr val="tx1"/>
                          </a:solidFill>
                          <a:effectLst/>
                          <a:latin typeface="+mn-lt"/>
                        </a:rPr>
                        <a:t> no. of new hire confirmed without extension / Total no. of hires</a:t>
                      </a:r>
                      <a:endParaRPr lang="en-IN" sz="105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050" b="0" i="0" u="none" strike="noStrike" kern="1200" dirty="0" smtClean="0">
                          <a:solidFill>
                            <a:schemeClr val="tx1"/>
                          </a:solidFill>
                          <a:effectLst/>
                          <a:latin typeface="+mn-lt"/>
                          <a:ea typeface="+mn-ea"/>
                          <a:cs typeface="Calibri" panose="020F0502020204030204" pitchFamily="34" charset="0"/>
                        </a:rPr>
                        <a:t>%</a:t>
                      </a:r>
                      <a:endParaRPr lang="en-IN" sz="1050" b="0" i="0" u="none" strike="noStrike" kern="1200" dirty="0">
                        <a:solidFill>
                          <a:schemeClr val="tx1"/>
                        </a:solidFill>
                        <a:effectLst/>
                        <a:latin typeface="+mn-lt"/>
                        <a:ea typeface="+mn-ea"/>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US" sz="1050" b="0" i="0" u="none" strike="noStrike" dirty="0" smtClean="0">
                          <a:solidFill>
                            <a:srgbClr val="000000"/>
                          </a:solidFill>
                          <a:effectLst/>
                          <a:latin typeface="+mn-lt"/>
                        </a:rPr>
                        <a:t>Monthly</a:t>
                      </a:r>
                      <a:endParaRPr lang="en-GB"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US" sz="1050" b="0" i="0" u="none" strike="noStrike" dirty="0" smtClean="0">
                          <a:solidFill>
                            <a:srgbClr val="000000"/>
                          </a:solidFill>
                          <a:effectLst/>
                          <a:latin typeface="+mn-lt"/>
                          <a:cs typeface="Calibri" panose="020F0502020204030204" pitchFamily="34" charset="0"/>
                        </a:rPr>
                        <a:t>5</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GB" sz="1050" b="0" i="0" u="none" strike="noStrike" dirty="0">
                          <a:solidFill>
                            <a:schemeClr val="tx1"/>
                          </a:solidFill>
                          <a:effectLst/>
                          <a:latin typeface="+mn-lt"/>
                        </a:rPr>
                        <a:t>Internal hire ratio</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US" sz="1050" b="0" i="0" u="none" strike="noStrike" dirty="0" smtClean="0">
                          <a:solidFill>
                            <a:schemeClr val="tx1"/>
                          </a:solidFill>
                          <a:effectLst/>
                          <a:latin typeface="+mn-lt"/>
                          <a:cs typeface="Calibri" panose="020F0502020204030204" pitchFamily="34" charset="0"/>
                        </a:rPr>
                        <a:t>% of position filled through internal movements</a:t>
                      </a:r>
                      <a:endParaRPr lang="en-IN" sz="105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IN" sz="1050" b="0" i="0" u="none" strike="noStrike" dirty="0" smtClean="0">
                          <a:solidFill>
                            <a:schemeClr val="tx1"/>
                          </a:solidFill>
                          <a:effectLst/>
                          <a:latin typeface="+mn-lt"/>
                        </a:rPr>
                        <a:t>100* No. of positions filled by internal movements/ Total no. of hires</a:t>
                      </a:r>
                      <a:endParaRPr lang="en-IN" sz="105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050" b="0" i="0" u="none" strike="noStrike" kern="1200" dirty="0" smtClean="0">
                          <a:solidFill>
                            <a:schemeClr val="tx1"/>
                          </a:solidFill>
                          <a:effectLst/>
                          <a:latin typeface="+mn-lt"/>
                          <a:ea typeface="+mn-ea"/>
                          <a:cs typeface="Calibri" panose="020F0502020204030204" pitchFamily="34" charset="0"/>
                        </a:rPr>
                        <a:t>%</a:t>
                      </a:r>
                      <a:endParaRPr lang="en-IN" sz="1050" b="0" i="0" u="none" strike="noStrike" kern="1200" dirty="0">
                        <a:solidFill>
                          <a:schemeClr val="tx1"/>
                        </a:solidFill>
                        <a:effectLst/>
                        <a:latin typeface="+mn-lt"/>
                        <a:ea typeface="+mn-ea"/>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US" sz="1050" b="0" i="0" u="none" strike="noStrike" dirty="0" smtClean="0">
                          <a:solidFill>
                            <a:srgbClr val="000000"/>
                          </a:solidFill>
                          <a:effectLst/>
                          <a:latin typeface="+mn-lt"/>
                        </a:rPr>
                        <a:t>Monthly</a:t>
                      </a:r>
                      <a:endParaRPr lang="en-GB"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72501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52" y="719141"/>
            <a:ext cx="10966449" cy="369332"/>
          </a:xfrm>
        </p:spPr>
        <p:txBody>
          <a:bodyPr/>
          <a:lstStyle/>
          <a:p>
            <a:r>
              <a:rPr lang="en-US" dirty="0"/>
              <a:t>HR KPI List: Learning &amp; </a:t>
            </a:r>
            <a:r>
              <a:rPr lang="en-US" dirty="0" smtClean="0"/>
              <a:t>Development</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106752977"/>
              </p:ext>
            </p:extLst>
          </p:nvPr>
        </p:nvGraphicFramePr>
        <p:xfrm>
          <a:off x="327931" y="1196752"/>
          <a:ext cx="7896749" cy="5021580"/>
        </p:xfrm>
        <a:graphic>
          <a:graphicData uri="http://schemas.openxmlformats.org/drawingml/2006/table">
            <a:tbl>
              <a:tblPr>
                <a:tableStyleId>{2D5ABB26-0587-4C30-8999-92F81FD0307C}</a:tableStyleId>
              </a:tblPr>
              <a:tblGrid>
                <a:gridCol w="478699"/>
                <a:gridCol w="1528851"/>
                <a:gridCol w="1345475"/>
                <a:gridCol w="2690953"/>
                <a:gridCol w="822237"/>
                <a:gridCol w="1030534"/>
              </a:tblGrid>
              <a:tr h="396000">
                <a:tc>
                  <a:txBody>
                    <a:bodyPr/>
                    <a:lstStyle/>
                    <a:p>
                      <a:pPr algn="ctr" fontAlgn="ctr"/>
                      <a:r>
                        <a:rPr lang="en-GB" sz="1000" b="1" u="none" strike="noStrike" dirty="0" smtClean="0">
                          <a:solidFill>
                            <a:schemeClr val="bg1"/>
                          </a:solidFill>
                          <a:effectLst/>
                          <a:latin typeface="+mn-lt"/>
                          <a:cs typeface="Calibri" panose="020F0502020204030204" pitchFamily="34" charset="0"/>
                        </a:rPr>
                        <a:t>Sr. No</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fontAlgn="ctr"/>
                      <a:r>
                        <a:rPr lang="en-GB" sz="1000" b="1" u="none" strike="noStrike" dirty="0" smtClean="0">
                          <a:solidFill>
                            <a:schemeClr val="bg1"/>
                          </a:solidFill>
                          <a:effectLst/>
                          <a:latin typeface="+mn-lt"/>
                          <a:cs typeface="Calibri" panose="020F0502020204030204" pitchFamily="34" charset="0"/>
                        </a:rPr>
                        <a:t>KPI</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marL="0" algn="ctr" defTabSz="914400" rtl="0" eaLnBrk="1" fontAlgn="ctr" latinLnBrk="0" hangingPunct="1"/>
                      <a:r>
                        <a:rPr lang="en-US" sz="1000" b="1" u="none" strike="noStrike" kern="1200" dirty="0" smtClean="0">
                          <a:solidFill>
                            <a:schemeClr val="bg1"/>
                          </a:solidFill>
                          <a:effectLst/>
                          <a:latin typeface="+mn-lt"/>
                          <a:ea typeface="+mn-ea"/>
                          <a:cs typeface="Calibri" panose="020F0502020204030204" pitchFamily="34" charset="0"/>
                        </a:rPr>
                        <a:t>KPI Definition</a:t>
                      </a:r>
                      <a:endParaRPr lang="en-GB" sz="1000" b="1" u="none" strike="noStrike" kern="1200" dirty="0">
                        <a:solidFill>
                          <a:schemeClr val="bg1"/>
                        </a:solidFill>
                        <a:effectLst/>
                        <a:latin typeface="+mn-lt"/>
                        <a:ea typeface="+mn-ea"/>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marL="0" algn="ctr" defTabSz="914400" rtl="0" eaLnBrk="1" fontAlgn="ctr" latinLnBrk="0" hangingPunct="1"/>
                      <a:r>
                        <a:rPr lang="en-US" sz="1000" b="1" u="none" strike="noStrike" kern="1200" dirty="0" smtClean="0">
                          <a:solidFill>
                            <a:schemeClr val="bg1"/>
                          </a:solidFill>
                          <a:effectLst/>
                          <a:latin typeface="+mn-lt"/>
                          <a:ea typeface="+mn-ea"/>
                          <a:cs typeface="Calibri" panose="020F0502020204030204" pitchFamily="34" charset="0"/>
                        </a:rPr>
                        <a:t>KPI Formula</a:t>
                      </a:r>
                      <a:endParaRPr lang="en-GB" sz="1000" b="1" u="none" strike="noStrike" kern="1200" dirty="0">
                        <a:solidFill>
                          <a:schemeClr val="bg1"/>
                        </a:solidFill>
                        <a:effectLst/>
                        <a:latin typeface="+mn-lt"/>
                        <a:ea typeface="+mn-ea"/>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fontAlgn="ctr"/>
                      <a:r>
                        <a:rPr lang="en-US" sz="1000" b="1" i="0" u="none" strike="noStrike" dirty="0" smtClean="0">
                          <a:solidFill>
                            <a:schemeClr val="bg1"/>
                          </a:solidFill>
                          <a:effectLst/>
                          <a:latin typeface="+mn-lt"/>
                          <a:cs typeface="Calibri" panose="020F0502020204030204" pitchFamily="34" charset="0"/>
                        </a:rPr>
                        <a:t>Unit of Measure</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a:r>
                        <a:rPr lang="en-US" sz="1000" b="1" dirty="0" smtClean="0">
                          <a:solidFill>
                            <a:schemeClr val="bg1"/>
                          </a:solidFill>
                          <a:latin typeface="+mn-lt"/>
                        </a:rPr>
                        <a:t>Publishing Frequency</a:t>
                      </a:r>
                      <a:endParaRPr lang="en-IN" sz="1000" b="1" dirty="0">
                        <a:solidFill>
                          <a:schemeClr val="bg1"/>
                        </a:solidFill>
                        <a:latin typeface="+mn-lt"/>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r>
              <a:tr h="296589">
                <a:tc>
                  <a:txBody>
                    <a:bodyPr/>
                    <a:lstStyle/>
                    <a:p>
                      <a:pPr algn="l" fontAlgn="b"/>
                      <a:r>
                        <a:rPr lang="en-US" sz="1050" b="0" i="0" u="none" strike="noStrike" dirty="0" smtClean="0">
                          <a:solidFill>
                            <a:srgbClr val="000000"/>
                          </a:solidFill>
                          <a:effectLst/>
                          <a:latin typeface="+mn-lt"/>
                          <a:cs typeface="Calibri" panose="020F0502020204030204" pitchFamily="34" charset="0"/>
                        </a:rPr>
                        <a:t>1</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rPr>
                        <a:t>Degree of completion - IDAP</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chemeClr val="tx1"/>
                          </a:solidFill>
                          <a:effectLst/>
                          <a:latin typeface="+mn-lt"/>
                        </a:rPr>
                        <a:t>% of development plans completed for eligible personnel</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chemeClr val="tx1"/>
                          </a:solidFill>
                          <a:effectLst/>
                          <a:latin typeface="+mn-lt"/>
                        </a:rPr>
                        <a:t>(No. </a:t>
                      </a:r>
                      <a:r>
                        <a:rPr lang="en-IN" sz="1050" b="0" i="0" u="none" strike="noStrike" baseline="0" dirty="0" smtClean="0">
                          <a:solidFill>
                            <a:schemeClr val="tx1"/>
                          </a:solidFill>
                          <a:effectLst/>
                          <a:latin typeface="+mn-lt"/>
                        </a:rPr>
                        <a:t>of employees for whom at least 2 IDAP reviews are completed</a:t>
                      </a:r>
                      <a:r>
                        <a:rPr lang="en-IN" sz="1050" b="0" i="0" u="none" strike="noStrike" dirty="0" smtClean="0">
                          <a:solidFill>
                            <a:schemeClr val="tx1"/>
                          </a:solidFill>
                          <a:effectLst/>
                          <a:latin typeface="+mn-lt"/>
                        </a:rPr>
                        <a:t> </a:t>
                      </a:r>
                      <a:r>
                        <a:rPr lang="en-IN" sz="1050" b="0" i="0" u="none" strike="noStrike" dirty="0">
                          <a:solidFill>
                            <a:schemeClr val="tx1"/>
                          </a:solidFill>
                          <a:effectLst/>
                          <a:latin typeface="+mn-lt"/>
                        </a:rPr>
                        <a:t>/Total no. of employees eligible for </a:t>
                      </a:r>
                      <a:r>
                        <a:rPr lang="en-IN" sz="1050" b="0" i="0" u="none" strike="noStrike" dirty="0" smtClean="0">
                          <a:solidFill>
                            <a:schemeClr val="tx1"/>
                          </a:solidFill>
                          <a:effectLst/>
                          <a:latin typeface="+mn-lt"/>
                        </a:rPr>
                        <a:t>IDAP) </a:t>
                      </a:r>
                      <a:r>
                        <a:rPr lang="en-IN" sz="1050" b="0" i="0" u="none" strike="noStrike" dirty="0">
                          <a:solidFill>
                            <a:schemeClr val="tx1"/>
                          </a:solidFill>
                          <a:effectLst/>
                          <a:latin typeface="+mn-lt"/>
                        </a:rPr>
                        <a:t>X 100</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rPr>
                        <a:t>%</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US" sz="1050" b="0" i="0" u="none" strike="noStrike" smtClean="0">
                          <a:solidFill>
                            <a:srgbClr val="000000"/>
                          </a:solidFill>
                          <a:effectLst/>
                          <a:latin typeface="+mn-lt"/>
                        </a:rPr>
                        <a:t>Monthly</a:t>
                      </a:r>
                      <a:endParaRPr lang="en-GB"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US" sz="1050" b="0" i="0" u="none" strike="noStrike" dirty="0" smtClean="0">
                          <a:solidFill>
                            <a:srgbClr val="000000"/>
                          </a:solidFill>
                          <a:effectLst/>
                          <a:latin typeface="+mn-lt"/>
                          <a:cs typeface="Calibri" panose="020F0502020204030204" pitchFamily="34" charset="0"/>
                        </a:rPr>
                        <a:t>2</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rPr>
                        <a:t>Training </a:t>
                      </a:r>
                      <a:r>
                        <a:rPr lang="en-IN" sz="1050" b="0" i="0" u="none" strike="noStrike" dirty="0" smtClean="0">
                          <a:solidFill>
                            <a:srgbClr val="000000"/>
                          </a:solidFill>
                          <a:effectLst/>
                          <a:latin typeface="+mn-lt"/>
                        </a:rPr>
                        <a:t>completion rate(L9O-L6M </a:t>
                      </a:r>
                      <a:r>
                        <a:rPr lang="en-IN" sz="1050" b="0" i="0" u="none" strike="noStrike" dirty="0">
                          <a:solidFill>
                            <a:srgbClr val="000000"/>
                          </a:solidFill>
                          <a:effectLst/>
                          <a:latin typeface="+mn-lt"/>
                        </a:rPr>
                        <a:t>band): </a:t>
                      </a:r>
                      <a:r>
                        <a:rPr lang="en-IN" sz="1050" b="0" i="0" u="none" strike="noStrike" dirty="0" smtClean="0">
                          <a:solidFill>
                            <a:srgbClr val="000000"/>
                          </a:solidFill>
                          <a:effectLst/>
                          <a:latin typeface="+mn-lt"/>
                        </a:rPr>
                        <a:t>in </a:t>
                      </a:r>
                      <a:r>
                        <a:rPr lang="en-IN" sz="1050" b="0" i="0" u="none" strike="noStrike" dirty="0">
                          <a:solidFill>
                            <a:srgbClr val="000000"/>
                          </a:solidFill>
                          <a:effectLst/>
                          <a:latin typeface="+mn-lt"/>
                        </a:rPr>
                        <a:t>2 category</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rPr>
                        <a:t>% of workforce with two or more category training need fulfilled</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rPr>
                        <a:t>100 X No. of </a:t>
                      </a:r>
                      <a:r>
                        <a:rPr lang="en-IN" sz="1050" b="0" i="0" u="none" strike="noStrike" dirty="0" smtClean="0">
                          <a:solidFill>
                            <a:srgbClr val="000000"/>
                          </a:solidFill>
                          <a:effectLst/>
                          <a:latin typeface="+mn-lt"/>
                        </a:rPr>
                        <a:t>employees </a:t>
                      </a:r>
                      <a:r>
                        <a:rPr lang="en-IN" sz="1050" b="0" i="0" u="none" strike="noStrike" dirty="0">
                          <a:solidFill>
                            <a:srgbClr val="000000"/>
                          </a:solidFill>
                          <a:effectLst/>
                          <a:latin typeface="+mn-lt"/>
                        </a:rPr>
                        <a:t>with 2 or more category training need fulfilled (Functional/Behavioural/Organizational) /Total no. of employees with training need</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rPr>
                        <a:t>%</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US" sz="1050" b="0" i="0" u="none" strike="noStrike" smtClean="0">
                          <a:solidFill>
                            <a:srgbClr val="000000"/>
                          </a:solidFill>
                          <a:effectLst/>
                          <a:latin typeface="+mn-lt"/>
                        </a:rPr>
                        <a:t>Monthly</a:t>
                      </a:r>
                      <a:endParaRPr lang="en-GB"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US" sz="1050" b="0" i="0" u="none" strike="noStrike" dirty="0" smtClean="0">
                          <a:solidFill>
                            <a:schemeClr val="tx1"/>
                          </a:solidFill>
                          <a:effectLst/>
                          <a:latin typeface="+mn-lt"/>
                          <a:cs typeface="Calibri" panose="020F0502020204030204" pitchFamily="34" charset="0"/>
                        </a:rPr>
                        <a:t>3</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rPr>
                        <a:t>Training </a:t>
                      </a:r>
                      <a:r>
                        <a:rPr lang="en-IN" sz="1050" b="0" i="0" u="none" strike="noStrike" dirty="0" smtClean="0">
                          <a:solidFill>
                            <a:srgbClr val="000000"/>
                          </a:solidFill>
                          <a:effectLst/>
                          <a:latin typeface="+mn-lt"/>
                        </a:rPr>
                        <a:t>completion</a:t>
                      </a:r>
                      <a:r>
                        <a:rPr lang="en-IN" sz="1050" b="0" i="0" u="none" strike="noStrike" baseline="0" dirty="0" smtClean="0">
                          <a:solidFill>
                            <a:srgbClr val="000000"/>
                          </a:solidFill>
                          <a:effectLst/>
                          <a:latin typeface="+mn-lt"/>
                        </a:rPr>
                        <a:t> rate</a:t>
                      </a:r>
                      <a:r>
                        <a:rPr lang="en-IN" sz="1050" b="0" i="0" u="none" strike="noStrike" dirty="0" smtClean="0">
                          <a:solidFill>
                            <a:srgbClr val="000000"/>
                          </a:solidFill>
                          <a:effectLst/>
                          <a:latin typeface="+mn-lt"/>
                        </a:rPr>
                        <a:t> (</a:t>
                      </a:r>
                      <a:r>
                        <a:rPr lang="en-IN" sz="1050" b="0" i="0" u="none" strike="noStrike" dirty="0">
                          <a:solidFill>
                            <a:srgbClr val="000000"/>
                          </a:solidFill>
                          <a:effectLst/>
                          <a:latin typeface="+mn-lt"/>
                        </a:rPr>
                        <a:t>L9O-L6M band): Min 1 category</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rPr>
                        <a:t>% of workforce with one or more category training need fulfilled</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rPr>
                        <a:t>100 X No. of </a:t>
                      </a:r>
                      <a:r>
                        <a:rPr lang="en-IN" sz="1050" b="0" i="0" u="none" strike="noStrike" dirty="0" smtClean="0">
                          <a:solidFill>
                            <a:srgbClr val="000000"/>
                          </a:solidFill>
                          <a:effectLst/>
                          <a:latin typeface="+mn-lt"/>
                        </a:rPr>
                        <a:t>employees </a:t>
                      </a:r>
                      <a:r>
                        <a:rPr lang="en-IN" sz="1050" b="0" i="0" u="none" strike="noStrike" dirty="0">
                          <a:solidFill>
                            <a:srgbClr val="000000"/>
                          </a:solidFill>
                          <a:effectLst/>
                          <a:latin typeface="+mn-lt"/>
                        </a:rPr>
                        <a:t>with 1 or more category training need fulfilled (Functional/Behavioural/Organizational) /Total no. of employees with training need</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rPr>
                        <a:t>%</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US" sz="1050" b="0" i="0" u="none" strike="noStrike" smtClean="0">
                          <a:solidFill>
                            <a:srgbClr val="000000"/>
                          </a:solidFill>
                          <a:effectLst/>
                          <a:latin typeface="+mn-lt"/>
                        </a:rPr>
                        <a:t>Monthly</a:t>
                      </a:r>
                      <a:endParaRPr lang="en-GB"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US" sz="1050" b="0" i="0" u="none" strike="noStrike" dirty="0" smtClean="0">
                          <a:solidFill>
                            <a:schemeClr val="tx1"/>
                          </a:solidFill>
                          <a:effectLst/>
                          <a:latin typeface="+mn-lt"/>
                          <a:cs typeface="Calibri" panose="020F0502020204030204" pitchFamily="34" charset="0"/>
                        </a:rPr>
                        <a:t>4</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algn="l" defTabSz="914400" rtl="0" eaLnBrk="1" fontAlgn="ctr" latinLnBrk="0" hangingPunct="1"/>
                      <a:r>
                        <a:rPr lang="en-GB" sz="1050" b="0" i="0" u="none" strike="noStrike" kern="1200" dirty="0" smtClean="0">
                          <a:solidFill>
                            <a:srgbClr val="000000"/>
                          </a:solidFill>
                          <a:effectLst/>
                          <a:latin typeface="+mn-lt"/>
                          <a:ea typeface="+mn-ea"/>
                          <a:cs typeface="+mn-cs"/>
                        </a:rPr>
                        <a:t>% Training program below threshold score </a:t>
                      </a:r>
                      <a:endParaRPr lang="en-GB" sz="1050" b="0" i="0" u="none" strike="noStrike" kern="1200" dirty="0">
                        <a:solidFill>
                          <a:srgbClr val="000000"/>
                        </a:solidFill>
                        <a:effectLst/>
                        <a:latin typeface="+mn-lt"/>
                        <a:ea typeface="+mn-ea"/>
                        <a:cs typeface="+mn-cs"/>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r>
                        <a:rPr lang="en-GB" sz="1050" dirty="0" smtClean="0"/>
                        <a:t>Percentage of training programs with score below than threshold</a:t>
                      </a:r>
                      <a:endParaRPr lang="en-GB" sz="1050" dirty="0"/>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algn="l" defTabSz="914400" rtl="0" eaLnBrk="1" fontAlgn="ctr" latinLnBrk="0" hangingPunct="1"/>
                      <a:r>
                        <a:rPr lang="en-GB" sz="1050" b="0" i="0" u="none" strike="noStrike" kern="1200" dirty="0" smtClean="0">
                          <a:solidFill>
                            <a:srgbClr val="000000"/>
                          </a:solidFill>
                          <a:effectLst/>
                          <a:latin typeface="+mn-lt"/>
                          <a:ea typeface="+mn-ea"/>
                          <a:cs typeface="+mn-cs"/>
                        </a:rPr>
                        <a:t>Number</a:t>
                      </a:r>
                      <a:r>
                        <a:rPr lang="en-GB" sz="1050" b="0" i="0" u="none" strike="noStrike" kern="1200" baseline="0" dirty="0" smtClean="0">
                          <a:solidFill>
                            <a:srgbClr val="000000"/>
                          </a:solidFill>
                          <a:effectLst/>
                          <a:latin typeface="+mn-lt"/>
                          <a:ea typeface="+mn-ea"/>
                          <a:cs typeface="+mn-cs"/>
                        </a:rPr>
                        <a:t> of training programs below threshold score/ Total number of trainings *100</a:t>
                      </a:r>
                      <a:endParaRPr lang="en-GB" sz="1050" b="0" i="0" u="none" strike="noStrike" kern="1200" dirty="0">
                        <a:solidFill>
                          <a:srgbClr val="000000"/>
                        </a:solidFill>
                        <a:effectLst/>
                        <a:latin typeface="+mn-lt"/>
                        <a:ea typeface="+mn-ea"/>
                        <a:cs typeface="+mn-cs"/>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r>
                        <a:rPr lang="en-US" sz="1050" b="0" i="0" u="none" strike="noStrike" kern="1200" dirty="0" smtClean="0">
                          <a:solidFill>
                            <a:srgbClr val="000000"/>
                          </a:solidFill>
                          <a:effectLst/>
                          <a:latin typeface="+mn-lt"/>
                          <a:ea typeface="+mn-ea"/>
                          <a:cs typeface="+mn-cs"/>
                        </a:rPr>
                        <a:t>%</a:t>
                      </a:r>
                      <a:endParaRPr lang="en-GB" sz="1050" b="0" i="0" u="none" strike="noStrike" kern="1200" dirty="0">
                        <a:solidFill>
                          <a:srgbClr val="000000"/>
                        </a:solidFill>
                        <a:effectLst/>
                        <a:latin typeface="+mn-lt"/>
                        <a:ea typeface="+mn-ea"/>
                        <a:cs typeface="+mn-cs"/>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US" sz="1050" b="0" i="0" u="none" strike="noStrike" dirty="0" smtClean="0">
                          <a:solidFill>
                            <a:srgbClr val="000000"/>
                          </a:solidFill>
                          <a:effectLst/>
                          <a:latin typeface="+mn-lt"/>
                        </a:rPr>
                        <a:t>Monthly</a:t>
                      </a:r>
                      <a:endParaRPr lang="en-GB"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US" sz="1050" b="0" i="0" u="none" strike="noStrike" dirty="0" smtClean="0">
                          <a:solidFill>
                            <a:srgbClr val="000000"/>
                          </a:solidFill>
                          <a:effectLst/>
                          <a:latin typeface="+mn-lt"/>
                          <a:cs typeface="Calibri" panose="020F0502020204030204" pitchFamily="34" charset="0"/>
                        </a:rPr>
                        <a:t>5</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GB" sz="1050" b="0" i="0" u="none" strike="noStrike" dirty="0" smtClean="0">
                          <a:solidFill>
                            <a:srgbClr val="000000"/>
                          </a:solidFill>
                          <a:effectLst/>
                          <a:latin typeface="+mn-lt"/>
                        </a:rPr>
                        <a:t>Training budget adherence</a:t>
                      </a:r>
                      <a:endParaRPr lang="en-GB"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US" sz="1050" b="0" i="0" u="none" strike="noStrike" dirty="0" smtClean="0">
                          <a:solidFill>
                            <a:srgbClr val="000000"/>
                          </a:solidFill>
                          <a:effectLst/>
                          <a:latin typeface="+mn-lt"/>
                          <a:cs typeface="Calibri" panose="020F0502020204030204" pitchFamily="34" charset="0"/>
                        </a:rPr>
                        <a:t>% utilization of training budget</a:t>
                      </a:r>
                      <a:endParaRPr lang="en-IN"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US" sz="1050" b="0" i="0" u="none" strike="noStrike" dirty="0" smtClean="0">
                          <a:solidFill>
                            <a:srgbClr val="000000"/>
                          </a:solidFill>
                          <a:effectLst/>
                          <a:latin typeface="+mn-lt"/>
                        </a:rPr>
                        <a:t>Total Training Cost/ Budgeted Cost*100</a:t>
                      </a:r>
                      <a:endParaRPr lang="en-IN"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US" sz="1050" b="0" i="0" u="none" strike="noStrike" dirty="0" smtClean="0">
                          <a:solidFill>
                            <a:srgbClr val="000000"/>
                          </a:solidFill>
                          <a:effectLst/>
                          <a:latin typeface="+mn-lt"/>
                          <a:cs typeface="Calibri" panose="020F0502020204030204" pitchFamily="34" charset="0"/>
                        </a:rPr>
                        <a:t>%</a:t>
                      </a:r>
                      <a:endParaRPr lang="en-IN"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US" sz="1050" b="0" i="0" u="none" strike="noStrike" smtClean="0">
                          <a:solidFill>
                            <a:srgbClr val="000000"/>
                          </a:solidFill>
                          <a:effectLst/>
                          <a:latin typeface="+mn-lt"/>
                        </a:rPr>
                        <a:t>Monthly</a:t>
                      </a:r>
                      <a:endParaRPr lang="en-GB"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US" sz="1050" b="0" i="0" u="none" strike="noStrike" dirty="0" smtClean="0">
                          <a:solidFill>
                            <a:srgbClr val="000000"/>
                          </a:solidFill>
                          <a:effectLst/>
                          <a:latin typeface="+mn-lt"/>
                          <a:cs typeface="Calibri" panose="020F0502020204030204" pitchFamily="34" charset="0"/>
                        </a:rPr>
                        <a:t>6</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100" b="0" i="0" u="none" strike="noStrike" dirty="0">
                          <a:solidFill>
                            <a:srgbClr val="000000"/>
                          </a:solidFill>
                          <a:effectLst/>
                          <a:latin typeface="+mn-lt"/>
                        </a:rPr>
                        <a:t>Degree of creation </a:t>
                      </a:r>
                      <a:r>
                        <a:rPr lang="en-IN" sz="1100" b="0" i="0" u="none" strike="noStrike" dirty="0" smtClean="0">
                          <a:solidFill>
                            <a:srgbClr val="000000"/>
                          </a:solidFill>
                          <a:effectLst/>
                          <a:latin typeface="+mn-lt"/>
                        </a:rPr>
                        <a:t>– </a:t>
                      </a:r>
                      <a:r>
                        <a:rPr lang="en-IN" sz="1100" b="0" i="0" u="none" strike="noStrike" dirty="0">
                          <a:solidFill>
                            <a:srgbClr val="000000"/>
                          </a:solidFill>
                          <a:effectLst/>
                          <a:latin typeface="+mn-lt"/>
                        </a:rPr>
                        <a:t>IDAP</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100" b="0" i="0" u="none" strike="noStrike" dirty="0">
                          <a:solidFill>
                            <a:schemeClr val="tx1"/>
                          </a:solidFill>
                          <a:effectLst/>
                          <a:latin typeface="+mn-lt"/>
                        </a:rPr>
                        <a:t>% of development plans created for eligible personnel</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100" b="0" i="0" u="none" strike="noStrike" dirty="0">
                          <a:solidFill>
                            <a:schemeClr val="tx1"/>
                          </a:solidFill>
                          <a:effectLst/>
                          <a:latin typeface="+mn-lt"/>
                        </a:rPr>
                        <a:t>(Total Development Plans created /Total no. of employees eligible for development) X 100</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100" b="0" i="0" u="none" strike="noStrike" dirty="0">
                          <a:solidFill>
                            <a:srgbClr val="000000"/>
                          </a:solidFill>
                          <a:effectLst/>
                          <a:latin typeface="+mn-lt"/>
                        </a:rPr>
                        <a:t>%</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US" sz="1050" b="0" i="0" u="none" strike="noStrike" dirty="0" smtClean="0">
                          <a:solidFill>
                            <a:srgbClr val="000000"/>
                          </a:solidFill>
                          <a:effectLst/>
                          <a:latin typeface="+mn-lt"/>
                        </a:rPr>
                        <a:t>Monthly</a:t>
                      </a:r>
                      <a:endParaRPr lang="en-GB"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US" sz="1050" b="0" i="0" u="none" strike="noStrike" dirty="0" smtClean="0">
                          <a:solidFill>
                            <a:srgbClr val="000000"/>
                          </a:solidFill>
                          <a:effectLst/>
                          <a:latin typeface="+mn-lt"/>
                          <a:cs typeface="Calibri" panose="020F0502020204030204" pitchFamily="34" charset="0"/>
                        </a:rPr>
                        <a:t>7</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c>
                  <a:txBody>
                    <a:bodyPr/>
                    <a:lstStyle/>
                    <a:p>
                      <a:pPr algn="l" fontAlgn="b"/>
                      <a:r>
                        <a:rPr lang="en-US" sz="1000" b="0" i="0" u="none" strike="noStrike" dirty="0" smtClean="0">
                          <a:solidFill>
                            <a:schemeClr val="tx1"/>
                          </a:solidFill>
                          <a:effectLst/>
                          <a:latin typeface="+mn-lt"/>
                        </a:rPr>
                        <a:t>Training Effectiveness </a:t>
                      </a:r>
                      <a:r>
                        <a:rPr lang="en-US" sz="1000" b="0" i="0" u="none" strike="noStrike" baseline="0" dirty="0" smtClean="0">
                          <a:solidFill>
                            <a:schemeClr val="tx1"/>
                          </a:solidFill>
                          <a:effectLst/>
                          <a:latin typeface="+mn-lt"/>
                        </a:rPr>
                        <a:t>Index</a:t>
                      </a:r>
                      <a:endParaRPr lang="en-GB" sz="100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c>
                  <a:txBody>
                    <a:bodyPr/>
                    <a:lstStyle/>
                    <a:p>
                      <a:pPr algn="l" fontAlgn="ctr"/>
                      <a:r>
                        <a:rPr lang="en-IN" sz="1000" b="0" i="0" u="none" strike="noStrike" dirty="0" smtClean="0">
                          <a:solidFill>
                            <a:schemeClr val="tx1"/>
                          </a:solidFill>
                          <a:effectLst/>
                          <a:latin typeface="+mn-lt"/>
                          <a:cs typeface="Calibri" panose="020F0502020204030204" pitchFamily="34" charset="0"/>
                        </a:rPr>
                        <a:t>Employee perception of</a:t>
                      </a:r>
                      <a:r>
                        <a:rPr lang="en-IN" sz="1000" b="0" i="0" u="none" strike="noStrike" baseline="0" dirty="0" smtClean="0">
                          <a:solidFill>
                            <a:schemeClr val="tx1"/>
                          </a:solidFill>
                          <a:effectLst/>
                          <a:latin typeface="+mn-lt"/>
                          <a:cs typeface="Calibri" panose="020F0502020204030204" pitchFamily="34" charset="0"/>
                        </a:rPr>
                        <a:t>  training effectiveness</a:t>
                      </a:r>
                      <a:endParaRPr lang="en-IN" sz="100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c>
                  <a:txBody>
                    <a:bodyPr/>
                    <a:lstStyle/>
                    <a:p>
                      <a:pPr algn="l" fontAlgn="b"/>
                      <a:r>
                        <a:rPr lang="en-US" sz="1000" b="0" i="0" u="none" strike="noStrike" dirty="0" smtClean="0">
                          <a:solidFill>
                            <a:schemeClr val="tx1"/>
                          </a:solidFill>
                          <a:effectLst/>
                          <a:latin typeface="+mn-lt"/>
                        </a:rPr>
                        <a:t>Average</a:t>
                      </a:r>
                      <a:r>
                        <a:rPr lang="en-US" sz="1000" b="0" i="0" u="none" strike="noStrike" baseline="0" dirty="0" smtClean="0">
                          <a:solidFill>
                            <a:schemeClr val="tx1"/>
                          </a:solidFill>
                          <a:effectLst/>
                          <a:latin typeface="+mn-lt"/>
                        </a:rPr>
                        <a:t> of scores of the following question from M-care survey:</a:t>
                      </a:r>
                    </a:p>
                    <a:p>
                      <a:pPr marL="171450" indent="-171450" algn="l" fontAlgn="b">
                        <a:buFont typeface="Arial" panose="020B0604020202020204" pitchFamily="34" charset="0"/>
                        <a:buChar char="•"/>
                      </a:pPr>
                      <a:r>
                        <a:rPr lang="en-IN" sz="1000" b="0" i="0" u="none" strike="noStrike" dirty="0" smtClean="0">
                          <a:solidFill>
                            <a:schemeClr val="tx1"/>
                          </a:solidFill>
                          <a:effectLst/>
                          <a:latin typeface="+mn-lt"/>
                        </a:rPr>
                        <a:t>The training provided to me in the last one year has been effective in helping me deliver my job better</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c>
                  <a:txBody>
                    <a:bodyPr/>
                    <a:lstStyle/>
                    <a:p>
                      <a:pPr algn="l" fontAlgn="ctr"/>
                      <a:r>
                        <a:rPr lang="en-IN" sz="1000" b="0" i="0" u="none" strike="noStrike" dirty="0" smtClean="0">
                          <a:solidFill>
                            <a:schemeClr val="tx1"/>
                          </a:solidFill>
                          <a:effectLst/>
                          <a:latin typeface="+mn-lt"/>
                          <a:cs typeface="Calibri" panose="020F0502020204030204" pitchFamily="34" charset="0"/>
                        </a:rPr>
                        <a:t>Number</a:t>
                      </a:r>
                      <a:endParaRPr lang="en-IN" sz="100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c>
                  <a:txBody>
                    <a:bodyPr/>
                    <a:lstStyle/>
                    <a:p>
                      <a:pPr algn="l" fontAlgn="b"/>
                      <a:r>
                        <a:rPr lang="en-US" sz="1000" b="0" i="0" u="none" strike="noStrike" dirty="0" smtClean="0">
                          <a:solidFill>
                            <a:schemeClr val="tx1"/>
                          </a:solidFill>
                          <a:effectLst/>
                          <a:latin typeface="+mn-lt"/>
                        </a:rPr>
                        <a:t>Yearly</a:t>
                      </a:r>
                      <a:endParaRPr lang="en-GB" sz="100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r>
            </a:tbl>
          </a:graphicData>
        </a:graphic>
      </p:graphicFrame>
    </p:spTree>
    <p:extLst>
      <p:ext uri="{BB962C8B-B14F-4D97-AF65-F5344CB8AC3E}">
        <p14:creationId xmlns:p14="http://schemas.microsoft.com/office/powerpoint/2010/main" val="1665323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52" y="719141"/>
            <a:ext cx="10966449" cy="369332"/>
          </a:xfrm>
        </p:spPr>
        <p:txBody>
          <a:bodyPr/>
          <a:lstStyle/>
          <a:p>
            <a:r>
              <a:rPr lang="en-US" dirty="0"/>
              <a:t>Additional </a:t>
            </a:r>
            <a:r>
              <a:rPr lang="en-US" dirty="0" err="1"/>
              <a:t>KPI</a:t>
            </a:r>
            <a:r>
              <a:rPr lang="en-US" dirty="0"/>
              <a:t> </a:t>
            </a:r>
            <a:r>
              <a:rPr lang="en-US" dirty="0" smtClean="0"/>
              <a:t>List: </a:t>
            </a:r>
            <a:r>
              <a:rPr lang="en-US" dirty="0"/>
              <a:t>Performance </a:t>
            </a:r>
            <a:r>
              <a:rPr lang="en-US" dirty="0" smtClean="0"/>
              <a:t>Management</a:t>
            </a:r>
            <a:endParaRPr lang="en-IN" dirty="0"/>
          </a:p>
        </p:txBody>
      </p:sp>
      <p:graphicFrame>
        <p:nvGraphicFramePr>
          <p:cNvPr id="44" name="Table 43"/>
          <p:cNvGraphicFramePr>
            <a:graphicFrameLocks noGrp="1"/>
          </p:cNvGraphicFramePr>
          <p:nvPr>
            <p:extLst>
              <p:ext uri="{D42A27DB-BD31-4B8C-83A1-F6EECF244321}">
                <p14:modId xmlns:p14="http://schemas.microsoft.com/office/powerpoint/2010/main" val="2392218457"/>
              </p:ext>
            </p:extLst>
          </p:nvPr>
        </p:nvGraphicFramePr>
        <p:xfrm>
          <a:off x="327931" y="1196752"/>
          <a:ext cx="7896749" cy="5303520"/>
        </p:xfrm>
        <a:graphic>
          <a:graphicData uri="http://schemas.openxmlformats.org/drawingml/2006/table">
            <a:tbl>
              <a:tblPr>
                <a:tableStyleId>{2D5ABB26-0587-4C30-8999-92F81FD0307C}</a:tableStyleId>
              </a:tblPr>
              <a:tblGrid>
                <a:gridCol w="478699"/>
                <a:gridCol w="1528851"/>
                <a:gridCol w="1345475"/>
                <a:gridCol w="2690953"/>
                <a:gridCol w="822237"/>
                <a:gridCol w="1030534"/>
              </a:tblGrid>
              <a:tr h="396000">
                <a:tc>
                  <a:txBody>
                    <a:bodyPr/>
                    <a:lstStyle/>
                    <a:p>
                      <a:pPr algn="ctr" fontAlgn="ctr"/>
                      <a:r>
                        <a:rPr lang="en-GB" sz="1000" b="1" u="none" strike="noStrike" dirty="0" smtClean="0">
                          <a:solidFill>
                            <a:schemeClr val="bg1"/>
                          </a:solidFill>
                          <a:effectLst/>
                          <a:latin typeface="+mn-lt"/>
                          <a:cs typeface="Calibri" panose="020F0502020204030204" pitchFamily="34" charset="0"/>
                        </a:rPr>
                        <a:t>Sr. No</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fontAlgn="ctr"/>
                      <a:r>
                        <a:rPr lang="en-GB" sz="1000" b="1" u="none" strike="noStrike" dirty="0" smtClean="0">
                          <a:solidFill>
                            <a:schemeClr val="bg1"/>
                          </a:solidFill>
                          <a:effectLst/>
                          <a:latin typeface="+mn-lt"/>
                          <a:cs typeface="Calibri" panose="020F0502020204030204" pitchFamily="34" charset="0"/>
                        </a:rPr>
                        <a:t>KPI</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marL="0" algn="ctr" defTabSz="914400" rtl="0" eaLnBrk="1" fontAlgn="ctr" latinLnBrk="0" hangingPunct="1"/>
                      <a:r>
                        <a:rPr lang="en-US" sz="1000" b="1" u="none" strike="noStrike" kern="1200" dirty="0" smtClean="0">
                          <a:solidFill>
                            <a:schemeClr val="bg1"/>
                          </a:solidFill>
                          <a:effectLst/>
                          <a:latin typeface="+mn-lt"/>
                          <a:ea typeface="+mn-ea"/>
                          <a:cs typeface="Calibri" panose="020F0502020204030204" pitchFamily="34" charset="0"/>
                        </a:rPr>
                        <a:t>KPI Definition</a:t>
                      </a:r>
                      <a:endParaRPr lang="en-GB" sz="1000" b="1" u="none" strike="noStrike" kern="1200" dirty="0">
                        <a:solidFill>
                          <a:schemeClr val="bg1"/>
                        </a:solidFill>
                        <a:effectLst/>
                        <a:latin typeface="+mn-lt"/>
                        <a:ea typeface="+mn-ea"/>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marL="0" algn="ctr" defTabSz="914400" rtl="0" eaLnBrk="1" fontAlgn="ctr" latinLnBrk="0" hangingPunct="1"/>
                      <a:r>
                        <a:rPr lang="en-US" sz="1000" b="1" u="none" strike="noStrike" kern="1200" dirty="0" smtClean="0">
                          <a:solidFill>
                            <a:schemeClr val="bg1"/>
                          </a:solidFill>
                          <a:effectLst/>
                          <a:latin typeface="+mn-lt"/>
                          <a:ea typeface="+mn-ea"/>
                          <a:cs typeface="Calibri" panose="020F0502020204030204" pitchFamily="34" charset="0"/>
                        </a:rPr>
                        <a:t>KPI Formula</a:t>
                      </a:r>
                      <a:endParaRPr lang="en-GB" sz="1000" b="1" u="none" strike="noStrike" kern="1200" dirty="0">
                        <a:solidFill>
                          <a:schemeClr val="bg1"/>
                        </a:solidFill>
                        <a:effectLst/>
                        <a:latin typeface="+mn-lt"/>
                        <a:ea typeface="+mn-ea"/>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fontAlgn="ctr"/>
                      <a:r>
                        <a:rPr lang="en-US" sz="1000" b="1" i="0" u="none" strike="noStrike" dirty="0" smtClean="0">
                          <a:solidFill>
                            <a:schemeClr val="bg1"/>
                          </a:solidFill>
                          <a:effectLst/>
                          <a:latin typeface="+mn-lt"/>
                          <a:cs typeface="Calibri" panose="020F0502020204030204" pitchFamily="34" charset="0"/>
                        </a:rPr>
                        <a:t>Unit of Measure</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a:r>
                        <a:rPr lang="en-US" sz="1000" b="1" dirty="0" smtClean="0">
                          <a:solidFill>
                            <a:schemeClr val="bg1"/>
                          </a:solidFill>
                          <a:latin typeface="+mn-lt"/>
                        </a:rPr>
                        <a:t>Publishing Frequency</a:t>
                      </a:r>
                      <a:endParaRPr lang="en-IN" sz="1000" b="1" dirty="0">
                        <a:solidFill>
                          <a:schemeClr val="bg1"/>
                        </a:solidFill>
                        <a:latin typeface="+mn-lt"/>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r>
              <a:tr h="296589">
                <a:tc>
                  <a:txBody>
                    <a:bodyPr/>
                    <a:lstStyle/>
                    <a:p>
                      <a:pPr algn="l" fontAlgn="b"/>
                      <a:r>
                        <a:rPr lang="en-GB" sz="1000" b="0" i="0" u="none" strike="noStrike" dirty="0" smtClean="0">
                          <a:solidFill>
                            <a:srgbClr val="000000"/>
                          </a:solidFill>
                          <a:effectLst/>
                          <a:latin typeface="+mn-lt"/>
                          <a:cs typeface="Calibri" panose="020F0502020204030204" pitchFamily="34" charset="0"/>
                        </a:rPr>
                        <a:t>1</a:t>
                      </a:r>
                      <a:endParaRPr lang="en-GB" sz="100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IN" sz="1000" b="0" i="0" u="none" strike="noStrike" dirty="0">
                          <a:solidFill>
                            <a:schemeClr val="tx1"/>
                          </a:solidFill>
                          <a:effectLst/>
                          <a:latin typeface="+mn-lt"/>
                        </a:rPr>
                        <a:t>Performance </a:t>
                      </a:r>
                      <a:r>
                        <a:rPr lang="en-IN" sz="1000" b="0" i="0" u="none" strike="noStrike" dirty="0" smtClean="0">
                          <a:solidFill>
                            <a:schemeClr val="tx1"/>
                          </a:solidFill>
                          <a:effectLst/>
                          <a:latin typeface="+mn-lt"/>
                        </a:rPr>
                        <a:t>rating </a:t>
                      </a:r>
                      <a:r>
                        <a:rPr lang="en-IN" sz="1000" b="0" i="0" u="none" strike="noStrike" dirty="0">
                          <a:solidFill>
                            <a:schemeClr val="tx1"/>
                          </a:solidFill>
                          <a:effectLst/>
                          <a:latin typeface="+mn-lt"/>
                        </a:rPr>
                        <a:t>d</a:t>
                      </a:r>
                      <a:r>
                        <a:rPr lang="en-IN" sz="1000" b="0" i="0" u="none" strike="noStrike" dirty="0" smtClean="0">
                          <a:solidFill>
                            <a:schemeClr val="tx1"/>
                          </a:solidFill>
                          <a:effectLst/>
                          <a:latin typeface="+mn-lt"/>
                        </a:rPr>
                        <a:t>istribution </a:t>
                      </a:r>
                      <a:r>
                        <a:rPr lang="en-IN" sz="1000" b="0" i="0" u="none" strike="noStrike" dirty="0">
                          <a:solidFill>
                            <a:schemeClr val="tx1"/>
                          </a:solidFill>
                          <a:effectLst/>
                          <a:latin typeface="+mn-lt"/>
                        </a:rPr>
                        <a:t>(bell curve)</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US" sz="1000" b="0" i="0" u="none" strike="noStrike" dirty="0" smtClean="0">
                          <a:solidFill>
                            <a:schemeClr val="tx1"/>
                          </a:solidFill>
                          <a:effectLst/>
                          <a:latin typeface="+mn-lt"/>
                          <a:cs typeface="Calibri" panose="020F0502020204030204" pitchFamily="34" charset="0"/>
                        </a:rPr>
                        <a:t>Rating distribution among eligible</a:t>
                      </a:r>
                      <a:r>
                        <a:rPr lang="en-US" sz="1000" b="0" i="0" u="none" strike="noStrike" baseline="0" dirty="0" smtClean="0">
                          <a:solidFill>
                            <a:schemeClr val="tx1"/>
                          </a:solidFill>
                          <a:effectLst/>
                          <a:latin typeface="+mn-lt"/>
                          <a:cs typeface="Calibri" panose="020F0502020204030204" pitchFamily="34" charset="0"/>
                        </a:rPr>
                        <a:t> employee</a:t>
                      </a:r>
                      <a:endParaRPr lang="en-IN" sz="100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GB" sz="1000" b="0" i="0" u="none" strike="noStrike" dirty="0">
                          <a:solidFill>
                            <a:schemeClr val="tx1"/>
                          </a:solidFill>
                          <a:effectLst/>
                          <a:latin typeface="+mn-lt"/>
                        </a:rPr>
                        <a:t>Performance Appraisal Occurrences.[Rating] / Performance Appraisal Occurrences * 100</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chemeClr val="tx1"/>
                          </a:solidFill>
                          <a:effectLst/>
                          <a:latin typeface="+mn-lt"/>
                          <a:cs typeface="Calibri" panose="020F0502020204030204" pitchFamily="34" charset="0"/>
                        </a:rPr>
                        <a:t>%</a:t>
                      </a:r>
                      <a:endParaRPr lang="en-IN" sz="1000" b="0" i="0" u="none" strike="noStrike" dirty="0" smtClean="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US" sz="1050" b="0" i="0" u="none" strike="noStrike" smtClean="0">
                          <a:solidFill>
                            <a:srgbClr val="000000"/>
                          </a:solidFill>
                          <a:effectLst/>
                          <a:latin typeface="+mn-lt"/>
                        </a:rPr>
                        <a:t>Monthly</a:t>
                      </a:r>
                      <a:endParaRPr lang="en-GB"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GB" sz="1000" b="0" i="0" u="none" strike="noStrike" dirty="0" smtClean="0">
                          <a:solidFill>
                            <a:srgbClr val="000000"/>
                          </a:solidFill>
                          <a:effectLst/>
                          <a:latin typeface="+mn-lt"/>
                          <a:cs typeface="Calibri" panose="020F0502020204030204" pitchFamily="34" charset="0"/>
                        </a:rPr>
                        <a:t>2</a:t>
                      </a:r>
                      <a:endParaRPr lang="en-GB" sz="100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US" sz="1000" b="0" i="0" u="none" strike="noStrike" dirty="0" smtClean="0">
                          <a:solidFill>
                            <a:schemeClr val="tx1"/>
                          </a:solidFill>
                          <a:effectLst/>
                          <a:latin typeface="+mn-lt"/>
                        </a:rPr>
                        <a:t>Timely completion of</a:t>
                      </a:r>
                      <a:r>
                        <a:rPr lang="en-US" sz="1000" b="0" i="0" u="none" strike="noStrike" baseline="0" dirty="0" smtClean="0">
                          <a:solidFill>
                            <a:schemeClr val="tx1"/>
                          </a:solidFill>
                          <a:effectLst/>
                          <a:latin typeface="+mn-lt"/>
                        </a:rPr>
                        <a:t> year end appraisal process</a:t>
                      </a:r>
                      <a:endParaRPr lang="en-GB" sz="100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chemeClr val="tx1"/>
                          </a:solidFill>
                          <a:effectLst/>
                          <a:latin typeface="+mn-lt"/>
                        </a:rPr>
                        <a:t>Timely completion of</a:t>
                      </a:r>
                      <a:r>
                        <a:rPr lang="en-US" sz="1000" b="0" i="0" u="none" strike="noStrike" baseline="0" dirty="0" smtClean="0">
                          <a:solidFill>
                            <a:schemeClr val="tx1"/>
                          </a:solidFill>
                          <a:effectLst/>
                          <a:latin typeface="+mn-lt"/>
                        </a:rPr>
                        <a:t> year end appraisal process</a:t>
                      </a:r>
                      <a:endParaRPr lang="en-GB" sz="1000" b="0" i="0" u="none" strike="noStrike" dirty="0" smtClean="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IN" sz="1000" b="0" i="0" u="none" strike="noStrike" dirty="0" smtClean="0">
                          <a:solidFill>
                            <a:schemeClr val="tx1"/>
                          </a:solidFill>
                          <a:effectLst/>
                          <a:latin typeface="+mn-lt"/>
                        </a:rPr>
                        <a:t>No.</a:t>
                      </a:r>
                      <a:r>
                        <a:rPr lang="en-IN" sz="1000" b="0" i="0" u="none" strike="noStrike" baseline="0" dirty="0" smtClean="0">
                          <a:solidFill>
                            <a:schemeClr val="tx1"/>
                          </a:solidFill>
                          <a:effectLst/>
                          <a:latin typeface="+mn-lt"/>
                        </a:rPr>
                        <a:t> of employees who completed </a:t>
                      </a:r>
                      <a:r>
                        <a:rPr lang="en-US" sz="1000" b="0" i="0" u="none" strike="noStrike" baseline="0" dirty="0" smtClean="0">
                          <a:solidFill>
                            <a:schemeClr val="tx1"/>
                          </a:solidFill>
                          <a:effectLst/>
                          <a:latin typeface="+mn-lt"/>
                        </a:rPr>
                        <a:t>Year End Appraisal Process on time / Total number of employees eligible for year end appraisal *100</a:t>
                      </a:r>
                      <a:endParaRPr lang="en-IN" sz="100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US" sz="1000" b="0" i="0" u="none" strike="noStrike" dirty="0" smtClean="0">
                          <a:solidFill>
                            <a:schemeClr val="tx1"/>
                          </a:solidFill>
                          <a:effectLst/>
                          <a:latin typeface="+mn-lt"/>
                          <a:cs typeface="Calibri" panose="020F0502020204030204" pitchFamily="34" charset="0"/>
                        </a:rPr>
                        <a:t>%</a:t>
                      </a:r>
                      <a:endParaRPr lang="en-IN" sz="100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US" sz="1050" b="0" i="0" u="none" strike="noStrike" dirty="0" smtClean="0">
                          <a:solidFill>
                            <a:srgbClr val="000000"/>
                          </a:solidFill>
                          <a:effectLst/>
                          <a:latin typeface="+mn-lt"/>
                        </a:rPr>
                        <a:t>Monthly</a:t>
                      </a:r>
                      <a:endParaRPr lang="en-GB"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GB" sz="1000" b="0" i="0" u="none" strike="noStrike" dirty="0" smtClean="0">
                          <a:solidFill>
                            <a:srgbClr val="000000"/>
                          </a:solidFill>
                          <a:effectLst/>
                          <a:latin typeface="+mn-lt"/>
                          <a:cs typeface="Calibri" panose="020F0502020204030204" pitchFamily="34" charset="0"/>
                        </a:rPr>
                        <a:t>3</a:t>
                      </a:r>
                      <a:endParaRPr lang="en-GB" sz="100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a:txBody>
                    <a:bodyPr/>
                    <a:lstStyle/>
                    <a:p>
                      <a:pPr algn="l" fontAlgn="b"/>
                      <a:r>
                        <a:rPr lang="en-US" sz="1000" b="0" i="0" u="none" strike="noStrike" dirty="0" smtClean="0">
                          <a:solidFill>
                            <a:schemeClr val="tx1"/>
                          </a:solidFill>
                          <a:effectLst/>
                          <a:latin typeface="+mn-lt"/>
                        </a:rPr>
                        <a:t>Mid-year feedback quality survey</a:t>
                      </a:r>
                      <a:endParaRPr lang="en-GB" sz="100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a:txBody>
                    <a:bodyPr/>
                    <a:lstStyle/>
                    <a:p>
                      <a:pPr algn="l" fontAlgn="ctr"/>
                      <a:r>
                        <a:rPr lang="en-US" sz="1000" b="0" i="0" u="none" strike="noStrike" dirty="0" smtClean="0">
                          <a:solidFill>
                            <a:schemeClr val="tx1"/>
                          </a:solidFill>
                          <a:effectLst/>
                          <a:latin typeface="+mn-lt"/>
                          <a:cs typeface="Calibri" panose="020F0502020204030204" pitchFamily="34" charset="0"/>
                        </a:rPr>
                        <a:t>Quality of mid-year survey</a:t>
                      </a:r>
                      <a:endParaRPr lang="en-IN" sz="100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a:txBody>
                    <a:bodyPr/>
                    <a:lstStyle/>
                    <a:p>
                      <a:pPr algn="l" fontAlgn="b"/>
                      <a:r>
                        <a:rPr lang="en-IN" sz="1000" b="0" i="0" u="none" strike="noStrike" dirty="0" smtClean="0">
                          <a:solidFill>
                            <a:schemeClr val="tx1"/>
                          </a:solidFill>
                          <a:effectLst/>
                          <a:latin typeface="+mn-lt"/>
                        </a:rPr>
                        <a:t>Survey Score</a:t>
                      </a:r>
                      <a:endParaRPr lang="en-IN" sz="100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a:txBody>
                    <a:bodyPr/>
                    <a:lstStyle/>
                    <a:p>
                      <a:pPr algn="l" fontAlgn="ctr"/>
                      <a:r>
                        <a:rPr lang="en-US" sz="1000" b="0" i="0" u="none" strike="noStrike" dirty="0" smtClean="0">
                          <a:solidFill>
                            <a:schemeClr val="tx1"/>
                          </a:solidFill>
                          <a:effectLst/>
                          <a:latin typeface="+mn-lt"/>
                          <a:cs typeface="Calibri" panose="020F0502020204030204" pitchFamily="34" charset="0"/>
                        </a:rPr>
                        <a:t>Number</a:t>
                      </a:r>
                      <a:endParaRPr lang="en-IN" sz="100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a:txBody>
                    <a:bodyPr/>
                    <a:lstStyle/>
                    <a:p>
                      <a:pPr algn="l" fontAlgn="b"/>
                      <a:r>
                        <a:rPr lang="en-US" sz="1050" b="0" i="0" u="none" strike="noStrike" dirty="0" smtClean="0">
                          <a:solidFill>
                            <a:srgbClr val="000000"/>
                          </a:solidFill>
                          <a:effectLst/>
                          <a:latin typeface="+mn-lt"/>
                        </a:rPr>
                        <a:t>Monthly</a:t>
                      </a:r>
                      <a:endParaRPr lang="en-GB"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r>
              <a:tr h="296589">
                <a:tc>
                  <a:txBody>
                    <a:bodyPr/>
                    <a:lstStyle/>
                    <a:p>
                      <a:pPr algn="l" fontAlgn="b"/>
                      <a:r>
                        <a:rPr lang="en-GB" sz="1000" b="0" i="0" u="none" strike="noStrike" dirty="0" smtClean="0">
                          <a:solidFill>
                            <a:srgbClr val="000000"/>
                          </a:solidFill>
                          <a:effectLst/>
                          <a:latin typeface="+mn-lt"/>
                          <a:cs typeface="Calibri" panose="020F0502020204030204" pitchFamily="34" charset="0"/>
                        </a:rPr>
                        <a:t>4</a:t>
                      </a:r>
                      <a:endParaRPr lang="en-GB" sz="100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a:txBody>
                    <a:bodyPr/>
                    <a:lstStyle/>
                    <a:p>
                      <a:pPr algn="l" fontAlgn="b"/>
                      <a:r>
                        <a:rPr lang="en-US" sz="1000" b="0" i="0" u="none" strike="noStrike" dirty="0" smtClean="0">
                          <a:solidFill>
                            <a:schemeClr val="tx1"/>
                          </a:solidFill>
                          <a:effectLst/>
                          <a:latin typeface="+mn-lt"/>
                        </a:rPr>
                        <a:t>End year feedback quality survey</a:t>
                      </a:r>
                      <a:endParaRPr lang="en-GB" sz="100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a:txBody>
                    <a:bodyPr/>
                    <a:lstStyle/>
                    <a:p>
                      <a:pPr algn="l" fontAlgn="ctr"/>
                      <a:r>
                        <a:rPr lang="en-US" sz="1000" b="0" i="0" u="none" strike="noStrike" dirty="0" smtClean="0">
                          <a:solidFill>
                            <a:schemeClr val="tx1"/>
                          </a:solidFill>
                          <a:effectLst/>
                          <a:latin typeface="+mn-lt"/>
                          <a:cs typeface="Calibri" panose="020F0502020204030204" pitchFamily="34" charset="0"/>
                        </a:rPr>
                        <a:t>Quality of end year survey</a:t>
                      </a:r>
                      <a:endParaRPr lang="en-IN" sz="100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a:txBody>
                    <a:bodyPr/>
                    <a:lstStyle/>
                    <a:p>
                      <a:pPr algn="l" fontAlgn="b"/>
                      <a:r>
                        <a:rPr lang="en-IN" sz="1000" b="0" i="0" u="none" strike="noStrike" dirty="0" smtClean="0">
                          <a:solidFill>
                            <a:schemeClr val="tx1"/>
                          </a:solidFill>
                          <a:effectLst/>
                          <a:latin typeface="+mn-lt"/>
                        </a:rPr>
                        <a:t>Survey Score</a:t>
                      </a:r>
                      <a:endParaRPr lang="en-IN" sz="100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a:txBody>
                    <a:bodyPr/>
                    <a:lstStyle/>
                    <a:p>
                      <a:pPr algn="l" fontAlgn="ctr"/>
                      <a:r>
                        <a:rPr lang="en-US" sz="1000" b="0" i="0" u="none" strike="noStrike" dirty="0" smtClean="0">
                          <a:solidFill>
                            <a:schemeClr val="tx1"/>
                          </a:solidFill>
                          <a:effectLst/>
                          <a:latin typeface="+mn-lt"/>
                          <a:cs typeface="Calibri" panose="020F0502020204030204" pitchFamily="34" charset="0"/>
                        </a:rPr>
                        <a:t>Number</a:t>
                      </a:r>
                      <a:endParaRPr lang="en-IN" sz="100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a:txBody>
                    <a:bodyPr/>
                    <a:lstStyle/>
                    <a:p>
                      <a:pPr algn="l" fontAlgn="b"/>
                      <a:r>
                        <a:rPr lang="en-US" sz="1050" b="0" i="0" u="none" strike="noStrike" dirty="0" smtClean="0">
                          <a:solidFill>
                            <a:srgbClr val="000000"/>
                          </a:solidFill>
                          <a:effectLst/>
                          <a:latin typeface="+mn-lt"/>
                        </a:rPr>
                        <a:t>Monthly</a:t>
                      </a:r>
                      <a:endParaRPr lang="en-GB"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r>
              <a:tr h="296589">
                <a:tc>
                  <a:txBody>
                    <a:bodyPr/>
                    <a:lstStyle/>
                    <a:p>
                      <a:pPr algn="l" fontAlgn="b"/>
                      <a:r>
                        <a:rPr lang="en-GB" sz="1000" b="0" i="0" u="none" strike="noStrike" dirty="0" smtClean="0">
                          <a:solidFill>
                            <a:srgbClr val="000000"/>
                          </a:solidFill>
                          <a:effectLst/>
                          <a:latin typeface="+mn-lt"/>
                          <a:cs typeface="Calibri" panose="020F0502020204030204" pitchFamily="34" charset="0"/>
                        </a:rPr>
                        <a:t>5</a:t>
                      </a:r>
                      <a:endParaRPr lang="en-GB" sz="100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20000"/>
                        <a:lumOff val="80000"/>
                      </a:schemeClr>
                    </a:solidFill>
                  </a:tcPr>
                </a:tc>
                <a:tc>
                  <a:txBody>
                    <a:bodyPr/>
                    <a:lstStyle/>
                    <a:p>
                      <a:pPr algn="l" fontAlgn="b"/>
                      <a:r>
                        <a:rPr lang="en-GB" sz="1000" b="0" i="0" u="none" strike="noStrike" dirty="0" smtClean="0">
                          <a:solidFill>
                            <a:schemeClr val="tx1"/>
                          </a:solidFill>
                          <a:effectLst/>
                          <a:latin typeface="+mn-lt"/>
                        </a:rPr>
                        <a:t>Total PP as a percentage</a:t>
                      </a:r>
                      <a:r>
                        <a:rPr lang="en-GB" sz="1000" b="0" i="0" u="none" strike="noStrike" baseline="0" dirty="0" smtClean="0">
                          <a:solidFill>
                            <a:schemeClr val="tx1"/>
                          </a:solidFill>
                          <a:effectLst/>
                          <a:latin typeface="+mn-lt"/>
                        </a:rPr>
                        <a:t> of business performance</a:t>
                      </a:r>
                      <a:endParaRPr lang="en-GB" sz="100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20000"/>
                        <a:lumOff val="80000"/>
                      </a:schemeClr>
                    </a:solidFill>
                  </a:tcPr>
                </a:tc>
                <a:tc>
                  <a:txBody>
                    <a:bodyPr/>
                    <a:lstStyle/>
                    <a:p>
                      <a:pPr algn="l" fontAlgn="ctr"/>
                      <a:r>
                        <a:rPr lang="en-US" sz="1000" b="0" i="0" u="none" strike="noStrike" dirty="0" smtClean="0">
                          <a:solidFill>
                            <a:schemeClr val="tx1"/>
                          </a:solidFill>
                          <a:effectLst/>
                          <a:latin typeface="+mn-lt"/>
                          <a:cs typeface="Calibri" panose="020F0502020204030204" pitchFamily="34" charset="0"/>
                        </a:rPr>
                        <a:t>Comparison of  payout with business performance</a:t>
                      </a:r>
                      <a:endParaRPr lang="en-IN" sz="100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20000"/>
                        <a:lumOff val="80000"/>
                      </a:schemeClr>
                    </a:solidFill>
                  </a:tcPr>
                </a:tc>
                <a:tc>
                  <a:txBody>
                    <a:bodyPr/>
                    <a:lstStyle/>
                    <a:p>
                      <a:pPr algn="l" fontAlgn="b"/>
                      <a:r>
                        <a:rPr lang="en-IN" sz="1000" b="0" i="0" u="none" strike="noStrike" dirty="0" smtClean="0">
                          <a:solidFill>
                            <a:schemeClr val="tx1"/>
                          </a:solidFill>
                          <a:effectLst/>
                          <a:latin typeface="+mn-lt"/>
                        </a:rPr>
                        <a:t>Total PP/ Net Revenue* 100</a:t>
                      </a:r>
                      <a:endParaRPr lang="en-IN" sz="100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20000"/>
                        <a:lumOff val="80000"/>
                      </a:schemeClr>
                    </a:solidFill>
                  </a:tcPr>
                </a:tc>
                <a:tc>
                  <a:txBody>
                    <a:bodyPr/>
                    <a:lstStyle/>
                    <a:p>
                      <a:pPr algn="l" fontAlgn="ctr"/>
                      <a:r>
                        <a:rPr lang="en-IN" sz="1000" b="0" i="0" u="none" strike="noStrike" dirty="0" smtClean="0">
                          <a:solidFill>
                            <a:schemeClr val="tx1"/>
                          </a:solidFill>
                          <a:effectLst/>
                          <a:latin typeface="+mn-lt"/>
                          <a:cs typeface="Calibri" panose="020F0502020204030204" pitchFamily="34" charset="0"/>
                        </a:rPr>
                        <a:t>%</a:t>
                      </a:r>
                      <a:endParaRPr lang="en-IN" sz="100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20000"/>
                        <a:lumOff val="80000"/>
                      </a:schemeClr>
                    </a:solidFill>
                  </a:tcPr>
                </a:tc>
                <a:tc>
                  <a:txBody>
                    <a:bodyPr/>
                    <a:lstStyle/>
                    <a:p>
                      <a:pPr algn="l" fontAlgn="b"/>
                      <a:r>
                        <a:rPr lang="en-GB" sz="1000" b="0" i="0" u="none" strike="noStrike" dirty="0">
                          <a:solidFill>
                            <a:schemeClr val="tx1"/>
                          </a:solidFill>
                          <a:effectLst/>
                          <a:latin typeface="+mn-lt"/>
                        </a:rPr>
                        <a:t>Yearly</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20000"/>
                        <a:lumOff val="80000"/>
                      </a:schemeClr>
                    </a:solidFill>
                  </a:tcPr>
                </a:tc>
              </a:tr>
              <a:tr h="296589">
                <a:tc>
                  <a:txBody>
                    <a:bodyPr/>
                    <a:lstStyle/>
                    <a:p>
                      <a:pPr algn="l" fontAlgn="b"/>
                      <a:r>
                        <a:rPr lang="en-GB" sz="1000" b="0" i="0" u="none" strike="noStrike" dirty="0" smtClean="0">
                          <a:solidFill>
                            <a:srgbClr val="000000"/>
                          </a:solidFill>
                          <a:effectLst/>
                          <a:latin typeface="+mn-lt"/>
                          <a:cs typeface="Calibri" panose="020F0502020204030204" pitchFamily="34" charset="0"/>
                        </a:rPr>
                        <a:t>6</a:t>
                      </a:r>
                      <a:endParaRPr lang="en-GB" sz="100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20000"/>
                        <a:lumOff val="80000"/>
                      </a:schemeClr>
                    </a:solidFill>
                  </a:tcPr>
                </a:tc>
                <a:tc>
                  <a:txBody>
                    <a:bodyPr/>
                    <a:lstStyle/>
                    <a:p>
                      <a:pPr algn="l" fontAlgn="b"/>
                      <a:r>
                        <a:rPr lang="en-GB" sz="1000" b="0" i="0" u="none" strike="noStrike" dirty="0" smtClean="0">
                          <a:solidFill>
                            <a:schemeClr val="tx1"/>
                          </a:solidFill>
                          <a:effectLst/>
                          <a:latin typeface="+mn-lt"/>
                        </a:rPr>
                        <a:t>Individual PP % as a</a:t>
                      </a:r>
                      <a:r>
                        <a:rPr lang="en-GB" sz="1000" b="0" i="0" u="none" strike="noStrike" baseline="0" dirty="0" smtClean="0">
                          <a:solidFill>
                            <a:schemeClr val="tx1"/>
                          </a:solidFill>
                          <a:effectLst/>
                          <a:latin typeface="+mn-lt"/>
                        </a:rPr>
                        <a:t> ratio of business performance</a:t>
                      </a:r>
                      <a:endParaRPr lang="en-GB" sz="100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20000"/>
                        <a:lumOff val="80000"/>
                      </a:schemeClr>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IN" sz="1000" b="0" i="0" u="none" strike="noStrike" dirty="0" smtClean="0">
                          <a:solidFill>
                            <a:schemeClr val="tx1"/>
                          </a:solidFill>
                          <a:effectLst/>
                          <a:latin typeface="+mn-lt"/>
                          <a:cs typeface="Calibri" panose="020F0502020204030204" pitchFamily="34" charset="0"/>
                        </a:rPr>
                        <a:t>Alignment of individual achievement with business performance</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20000"/>
                        <a:lumOff val="80000"/>
                      </a:schemeClr>
                    </a:solidFill>
                  </a:tcPr>
                </a:tc>
                <a:tc>
                  <a:txBody>
                    <a:bodyPr/>
                    <a:lstStyle/>
                    <a:p>
                      <a:pPr algn="l" fontAlgn="b"/>
                      <a:r>
                        <a:rPr lang="en-US" sz="1000" b="0" i="0" u="none" strike="noStrike" dirty="0" smtClean="0">
                          <a:solidFill>
                            <a:schemeClr val="tx1"/>
                          </a:solidFill>
                          <a:effectLst/>
                          <a:latin typeface="+mn-lt"/>
                        </a:rPr>
                        <a:t>Degree of achievement of average</a:t>
                      </a:r>
                      <a:r>
                        <a:rPr lang="en-US" sz="1000" b="0" i="0" u="none" strike="noStrike" baseline="0" dirty="0" smtClean="0">
                          <a:solidFill>
                            <a:schemeClr val="tx1"/>
                          </a:solidFill>
                          <a:effectLst/>
                          <a:latin typeface="+mn-lt"/>
                        </a:rPr>
                        <a:t> individual/  Average business performance</a:t>
                      </a:r>
                      <a:endParaRPr lang="en-GB" sz="100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20000"/>
                        <a:lumOff val="80000"/>
                      </a:schemeClr>
                    </a:solidFill>
                  </a:tcPr>
                </a:tc>
                <a:tc>
                  <a:txBody>
                    <a:bodyPr/>
                    <a:lstStyle/>
                    <a:p>
                      <a:pPr algn="l" fontAlgn="ctr"/>
                      <a:r>
                        <a:rPr lang="en-IN" sz="1000" b="0" i="0" u="none" strike="noStrike" dirty="0" smtClean="0">
                          <a:solidFill>
                            <a:schemeClr val="tx1"/>
                          </a:solidFill>
                          <a:effectLst/>
                          <a:latin typeface="+mn-lt"/>
                          <a:cs typeface="Calibri" panose="020F0502020204030204" pitchFamily="34" charset="0"/>
                        </a:rPr>
                        <a:t>Ratio</a:t>
                      </a:r>
                      <a:endParaRPr lang="en-IN" sz="100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20000"/>
                        <a:lumOff val="80000"/>
                      </a:schemeClr>
                    </a:solidFill>
                  </a:tcPr>
                </a:tc>
                <a:tc>
                  <a:txBody>
                    <a:bodyPr/>
                    <a:lstStyle/>
                    <a:p>
                      <a:pPr algn="l" fontAlgn="b"/>
                      <a:r>
                        <a:rPr lang="en-GB" sz="1000" b="0" i="0" u="none" strike="noStrike" dirty="0">
                          <a:solidFill>
                            <a:schemeClr val="tx1"/>
                          </a:solidFill>
                          <a:effectLst/>
                          <a:latin typeface="+mn-lt"/>
                        </a:rPr>
                        <a:t>Yearly</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20000"/>
                        <a:lumOff val="80000"/>
                      </a:schemeClr>
                    </a:solidFill>
                  </a:tcPr>
                </a:tc>
              </a:tr>
              <a:tr h="296589">
                <a:tc>
                  <a:txBody>
                    <a:bodyPr/>
                    <a:lstStyle/>
                    <a:p>
                      <a:pPr algn="l" fontAlgn="b"/>
                      <a:r>
                        <a:rPr lang="en-US" sz="1000" b="0" i="0" u="none" strike="noStrike" dirty="0" smtClean="0">
                          <a:solidFill>
                            <a:srgbClr val="000000"/>
                          </a:solidFill>
                          <a:effectLst/>
                          <a:latin typeface="+mn-lt"/>
                          <a:cs typeface="Calibri" panose="020F0502020204030204" pitchFamily="34" charset="0"/>
                        </a:rPr>
                        <a:t>7</a:t>
                      </a:r>
                      <a:endParaRPr lang="en-GB" sz="100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c>
                  <a:txBody>
                    <a:bodyPr/>
                    <a:lstStyle/>
                    <a:p>
                      <a:pPr algn="l" fontAlgn="b"/>
                      <a:r>
                        <a:rPr lang="en-US" sz="1000" b="0" i="0" u="none" strike="noStrike" dirty="0" smtClean="0">
                          <a:solidFill>
                            <a:schemeClr val="tx1"/>
                          </a:solidFill>
                          <a:effectLst/>
                          <a:latin typeface="+mn-lt"/>
                        </a:rPr>
                        <a:t>PMS</a:t>
                      </a:r>
                      <a:r>
                        <a:rPr lang="en-US" sz="1000" b="0" i="0" u="none" strike="noStrike" baseline="0" dirty="0" smtClean="0">
                          <a:solidFill>
                            <a:schemeClr val="tx1"/>
                          </a:solidFill>
                          <a:effectLst/>
                          <a:latin typeface="+mn-lt"/>
                        </a:rPr>
                        <a:t> Effectiveness Index</a:t>
                      </a:r>
                      <a:endParaRPr lang="en-GB" sz="100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c>
                  <a:txBody>
                    <a:bodyPr/>
                    <a:lstStyle/>
                    <a:p>
                      <a:pPr algn="l" fontAlgn="ctr"/>
                      <a:r>
                        <a:rPr lang="en-IN" sz="1000" b="0" i="0" u="none" strike="noStrike" dirty="0" smtClean="0">
                          <a:solidFill>
                            <a:schemeClr val="tx1"/>
                          </a:solidFill>
                          <a:effectLst/>
                          <a:latin typeface="+mn-lt"/>
                          <a:cs typeface="Calibri" panose="020F0502020204030204" pitchFamily="34" charset="0"/>
                        </a:rPr>
                        <a:t>Employee perception of effectiveness of complete PMS process</a:t>
                      </a:r>
                      <a:r>
                        <a:rPr lang="en-IN" sz="1000" b="0" i="0" u="none" strike="noStrike" baseline="0" dirty="0" smtClean="0">
                          <a:solidFill>
                            <a:schemeClr val="tx1"/>
                          </a:solidFill>
                          <a:effectLst/>
                          <a:latin typeface="+mn-lt"/>
                          <a:cs typeface="Calibri" panose="020F0502020204030204" pitchFamily="34" charset="0"/>
                        </a:rPr>
                        <a:t> effectiveness</a:t>
                      </a:r>
                      <a:endParaRPr lang="en-IN" sz="100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c>
                  <a:txBody>
                    <a:bodyPr/>
                    <a:lstStyle/>
                    <a:p>
                      <a:pPr algn="l" fontAlgn="b"/>
                      <a:r>
                        <a:rPr lang="en-US" sz="1000" b="0" i="0" u="none" strike="noStrike" dirty="0" smtClean="0">
                          <a:solidFill>
                            <a:schemeClr val="tx1"/>
                          </a:solidFill>
                          <a:effectLst/>
                          <a:latin typeface="+mn-lt"/>
                        </a:rPr>
                        <a:t>Average</a:t>
                      </a:r>
                      <a:r>
                        <a:rPr lang="en-US" sz="1000" b="0" i="0" u="none" strike="noStrike" baseline="0" dirty="0" smtClean="0">
                          <a:solidFill>
                            <a:schemeClr val="tx1"/>
                          </a:solidFill>
                          <a:effectLst/>
                          <a:latin typeface="+mn-lt"/>
                        </a:rPr>
                        <a:t> of scores of the following questions from M-care survey:</a:t>
                      </a:r>
                    </a:p>
                    <a:p>
                      <a:pPr marL="171450" indent="-171450" algn="l" fontAlgn="b">
                        <a:buFont typeface="Arial" panose="020B0604020202020204" pitchFamily="34" charset="0"/>
                        <a:buChar char="•"/>
                      </a:pPr>
                      <a:r>
                        <a:rPr lang="en-IN" sz="1000" b="0" i="0" u="none" strike="noStrike" dirty="0" smtClean="0">
                          <a:solidFill>
                            <a:schemeClr val="tx1"/>
                          </a:solidFill>
                          <a:effectLst/>
                          <a:latin typeface="+mn-lt"/>
                        </a:rPr>
                        <a:t>The appraisal system helps to get the best out of me.</a:t>
                      </a:r>
                    </a:p>
                    <a:p>
                      <a:pPr marL="171450" indent="-171450" algn="l" fontAlgn="b">
                        <a:buFont typeface="Arial" panose="020B0604020202020204" pitchFamily="34" charset="0"/>
                        <a:buChar char="•"/>
                      </a:pPr>
                      <a:r>
                        <a:rPr lang="en-IN" sz="1000" b="0" i="0" u="none" strike="noStrike" dirty="0" smtClean="0">
                          <a:solidFill>
                            <a:schemeClr val="tx1"/>
                          </a:solidFill>
                          <a:effectLst/>
                          <a:latin typeface="+mn-lt"/>
                        </a:rPr>
                        <a:t>I see a clear linkage between my </a:t>
                      </a:r>
                      <a:r>
                        <a:rPr lang="en-IN" sz="1000" b="0" i="0" u="none" strike="noStrike" dirty="0" err="1" smtClean="0">
                          <a:solidFill>
                            <a:schemeClr val="tx1"/>
                          </a:solidFill>
                          <a:effectLst/>
                          <a:latin typeface="+mn-lt"/>
                        </a:rPr>
                        <a:t>KRAs</a:t>
                      </a:r>
                      <a:r>
                        <a:rPr lang="en-IN" sz="1000" b="0" i="0" u="none" strike="noStrike" dirty="0" smtClean="0">
                          <a:solidFill>
                            <a:schemeClr val="tx1"/>
                          </a:solidFill>
                          <a:effectLst/>
                          <a:latin typeface="+mn-lt"/>
                        </a:rPr>
                        <a:t> and the goals/targets of my company.</a:t>
                      </a:r>
                    </a:p>
                    <a:p>
                      <a:pPr marL="171450" indent="-171450" algn="l" fontAlgn="b">
                        <a:buFont typeface="Arial" panose="020B0604020202020204" pitchFamily="34" charset="0"/>
                        <a:buChar char="•"/>
                      </a:pPr>
                      <a:r>
                        <a:rPr lang="en-IN" sz="1000" b="0" i="0" u="none" strike="noStrike" dirty="0" smtClean="0">
                          <a:solidFill>
                            <a:schemeClr val="tx1"/>
                          </a:solidFill>
                          <a:effectLst/>
                          <a:latin typeface="+mn-lt"/>
                        </a:rPr>
                        <a:t>I received constructive, actionable feedback during my Performance Appraisal and at other times.</a:t>
                      </a:r>
                    </a:p>
                    <a:p>
                      <a:pPr marL="171450" indent="-171450" algn="l" fontAlgn="b">
                        <a:buFont typeface="Arial" panose="020B0604020202020204" pitchFamily="34" charset="0"/>
                        <a:buChar char="•"/>
                      </a:pPr>
                      <a:r>
                        <a:rPr lang="en-IN" sz="1000" b="0" i="0" u="none" strike="noStrike" dirty="0" smtClean="0">
                          <a:solidFill>
                            <a:schemeClr val="tx1"/>
                          </a:solidFill>
                          <a:effectLst/>
                          <a:latin typeface="+mn-lt"/>
                        </a:rPr>
                        <a:t>The goal setting process has helped me understand my role better.</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c>
                  <a:txBody>
                    <a:bodyPr/>
                    <a:lstStyle/>
                    <a:p>
                      <a:pPr algn="l" fontAlgn="ctr"/>
                      <a:r>
                        <a:rPr lang="en-IN" sz="1000" b="0" i="0" u="none" strike="noStrike" dirty="0" smtClean="0">
                          <a:solidFill>
                            <a:schemeClr val="tx1"/>
                          </a:solidFill>
                          <a:effectLst/>
                          <a:latin typeface="+mn-lt"/>
                          <a:cs typeface="Calibri" panose="020F0502020204030204" pitchFamily="34" charset="0"/>
                        </a:rPr>
                        <a:t>Number</a:t>
                      </a:r>
                      <a:endParaRPr lang="en-IN" sz="100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c>
                  <a:txBody>
                    <a:bodyPr/>
                    <a:lstStyle/>
                    <a:p>
                      <a:pPr algn="l" fontAlgn="b"/>
                      <a:r>
                        <a:rPr lang="en-US" sz="1000" b="0" i="0" u="none" strike="noStrike" dirty="0" smtClean="0">
                          <a:solidFill>
                            <a:schemeClr val="tx1"/>
                          </a:solidFill>
                          <a:effectLst/>
                          <a:latin typeface="+mn-lt"/>
                        </a:rPr>
                        <a:t>Yearly</a:t>
                      </a:r>
                      <a:endParaRPr lang="en-GB" sz="100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r>
            </a:tbl>
          </a:graphicData>
        </a:graphic>
      </p:graphicFrame>
    </p:spTree>
    <p:extLst>
      <p:ext uri="{BB962C8B-B14F-4D97-AF65-F5344CB8AC3E}">
        <p14:creationId xmlns:p14="http://schemas.microsoft.com/office/powerpoint/2010/main" val="2050163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52" y="719141"/>
            <a:ext cx="10966449" cy="369332"/>
          </a:xfrm>
        </p:spPr>
        <p:txBody>
          <a:bodyPr/>
          <a:lstStyle/>
          <a:p>
            <a:r>
              <a:rPr lang="en-US" dirty="0"/>
              <a:t>Additional </a:t>
            </a:r>
            <a:r>
              <a:rPr lang="en-US" dirty="0" err="1"/>
              <a:t>KPI</a:t>
            </a:r>
            <a:r>
              <a:rPr lang="en-US" dirty="0"/>
              <a:t> </a:t>
            </a:r>
            <a:r>
              <a:rPr lang="en-US" dirty="0" smtClean="0"/>
              <a:t>List: Talent Management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817362824"/>
              </p:ext>
            </p:extLst>
          </p:nvPr>
        </p:nvGraphicFramePr>
        <p:xfrm>
          <a:off x="327931" y="1196752"/>
          <a:ext cx="7896749" cy="4785360"/>
        </p:xfrm>
        <a:graphic>
          <a:graphicData uri="http://schemas.openxmlformats.org/drawingml/2006/table">
            <a:tbl>
              <a:tblPr>
                <a:tableStyleId>{2D5ABB26-0587-4C30-8999-92F81FD0307C}</a:tableStyleId>
              </a:tblPr>
              <a:tblGrid>
                <a:gridCol w="478699"/>
                <a:gridCol w="1528851"/>
                <a:gridCol w="1345475"/>
                <a:gridCol w="2690953"/>
                <a:gridCol w="822237"/>
                <a:gridCol w="1030534"/>
              </a:tblGrid>
              <a:tr h="396000">
                <a:tc>
                  <a:txBody>
                    <a:bodyPr/>
                    <a:lstStyle/>
                    <a:p>
                      <a:pPr algn="ctr" fontAlgn="ctr"/>
                      <a:r>
                        <a:rPr lang="en-GB" sz="1000" b="1" u="none" strike="noStrike" dirty="0" smtClean="0">
                          <a:solidFill>
                            <a:schemeClr val="bg1"/>
                          </a:solidFill>
                          <a:effectLst/>
                          <a:latin typeface="+mn-lt"/>
                          <a:cs typeface="Calibri" panose="020F0502020204030204" pitchFamily="34" charset="0"/>
                        </a:rPr>
                        <a:t>Sr. No</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fontAlgn="ctr"/>
                      <a:r>
                        <a:rPr lang="en-GB" sz="1000" b="1" u="none" strike="noStrike" dirty="0" smtClean="0">
                          <a:solidFill>
                            <a:schemeClr val="bg1"/>
                          </a:solidFill>
                          <a:effectLst/>
                          <a:latin typeface="+mn-lt"/>
                          <a:cs typeface="Calibri" panose="020F0502020204030204" pitchFamily="34" charset="0"/>
                        </a:rPr>
                        <a:t>KPI</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marL="0" algn="ctr" defTabSz="914400" rtl="0" eaLnBrk="1" fontAlgn="ctr" latinLnBrk="0" hangingPunct="1"/>
                      <a:r>
                        <a:rPr lang="en-US" sz="1000" b="1" u="none" strike="noStrike" kern="1200" dirty="0" smtClean="0">
                          <a:solidFill>
                            <a:schemeClr val="bg1"/>
                          </a:solidFill>
                          <a:effectLst/>
                          <a:latin typeface="+mn-lt"/>
                          <a:ea typeface="+mn-ea"/>
                          <a:cs typeface="Calibri" panose="020F0502020204030204" pitchFamily="34" charset="0"/>
                        </a:rPr>
                        <a:t>KPI Definition</a:t>
                      </a:r>
                      <a:endParaRPr lang="en-GB" sz="1000" b="1" u="none" strike="noStrike" kern="1200" dirty="0">
                        <a:solidFill>
                          <a:schemeClr val="bg1"/>
                        </a:solidFill>
                        <a:effectLst/>
                        <a:latin typeface="+mn-lt"/>
                        <a:ea typeface="+mn-ea"/>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marL="0" algn="ctr" defTabSz="914400" rtl="0" eaLnBrk="1" fontAlgn="ctr" latinLnBrk="0" hangingPunct="1"/>
                      <a:r>
                        <a:rPr lang="en-US" sz="1000" b="1" u="none" strike="noStrike" kern="1200" dirty="0" smtClean="0">
                          <a:solidFill>
                            <a:schemeClr val="bg1"/>
                          </a:solidFill>
                          <a:effectLst/>
                          <a:latin typeface="+mn-lt"/>
                          <a:ea typeface="+mn-ea"/>
                          <a:cs typeface="Calibri" panose="020F0502020204030204" pitchFamily="34" charset="0"/>
                        </a:rPr>
                        <a:t>KPI Formula</a:t>
                      </a:r>
                      <a:endParaRPr lang="en-GB" sz="1000" b="1" u="none" strike="noStrike" kern="1200" dirty="0">
                        <a:solidFill>
                          <a:schemeClr val="bg1"/>
                        </a:solidFill>
                        <a:effectLst/>
                        <a:latin typeface="+mn-lt"/>
                        <a:ea typeface="+mn-ea"/>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fontAlgn="ctr"/>
                      <a:r>
                        <a:rPr lang="en-US" sz="1000" b="1" i="0" u="none" strike="noStrike" dirty="0" smtClean="0">
                          <a:solidFill>
                            <a:schemeClr val="bg1"/>
                          </a:solidFill>
                          <a:effectLst/>
                          <a:latin typeface="+mn-lt"/>
                          <a:cs typeface="Calibri" panose="020F0502020204030204" pitchFamily="34" charset="0"/>
                        </a:rPr>
                        <a:t>Unit of Measure</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a:r>
                        <a:rPr lang="en-US" sz="1000" b="1" dirty="0" smtClean="0">
                          <a:solidFill>
                            <a:schemeClr val="bg1"/>
                          </a:solidFill>
                          <a:latin typeface="+mn-lt"/>
                        </a:rPr>
                        <a:t>Publishing Frequency</a:t>
                      </a:r>
                      <a:endParaRPr lang="en-IN" sz="1000" b="1" dirty="0">
                        <a:solidFill>
                          <a:schemeClr val="bg1"/>
                        </a:solidFill>
                        <a:latin typeface="+mn-lt"/>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r>
              <a:tr h="296589">
                <a:tc>
                  <a:txBody>
                    <a:bodyPr/>
                    <a:lstStyle/>
                    <a:p>
                      <a:pPr algn="l" fontAlgn="b"/>
                      <a:r>
                        <a:rPr lang="en-GB" sz="1050" b="0" i="0" u="none" strike="noStrike" dirty="0" smtClean="0">
                          <a:solidFill>
                            <a:srgbClr val="000000"/>
                          </a:solidFill>
                          <a:effectLst/>
                          <a:latin typeface="+mn-lt"/>
                          <a:cs typeface="Calibri" panose="020F0502020204030204" pitchFamily="34" charset="0"/>
                        </a:rPr>
                        <a:t>1</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GB" sz="1050" b="0" i="0" u="none" strike="noStrike" dirty="0">
                          <a:solidFill>
                            <a:schemeClr val="tx1"/>
                          </a:solidFill>
                          <a:effectLst/>
                          <a:latin typeface="+mn-lt"/>
                        </a:rPr>
                        <a:t>Talent identification breakdown</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US" sz="1050" b="0" i="0" u="none" strike="noStrike" dirty="0" smtClean="0">
                          <a:solidFill>
                            <a:schemeClr val="tx1"/>
                          </a:solidFill>
                          <a:effectLst/>
                          <a:latin typeface="+mn-lt"/>
                          <a:cs typeface="Calibri" panose="020F0502020204030204" pitchFamily="34" charset="0"/>
                        </a:rPr>
                        <a:t>Percentage</a:t>
                      </a:r>
                      <a:r>
                        <a:rPr lang="en-US" sz="1050" b="0" i="0" u="none" strike="noStrike" baseline="0" dirty="0" smtClean="0">
                          <a:solidFill>
                            <a:schemeClr val="tx1"/>
                          </a:solidFill>
                          <a:effectLst/>
                          <a:latin typeface="+mn-lt"/>
                          <a:cs typeface="Calibri" panose="020F0502020204030204" pitchFamily="34" charset="0"/>
                        </a:rPr>
                        <a:t> of </a:t>
                      </a:r>
                      <a:r>
                        <a:rPr lang="en-US" sz="1050" b="0" i="0" u="none" strike="noStrike" dirty="0" smtClean="0">
                          <a:solidFill>
                            <a:schemeClr val="tx1"/>
                          </a:solidFill>
                          <a:effectLst/>
                          <a:latin typeface="+mn-lt"/>
                          <a:cs typeface="Calibri" panose="020F0502020204030204" pitchFamily="34" charset="0"/>
                        </a:rPr>
                        <a:t>employee </a:t>
                      </a:r>
                      <a:r>
                        <a:rPr lang="en-US" sz="1050" b="0" i="0" u="none" strike="noStrike" baseline="0" dirty="0" smtClean="0">
                          <a:solidFill>
                            <a:schemeClr val="tx1"/>
                          </a:solidFill>
                          <a:effectLst/>
                          <a:latin typeface="+mn-lt"/>
                          <a:cs typeface="Calibri" panose="020F0502020204030204" pitchFamily="34" charset="0"/>
                        </a:rPr>
                        <a:t>distribution across talent band</a:t>
                      </a:r>
                      <a:endParaRPr lang="en-IN" sz="105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IN" sz="1050" b="0" i="0" u="none" strike="noStrike" dirty="0">
                          <a:solidFill>
                            <a:schemeClr val="tx1"/>
                          </a:solidFill>
                          <a:effectLst/>
                          <a:latin typeface="+mn-lt"/>
                        </a:rPr>
                        <a:t>No. of talent. [Green/Blue/Yellow]/No. of eligible population </a:t>
                      </a:r>
                      <a:r>
                        <a:rPr lang="en-IN" sz="1050" b="0" i="0" u="none" strike="noStrike" dirty="0" smtClean="0">
                          <a:solidFill>
                            <a:schemeClr val="tx1"/>
                          </a:solidFill>
                          <a:effectLst/>
                          <a:latin typeface="+mn-lt"/>
                        </a:rPr>
                        <a:t>for talent identification* </a:t>
                      </a:r>
                      <a:r>
                        <a:rPr lang="en-IN" sz="1050" b="0" i="0" u="none" strike="noStrike" dirty="0">
                          <a:solidFill>
                            <a:schemeClr val="tx1"/>
                          </a:solidFill>
                          <a:effectLst/>
                          <a:latin typeface="+mn-lt"/>
                        </a:rPr>
                        <a:t>100</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US" sz="1050" b="0" i="0" u="none" strike="noStrike" dirty="0" smtClean="0">
                          <a:solidFill>
                            <a:schemeClr val="tx1"/>
                          </a:solidFill>
                          <a:effectLst/>
                          <a:latin typeface="+mn-lt"/>
                          <a:cs typeface="Calibri" panose="020F0502020204030204" pitchFamily="34" charset="0"/>
                        </a:rPr>
                        <a:t>%</a:t>
                      </a:r>
                      <a:endParaRPr lang="en-IN" sz="105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GB" sz="1050" b="0" i="0" u="none" strike="noStrike" dirty="0">
                          <a:solidFill>
                            <a:schemeClr val="tx1"/>
                          </a:solidFill>
                          <a:effectLst/>
                          <a:latin typeface="+mn-lt"/>
                        </a:rPr>
                        <a:t> </a:t>
                      </a:r>
                      <a:r>
                        <a:rPr lang="en-GB" sz="1050" b="0" i="0" u="none" strike="noStrike" dirty="0" smtClean="0">
                          <a:solidFill>
                            <a:schemeClr val="tx1"/>
                          </a:solidFill>
                          <a:effectLst/>
                          <a:latin typeface="+mn-lt"/>
                        </a:rPr>
                        <a:t>Yearly</a:t>
                      </a:r>
                      <a:endParaRPr lang="en-GB" sz="105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GB" sz="1050" b="0" i="0" u="none" strike="noStrike" dirty="0" smtClean="0">
                          <a:solidFill>
                            <a:srgbClr val="000000"/>
                          </a:solidFill>
                          <a:effectLst/>
                          <a:latin typeface="+mn-lt"/>
                          <a:cs typeface="Calibri" panose="020F0502020204030204" pitchFamily="34" charset="0"/>
                        </a:rPr>
                        <a:t>2</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IN" sz="1050" b="0" i="0" u="none" strike="noStrike" dirty="0" smtClean="0">
                          <a:solidFill>
                            <a:schemeClr val="tx1"/>
                          </a:solidFill>
                          <a:effectLst/>
                          <a:latin typeface="+mn-lt"/>
                        </a:rPr>
                        <a:t>Succession Risk Index</a:t>
                      </a:r>
                    </a:p>
                    <a:p>
                      <a:pPr algn="l" fontAlgn="b"/>
                      <a:r>
                        <a:rPr lang="en-IN" sz="1050" b="0" i="0" u="none" strike="noStrike" dirty="0" smtClean="0">
                          <a:solidFill>
                            <a:schemeClr val="tx1"/>
                          </a:solidFill>
                          <a:effectLst/>
                          <a:latin typeface="+mn-lt"/>
                        </a:rPr>
                        <a:t>( High Risk : index&lt;4</a:t>
                      </a:r>
                    </a:p>
                    <a:p>
                      <a:pPr algn="l" fontAlgn="b"/>
                      <a:r>
                        <a:rPr lang="en-IN" sz="1050" b="0" i="0" u="none" strike="noStrike" dirty="0" smtClean="0">
                          <a:solidFill>
                            <a:schemeClr val="tx1"/>
                          </a:solidFill>
                          <a:effectLst/>
                          <a:latin typeface="+mn-lt"/>
                        </a:rPr>
                        <a:t>Moderate Risk: Index b/w 4-5.99</a:t>
                      </a:r>
                    </a:p>
                    <a:p>
                      <a:pPr algn="l" fontAlgn="b"/>
                      <a:r>
                        <a:rPr lang="en-IN" sz="1050" b="0" i="0" u="none" strike="noStrike" dirty="0" smtClean="0">
                          <a:solidFill>
                            <a:schemeClr val="tx1"/>
                          </a:solidFill>
                          <a:effectLst/>
                          <a:latin typeface="+mn-lt"/>
                        </a:rPr>
                        <a:t>Low Risk: Index &gt;=6 )</a:t>
                      </a:r>
                      <a:endParaRPr lang="en-GB" sz="105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chemeClr val="tx1"/>
                          </a:solidFill>
                          <a:effectLst/>
                          <a:latin typeface="+mn-lt"/>
                          <a:cs typeface="Calibri" panose="020F0502020204030204" pitchFamily="34" charset="0"/>
                        </a:rPr>
                        <a:t>Score to measure availability and potential of employees to fulfil critical roles in organization based on successor quality, successor readiness and pipeline depth</a:t>
                      </a:r>
                      <a:endParaRPr lang="en-IN" sz="105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1050" b="0" i="0" u="none" strike="noStrike" dirty="0" smtClean="0">
                          <a:solidFill>
                            <a:schemeClr val="tx1"/>
                          </a:solidFill>
                          <a:effectLst/>
                          <a:latin typeface="+mn-lt"/>
                        </a:rPr>
                        <a:t>Successor Quality Score X Successor Readiness Score X Pipeline Depth</a:t>
                      </a:r>
                      <a:endParaRPr lang="en-GB" sz="105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endParaRPr lang="en-IN" sz="105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GB" sz="1050" b="0" i="0" u="none" strike="noStrike" dirty="0">
                          <a:solidFill>
                            <a:schemeClr val="tx1"/>
                          </a:solidFill>
                          <a:effectLst/>
                          <a:latin typeface="+mn-lt"/>
                        </a:rPr>
                        <a:t>Yearly</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GB" sz="1050" b="0" i="0" u="none" strike="noStrike" dirty="0" smtClean="0">
                          <a:solidFill>
                            <a:srgbClr val="000000"/>
                          </a:solidFill>
                          <a:effectLst/>
                          <a:latin typeface="+mn-lt"/>
                          <a:cs typeface="Calibri" panose="020F0502020204030204" pitchFamily="34" charset="0"/>
                        </a:rPr>
                        <a:t>3</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US" sz="1050" b="0" i="0" u="none" strike="noStrike" dirty="0" smtClean="0">
                          <a:solidFill>
                            <a:schemeClr val="tx1"/>
                          </a:solidFill>
                          <a:effectLst/>
                          <a:latin typeface="+mn-lt"/>
                        </a:rPr>
                        <a:t>Critical position</a:t>
                      </a:r>
                      <a:r>
                        <a:rPr lang="en-US" sz="1050" b="0" i="0" u="none" strike="noStrike" baseline="0" dirty="0" smtClean="0">
                          <a:solidFill>
                            <a:schemeClr val="tx1"/>
                          </a:solidFill>
                          <a:effectLst/>
                          <a:latin typeface="+mn-lt"/>
                        </a:rPr>
                        <a:t> manned by Hi-pots</a:t>
                      </a:r>
                      <a:endParaRPr lang="en-GB" sz="105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US" sz="1050" b="0" i="0" u="none" strike="noStrike" dirty="0" smtClean="0">
                          <a:solidFill>
                            <a:schemeClr val="tx1"/>
                          </a:solidFill>
                          <a:effectLst/>
                          <a:latin typeface="+mn-lt"/>
                          <a:cs typeface="Calibri" panose="020F0502020204030204" pitchFamily="34" charset="0"/>
                        </a:rPr>
                        <a:t>Percentage</a:t>
                      </a:r>
                      <a:r>
                        <a:rPr lang="en-US" sz="1050" b="0" i="0" u="none" strike="noStrike" baseline="0" dirty="0" smtClean="0">
                          <a:solidFill>
                            <a:schemeClr val="tx1"/>
                          </a:solidFill>
                          <a:effectLst/>
                          <a:latin typeface="+mn-lt"/>
                          <a:cs typeface="Calibri" panose="020F0502020204030204" pitchFamily="34" charset="0"/>
                        </a:rPr>
                        <a:t> of critical positions manned by hi-pots</a:t>
                      </a:r>
                      <a:endParaRPr lang="en-IN" sz="105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50" b="0" i="0" u="none" strike="noStrike" dirty="0" smtClean="0">
                          <a:solidFill>
                            <a:schemeClr val="tx1"/>
                          </a:solidFill>
                          <a:effectLst/>
                          <a:latin typeface="+mn-lt"/>
                        </a:rPr>
                        <a:t>100* Number of hi pots in critical positions/ Total</a:t>
                      </a:r>
                      <a:r>
                        <a:rPr lang="en-US" sz="1050" b="0" i="0" u="none" strike="noStrike" baseline="0" dirty="0" smtClean="0">
                          <a:solidFill>
                            <a:schemeClr val="tx1"/>
                          </a:solidFill>
                          <a:effectLst/>
                          <a:latin typeface="+mn-lt"/>
                        </a:rPr>
                        <a:t> no. of critical positions</a:t>
                      </a:r>
                      <a:endParaRPr lang="en-GB" sz="105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chemeClr val="tx1"/>
                          </a:solidFill>
                          <a:effectLst/>
                          <a:latin typeface="+mn-lt"/>
                          <a:cs typeface="Calibri" panose="020F0502020204030204" pitchFamily="34" charset="0"/>
                        </a:rPr>
                        <a:t>%</a:t>
                      </a:r>
                      <a:endParaRPr lang="en-IN" sz="105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US" sz="1050" b="0" i="0" u="none" strike="noStrike" dirty="0" smtClean="0">
                          <a:solidFill>
                            <a:srgbClr val="000000"/>
                          </a:solidFill>
                          <a:effectLst/>
                          <a:latin typeface="+mn-lt"/>
                        </a:rPr>
                        <a:t>Monthly</a:t>
                      </a:r>
                      <a:endParaRPr lang="en-GB"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US" sz="1000" b="0" i="0" u="none" strike="noStrike" dirty="0" smtClean="0">
                          <a:solidFill>
                            <a:srgbClr val="000000"/>
                          </a:solidFill>
                          <a:effectLst/>
                          <a:latin typeface="+mn-lt"/>
                          <a:cs typeface="Calibri" panose="020F0502020204030204" pitchFamily="34" charset="0"/>
                        </a:rPr>
                        <a:t>4</a:t>
                      </a:r>
                      <a:endParaRPr lang="en-GB" sz="100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c>
                  <a:txBody>
                    <a:bodyPr/>
                    <a:lstStyle/>
                    <a:p>
                      <a:pPr algn="l" fontAlgn="b"/>
                      <a:r>
                        <a:rPr lang="en-US" sz="1000" b="0" i="0" u="none" strike="noStrike" dirty="0" smtClean="0">
                          <a:solidFill>
                            <a:schemeClr val="tx1"/>
                          </a:solidFill>
                          <a:effectLst/>
                          <a:latin typeface="+mn-lt"/>
                        </a:rPr>
                        <a:t>Career Aspiration</a:t>
                      </a:r>
                      <a:r>
                        <a:rPr lang="en-US" sz="1000" b="0" i="0" u="none" strike="noStrike" baseline="0" dirty="0" smtClean="0">
                          <a:solidFill>
                            <a:schemeClr val="tx1"/>
                          </a:solidFill>
                          <a:effectLst/>
                          <a:latin typeface="+mn-lt"/>
                        </a:rPr>
                        <a:t> Fulfillment Index</a:t>
                      </a:r>
                      <a:endParaRPr lang="en-GB" sz="100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c>
                  <a:txBody>
                    <a:bodyPr/>
                    <a:lstStyle/>
                    <a:p>
                      <a:pPr algn="l" fontAlgn="ctr"/>
                      <a:r>
                        <a:rPr lang="en-IN" sz="1000" b="0" i="0" u="none" strike="noStrike" dirty="0" smtClean="0">
                          <a:solidFill>
                            <a:schemeClr val="tx1"/>
                          </a:solidFill>
                          <a:effectLst/>
                          <a:latin typeface="+mn-lt"/>
                          <a:cs typeface="Calibri" panose="020F0502020204030204" pitchFamily="34" charset="0"/>
                        </a:rPr>
                        <a:t>Employee perception of</a:t>
                      </a:r>
                      <a:r>
                        <a:rPr lang="en-IN" sz="1000" b="0" i="0" u="none" strike="noStrike" baseline="0" dirty="0" smtClean="0">
                          <a:solidFill>
                            <a:schemeClr val="tx1"/>
                          </a:solidFill>
                          <a:effectLst/>
                          <a:latin typeface="+mn-lt"/>
                          <a:cs typeface="Calibri" panose="020F0502020204030204" pitchFamily="34" charset="0"/>
                        </a:rPr>
                        <a:t>  career aspirations being met </a:t>
                      </a:r>
                      <a:endParaRPr lang="en-IN" sz="100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c>
                  <a:txBody>
                    <a:bodyPr/>
                    <a:lstStyle/>
                    <a:p>
                      <a:pPr algn="l" fontAlgn="b"/>
                      <a:r>
                        <a:rPr lang="en-US" sz="1000" b="0" i="0" u="none" strike="noStrike" dirty="0" smtClean="0">
                          <a:solidFill>
                            <a:schemeClr val="tx1"/>
                          </a:solidFill>
                          <a:effectLst/>
                          <a:latin typeface="+mn-lt"/>
                        </a:rPr>
                        <a:t>Average</a:t>
                      </a:r>
                      <a:r>
                        <a:rPr lang="en-US" sz="1000" b="0" i="0" u="none" strike="noStrike" baseline="0" dirty="0" smtClean="0">
                          <a:solidFill>
                            <a:schemeClr val="tx1"/>
                          </a:solidFill>
                          <a:effectLst/>
                          <a:latin typeface="+mn-lt"/>
                        </a:rPr>
                        <a:t> of scores of the following question from M-care survey:</a:t>
                      </a:r>
                    </a:p>
                    <a:p>
                      <a:pPr marL="171450" indent="-171450" algn="l" fontAlgn="b">
                        <a:buFont typeface="Arial" panose="020B0604020202020204" pitchFamily="34" charset="0"/>
                        <a:buChar char="•"/>
                      </a:pPr>
                      <a:r>
                        <a:rPr lang="en-IN" sz="1000" b="0" i="0" u="none" strike="noStrike" dirty="0" smtClean="0">
                          <a:solidFill>
                            <a:schemeClr val="tx1"/>
                          </a:solidFill>
                          <a:effectLst/>
                          <a:latin typeface="+mn-lt"/>
                        </a:rPr>
                        <a:t>I see career opportunities in line with my career aspirations.</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c>
                  <a:txBody>
                    <a:bodyPr/>
                    <a:lstStyle/>
                    <a:p>
                      <a:pPr algn="l" fontAlgn="ctr"/>
                      <a:r>
                        <a:rPr lang="en-IN" sz="1000" b="0" i="0" u="none" strike="noStrike" dirty="0" smtClean="0">
                          <a:solidFill>
                            <a:schemeClr val="tx1"/>
                          </a:solidFill>
                          <a:effectLst/>
                          <a:latin typeface="+mn-lt"/>
                          <a:cs typeface="Calibri" panose="020F0502020204030204" pitchFamily="34" charset="0"/>
                        </a:rPr>
                        <a:t>Number</a:t>
                      </a:r>
                      <a:endParaRPr lang="en-IN" sz="100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c>
                  <a:txBody>
                    <a:bodyPr/>
                    <a:lstStyle/>
                    <a:p>
                      <a:pPr algn="l" fontAlgn="b"/>
                      <a:r>
                        <a:rPr lang="en-US" sz="1000" b="0" i="0" u="none" strike="noStrike" dirty="0" smtClean="0">
                          <a:solidFill>
                            <a:schemeClr val="tx1"/>
                          </a:solidFill>
                          <a:effectLst/>
                          <a:latin typeface="+mn-lt"/>
                        </a:rPr>
                        <a:t>Yearly</a:t>
                      </a:r>
                      <a:endParaRPr lang="en-GB" sz="100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r>
              <a:tr h="296589">
                <a:tc>
                  <a:txBody>
                    <a:bodyPr/>
                    <a:lstStyle/>
                    <a:p>
                      <a:pPr algn="l" fontAlgn="b"/>
                      <a:r>
                        <a:rPr lang="en-US" sz="1000" b="0" i="0" u="none" strike="noStrike" dirty="0" smtClean="0">
                          <a:solidFill>
                            <a:srgbClr val="000000"/>
                          </a:solidFill>
                          <a:effectLst/>
                          <a:latin typeface="+mn-lt"/>
                          <a:cs typeface="Calibri" panose="020F0502020204030204" pitchFamily="34" charset="0"/>
                        </a:rPr>
                        <a:t>5</a:t>
                      </a:r>
                      <a:endParaRPr lang="en-GB" sz="100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c>
                  <a:txBody>
                    <a:bodyPr/>
                    <a:lstStyle/>
                    <a:p>
                      <a:pPr algn="l" fontAlgn="b"/>
                      <a:r>
                        <a:rPr lang="en-US" sz="1000" b="0" i="0" u="none" strike="noStrike" dirty="0" smtClean="0">
                          <a:solidFill>
                            <a:schemeClr val="tx1"/>
                          </a:solidFill>
                          <a:effectLst/>
                          <a:latin typeface="+mn-lt"/>
                        </a:rPr>
                        <a:t>Career Growth</a:t>
                      </a:r>
                      <a:r>
                        <a:rPr lang="en-US" sz="1000" b="0" i="0" u="none" strike="noStrike" baseline="0" dirty="0" smtClean="0">
                          <a:solidFill>
                            <a:schemeClr val="tx1"/>
                          </a:solidFill>
                          <a:effectLst/>
                          <a:latin typeface="+mn-lt"/>
                        </a:rPr>
                        <a:t> Index</a:t>
                      </a:r>
                      <a:endParaRPr lang="en-GB" sz="100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c>
                  <a:txBody>
                    <a:bodyPr/>
                    <a:lstStyle/>
                    <a:p>
                      <a:pPr algn="l" fontAlgn="ctr"/>
                      <a:r>
                        <a:rPr lang="en-IN" sz="1000" b="0" i="0" u="none" strike="noStrike" dirty="0" smtClean="0">
                          <a:solidFill>
                            <a:schemeClr val="tx1"/>
                          </a:solidFill>
                          <a:effectLst/>
                          <a:latin typeface="+mn-lt"/>
                          <a:cs typeface="Calibri" panose="020F0502020204030204" pitchFamily="34" charset="0"/>
                        </a:rPr>
                        <a:t>Employee perception of</a:t>
                      </a:r>
                      <a:r>
                        <a:rPr lang="en-IN" sz="1000" b="0" i="0" u="none" strike="noStrike" baseline="0" dirty="0" smtClean="0">
                          <a:solidFill>
                            <a:schemeClr val="tx1"/>
                          </a:solidFill>
                          <a:effectLst/>
                          <a:latin typeface="+mn-lt"/>
                          <a:cs typeface="Calibri" panose="020F0502020204030204" pitchFamily="34" charset="0"/>
                        </a:rPr>
                        <a:t> being groomed for leadership roles</a:t>
                      </a:r>
                      <a:endParaRPr lang="en-IN" sz="100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c>
                  <a:txBody>
                    <a:bodyPr/>
                    <a:lstStyle/>
                    <a:p>
                      <a:pPr algn="l" fontAlgn="b"/>
                      <a:r>
                        <a:rPr lang="en-US" sz="1000" b="0" i="0" u="none" strike="noStrike" dirty="0" smtClean="0">
                          <a:solidFill>
                            <a:schemeClr val="tx1"/>
                          </a:solidFill>
                          <a:effectLst/>
                          <a:latin typeface="+mn-lt"/>
                        </a:rPr>
                        <a:t>Average</a:t>
                      </a:r>
                      <a:r>
                        <a:rPr lang="en-US" sz="1000" b="0" i="0" u="none" strike="noStrike" baseline="0" dirty="0" smtClean="0">
                          <a:solidFill>
                            <a:schemeClr val="tx1"/>
                          </a:solidFill>
                          <a:effectLst/>
                          <a:latin typeface="+mn-lt"/>
                        </a:rPr>
                        <a:t> of scores of the following question from M-care survey:</a:t>
                      </a:r>
                    </a:p>
                    <a:p>
                      <a:pPr marL="171450" indent="-171450" algn="l" fontAlgn="b">
                        <a:buFont typeface="Arial" panose="020B0604020202020204" pitchFamily="34" charset="0"/>
                        <a:buChar char="•"/>
                      </a:pPr>
                      <a:r>
                        <a:rPr lang="en-IN" sz="1000" b="0" i="0" u="none" strike="noStrike" dirty="0" smtClean="0">
                          <a:solidFill>
                            <a:schemeClr val="tx1"/>
                          </a:solidFill>
                          <a:effectLst/>
                          <a:latin typeface="+mn-lt"/>
                        </a:rPr>
                        <a:t>I believe that my sector/business/function is developing/grooming employees to take on future responsibilities.</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c>
                  <a:txBody>
                    <a:bodyPr/>
                    <a:lstStyle/>
                    <a:p>
                      <a:pPr algn="l" fontAlgn="ctr"/>
                      <a:r>
                        <a:rPr lang="en-IN" sz="1000" b="0" i="0" u="none" strike="noStrike" dirty="0" smtClean="0">
                          <a:solidFill>
                            <a:schemeClr val="tx1"/>
                          </a:solidFill>
                          <a:effectLst/>
                          <a:latin typeface="+mn-lt"/>
                          <a:cs typeface="Calibri" panose="020F0502020204030204" pitchFamily="34" charset="0"/>
                        </a:rPr>
                        <a:t>Number</a:t>
                      </a:r>
                      <a:endParaRPr lang="en-IN" sz="100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c>
                  <a:txBody>
                    <a:bodyPr/>
                    <a:lstStyle/>
                    <a:p>
                      <a:pPr algn="l" fontAlgn="b"/>
                      <a:r>
                        <a:rPr lang="en-US" sz="1000" b="0" i="0" u="none" strike="noStrike" dirty="0" smtClean="0">
                          <a:solidFill>
                            <a:schemeClr val="tx1"/>
                          </a:solidFill>
                          <a:effectLst/>
                          <a:latin typeface="+mn-lt"/>
                        </a:rPr>
                        <a:t>Yearly</a:t>
                      </a:r>
                      <a:endParaRPr lang="en-GB" sz="100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r>
            </a:tbl>
          </a:graphicData>
        </a:graphic>
      </p:graphicFrame>
    </p:spTree>
    <p:extLst>
      <p:ext uri="{BB962C8B-B14F-4D97-AF65-F5344CB8AC3E}">
        <p14:creationId xmlns:p14="http://schemas.microsoft.com/office/powerpoint/2010/main" val="2009984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52" y="719141"/>
            <a:ext cx="10966449" cy="369332"/>
          </a:xfrm>
        </p:spPr>
        <p:txBody>
          <a:bodyPr/>
          <a:lstStyle/>
          <a:p>
            <a:r>
              <a:rPr lang="en-US" dirty="0"/>
              <a:t>HR KPI List: </a:t>
            </a:r>
            <a:r>
              <a:rPr lang="en-US" dirty="0" smtClean="0"/>
              <a:t>Total Rewards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1867975"/>
              </p:ext>
            </p:extLst>
          </p:nvPr>
        </p:nvGraphicFramePr>
        <p:xfrm>
          <a:off x="327931" y="1196752"/>
          <a:ext cx="7896749" cy="4122420"/>
        </p:xfrm>
        <a:graphic>
          <a:graphicData uri="http://schemas.openxmlformats.org/drawingml/2006/table">
            <a:tbl>
              <a:tblPr>
                <a:tableStyleId>{2D5ABB26-0587-4C30-8999-92F81FD0307C}</a:tableStyleId>
              </a:tblPr>
              <a:tblGrid>
                <a:gridCol w="478699"/>
                <a:gridCol w="1528851"/>
                <a:gridCol w="1345475"/>
                <a:gridCol w="2690953"/>
                <a:gridCol w="822237"/>
                <a:gridCol w="1030534"/>
              </a:tblGrid>
              <a:tr h="396000">
                <a:tc>
                  <a:txBody>
                    <a:bodyPr/>
                    <a:lstStyle/>
                    <a:p>
                      <a:pPr algn="ctr" fontAlgn="ctr"/>
                      <a:r>
                        <a:rPr lang="en-GB" sz="1000" b="1" u="none" strike="noStrike" dirty="0" smtClean="0">
                          <a:solidFill>
                            <a:schemeClr val="bg1"/>
                          </a:solidFill>
                          <a:effectLst/>
                          <a:latin typeface="+mn-lt"/>
                          <a:cs typeface="Calibri" panose="020F0502020204030204" pitchFamily="34" charset="0"/>
                        </a:rPr>
                        <a:t>Sr. No</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fontAlgn="ctr"/>
                      <a:r>
                        <a:rPr lang="en-GB" sz="1000" b="1" u="none" strike="noStrike" dirty="0" smtClean="0">
                          <a:solidFill>
                            <a:schemeClr val="bg1"/>
                          </a:solidFill>
                          <a:effectLst/>
                          <a:latin typeface="+mn-lt"/>
                          <a:cs typeface="Calibri" panose="020F0502020204030204" pitchFamily="34" charset="0"/>
                        </a:rPr>
                        <a:t>KPI</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marL="0" algn="ctr" defTabSz="914400" rtl="0" eaLnBrk="1" fontAlgn="ctr" latinLnBrk="0" hangingPunct="1"/>
                      <a:r>
                        <a:rPr lang="en-US" sz="1000" b="1" u="none" strike="noStrike" kern="1200" dirty="0" smtClean="0">
                          <a:solidFill>
                            <a:schemeClr val="bg1"/>
                          </a:solidFill>
                          <a:effectLst/>
                          <a:latin typeface="+mn-lt"/>
                          <a:ea typeface="+mn-ea"/>
                          <a:cs typeface="Calibri" panose="020F0502020204030204" pitchFamily="34" charset="0"/>
                        </a:rPr>
                        <a:t>KPI Definition</a:t>
                      </a:r>
                      <a:endParaRPr lang="en-GB" sz="1000" b="1" u="none" strike="noStrike" kern="1200" dirty="0">
                        <a:solidFill>
                          <a:schemeClr val="bg1"/>
                        </a:solidFill>
                        <a:effectLst/>
                        <a:latin typeface="+mn-lt"/>
                        <a:ea typeface="+mn-ea"/>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marL="0" algn="ctr" defTabSz="914400" rtl="0" eaLnBrk="1" fontAlgn="ctr" latinLnBrk="0" hangingPunct="1"/>
                      <a:r>
                        <a:rPr lang="en-US" sz="1000" b="1" u="none" strike="noStrike" kern="1200" dirty="0" smtClean="0">
                          <a:solidFill>
                            <a:schemeClr val="bg1"/>
                          </a:solidFill>
                          <a:effectLst/>
                          <a:latin typeface="+mn-lt"/>
                          <a:ea typeface="+mn-ea"/>
                          <a:cs typeface="Calibri" panose="020F0502020204030204" pitchFamily="34" charset="0"/>
                        </a:rPr>
                        <a:t>KPI Formula</a:t>
                      </a:r>
                      <a:endParaRPr lang="en-GB" sz="1000" b="1" u="none" strike="noStrike" kern="1200" dirty="0">
                        <a:solidFill>
                          <a:schemeClr val="bg1"/>
                        </a:solidFill>
                        <a:effectLst/>
                        <a:latin typeface="+mn-lt"/>
                        <a:ea typeface="+mn-ea"/>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fontAlgn="ctr"/>
                      <a:r>
                        <a:rPr lang="en-US" sz="1000" b="1" i="0" u="none" strike="noStrike" dirty="0" smtClean="0">
                          <a:solidFill>
                            <a:schemeClr val="bg1"/>
                          </a:solidFill>
                          <a:effectLst/>
                          <a:latin typeface="+mn-lt"/>
                          <a:cs typeface="Calibri" panose="020F0502020204030204" pitchFamily="34" charset="0"/>
                        </a:rPr>
                        <a:t>Unit of Measure</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a:r>
                        <a:rPr lang="en-US" sz="1000" b="1" dirty="0" smtClean="0">
                          <a:solidFill>
                            <a:schemeClr val="bg1"/>
                          </a:solidFill>
                          <a:latin typeface="+mn-lt"/>
                        </a:rPr>
                        <a:t>Publishing Frequency</a:t>
                      </a:r>
                      <a:endParaRPr lang="en-IN" sz="1000" b="1" dirty="0">
                        <a:solidFill>
                          <a:schemeClr val="bg1"/>
                        </a:solidFill>
                        <a:latin typeface="+mn-lt"/>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r>
              <a:tr h="296589">
                <a:tc>
                  <a:txBody>
                    <a:bodyPr/>
                    <a:lstStyle/>
                    <a:p>
                      <a:pPr algn="l" fontAlgn="b"/>
                      <a:r>
                        <a:rPr lang="en-GB" sz="1050" b="0" i="0" u="none" strike="noStrike" dirty="0" smtClean="0">
                          <a:solidFill>
                            <a:srgbClr val="000000"/>
                          </a:solidFill>
                          <a:effectLst/>
                          <a:latin typeface="+mn-lt"/>
                          <a:cs typeface="Calibri" panose="020F0502020204030204" pitchFamily="34" charset="0"/>
                        </a:rPr>
                        <a:t>1</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chemeClr val="tx1"/>
                          </a:solidFill>
                          <a:effectLst/>
                          <a:latin typeface="+mn-lt"/>
                          <a:cs typeface="Calibri" panose="020F0502020204030204" pitchFamily="34" charset="0"/>
                        </a:rPr>
                        <a:t>Personnel Expenses - Manpower Cost</a:t>
                      </a:r>
                      <a:br>
                        <a:rPr lang="en-IN" sz="1050" b="0" i="0" u="none" strike="noStrike" dirty="0" smtClean="0">
                          <a:solidFill>
                            <a:schemeClr val="tx1"/>
                          </a:solidFill>
                          <a:effectLst/>
                          <a:latin typeface="+mn-lt"/>
                          <a:cs typeface="Calibri" panose="020F0502020204030204" pitchFamily="34" charset="0"/>
                        </a:rPr>
                      </a:br>
                      <a:r>
                        <a:rPr lang="en-IN" sz="1050" b="0" i="0" u="none" strike="noStrike" dirty="0" smtClean="0">
                          <a:solidFill>
                            <a:schemeClr val="tx1"/>
                          </a:solidFill>
                          <a:effectLst/>
                          <a:latin typeface="+mn-lt"/>
                          <a:cs typeface="Calibri" panose="020F0502020204030204" pitchFamily="34" charset="0"/>
                        </a:rPr>
                        <a:t>1. Officers</a:t>
                      </a:r>
                      <a:br>
                        <a:rPr lang="en-IN" sz="1050" b="0" i="0" u="none" strike="noStrike" dirty="0" smtClean="0">
                          <a:solidFill>
                            <a:schemeClr val="tx1"/>
                          </a:solidFill>
                          <a:effectLst/>
                          <a:latin typeface="+mn-lt"/>
                          <a:cs typeface="Calibri" panose="020F0502020204030204" pitchFamily="34" charset="0"/>
                        </a:rPr>
                      </a:br>
                      <a:r>
                        <a:rPr lang="en-IN" sz="1050" b="0" i="0" u="none" strike="noStrike" dirty="0" smtClean="0">
                          <a:solidFill>
                            <a:schemeClr val="tx1"/>
                          </a:solidFill>
                          <a:effectLst/>
                          <a:latin typeface="+mn-lt"/>
                          <a:cs typeface="Calibri" panose="020F0502020204030204" pitchFamily="34" charset="0"/>
                        </a:rPr>
                        <a:t>2. Workmen</a:t>
                      </a:r>
                      <a:endParaRPr lang="en-IN" sz="105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chemeClr val="tx1"/>
                          </a:solidFill>
                          <a:effectLst/>
                          <a:latin typeface="+mn-lt"/>
                          <a:cs typeface="Calibri" panose="020F0502020204030204" pitchFamily="34" charset="0"/>
                        </a:rPr>
                        <a:t>Total CTC of </a:t>
                      </a:r>
                      <a:r>
                        <a:rPr lang="en-IN" sz="1050" b="0" i="0" u="none" strike="noStrike" dirty="0" smtClean="0">
                          <a:solidFill>
                            <a:schemeClr val="tx1"/>
                          </a:solidFill>
                          <a:effectLst/>
                          <a:latin typeface="+mn-lt"/>
                          <a:cs typeface="Calibri" panose="020F0502020204030204" pitchFamily="34" charset="0"/>
                        </a:rPr>
                        <a:t>employees</a:t>
                      </a:r>
                      <a:endParaRPr lang="en-IN" sz="105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chemeClr val="tx1"/>
                          </a:solidFill>
                          <a:effectLst/>
                          <a:latin typeface="+mn-lt"/>
                          <a:cs typeface="Calibri" panose="020F0502020204030204" pitchFamily="34" charset="0"/>
                        </a:rPr>
                        <a:t>Total Employee </a:t>
                      </a:r>
                      <a:r>
                        <a:rPr lang="en-IN" sz="1050" b="0" i="0" u="none" strike="noStrike" dirty="0" smtClean="0">
                          <a:solidFill>
                            <a:schemeClr val="tx1"/>
                          </a:solidFill>
                          <a:effectLst/>
                          <a:latin typeface="+mn-lt"/>
                          <a:cs typeface="Calibri" panose="020F0502020204030204" pitchFamily="34" charset="0"/>
                        </a:rPr>
                        <a:t>CTC </a:t>
                      </a:r>
                    </a:p>
                    <a:p>
                      <a:pPr algn="l" fontAlgn="ctr"/>
                      <a:r>
                        <a:rPr lang="en-IN" sz="1050" b="0" i="0" u="none" strike="noStrike" dirty="0" smtClean="0">
                          <a:solidFill>
                            <a:schemeClr val="tx1"/>
                          </a:solidFill>
                          <a:effectLst/>
                          <a:latin typeface="+mn-lt"/>
                          <a:cs typeface="Calibri" panose="020F0502020204030204" pitchFamily="34" charset="0"/>
                        </a:rPr>
                        <a:t>1</a:t>
                      </a:r>
                      <a:r>
                        <a:rPr lang="en-IN" sz="1050" b="0" i="0" u="none" strike="noStrike" dirty="0">
                          <a:solidFill>
                            <a:schemeClr val="tx1"/>
                          </a:solidFill>
                          <a:effectLst/>
                          <a:latin typeface="+mn-lt"/>
                          <a:cs typeface="Calibri" panose="020F0502020204030204" pitchFamily="34" charset="0"/>
                        </a:rPr>
                        <a:t>. Officers</a:t>
                      </a:r>
                      <a:br>
                        <a:rPr lang="en-IN" sz="1050" b="0" i="0" u="none" strike="noStrike" dirty="0">
                          <a:solidFill>
                            <a:schemeClr val="tx1"/>
                          </a:solidFill>
                          <a:effectLst/>
                          <a:latin typeface="+mn-lt"/>
                          <a:cs typeface="Calibri" panose="020F0502020204030204" pitchFamily="34" charset="0"/>
                        </a:rPr>
                      </a:br>
                      <a:r>
                        <a:rPr lang="en-IN" sz="1050" b="0" i="0" u="none" strike="noStrike" dirty="0">
                          <a:solidFill>
                            <a:schemeClr val="tx1"/>
                          </a:solidFill>
                          <a:effectLst/>
                          <a:latin typeface="+mn-lt"/>
                          <a:cs typeface="Calibri" panose="020F0502020204030204" pitchFamily="34" charset="0"/>
                        </a:rPr>
                        <a:t>2. Workmen</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chemeClr val="tx1"/>
                          </a:solidFill>
                          <a:effectLst/>
                          <a:latin typeface="+mn-lt"/>
                          <a:cs typeface="Calibri" panose="020F0502020204030204" pitchFamily="34" charset="0"/>
                        </a:rPr>
                        <a:t>INR</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cs typeface="Calibri" panose="020F0502020204030204" pitchFamily="34" charset="0"/>
                        </a:rPr>
                        <a:t>Monthly</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US" sz="1050" b="0" i="0" u="none" strike="noStrike" dirty="0" smtClean="0">
                          <a:solidFill>
                            <a:srgbClr val="000000"/>
                          </a:solidFill>
                          <a:effectLst/>
                          <a:latin typeface="+mn-lt"/>
                          <a:cs typeface="Calibri" panose="020F0502020204030204" pitchFamily="34" charset="0"/>
                        </a:rPr>
                        <a:t>2</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rgbClr val="000000"/>
                          </a:solidFill>
                          <a:effectLst/>
                          <a:latin typeface="+mn-lt"/>
                        </a:rPr>
                        <a:t>RnR utilisation</a:t>
                      </a:r>
                      <a:endParaRPr lang="en-IN"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rPr>
                        <a:t>% of the budget for Rewards and Recognition </a:t>
                      </a:r>
                      <a:r>
                        <a:rPr lang="en-IN" sz="1050" b="0" i="0" u="none" strike="noStrike" dirty="0" smtClean="0">
                          <a:solidFill>
                            <a:srgbClr val="000000"/>
                          </a:solidFill>
                          <a:effectLst/>
                          <a:latin typeface="+mn-lt"/>
                        </a:rPr>
                        <a:t>that is </a:t>
                      </a:r>
                      <a:r>
                        <a:rPr lang="en-IN" sz="1050" b="0" i="0" u="none" strike="noStrike" dirty="0">
                          <a:solidFill>
                            <a:srgbClr val="000000"/>
                          </a:solidFill>
                          <a:effectLst/>
                          <a:latin typeface="+mn-lt"/>
                        </a:rPr>
                        <a:t>used by all departments</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rPr>
                        <a:t>(Total expense on rewards and recognition / Budget for Rewards and recognition) X 100</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rPr>
                        <a:t>%</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rPr>
                        <a:t>Monthly</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US" sz="1050" b="0" i="0" u="none" strike="noStrike" dirty="0" smtClean="0">
                          <a:solidFill>
                            <a:srgbClr val="000000"/>
                          </a:solidFill>
                          <a:effectLst/>
                          <a:latin typeface="+mn-lt"/>
                          <a:cs typeface="Calibri" panose="020F0502020204030204" pitchFamily="34" charset="0"/>
                        </a:rPr>
                        <a:t>3</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IN" sz="1000" b="0" i="0" u="none" strike="noStrike" dirty="0" smtClean="0">
                          <a:solidFill>
                            <a:schemeClr val="tx1"/>
                          </a:solidFill>
                          <a:effectLst/>
                          <a:latin typeface="+mn-lt"/>
                          <a:cs typeface="Calibri" panose="020F0502020204030204" pitchFamily="34" charset="0"/>
                        </a:rPr>
                        <a:t>% grade deviation </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US" sz="1000" b="0" i="0" u="none" strike="noStrike" dirty="0" smtClean="0">
                          <a:solidFill>
                            <a:srgbClr val="000000"/>
                          </a:solidFill>
                          <a:effectLst/>
                          <a:latin typeface="+mn-lt"/>
                          <a:cs typeface="Calibri" panose="020F0502020204030204" pitchFamily="34" charset="0"/>
                        </a:rPr>
                        <a:t>Percentage</a:t>
                      </a:r>
                      <a:r>
                        <a:rPr lang="en-US" sz="1000" b="0" i="0" u="none" strike="noStrike" baseline="0" dirty="0" smtClean="0">
                          <a:solidFill>
                            <a:srgbClr val="000000"/>
                          </a:solidFill>
                          <a:effectLst/>
                          <a:latin typeface="+mn-lt"/>
                          <a:cs typeface="Calibri" panose="020F0502020204030204" pitchFamily="34" charset="0"/>
                        </a:rPr>
                        <a:t> of employees outside defined pay range</a:t>
                      </a:r>
                      <a:endParaRPr lang="en-IN" sz="100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00" b="0" i="0" u="none" strike="noStrike" dirty="0" smtClean="0">
                          <a:solidFill>
                            <a:srgbClr val="000000"/>
                          </a:solidFill>
                          <a:effectLst/>
                          <a:latin typeface="+mn-lt"/>
                          <a:cs typeface="Calibri" panose="020F0502020204030204" pitchFamily="34" charset="0"/>
                        </a:rPr>
                        <a:t>Number of employees outside of defined pay range</a:t>
                      </a:r>
                      <a:r>
                        <a:rPr lang="en-IN" sz="1000" b="0" i="0" u="none" strike="noStrike" baseline="0" dirty="0" smtClean="0">
                          <a:solidFill>
                            <a:srgbClr val="000000"/>
                          </a:solidFill>
                          <a:effectLst/>
                          <a:latin typeface="+mn-lt"/>
                          <a:cs typeface="Calibri" panose="020F0502020204030204" pitchFamily="34" charset="0"/>
                        </a:rPr>
                        <a:t> grade wise</a:t>
                      </a:r>
                      <a:r>
                        <a:rPr lang="en-IN" sz="1000" b="0" i="0" u="none" strike="noStrike" dirty="0" smtClean="0">
                          <a:solidFill>
                            <a:srgbClr val="000000"/>
                          </a:solidFill>
                          <a:effectLst/>
                          <a:latin typeface="+mn-lt"/>
                          <a:cs typeface="Calibri" panose="020F0502020204030204" pitchFamily="34" charset="0"/>
                        </a:rPr>
                        <a:t> / Total number of employees *100</a:t>
                      </a:r>
                      <a:endParaRPr lang="en-IN" sz="100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00" b="0" i="0" u="none" strike="noStrike" dirty="0" smtClean="0">
                          <a:solidFill>
                            <a:srgbClr val="000000"/>
                          </a:solidFill>
                          <a:effectLst/>
                          <a:latin typeface="+mn-lt"/>
                          <a:cs typeface="Calibri" panose="020F0502020204030204" pitchFamily="34" charset="0"/>
                        </a:rPr>
                        <a:t>%</a:t>
                      </a:r>
                      <a:endParaRPr lang="en-IN" sz="100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US" sz="1050" b="0" i="0" u="none" strike="noStrike" smtClean="0">
                          <a:solidFill>
                            <a:srgbClr val="000000"/>
                          </a:solidFill>
                          <a:effectLst/>
                          <a:latin typeface="+mn-lt"/>
                        </a:rPr>
                        <a:t>Monthly</a:t>
                      </a:r>
                      <a:endParaRPr lang="en-GB"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US" sz="1050" b="0" i="0" u="none" strike="noStrike" dirty="0" smtClean="0">
                          <a:solidFill>
                            <a:srgbClr val="000000"/>
                          </a:solidFill>
                          <a:effectLst/>
                          <a:latin typeface="+mn-lt"/>
                          <a:cs typeface="Calibri" panose="020F0502020204030204" pitchFamily="34" charset="0"/>
                        </a:rPr>
                        <a:t>4</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00" b="0" i="0" u="none" strike="noStrike" baseline="0" dirty="0" smtClean="0">
                          <a:solidFill>
                            <a:schemeClr val="tx1"/>
                          </a:solidFill>
                          <a:effectLst/>
                          <a:latin typeface="+mn-lt"/>
                          <a:cs typeface="Calibri" panose="020F0502020204030204" pitchFamily="34" charset="0"/>
                        </a:rPr>
                        <a:t>Band escalation cost </a:t>
                      </a:r>
                      <a:endParaRPr lang="en-IN" sz="100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US" sz="1000" b="0" i="0" u="none" strike="noStrike" dirty="0" smtClean="0">
                          <a:solidFill>
                            <a:srgbClr val="000000"/>
                          </a:solidFill>
                          <a:effectLst/>
                          <a:latin typeface="+mn-lt"/>
                          <a:cs typeface="Calibri" panose="020F0502020204030204" pitchFamily="34" charset="0"/>
                        </a:rPr>
                        <a:t>Total</a:t>
                      </a:r>
                      <a:r>
                        <a:rPr lang="en-US" sz="1000" b="0" i="0" u="none" strike="noStrike" baseline="0" dirty="0" smtClean="0">
                          <a:solidFill>
                            <a:srgbClr val="000000"/>
                          </a:solidFill>
                          <a:effectLst/>
                          <a:latin typeface="+mn-lt"/>
                          <a:cs typeface="Calibri" panose="020F0502020204030204" pitchFamily="34" charset="0"/>
                        </a:rPr>
                        <a:t> extra cost incurred due to employees lying beyond defined bands</a:t>
                      </a:r>
                      <a:endParaRPr lang="en-IN" sz="100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00" b="0" i="0" u="none" strike="noStrike" dirty="0" smtClean="0">
                          <a:solidFill>
                            <a:srgbClr val="000000"/>
                          </a:solidFill>
                          <a:effectLst/>
                          <a:latin typeface="+mn-lt"/>
                          <a:cs typeface="Calibri" panose="020F0502020204030204" pitchFamily="34" charset="0"/>
                        </a:rPr>
                        <a:t>Total extra</a:t>
                      </a:r>
                      <a:r>
                        <a:rPr lang="en-IN" sz="1000" b="0" i="0" u="none" strike="noStrike" baseline="0" dirty="0" smtClean="0">
                          <a:solidFill>
                            <a:srgbClr val="000000"/>
                          </a:solidFill>
                          <a:effectLst/>
                          <a:latin typeface="+mn-lt"/>
                          <a:cs typeface="Calibri" panose="020F0502020204030204" pitchFamily="34" charset="0"/>
                        </a:rPr>
                        <a:t> cost due to employees beyond defined bands/ Total CTC*100</a:t>
                      </a:r>
                      <a:endParaRPr lang="en-IN" sz="100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00" b="0" i="0" u="none" strike="noStrike" dirty="0" smtClean="0">
                          <a:solidFill>
                            <a:srgbClr val="000000"/>
                          </a:solidFill>
                          <a:effectLst/>
                          <a:latin typeface="+mn-lt"/>
                          <a:cs typeface="Calibri" panose="020F0502020204030204" pitchFamily="34" charset="0"/>
                        </a:rPr>
                        <a:t>%</a:t>
                      </a:r>
                      <a:endParaRPr lang="en-IN" sz="100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US" sz="1050" b="0" i="0" u="none" strike="noStrike" dirty="0" smtClean="0">
                          <a:solidFill>
                            <a:srgbClr val="000000"/>
                          </a:solidFill>
                          <a:effectLst/>
                          <a:latin typeface="+mn-lt"/>
                        </a:rPr>
                        <a:t>Monthly</a:t>
                      </a:r>
                      <a:endParaRPr lang="en-GB"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US" sz="1050" b="0" i="0" u="none" strike="noStrike" dirty="0" smtClean="0">
                          <a:solidFill>
                            <a:srgbClr val="000000"/>
                          </a:solidFill>
                          <a:effectLst/>
                          <a:latin typeface="+mn-lt"/>
                          <a:cs typeface="Calibri" panose="020F0502020204030204" pitchFamily="34" charset="0"/>
                        </a:rPr>
                        <a:t>5</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c>
                  <a:txBody>
                    <a:bodyPr/>
                    <a:lstStyle/>
                    <a:p>
                      <a:pPr algn="l" fontAlgn="b"/>
                      <a:r>
                        <a:rPr lang="en-US" sz="1000" b="0" i="0" u="none" strike="noStrike" dirty="0" smtClean="0">
                          <a:solidFill>
                            <a:schemeClr val="tx1"/>
                          </a:solidFill>
                          <a:effectLst/>
                          <a:latin typeface="+mn-lt"/>
                        </a:rPr>
                        <a:t>Employee Recognition </a:t>
                      </a:r>
                      <a:r>
                        <a:rPr lang="en-US" sz="1000" b="0" i="0" u="none" strike="noStrike" baseline="0" dirty="0" smtClean="0">
                          <a:solidFill>
                            <a:schemeClr val="tx1"/>
                          </a:solidFill>
                          <a:effectLst/>
                          <a:latin typeface="+mn-lt"/>
                        </a:rPr>
                        <a:t>Index</a:t>
                      </a:r>
                      <a:endParaRPr lang="en-GB" sz="100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c>
                  <a:txBody>
                    <a:bodyPr/>
                    <a:lstStyle/>
                    <a:p>
                      <a:pPr algn="l" fontAlgn="ctr"/>
                      <a:r>
                        <a:rPr lang="en-IN" sz="1000" b="0" i="0" u="none" strike="noStrike" dirty="0" smtClean="0">
                          <a:solidFill>
                            <a:schemeClr val="tx1"/>
                          </a:solidFill>
                          <a:effectLst/>
                          <a:latin typeface="+mn-lt"/>
                          <a:cs typeface="Calibri" panose="020F0502020204030204" pitchFamily="34" charset="0"/>
                        </a:rPr>
                        <a:t>Employee perception of</a:t>
                      </a:r>
                      <a:r>
                        <a:rPr lang="en-IN" sz="1000" b="0" i="0" u="none" strike="noStrike" baseline="0" dirty="0" smtClean="0">
                          <a:solidFill>
                            <a:schemeClr val="tx1"/>
                          </a:solidFill>
                          <a:effectLst/>
                          <a:latin typeface="+mn-lt"/>
                          <a:cs typeface="Calibri" panose="020F0502020204030204" pitchFamily="34" charset="0"/>
                        </a:rPr>
                        <a:t>  effectiveness of recognition programs</a:t>
                      </a:r>
                      <a:endParaRPr lang="en-IN" sz="100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c>
                  <a:txBody>
                    <a:bodyPr/>
                    <a:lstStyle/>
                    <a:p>
                      <a:pPr algn="l" fontAlgn="b"/>
                      <a:r>
                        <a:rPr lang="en-US" sz="1000" b="0" i="0" u="none" strike="noStrike" dirty="0" smtClean="0">
                          <a:solidFill>
                            <a:schemeClr val="tx1"/>
                          </a:solidFill>
                          <a:effectLst/>
                          <a:latin typeface="+mn-lt"/>
                        </a:rPr>
                        <a:t>Average</a:t>
                      </a:r>
                      <a:r>
                        <a:rPr lang="en-US" sz="1000" b="0" i="0" u="none" strike="noStrike" baseline="0" dirty="0" smtClean="0">
                          <a:solidFill>
                            <a:schemeClr val="tx1"/>
                          </a:solidFill>
                          <a:effectLst/>
                          <a:latin typeface="+mn-lt"/>
                        </a:rPr>
                        <a:t> of scores of the following question from M-care survey:</a:t>
                      </a:r>
                    </a:p>
                    <a:p>
                      <a:pPr marL="171450" indent="-171450" algn="l" fontAlgn="b">
                        <a:buFont typeface="Arial" panose="020B0604020202020204" pitchFamily="34" charset="0"/>
                        <a:buChar char="•"/>
                      </a:pPr>
                      <a:r>
                        <a:rPr lang="en-IN" sz="1000" b="0" i="0" u="none" strike="noStrike" dirty="0" smtClean="0">
                          <a:solidFill>
                            <a:schemeClr val="tx1"/>
                          </a:solidFill>
                          <a:effectLst/>
                          <a:latin typeface="+mn-lt"/>
                        </a:rPr>
                        <a:t>My manager recognizes people appropriately whenever  they do outstanding work.</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c>
                  <a:txBody>
                    <a:bodyPr/>
                    <a:lstStyle/>
                    <a:p>
                      <a:pPr algn="l" fontAlgn="ctr"/>
                      <a:r>
                        <a:rPr lang="en-IN" sz="1000" b="0" i="0" u="none" strike="noStrike" dirty="0" smtClean="0">
                          <a:solidFill>
                            <a:schemeClr val="tx1"/>
                          </a:solidFill>
                          <a:effectLst/>
                          <a:latin typeface="+mn-lt"/>
                          <a:cs typeface="Calibri" panose="020F0502020204030204" pitchFamily="34" charset="0"/>
                        </a:rPr>
                        <a:t>Number</a:t>
                      </a:r>
                      <a:endParaRPr lang="en-IN" sz="1000" b="0" i="0" u="none" strike="noStrike" dirty="0">
                        <a:solidFill>
                          <a:schemeClr val="tx1"/>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c>
                  <a:txBody>
                    <a:bodyPr/>
                    <a:lstStyle/>
                    <a:p>
                      <a:pPr algn="l" fontAlgn="b"/>
                      <a:r>
                        <a:rPr lang="en-US" sz="1000" b="0" i="0" u="none" strike="noStrike" dirty="0" smtClean="0">
                          <a:solidFill>
                            <a:schemeClr val="tx1"/>
                          </a:solidFill>
                          <a:effectLst/>
                          <a:latin typeface="+mn-lt"/>
                        </a:rPr>
                        <a:t>Yearly</a:t>
                      </a:r>
                      <a:endParaRPr lang="en-GB" sz="1000" b="0" i="0" u="none" strike="noStrike" dirty="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r>
            </a:tbl>
          </a:graphicData>
        </a:graphic>
      </p:graphicFrame>
    </p:spTree>
    <p:extLst>
      <p:ext uri="{BB962C8B-B14F-4D97-AF65-F5344CB8AC3E}">
        <p14:creationId xmlns:p14="http://schemas.microsoft.com/office/powerpoint/2010/main" val="901216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52" y="719141"/>
            <a:ext cx="10966449" cy="369332"/>
          </a:xfrm>
        </p:spPr>
        <p:txBody>
          <a:bodyPr/>
          <a:lstStyle/>
          <a:p>
            <a:r>
              <a:rPr lang="en-US" dirty="0"/>
              <a:t>HR KPI List: Exit </a:t>
            </a:r>
            <a:r>
              <a:rPr lang="en-US" dirty="0" smtClean="0"/>
              <a:t>Management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824261472"/>
              </p:ext>
            </p:extLst>
          </p:nvPr>
        </p:nvGraphicFramePr>
        <p:xfrm>
          <a:off x="327931" y="1196752"/>
          <a:ext cx="7896749" cy="4282440"/>
        </p:xfrm>
        <a:graphic>
          <a:graphicData uri="http://schemas.openxmlformats.org/drawingml/2006/table">
            <a:tbl>
              <a:tblPr>
                <a:tableStyleId>{2D5ABB26-0587-4C30-8999-92F81FD0307C}</a:tableStyleId>
              </a:tblPr>
              <a:tblGrid>
                <a:gridCol w="478699"/>
                <a:gridCol w="1528851"/>
                <a:gridCol w="1345475"/>
                <a:gridCol w="2690953"/>
                <a:gridCol w="822237"/>
                <a:gridCol w="1030534"/>
              </a:tblGrid>
              <a:tr h="396000">
                <a:tc>
                  <a:txBody>
                    <a:bodyPr/>
                    <a:lstStyle/>
                    <a:p>
                      <a:pPr algn="ctr" fontAlgn="ctr"/>
                      <a:r>
                        <a:rPr lang="en-GB" sz="1000" b="1" u="none" strike="noStrike" dirty="0" smtClean="0">
                          <a:solidFill>
                            <a:schemeClr val="bg1"/>
                          </a:solidFill>
                          <a:effectLst/>
                          <a:latin typeface="+mn-lt"/>
                          <a:cs typeface="Calibri" panose="020F0502020204030204" pitchFamily="34" charset="0"/>
                        </a:rPr>
                        <a:t>Sr. No</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fontAlgn="ctr"/>
                      <a:r>
                        <a:rPr lang="en-GB" sz="1000" b="1" u="none" strike="noStrike" dirty="0" smtClean="0">
                          <a:solidFill>
                            <a:schemeClr val="bg1"/>
                          </a:solidFill>
                          <a:effectLst/>
                          <a:latin typeface="+mn-lt"/>
                          <a:cs typeface="Calibri" panose="020F0502020204030204" pitchFamily="34" charset="0"/>
                        </a:rPr>
                        <a:t>KPI</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marL="0" algn="ctr" defTabSz="914400" rtl="0" eaLnBrk="1" fontAlgn="ctr" latinLnBrk="0" hangingPunct="1"/>
                      <a:r>
                        <a:rPr lang="en-US" sz="1000" b="1" u="none" strike="noStrike" kern="1200" dirty="0" smtClean="0">
                          <a:solidFill>
                            <a:schemeClr val="bg1"/>
                          </a:solidFill>
                          <a:effectLst/>
                          <a:latin typeface="+mn-lt"/>
                          <a:ea typeface="+mn-ea"/>
                          <a:cs typeface="Calibri" panose="020F0502020204030204" pitchFamily="34" charset="0"/>
                        </a:rPr>
                        <a:t>KPI Definition</a:t>
                      </a:r>
                      <a:endParaRPr lang="en-GB" sz="1000" b="1" u="none" strike="noStrike" kern="1200" dirty="0">
                        <a:solidFill>
                          <a:schemeClr val="bg1"/>
                        </a:solidFill>
                        <a:effectLst/>
                        <a:latin typeface="+mn-lt"/>
                        <a:ea typeface="+mn-ea"/>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marL="0" algn="ctr" defTabSz="914400" rtl="0" eaLnBrk="1" fontAlgn="ctr" latinLnBrk="0" hangingPunct="1"/>
                      <a:r>
                        <a:rPr lang="en-US" sz="1000" b="1" u="none" strike="noStrike" kern="1200" dirty="0" smtClean="0">
                          <a:solidFill>
                            <a:schemeClr val="bg1"/>
                          </a:solidFill>
                          <a:effectLst/>
                          <a:latin typeface="+mn-lt"/>
                          <a:ea typeface="+mn-ea"/>
                          <a:cs typeface="Calibri" panose="020F0502020204030204" pitchFamily="34" charset="0"/>
                        </a:rPr>
                        <a:t>KPI Formula</a:t>
                      </a:r>
                      <a:endParaRPr lang="en-GB" sz="1000" b="1" u="none" strike="noStrike" kern="1200" dirty="0">
                        <a:solidFill>
                          <a:schemeClr val="bg1"/>
                        </a:solidFill>
                        <a:effectLst/>
                        <a:latin typeface="+mn-lt"/>
                        <a:ea typeface="+mn-ea"/>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fontAlgn="ctr"/>
                      <a:r>
                        <a:rPr lang="en-US" sz="1000" b="1" i="0" u="none" strike="noStrike" dirty="0" smtClean="0">
                          <a:solidFill>
                            <a:schemeClr val="bg1"/>
                          </a:solidFill>
                          <a:effectLst/>
                          <a:latin typeface="+mn-lt"/>
                          <a:cs typeface="Calibri" panose="020F0502020204030204" pitchFamily="34" charset="0"/>
                        </a:rPr>
                        <a:t>Unit of Measure</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a:r>
                        <a:rPr lang="en-US" sz="1000" b="1" dirty="0" smtClean="0">
                          <a:solidFill>
                            <a:schemeClr val="bg1"/>
                          </a:solidFill>
                          <a:latin typeface="+mn-lt"/>
                        </a:rPr>
                        <a:t>Publishing Frequency</a:t>
                      </a:r>
                      <a:endParaRPr lang="en-IN" sz="1000" b="1" dirty="0">
                        <a:solidFill>
                          <a:schemeClr val="bg1"/>
                        </a:solidFill>
                        <a:latin typeface="+mn-lt"/>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r>
              <a:tr h="296589">
                <a:tc>
                  <a:txBody>
                    <a:bodyPr/>
                    <a:lstStyle/>
                    <a:p>
                      <a:pPr algn="l" fontAlgn="b"/>
                      <a:r>
                        <a:rPr lang="en-US" sz="1050" b="0" i="0" u="none" strike="noStrike" dirty="0" smtClean="0">
                          <a:solidFill>
                            <a:srgbClr val="000000"/>
                          </a:solidFill>
                          <a:effectLst/>
                          <a:latin typeface="+mn-lt"/>
                          <a:cs typeface="Calibri" panose="020F0502020204030204" pitchFamily="34" charset="0"/>
                        </a:rPr>
                        <a:t>1</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cs typeface="Calibri" panose="020F0502020204030204" pitchFamily="34" charset="0"/>
                        </a:rPr>
                        <a:t>Attrition </a:t>
                      </a:r>
                      <a:r>
                        <a:rPr lang="en-IN" sz="1050" b="0" i="0" u="none" strike="noStrike" dirty="0" smtClean="0">
                          <a:solidFill>
                            <a:srgbClr val="000000"/>
                          </a:solidFill>
                          <a:effectLst/>
                          <a:latin typeface="+mn-lt"/>
                          <a:cs typeface="Calibri" panose="020F0502020204030204" pitchFamily="34" charset="0"/>
                        </a:rPr>
                        <a:t>rate </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cs typeface="Calibri" panose="020F0502020204030204" pitchFamily="34" charset="0"/>
                        </a:rPr>
                        <a:t>Annualized attrition rate at which employees voluntarily leave the </a:t>
                      </a:r>
                      <a:r>
                        <a:rPr lang="en-IN" sz="1050" b="0" i="0" u="none" strike="noStrike" dirty="0" smtClean="0">
                          <a:solidFill>
                            <a:srgbClr val="000000"/>
                          </a:solidFill>
                          <a:effectLst/>
                          <a:latin typeface="+mn-lt"/>
                          <a:cs typeface="Calibri" panose="020F0502020204030204" pitchFamily="34" charset="0"/>
                        </a:rPr>
                        <a:t>organization(via </a:t>
                      </a:r>
                      <a:r>
                        <a:rPr lang="en-IN" sz="1050" b="0" i="0" u="none" strike="noStrike" dirty="0">
                          <a:solidFill>
                            <a:srgbClr val="000000"/>
                          </a:solidFill>
                          <a:effectLst/>
                          <a:latin typeface="+mn-lt"/>
                          <a:cs typeface="Calibri" panose="020F0502020204030204" pitchFamily="34" charset="0"/>
                        </a:rPr>
                        <a:t>resignation)</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rgbClr val="000000"/>
                          </a:solidFill>
                          <a:effectLst/>
                          <a:latin typeface="+mn-lt"/>
                          <a:cs typeface="Calibri" panose="020F0502020204030204" pitchFamily="34" charset="0"/>
                        </a:rPr>
                        <a:t>(12 / No. of months in the period) X (No. of employee left organization during the period(through resignation) / Average No. of employees during the period)</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cs typeface="Calibri" panose="020F0502020204030204" pitchFamily="34" charset="0"/>
                        </a:rPr>
                        <a:t>%</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cs typeface="Calibri" panose="020F0502020204030204" pitchFamily="34" charset="0"/>
                        </a:rPr>
                        <a:t>Monthly</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GB" sz="1050" b="0" i="0" u="none" strike="noStrike" dirty="0" smtClean="0">
                          <a:solidFill>
                            <a:srgbClr val="000000"/>
                          </a:solidFill>
                          <a:effectLst/>
                          <a:latin typeface="+mn-lt"/>
                          <a:cs typeface="Calibri" panose="020F0502020204030204" pitchFamily="34" charset="0"/>
                        </a:rPr>
                        <a:t>2</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rgbClr val="000000"/>
                          </a:solidFill>
                          <a:effectLst/>
                          <a:latin typeface="+mn-lt"/>
                          <a:cs typeface="Calibri" panose="020F0502020204030204" pitchFamily="34" charset="0"/>
                        </a:rPr>
                        <a:t>Regrettable</a:t>
                      </a:r>
                      <a:r>
                        <a:rPr lang="en-IN" sz="1050" b="0" i="0" u="none" strike="noStrike" baseline="0" dirty="0" smtClean="0">
                          <a:solidFill>
                            <a:srgbClr val="000000"/>
                          </a:solidFill>
                          <a:effectLst/>
                          <a:latin typeface="+mn-lt"/>
                          <a:cs typeface="Calibri" panose="020F0502020204030204" pitchFamily="34" charset="0"/>
                        </a:rPr>
                        <a:t> </a:t>
                      </a:r>
                      <a:r>
                        <a:rPr lang="en-IN" sz="1050" b="0" i="0" u="none" strike="noStrike" dirty="0" smtClean="0">
                          <a:solidFill>
                            <a:srgbClr val="000000"/>
                          </a:solidFill>
                          <a:effectLst/>
                          <a:latin typeface="+mn-lt"/>
                          <a:cs typeface="Calibri" panose="020F0502020204030204" pitchFamily="34" charset="0"/>
                        </a:rPr>
                        <a:t>Attrition rate </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cs typeface="Calibri" panose="020F0502020204030204" pitchFamily="34" charset="0"/>
                        </a:rPr>
                        <a:t>Annualized attrition rate at which </a:t>
                      </a:r>
                      <a:r>
                        <a:rPr lang="en-IN" sz="1050" b="0" i="0" u="none" strike="noStrike" dirty="0" smtClean="0">
                          <a:solidFill>
                            <a:srgbClr val="000000"/>
                          </a:solidFill>
                          <a:effectLst/>
                          <a:latin typeface="+mn-lt"/>
                          <a:cs typeface="Calibri" panose="020F0502020204030204" pitchFamily="34" charset="0"/>
                        </a:rPr>
                        <a:t>employees (S+ &amp; ES Rating) </a:t>
                      </a:r>
                      <a:r>
                        <a:rPr lang="en-IN" sz="1050" b="0" i="0" u="none" strike="noStrike" dirty="0">
                          <a:solidFill>
                            <a:srgbClr val="000000"/>
                          </a:solidFill>
                          <a:effectLst/>
                          <a:latin typeface="+mn-lt"/>
                          <a:cs typeface="Calibri" panose="020F0502020204030204" pitchFamily="34" charset="0"/>
                        </a:rPr>
                        <a:t>voluntarily leave the </a:t>
                      </a:r>
                      <a:r>
                        <a:rPr lang="en-IN" sz="1050" b="0" i="0" u="none" strike="noStrike" dirty="0" smtClean="0">
                          <a:solidFill>
                            <a:srgbClr val="000000"/>
                          </a:solidFill>
                          <a:effectLst/>
                          <a:latin typeface="+mn-lt"/>
                          <a:cs typeface="Calibri" panose="020F0502020204030204" pitchFamily="34" charset="0"/>
                        </a:rPr>
                        <a:t>organization(via </a:t>
                      </a:r>
                      <a:r>
                        <a:rPr lang="en-IN" sz="1050" b="0" i="0" u="none" strike="noStrike" dirty="0">
                          <a:solidFill>
                            <a:srgbClr val="000000"/>
                          </a:solidFill>
                          <a:effectLst/>
                          <a:latin typeface="+mn-lt"/>
                          <a:cs typeface="Calibri" panose="020F0502020204030204" pitchFamily="34" charset="0"/>
                        </a:rPr>
                        <a:t>resignation)</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rgbClr val="000000"/>
                          </a:solidFill>
                          <a:effectLst/>
                          <a:latin typeface="+mn-lt"/>
                          <a:cs typeface="Calibri" panose="020F0502020204030204" pitchFamily="34" charset="0"/>
                        </a:rPr>
                        <a:t>(12 / No. of months in the period) X (No. of employee (S+ &amp; ES Rating) left organization during the period(through resignation) / Average No. of employees (S+ &amp; ES Rating) during the period)</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cs typeface="Calibri" panose="020F0502020204030204" pitchFamily="34" charset="0"/>
                        </a:rPr>
                        <a:t>%</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cs typeface="Calibri" panose="020F0502020204030204" pitchFamily="34" charset="0"/>
                        </a:rPr>
                        <a:t>Monthly</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US" sz="1050" b="0" i="0" u="none" strike="noStrike" dirty="0" smtClean="0">
                          <a:solidFill>
                            <a:srgbClr val="000000"/>
                          </a:solidFill>
                          <a:effectLst/>
                          <a:latin typeface="+mn-lt"/>
                          <a:cs typeface="Calibri" panose="020F0502020204030204" pitchFamily="34" charset="0"/>
                        </a:rPr>
                        <a:t>3</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rgbClr val="000000"/>
                          </a:solidFill>
                          <a:effectLst/>
                          <a:latin typeface="+mn-lt"/>
                        </a:rPr>
                        <a:t>High-potential attrition </a:t>
                      </a:r>
                      <a:r>
                        <a:rPr lang="en-IN" sz="1050" b="0" i="0" u="none" strike="noStrike" dirty="0">
                          <a:solidFill>
                            <a:srgbClr val="000000"/>
                          </a:solidFill>
                          <a:effectLst/>
                          <a:latin typeface="+mn-lt"/>
                        </a:rPr>
                        <a:t>Rate</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rPr>
                        <a:t>Annualized attrition rate at which high potential employees voluntarily leave the </a:t>
                      </a:r>
                      <a:r>
                        <a:rPr lang="en-IN" sz="1050" b="0" i="0" u="none" strike="noStrike" dirty="0" smtClean="0">
                          <a:solidFill>
                            <a:srgbClr val="000000"/>
                          </a:solidFill>
                          <a:effectLst/>
                          <a:latin typeface="+mn-lt"/>
                        </a:rPr>
                        <a:t>organization (</a:t>
                      </a:r>
                      <a:r>
                        <a:rPr lang="en-IN" sz="1050" b="0" i="0" u="none" strike="noStrike" dirty="0">
                          <a:solidFill>
                            <a:srgbClr val="000000"/>
                          </a:solidFill>
                          <a:effectLst/>
                          <a:latin typeface="+mn-lt"/>
                        </a:rPr>
                        <a:t>via resignation)</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rPr>
                        <a:t>(12 / No. of months in the period) X (No. of high potential employee left organization during the period(through resignation) / Average no. of high potentials employees during the period)</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mn-lt"/>
                        </a:rPr>
                        <a:t>%</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US" sz="1050" b="0" i="0" u="none" strike="noStrike" smtClean="0">
                          <a:solidFill>
                            <a:srgbClr val="000000"/>
                          </a:solidFill>
                          <a:effectLst/>
                          <a:latin typeface="+mn-lt"/>
                        </a:rPr>
                        <a:t>Monthly</a:t>
                      </a:r>
                      <a:endParaRPr lang="en-GB"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US" sz="1050" b="0" i="0" u="none" strike="noStrike" dirty="0" smtClean="0">
                          <a:solidFill>
                            <a:srgbClr val="000000"/>
                          </a:solidFill>
                          <a:effectLst/>
                          <a:latin typeface="+mn-lt"/>
                          <a:cs typeface="Calibri" panose="020F0502020204030204" pitchFamily="34" charset="0"/>
                        </a:rPr>
                        <a:t>4</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GB" sz="1050" b="0" i="0" u="none" strike="noStrike" dirty="0" smtClean="0">
                          <a:solidFill>
                            <a:srgbClr val="000000"/>
                          </a:solidFill>
                          <a:effectLst/>
                          <a:latin typeface="+mn-lt"/>
                        </a:rPr>
                        <a:t>Reason for attrition</a:t>
                      </a:r>
                      <a:endParaRPr lang="en-GB"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US" sz="1050" b="0" i="0" u="none" strike="noStrike" dirty="0" smtClean="0">
                          <a:solidFill>
                            <a:srgbClr val="000000"/>
                          </a:solidFill>
                          <a:effectLst/>
                          <a:latin typeface="+mn-lt"/>
                          <a:cs typeface="Calibri" panose="020F0502020204030204" pitchFamily="34" charset="0"/>
                        </a:rPr>
                        <a:t>Percentage distribution of reason for attrition</a:t>
                      </a:r>
                      <a:endParaRPr lang="en-IN"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GB" sz="1050" b="0" i="0" u="none" strike="noStrike" dirty="0" smtClean="0">
                          <a:solidFill>
                            <a:srgbClr val="000000"/>
                          </a:solidFill>
                          <a:effectLst/>
                          <a:latin typeface="+mn-lt"/>
                        </a:rPr>
                        <a:t>Number</a:t>
                      </a:r>
                      <a:r>
                        <a:rPr lang="en-GB" sz="1050" b="0" i="0" u="none" strike="noStrike" baseline="0" dirty="0" smtClean="0">
                          <a:solidFill>
                            <a:srgbClr val="000000"/>
                          </a:solidFill>
                          <a:effectLst/>
                          <a:latin typeface="+mn-lt"/>
                        </a:rPr>
                        <a:t> of Occurrences of a reason/ </a:t>
                      </a:r>
                      <a:r>
                        <a:rPr lang="en-IN" sz="1050" b="0" i="0" u="none" strike="noStrike" dirty="0" smtClean="0">
                          <a:solidFill>
                            <a:srgbClr val="000000"/>
                          </a:solidFill>
                          <a:effectLst/>
                          <a:latin typeface="+mn-lt"/>
                          <a:cs typeface="Calibri" panose="020F0502020204030204" pitchFamily="34" charset="0"/>
                        </a:rPr>
                        <a:t>No. of employee left organization</a:t>
                      </a:r>
                      <a:r>
                        <a:rPr lang="en-GB" sz="1050" b="0" i="0" u="none" strike="noStrike" baseline="0" dirty="0" smtClean="0">
                          <a:solidFill>
                            <a:srgbClr val="000000"/>
                          </a:solidFill>
                          <a:effectLst/>
                          <a:latin typeface="+mn-lt"/>
                        </a:rPr>
                        <a:t> * 100</a:t>
                      </a:r>
                      <a:endParaRPr lang="en-GB"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rgbClr val="000000"/>
                          </a:solidFill>
                          <a:effectLst/>
                          <a:latin typeface="+mn-lt"/>
                          <a:cs typeface="Calibri" panose="020F0502020204030204" pitchFamily="34" charset="0"/>
                        </a:rPr>
                        <a:t>%</a:t>
                      </a:r>
                      <a:endParaRPr lang="en-IN"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b"/>
                      <a:r>
                        <a:rPr lang="en-US" sz="1050" b="0" i="0" u="none" strike="noStrike" dirty="0" smtClean="0">
                          <a:solidFill>
                            <a:srgbClr val="000000"/>
                          </a:solidFill>
                          <a:effectLst/>
                          <a:latin typeface="+mn-lt"/>
                        </a:rPr>
                        <a:t>Monthly</a:t>
                      </a:r>
                      <a:endParaRPr lang="en-GB" sz="1050" b="0" i="0" u="none" strike="noStrike" dirty="0">
                        <a:solidFill>
                          <a:srgbClr val="000000"/>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62779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52" y="719141"/>
            <a:ext cx="10966449" cy="369332"/>
          </a:xfrm>
        </p:spPr>
        <p:txBody>
          <a:bodyPr/>
          <a:lstStyle/>
          <a:p>
            <a:r>
              <a:rPr lang="en-US" dirty="0"/>
              <a:t>Additional </a:t>
            </a:r>
            <a:r>
              <a:rPr lang="en-US" dirty="0" err="1"/>
              <a:t>KPI</a:t>
            </a:r>
            <a:r>
              <a:rPr lang="en-US" dirty="0"/>
              <a:t> </a:t>
            </a:r>
            <a:r>
              <a:rPr lang="en-US" dirty="0" smtClean="0"/>
              <a:t>List: Employee Engagement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457832913"/>
              </p:ext>
            </p:extLst>
          </p:nvPr>
        </p:nvGraphicFramePr>
        <p:xfrm>
          <a:off x="327931" y="1196752"/>
          <a:ext cx="7896749" cy="3070860"/>
        </p:xfrm>
        <a:graphic>
          <a:graphicData uri="http://schemas.openxmlformats.org/drawingml/2006/table">
            <a:tbl>
              <a:tblPr>
                <a:tableStyleId>{2D5ABB26-0587-4C30-8999-92F81FD0307C}</a:tableStyleId>
              </a:tblPr>
              <a:tblGrid>
                <a:gridCol w="478699"/>
                <a:gridCol w="1528851"/>
                <a:gridCol w="1345475"/>
                <a:gridCol w="2690953"/>
                <a:gridCol w="822237"/>
                <a:gridCol w="1030534"/>
              </a:tblGrid>
              <a:tr h="396000">
                <a:tc>
                  <a:txBody>
                    <a:bodyPr/>
                    <a:lstStyle/>
                    <a:p>
                      <a:pPr algn="ctr" fontAlgn="ctr"/>
                      <a:r>
                        <a:rPr lang="en-GB" sz="1000" b="1" u="none" strike="noStrike" dirty="0" smtClean="0">
                          <a:solidFill>
                            <a:schemeClr val="bg1"/>
                          </a:solidFill>
                          <a:effectLst/>
                          <a:latin typeface="+mn-lt"/>
                          <a:cs typeface="Calibri" panose="020F0502020204030204" pitchFamily="34" charset="0"/>
                        </a:rPr>
                        <a:t>Sr. No</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fontAlgn="ctr"/>
                      <a:r>
                        <a:rPr lang="en-GB" sz="1000" b="1" u="none" strike="noStrike" dirty="0" smtClean="0">
                          <a:solidFill>
                            <a:schemeClr val="bg1"/>
                          </a:solidFill>
                          <a:effectLst/>
                          <a:latin typeface="+mn-lt"/>
                          <a:cs typeface="Calibri" panose="020F0502020204030204" pitchFamily="34" charset="0"/>
                        </a:rPr>
                        <a:t>KPI</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marL="0" algn="ctr" defTabSz="914400" rtl="0" eaLnBrk="1" fontAlgn="ctr" latinLnBrk="0" hangingPunct="1"/>
                      <a:r>
                        <a:rPr lang="en-US" sz="1000" b="1" u="none" strike="noStrike" kern="1200" dirty="0" smtClean="0">
                          <a:solidFill>
                            <a:schemeClr val="bg1"/>
                          </a:solidFill>
                          <a:effectLst/>
                          <a:latin typeface="+mn-lt"/>
                          <a:ea typeface="+mn-ea"/>
                          <a:cs typeface="Calibri" panose="020F0502020204030204" pitchFamily="34" charset="0"/>
                        </a:rPr>
                        <a:t>KPI Definition</a:t>
                      </a:r>
                      <a:endParaRPr lang="en-GB" sz="1000" b="1" u="none" strike="noStrike" kern="1200" dirty="0">
                        <a:solidFill>
                          <a:schemeClr val="bg1"/>
                        </a:solidFill>
                        <a:effectLst/>
                        <a:latin typeface="+mn-lt"/>
                        <a:ea typeface="+mn-ea"/>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marL="0" algn="ctr" defTabSz="914400" rtl="0" eaLnBrk="1" fontAlgn="ctr" latinLnBrk="0" hangingPunct="1"/>
                      <a:r>
                        <a:rPr lang="en-US" sz="1000" b="1" u="none" strike="noStrike" kern="1200" dirty="0" smtClean="0">
                          <a:solidFill>
                            <a:schemeClr val="bg1"/>
                          </a:solidFill>
                          <a:effectLst/>
                          <a:latin typeface="+mn-lt"/>
                          <a:ea typeface="+mn-ea"/>
                          <a:cs typeface="Calibri" panose="020F0502020204030204" pitchFamily="34" charset="0"/>
                        </a:rPr>
                        <a:t>KPI Formula</a:t>
                      </a:r>
                      <a:endParaRPr lang="en-GB" sz="1000" b="1" u="none" strike="noStrike" kern="1200" dirty="0">
                        <a:solidFill>
                          <a:schemeClr val="bg1"/>
                        </a:solidFill>
                        <a:effectLst/>
                        <a:latin typeface="+mn-lt"/>
                        <a:ea typeface="+mn-ea"/>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fontAlgn="ctr"/>
                      <a:r>
                        <a:rPr lang="en-US" sz="1000" b="1" i="0" u="none" strike="noStrike" dirty="0" smtClean="0">
                          <a:solidFill>
                            <a:schemeClr val="bg1"/>
                          </a:solidFill>
                          <a:effectLst/>
                          <a:latin typeface="+mn-lt"/>
                          <a:cs typeface="Calibri" panose="020F0502020204030204" pitchFamily="34" charset="0"/>
                        </a:rPr>
                        <a:t>Unit of Measure</a:t>
                      </a:r>
                      <a:endParaRPr lang="en-GB" sz="1000" b="1" i="0" u="none" strike="noStrike" dirty="0">
                        <a:solidFill>
                          <a:schemeClr val="bg1"/>
                        </a:solidFill>
                        <a:effectLst/>
                        <a:latin typeface="+mn-lt"/>
                        <a:cs typeface="Calibri" panose="020F050202020403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c>
                  <a:txBody>
                    <a:bodyPr/>
                    <a:lstStyle/>
                    <a:p>
                      <a:pPr algn="ctr"/>
                      <a:r>
                        <a:rPr lang="en-US" sz="1000" b="1" dirty="0" smtClean="0">
                          <a:solidFill>
                            <a:schemeClr val="bg1"/>
                          </a:solidFill>
                          <a:latin typeface="+mn-lt"/>
                        </a:rPr>
                        <a:t>Publishing Frequency</a:t>
                      </a:r>
                      <a:endParaRPr lang="en-IN" sz="1000" b="1" dirty="0">
                        <a:solidFill>
                          <a:schemeClr val="bg1"/>
                        </a:solidFill>
                        <a:latin typeface="+mn-lt"/>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tx2">
                        <a:lumMod val="60000"/>
                        <a:lumOff val="40000"/>
                      </a:schemeClr>
                    </a:solidFill>
                  </a:tcPr>
                </a:tc>
              </a:tr>
              <a:tr h="296589">
                <a:tc>
                  <a:txBody>
                    <a:bodyPr/>
                    <a:lstStyle/>
                    <a:p>
                      <a:pPr algn="l" fontAlgn="b"/>
                      <a:r>
                        <a:rPr lang="en-GB" sz="1050" b="0" i="0" u="none" strike="noStrike" dirty="0" smtClean="0">
                          <a:solidFill>
                            <a:srgbClr val="000000"/>
                          </a:solidFill>
                          <a:effectLst/>
                          <a:latin typeface="+mn-lt"/>
                          <a:cs typeface="Calibri" panose="020F0502020204030204" pitchFamily="34" charset="0"/>
                        </a:rPr>
                        <a:t>1</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rgbClr val="000000"/>
                          </a:solidFill>
                          <a:effectLst/>
                          <a:latin typeface="+mn-lt"/>
                          <a:cs typeface="Calibri" panose="020F0502020204030204" pitchFamily="34" charset="0"/>
                        </a:rPr>
                        <a:t>Employee</a:t>
                      </a:r>
                      <a:r>
                        <a:rPr lang="en-IN" sz="1050" b="0" i="0" u="none" strike="noStrike" baseline="0" dirty="0" smtClean="0">
                          <a:solidFill>
                            <a:srgbClr val="000000"/>
                          </a:solidFill>
                          <a:effectLst/>
                          <a:latin typeface="+mn-lt"/>
                          <a:cs typeface="Calibri" panose="020F0502020204030204" pitchFamily="34" charset="0"/>
                        </a:rPr>
                        <a:t> engagement survey participation </a:t>
                      </a:r>
                      <a:endParaRPr lang="en-IN"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US" sz="1050" b="0" i="0" u="none" strike="noStrike" dirty="0" smtClean="0">
                          <a:solidFill>
                            <a:srgbClr val="000000"/>
                          </a:solidFill>
                          <a:effectLst/>
                          <a:latin typeface="+mn-lt"/>
                          <a:cs typeface="Calibri" panose="020F0502020204030204" pitchFamily="34" charset="0"/>
                        </a:rPr>
                        <a:t>Employee</a:t>
                      </a:r>
                      <a:r>
                        <a:rPr lang="en-US" sz="1050" b="0" i="0" u="none" strike="noStrike" baseline="0" dirty="0" smtClean="0">
                          <a:solidFill>
                            <a:srgbClr val="000000"/>
                          </a:solidFill>
                          <a:effectLst/>
                          <a:latin typeface="+mn-lt"/>
                          <a:cs typeface="Calibri" panose="020F0502020204030204" pitchFamily="34" charset="0"/>
                        </a:rPr>
                        <a:t> participation in employee engagement survey</a:t>
                      </a:r>
                      <a:endParaRPr lang="en-IN"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IN" sz="1050" b="0" i="0" u="none" strike="noStrike" dirty="0" smtClean="0">
                          <a:solidFill>
                            <a:srgbClr val="000000"/>
                          </a:solidFill>
                          <a:effectLst/>
                          <a:latin typeface="+mn-lt"/>
                          <a:cs typeface="Calibri" panose="020F0502020204030204" pitchFamily="34" charset="0"/>
                        </a:rPr>
                        <a:t>No.</a:t>
                      </a:r>
                      <a:r>
                        <a:rPr lang="en-IN" sz="1050" b="0" i="0" u="none" strike="noStrike" baseline="0" dirty="0" smtClean="0">
                          <a:solidFill>
                            <a:srgbClr val="000000"/>
                          </a:solidFill>
                          <a:effectLst/>
                          <a:latin typeface="+mn-lt"/>
                          <a:cs typeface="Calibri" panose="020F0502020204030204" pitchFamily="34" charset="0"/>
                        </a:rPr>
                        <a:t> of people participating in the engagement survey/ Total employee strength*100</a:t>
                      </a:r>
                      <a:endParaRPr lang="en-IN"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US" sz="1050" b="0" i="0" u="none" strike="noStrike" dirty="0" smtClean="0">
                          <a:solidFill>
                            <a:srgbClr val="000000"/>
                          </a:solidFill>
                          <a:effectLst/>
                          <a:latin typeface="+mn-lt"/>
                          <a:cs typeface="Calibri" panose="020F0502020204030204" pitchFamily="34" charset="0"/>
                        </a:rPr>
                        <a:t>%</a:t>
                      </a:r>
                      <a:endParaRPr lang="en-IN"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l" fontAlgn="ctr"/>
                      <a:r>
                        <a:rPr lang="en-US" sz="1050" b="0" i="0" u="none" strike="noStrike" dirty="0" smtClean="0">
                          <a:solidFill>
                            <a:srgbClr val="000000"/>
                          </a:solidFill>
                          <a:effectLst/>
                          <a:latin typeface="+mn-lt"/>
                          <a:cs typeface="Calibri" panose="020F0502020204030204" pitchFamily="34" charset="0"/>
                        </a:rPr>
                        <a:t>Yearly</a:t>
                      </a:r>
                      <a:endParaRPr lang="en-IN"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296589">
                <a:tc>
                  <a:txBody>
                    <a:bodyPr/>
                    <a:lstStyle/>
                    <a:p>
                      <a:pPr algn="l" fontAlgn="b"/>
                      <a:r>
                        <a:rPr lang="en-GB" sz="1050" b="0" i="0" u="none" strike="noStrike" dirty="0" smtClean="0">
                          <a:solidFill>
                            <a:srgbClr val="000000"/>
                          </a:solidFill>
                          <a:effectLst/>
                          <a:latin typeface="+mn-lt"/>
                          <a:cs typeface="Calibri" panose="020F0502020204030204" pitchFamily="34" charset="0"/>
                        </a:rPr>
                        <a:t>2</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lumMod val="20000"/>
                        <a:lumOff val="80000"/>
                      </a:schemeClr>
                    </a:solidFill>
                  </a:tcPr>
                </a:tc>
                <a:tc>
                  <a:txBody>
                    <a:bodyPr/>
                    <a:lstStyle/>
                    <a:p>
                      <a:pPr algn="l" fontAlgn="ctr"/>
                      <a:r>
                        <a:rPr lang="en-US" sz="1050" b="0" i="0" u="none" strike="noStrike" dirty="0" smtClean="0">
                          <a:solidFill>
                            <a:srgbClr val="000000"/>
                          </a:solidFill>
                          <a:effectLst/>
                          <a:latin typeface="+mn-lt"/>
                          <a:cs typeface="Calibri" panose="020F0502020204030204" pitchFamily="34" charset="0"/>
                        </a:rPr>
                        <a:t>Employee engagement score</a:t>
                      </a:r>
                      <a:endParaRPr lang="en-IN"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lumMod val="20000"/>
                        <a:lumOff val="80000"/>
                      </a:schemeClr>
                    </a:solidFill>
                  </a:tcPr>
                </a:tc>
                <a:tc>
                  <a:txBody>
                    <a:bodyPr/>
                    <a:lstStyle/>
                    <a:p>
                      <a:pPr algn="l" fontAlgn="ctr"/>
                      <a:r>
                        <a:rPr lang="en-US" sz="1050" b="0" i="0" u="none" strike="noStrike" dirty="0" smtClean="0">
                          <a:solidFill>
                            <a:srgbClr val="000000"/>
                          </a:solidFill>
                          <a:effectLst/>
                          <a:latin typeface="+mn-lt"/>
                          <a:cs typeface="Calibri" panose="020F0502020204030204" pitchFamily="34" charset="0"/>
                        </a:rPr>
                        <a:t>Employee Engagement Score as part of annual survey</a:t>
                      </a:r>
                      <a:endParaRPr lang="en-IN"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lumMod val="20000"/>
                        <a:lumOff val="80000"/>
                      </a:schemeClr>
                    </a:solidFill>
                  </a:tcPr>
                </a:tc>
                <a:tc>
                  <a:txBody>
                    <a:bodyPr/>
                    <a:lstStyle/>
                    <a:p>
                      <a:pPr algn="l" fontAlgn="b"/>
                      <a:r>
                        <a:rPr lang="en-US" sz="1050" b="0" i="0" u="none" strike="noStrike" dirty="0" smtClean="0">
                          <a:solidFill>
                            <a:schemeClr val="tx1"/>
                          </a:solidFill>
                          <a:effectLst/>
                          <a:latin typeface="+mn-lt"/>
                        </a:rPr>
                        <a:t>Average</a:t>
                      </a:r>
                      <a:r>
                        <a:rPr lang="en-US" sz="1050" b="0" i="0" u="none" strike="noStrike" baseline="0" dirty="0" smtClean="0">
                          <a:solidFill>
                            <a:schemeClr val="tx1"/>
                          </a:solidFill>
                          <a:effectLst/>
                          <a:latin typeface="+mn-lt"/>
                        </a:rPr>
                        <a:t> of scores of the following questions from M-care survey:</a:t>
                      </a:r>
                    </a:p>
                    <a:p>
                      <a:pPr marL="171450" indent="-171450" algn="l" fontAlgn="b">
                        <a:buFont typeface="Arial" panose="020B0604020202020204" pitchFamily="34" charset="0"/>
                        <a:buChar char="•"/>
                      </a:pPr>
                      <a:r>
                        <a:rPr lang="en-IN" sz="1050" b="0" i="0" u="none" strike="noStrike" dirty="0" smtClean="0">
                          <a:solidFill>
                            <a:schemeClr val="tx1"/>
                          </a:solidFill>
                          <a:effectLst/>
                          <a:latin typeface="+mn-lt"/>
                        </a:rPr>
                        <a:t>I am satisfied with my organization as a place to work</a:t>
                      </a:r>
                    </a:p>
                    <a:p>
                      <a:pPr marL="171450" indent="-171450" algn="l" fontAlgn="b">
                        <a:buFont typeface="Arial" panose="020B0604020202020204" pitchFamily="34" charset="0"/>
                        <a:buChar char="•"/>
                      </a:pPr>
                      <a:r>
                        <a:rPr lang="en-IN" sz="1050" b="0" i="0" u="none" strike="noStrike" dirty="0" smtClean="0">
                          <a:solidFill>
                            <a:schemeClr val="tx1"/>
                          </a:solidFill>
                          <a:effectLst/>
                          <a:latin typeface="+mn-lt"/>
                        </a:rPr>
                        <a:t>Two years from now, I see myself continuing to work for this organization</a:t>
                      </a:r>
                    </a:p>
                    <a:p>
                      <a:pPr marL="171450" indent="-171450" algn="l" fontAlgn="b">
                        <a:buFont typeface="Arial" panose="020B0604020202020204" pitchFamily="34" charset="0"/>
                        <a:buChar char="•"/>
                      </a:pPr>
                      <a:r>
                        <a:rPr lang="en-IN" sz="1050" b="0" i="0" u="none" strike="noStrike" dirty="0" smtClean="0">
                          <a:solidFill>
                            <a:schemeClr val="tx1"/>
                          </a:solidFill>
                          <a:effectLst/>
                          <a:latin typeface="+mn-lt"/>
                        </a:rPr>
                        <a:t>Please tell us how likely are you to recommend your company as a place to work</a:t>
                      </a: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lumMod val="20000"/>
                        <a:lumOff val="80000"/>
                      </a:schemeClr>
                    </a:solidFill>
                  </a:tcPr>
                </a:tc>
                <a:tc>
                  <a:txBody>
                    <a:bodyPr/>
                    <a:lstStyle/>
                    <a:p>
                      <a:pPr algn="l" fontAlgn="ctr"/>
                      <a:r>
                        <a:rPr lang="en-US" sz="1050" b="0" i="0" u="none" strike="noStrike" dirty="0" smtClean="0">
                          <a:solidFill>
                            <a:srgbClr val="000000"/>
                          </a:solidFill>
                          <a:effectLst/>
                          <a:latin typeface="+mn-lt"/>
                          <a:cs typeface="Calibri" panose="020F0502020204030204" pitchFamily="34" charset="0"/>
                        </a:rPr>
                        <a:t>Number</a:t>
                      </a:r>
                      <a:endParaRPr lang="en-IN"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lumMod val="20000"/>
                        <a:lumOff val="80000"/>
                      </a:schemeClr>
                    </a:solidFill>
                  </a:tcPr>
                </a:tc>
                <a:tc>
                  <a:txBody>
                    <a:bodyPr/>
                    <a:lstStyle/>
                    <a:p>
                      <a:pPr algn="l" fontAlgn="ctr"/>
                      <a:r>
                        <a:rPr lang="en-US" sz="1050" b="0" i="0" u="none" strike="noStrike" dirty="0" smtClean="0">
                          <a:solidFill>
                            <a:srgbClr val="000000"/>
                          </a:solidFill>
                          <a:effectLst/>
                          <a:latin typeface="+mn-lt"/>
                          <a:cs typeface="Calibri" panose="020F0502020204030204" pitchFamily="34" charset="0"/>
                        </a:rPr>
                        <a:t>Yearly</a:t>
                      </a:r>
                      <a:endParaRPr lang="en-IN"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lumMod val="20000"/>
                        <a:lumOff val="80000"/>
                      </a:schemeClr>
                    </a:solidFill>
                  </a:tcPr>
                </a:tc>
              </a:tr>
              <a:tr h="296589">
                <a:tc>
                  <a:txBody>
                    <a:bodyPr/>
                    <a:lstStyle/>
                    <a:p>
                      <a:pPr algn="l" fontAlgn="b"/>
                      <a:r>
                        <a:rPr lang="en-US" sz="1050" b="0" i="0" u="none" strike="noStrike" dirty="0" smtClean="0">
                          <a:solidFill>
                            <a:srgbClr val="000000"/>
                          </a:solidFill>
                          <a:effectLst/>
                          <a:latin typeface="+mn-lt"/>
                          <a:cs typeface="Calibri" panose="020F0502020204030204" pitchFamily="34" charset="0"/>
                        </a:rPr>
                        <a:t>3</a:t>
                      </a:r>
                      <a:endParaRPr lang="en-GB"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c>
                  <a:txBody>
                    <a:bodyPr/>
                    <a:lstStyle/>
                    <a:p>
                      <a:pPr algn="l" fontAlgn="ctr"/>
                      <a:r>
                        <a:rPr lang="en-IN" sz="1050" b="0" i="0" u="none" strike="noStrike" dirty="0" smtClean="0">
                          <a:solidFill>
                            <a:srgbClr val="000000"/>
                          </a:solidFill>
                          <a:effectLst/>
                          <a:latin typeface="+mn-lt"/>
                          <a:cs typeface="Calibri" panose="020F0502020204030204" pitchFamily="34" charset="0"/>
                        </a:rPr>
                        <a:t>M-Care Score</a:t>
                      </a:r>
                      <a:endParaRPr lang="en-IN"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c>
                  <a:txBody>
                    <a:bodyPr/>
                    <a:lstStyle/>
                    <a:p>
                      <a:pPr algn="l" fontAlgn="ctr"/>
                      <a:r>
                        <a:rPr lang="en-IN" sz="1050" b="0" i="0" u="none" strike="noStrike" dirty="0" smtClean="0">
                          <a:solidFill>
                            <a:srgbClr val="000000"/>
                          </a:solidFill>
                          <a:effectLst/>
                          <a:latin typeface="+mn-lt"/>
                          <a:cs typeface="Calibri" panose="020F0502020204030204" pitchFamily="34" charset="0"/>
                        </a:rPr>
                        <a:t> Overall M-care score</a:t>
                      </a:r>
                      <a:endParaRPr lang="en-IN"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c>
                  <a:txBody>
                    <a:bodyPr/>
                    <a:lstStyle/>
                    <a:p>
                      <a:pPr marL="171450" indent="-171450" algn="l" fontAlgn="b">
                        <a:buFont typeface="Arial" panose="020B0604020202020204" pitchFamily="34" charset="0"/>
                        <a:buChar char="•"/>
                      </a:pPr>
                      <a:r>
                        <a:rPr lang="en-IN" sz="1050" b="0" i="0" u="none" strike="noStrike" dirty="0" smtClean="0">
                          <a:solidFill>
                            <a:schemeClr val="tx1"/>
                          </a:solidFill>
                          <a:effectLst/>
                          <a:latin typeface="+mn-lt"/>
                        </a:rPr>
                        <a:t>Total M-Care</a:t>
                      </a:r>
                      <a:r>
                        <a:rPr lang="en-IN" sz="1050" b="0" i="0" u="none" strike="noStrike" baseline="0" dirty="0" smtClean="0">
                          <a:solidFill>
                            <a:schemeClr val="tx1"/>
                          </a:solidFill>
                          <a:effectLst/>
                          <a:latin typeface="+mn-lt"/>
                        </a:rPr>
                        <a:t> score as per M-Care Survey</a:t>
                      </a:r>
                      <a:endParaRPr lang="en-IN" sz="1050" b="0" i="0" u="none" strike="noStrike" dirty="0" smtClean="0">
                        <a:solidFill>
                          <a:schemeClr val="tx1"/>
                        </a:solidFill>
                        <a:effectLst/>
                        <a:latin typeface="+mn-lt"/>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c>
                  <a:txBody>
                    <a:bodyPr/>
                    <a:lstStyle/>
                    <a:p>
                      <a:pPr algn="l" fontAlgn="ctr"/>
                      <a:r>
                        <a:rPr lang="en-US" sz="1050" b="0" i="0" u="none" strike="noStrike" dirty="0" smtClean="0">
                          <a:solidFill>
                            <a:srgbClr val="000000"/>
                          </a:solidFill>
                          <a:effectLst/>
                          <a:latin typeface="+mn-lt"/>
                          <a:cs typeface="Calibri" panose="020F0502020204030204" pitchFamily="34" charset="0"/>
                        </a:rPr>
                        <a:t>Number</a:t>
                      </a:r>
                      <a:endParaRPr lang="en-IN"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c>
                  <a:txBody>
                    <a:bodyPr/>
                    <a:lstStyle/>
                    <a:p>
                      <a:pPr algn="l" fontAlgn="ctr"/>
                      <a:r>
                        <a:rPr lang="en-US" sz="1050" b="0" i="0" u="none" strike="noStrike" dirty="0" smtClean="0">
                          <a:solidFill>
                            <a:srgbClr val="000000"/>
                          </a:solidFill>
                          <a:effectLst/>
                          <a:latin typeface="+mn-lt"/>
                          <a:cs typeface="Calibri" panose="020F0502020204030204" pitchFamily="34" charset="0"/>
                        </a:rPr>
                        <a:t>Yearly</a:t>
                      </a:r>
                      <a:endParaRPr lang="en-IN" sz="1050" b="0" i="0" u="none" strike="noStrike" dirty="0">
                        <a:solidFill>
                          <a:srgbClr val="000000"/>
                        </a:solidFill>
                        <a:effectLst/>
                        <a:latin typeface="+mn-lt"/>
                        <a:cs typeface="Calibri" panose="020F0502020204030204" pitchFamily="34" charset="0"/>
                      </a:endParaRPr>
                    </a:p>
                  </a:txBody>
                  <a:tcPr marL="45720" marR="4572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rgbClr val="FFC000"/>
                    </a:solidFill>
                  </a:tcPr>
                </a:tc>
              </a:tr>
            </a:tbl>
          </a:graphicData>
        </a:graphic>
      </p:graphicFrame>
    </p:spTree>
    <p:extLst>
      <p:ext uri="{BB962C8B-B14F-4D97-AF65-F5344CB8AC3E}">
        <p14:creationId xmlns:p14="http://schemas.microsoft.com/office/powerpoint/2010/main" val="1668665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9fa7dca8fbc351adb27e6793839a4adc1acf"/>
</p:tagLst>
</file>

<file path=ppt/theme/theme1.xml><?xml version="1.0" encoding="utf-8"?>
<a:theme xmlns:a="http://schemas.openxmlformats.org/drawingml/2006/main" name="Mahindra Group Template_Eurostile">
  <a:themeElements>
    <a:clrScheme name="Mahindra Color Scheme">
      <a:dk1>
        <a:sysClr val="windowText" lastClr="000000"/>
      </a:dk1>
      <a:lt1>
        <a:sysClr val="window" lastClr="FFFFFF"/>
      </a:lt1>
      <a:dk2>
        <a:srgbClr val="6D6E71"/>
      </a:dk2>
      <a:lt2>
        <a:srgbClr val="E31837"/>
      </a:lt2>
      <a:accent1>
        <a:srgbClr val="E31837"/>
      </a:accent1>
      <a:accent2>
        <a:srgbClr val="6D6E71"/>
      </a:accent2>
      <a:accent3>
        <a:srgbClr val="F3901D"/>
      </a:accent3>
      <a:accent4>
        <a:srgbClr val="FDBC5F"/>
      </a:accent4>
      <a:accent5>
        <a:srgbClr val="E31837"/>
      </a:accent5>
      <a:accent6>
        <a:srgbClr val="7C3520"/>
      </a:accent6>
      <a:hlink>
        <a:srgbClr val="6D6E71"/>
      </a:hlink>
      <a:folHlink>
        <a:srgbClr val="E31837"/>
      </a:folHlink>
    </a:clrScheme>
    <a:fontScheme name="Eurostile">
      <a:majorFont>
        <a:latin typeface="Eurostile"/>
        <a:ea typeface=""/>
        <a:cs typeface=""/>
      </a:majorFont>
      <a:minorFont>
        <a:latin typeface="Eurosti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EY_regular_presentation">
  <a:themeElements>
    <a:clrScheme name="Custom 1">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3.xml><?xml version="1.0" encoding="utf-8"?>
<a:theme xmlns:a="http://schemas.openxmlformats.org/drawingml/2006/main" name="1_EY_regular_presentation">
  <a:themeElements>
    <a:clrScheme name="Custom 1">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CustomMKOP.xml><?xml version="1.0" encoding="utf-8"?>
<Properties xmlns="http://schemas.openxmlformats.org/officeDocument/2006/custom-properties" xmlns:vt="http://schemas.openxmlformats.org/officeDocument/2006/docPropsVTypes">
  <property fmtid="{D5CDD505-2E9C-101B-9397-08002B2CF9AE}" pid="2" name="MKProdID">
    <vt:lpwstr>ZMOutlook</vt:lpwstr>
  </property>
  <property fmtid="{D5CDD505-2E9C-101B-9397-08002B2CF9AE}" pid="3" name="SizeBefore">
    <vt:lpwstr>251324</vt:lpwstr>
  </property>
  <property fmtid="{D5CDD505-2E9C-101B-9397-08002B2CF9AE}" pid="4" name="OptimizationTime">
    <vt:lpwstr>20160630_1503</vt:lpwstr>
  </property>
</Properties>
</file>

<file path=docProps/app.xml><?xml version="1.0" encoding="utf-8"?>
<Properties xmlns="http://schemas.openxmlformats.org/officeDocument/2006/extended-properties" xmlns:vt="http://schemas.openxmlformats.org/officeDocument/2006/docPropsVTypes">
  <TotalTime>14126</TotalTime>
  <Words>2590</Words>
  <Application>Microsoft Office PowerPoint</Application>
  <PresentationFormat>Widescreen</PresentationFormat>
  <Paragraphs>503</Paragraphs>
  <Slides>17</Slides>
  <Notes>8</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17</vt:i4>
      </vt:variant>
    </vt:vector>
  </HeadingPairs>
  <TitlesOfParts>
    <vt:vector size="24" baseType="lpstr">
      <vt:lpstr>Arial</vt:lpstr>
      <vt:lpstr>Calibri</vt:lpstr>
      <vt:lpstr>Eurostile</vt:lpstr>
      <vt:lpstr>Wingdings</vt:lpstr>
      <vt:lpstr>Mahindra Group Template_Eurostile</vt:lpstr>
      <vt:lpstr>EY_regular_presentation</vt:lpstr>
      <vt:lpstr>1_EY_regular_presentation</vt:lpstr>
      <vt:lpstr>Project M-Drishti</vt:lpstr>
      <vt:lpstr>HR KPI List: Manpower Planning</vt:lpstr>
      <vt:lpstr>HR KPI List: Recruitment</vt:lpstr>
      <vt:lpstr>HR KPI List: Learning &amp; Development</vt:lpstr>
      <vt:lpstr>Additional KPI List: Performance Management</vt:lpstr>
      <vt:lpstr>Additional KPI List: Talent Management</vt:lpstr>
      <vt:lpstr>HR KPI List: Total Rewards</vt:lpstr>
      <vt:lpstr>HR KPI List: Exit Management</vt:lpstr>
      <vt:lpstr>Additional KPI List: Employee Engagement</vt:lpstr>
      <vt:lpstr>E-KPIs</vt:lpstr>
      <vt:lpstr>HR E-KPI List: Manpower Planning</vt:lpstr>
      <vt:lpstr>HR E-KPI List: Recruitment</vt:lpstr>
      <vt:lpstr>HR E-KPI List: Learning &amp; Development</vt:lpstr>
      <vt:lpstr>HR E-KPI List: Total Rewards</vt:lpstr>
      <vt:lpstr>HR E-KPI List: Exit Management</vt:lpstr>
      <vt:lpstr>HR E-KPI List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23114605</dc:creator>
  <cp:lastModifiedBy>Raoul T George</cp:lastModifiedBy>
  <cp:revision>1446</cp:revision>
  <cp:lastPrinted>2016-06-14T04:37:27Z</cp:lastPrinted>
  <dcterms:created xsi:type="dcterms:W3CDTF">2013-12-23T11:28:16Z</dcterms:created>
  <dcterms:modified xsi:type="dcterms:W3CDTF">2016-06-30T09:33:17Z</dcterms:modified>
</cp:coreProperties>
</file>