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5E49-306C-4FDA-87CE-650E0BCABC35}" type="datetimeFigureOut">
              <a:rPr lang="en-IN" smtClean="0"/>
              <a:t>22-04-2016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CCB9-65A1-4B8F-BEBB-A357D5C7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3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5E49-306C-4FDA-87CE-650E0BCABC35}" type="datetimeFigureOut">
              <a:rPr lang="en-IN" smtClean="0"/>
              <a:t>22-04-2016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CCB9-65A1-4B8F-BEBB-A357D5C7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14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5E49-306C-4FDA-87CE-650E0BCABC35}" type="datetimeFigureOut">
              <a:rPr lang="en-IN" smtClean="0"/>
              <a:t>22-04-2016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CCB9-65A1-4B8F-BEBB-A357D5C7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4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5E49-306C-4FDA-87CE-650E0BCABC35}" type="datetimeFigureOut">
              <a:rPr lang="en-IN" smtClean="0"/>
              <a:t>22-04-2016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CCB9-65A1-4B8F-BEBB-A357D5C7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10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5E49-306C-4FDA-87CE-650E0BCABC35}" type="datetimeFigureOut">
              <a:rPr lang="en-IN" smtClean="0"/>
              <a:t>22-04-2016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CCB9-65A1-4B8F-BEBB-A357D5C7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6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5E49-306C-4FDA-87CE-650E0BCABC35}" type="datetimeFigureOut">
              <a:rPr lang="en-IN" smtClean="0"/>
              <a:t>22-04-2016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CCB9-65A1-4B8F-BEBB-A357D5C7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5E49-306C-4FDA-87CE-650E0BCABC35}" type="datetimeFigureOut">
              <a:rPr lang="en-IN" smtClean="0"/>
              <a:t>22-04-2016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CCB9-65A1-4B8F-BEBB-A357D5C7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0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5E49-306C-4FDA-87CE-650E0BCABC35}" type="datetimeFigureOut">
              <a:rPr lang="en-IN" smtClean="0"/>
              <a:t>22-04-2016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CCB9-65A1-4B8F-BEBB-A357D5C7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1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5E49-306C-4FDA-87CE-650E0BCABC35}" type="datetimeFigureOut">
              <a:rPr lang="en-IN" smtClean="0"/>
              <a:t>22-04-2016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CCB9-65A1-4B8F-BEBB-A357D5C7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7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5E49-306C-4FDA-87CE-650E0BCABC35}" type="datetimeFigureOut">
              <a:rPr lang="en-IN" smtClean="0"/>
              <a:t>22-04-2016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CCB9-65A1-4B8F-BEBB-A357D5C7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64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5E49-306C-4FDA-87CE-650E0BCABC35}" type="datetimeFigureOut">
              <a:rPr lang="en-IN" smtClean="0"/>
              <a:t>22-04-2016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CCB9-65A1-4B8F-BEBB-A357D5C7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06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F5E49-306C-4FDA-87CE-650E0BCABC35}" type="datetimeFigureOut">
              <a:rPr lang="en-IN" smtClean="0"/>
              <a:t>22-04-2016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1CCB9-65A1-4B8F-BEBB-A357D5C7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8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1512436" y="194683"/>
            <a:ext cx="9188368" cy="6469313"/>
          </a:xfrm>
          <a:prstGeom prst="rect">
            <a:avLst/>
          </a:prstGeom>
          <a:solidFill>
            <a:srgbClr val="879BAA"/>
          </a:solidFill>
          <a:ln w="12700">
            <a:miter lim="400000"/>
          </a:ln>
        </p:spPr>
        <p:txBody>
          <a:bodyPr lIns="9767" tIns="9767" rIns="9767" bIns="9767" anchor="ctr"/>
          <a:lstStyle/>
          <a:p>
            <a:pPr defTabSz="945663"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96"/>
          </a:p>
        </p:txBody>
      </p:sp>
      <p:grpSp>
        <p:nvGrpSpPr>
          <p:cNvPr id="412" name="Group 412"/>
          <p:cNvGrpSpPr/>
          <p:nvPr/>
        </p:nvGrpSpPr>
        <p:grpSpPr>
          <a:xfrm>
            <a:off x="1604744" y="783205"/>
            <a:ext cx="4276892" cy="248015"/>
            <a:chOff x="0" y="0"/>
            <a:chExt cx="6668782" cy="386717"/>
          </a:xfrm>
        </p:grpSpPr>
        <p:sp>
          <p:nvSpPr>
            <p:cNvPr id="410" name="Shape 410"/>
            <p:cNvSpPr/>
            <p:nvPr/>
          </p:nvSpPr>
          <p:spPr>
            <a:xfrm>
              <a:off x="0" y="0"/>
              <a:ext cx="6668782" cy="386717"/>
            </a:xfrm>
            <a:prstGeom prst="roundRect">
              <a:avLst>
                <a:gd name="adj" fmla="val 16667"/>
              </a:avLst>
            </a:prstGeom>
            <a:solidFill>
              <a:srgbClr val="EB780A"/>
            </a:solidFill>
            <a:ln w="12700" cap="flat">
              <a:noFill/>
              <a:miter lim="400000"/>
            </a:ln>
            <a:effectLst/>
          </p:spPr>
          <p:txBody>
            <a:bodyPr wrap="square" lIns="9767" tIns="9767" rIns="9767" bIns="9767" numCol="1" anchor="ctr">
              <a:noAutofit/>
            </a:bodyPr>
            <a:lstStyle/>
            <a:p>
              <a:pPr defTabSz="945187">
                <a:defRPr sz="1400" b="1">
                  <a:solidFill>
                    <a:srgbClr val="FFFFFF"/>
                  </a:solidFill>
                  <a:latin typeface="Siemens Sans"/>
                  <a:ea typeface="Siemens Sans"/>
                  <a:cs typeface="Siemens Sans"/>
                  <a:sym typeface="Siemens Sans"/>
                </a:defRPr>
              </a:pPr>
              <a:endParaRPr sz="898"/>
            </a:p>
          </p:txBody>
        </p:sp>
        <p:sp>
          <p:nvSpPr>
            <p:cNvPr id="411" name="Shape 411"/>
            <p:cNvSpPr/>
            <p:nvPr/>
          </p:nvSpPr>
          <p:spPr>
            <a:xfrm>
              <a:off x="18876" y="70252"/>
              <a:ext cx="6631028" cy="246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767" tIns="9767" rIns="9767" bIns="9767" numCol="1" anchor="ctr">
              <a:spAutoFit/>
            </a:bodyPr>
            <a:lstStyle>
              <a:lvl1pPr defTabSz="1473861">
                <a:defRPr sz="1400" b="1">
                  <a:solidFill>
                    <a:srgbClr val="FFFFFF"/>
                  </a:solidFill>
                  <a:latin typeface="Siemens Sans"/>
                  <a:ea typeface="Siemens Sans"/>
                  <a:cs typeface="Siemens Sans"/>
                  <a:sym typeface="Siemens Sans"/>
                </a:defRPr>
              </a:lvl1pPr>
            </a:lstStyle>
            <a:p>
              <a:r>
                <a:rPr lang="en-US" sz="898" dirty="0"/>
                <a:t>Machine</a:t>
              </a:r>
              <a:r>
                <a:rPr sz="898" dirty="0"/>
                <a:t> learning [Factory Process]</a:t>
              </a:r>
            </a:p>
          </p:txBody>
        </p:sp>
      </p:grpSp>
      <p:sp>
        <p:nvSpPr>
          <p:cNvPr id="413" name="Shape 413"/>
          <p:cNvSpPr/>
          <p:nvPr/>
        </p:nvSpPr>
        <p:spPr>
          <a:xfrm>
            <a:off x="1639934" y="1051353"/>
            <a:ext cx="4276891" cy="5569189"/>
          </a:xfrm>
          <a:prstGeom prst="roundRect">
            <a:avLst>
              <a:gd name="adj" fmla="val 2303"/>
            </a:avLst>
          </a:prstGeom>
          <a:solidFill>
            <a:srgbClr val="FFFFFF"/>
          </a:solidFill>
          <a:ln w="3175">
            <a:solidFill>
              <a:srgbClr val="31859C"/>
            </a:solidFill>
          </a:ln>
        </p:spPr>
        <p:txBody>
          <a:bodyPr lIns="9767" tIns="9767" rIns="9767" bIns="9767" anchor="t"/>
          <a:lstStyle/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898" dirty="0"/>
              <a:t>All these data can be converted into useful information using techniques like data mining, BIG data analytics,  etc.</a:t>
            </a:r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IN" sz="898" dirty="0">
                <a:sym typeface="Calibri"/>
              </a:rPr>
              <a:t>Data mining - extraction of patterns and knowledge from large amounts of </a:t>
            </a:r>
            <a:r>
              <a:rPr lang="en-IN" sz="898" b="1" dirty="0">
                <a:sym typeface="Calibri"/>
              </a:rPr>
              <a:t>data</a:t>
            </a:r>
            <a:r>
              <a:rPr lang="en-IN" sz="898" dirty="0">
                <a:sym typeface="Calibri"/>
              </a:rPr>
              <a:t>, not the extraction (</a:t>
            </a:r>
            <a:r>
              <a:rPr lang="en-IN" sz="898" b="1" dirty="0">
                <a:sym typeface="Calibri"/>
              </a:rPr>
              <a:t>mining</a:t>
            </a:r>
            <a:r>
              <a:rPr lang="en-IN" sz="898" dirty="0">
                <a:sym typeface="Calibri"/>
              </a:rPr>
              <a:t>) of </a:t>
            </a:r>
            <a:r>
              <a:rPr lang="en-IN" sz="898" b="1" dirty="0">
                <a:sym typeface="Calibri"/>
              </a:rPr>
              <a:t>data</a:t>
            </a:r>
            <a:r>
              <a:rPr lang="en-IN" sz="898" dirty="0">
                <a:sym typeface="Calibri"/>
              </a:rPr>
              <a:t> its  </a:t>
            </a:r>
            <a:r>
              <a:rPr lang="en-US" sz="898" dirty="0"/>
              <a:t>Following data can be </a:t>
            </a:r>
            <a:r>
              <a:rPr lang="en-US" sz="920" dirty="0"/>
              <a:t>stored-</a:t>
            </a:r>
            <a:r>
              <a:rPr lang="en-US" sz="898" dirty="0"/>
              <a:t> </a:t>
            </a:r>
          </a:p>
          <a:p>
            <a:pPr marL="183251" indent="-183251" defTabSz="945663">
              <a:buFont typeface="Arial" panose="020B0604020202020204" pitchFamily="34" charset="0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898" dirty="0"/>
              <a:t>whenever  a part is used, the database gets updated</a:t>
            </a:r>
          </a:p>
          <a:p>
            <a:pPr marL="183251" indent="-183251" defTabSz="945663">
              <a:buFont typeface="Arial" panose="020B0604020202020204" pitchFamily="34" charset="0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898" dirty="0"/>
              <a:t>separate entries can be maintained for each </a:t>
            </a:r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898" dirty="0"/>
              <a:t>       technicians working in the factory</a:t>
            </a:r>
          </a:p>
          <a:p>
            <a:pPr marL="183251" indent="-183251" defTabSz="945663">
              <a:buFont typeface="Arial" panose="020B0604020202020204" pitchFamily="34" charset="0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898" dirty="0"/>
              <a:t>information like time of entry in the factory ,</a:t>
            </a:r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898" dirty="0"/>
              <a:t>       time spent in the factory and Work status</a:t>
            </a:r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898" dirty="0"/>
              <a:t>Data mining techniques can be used to cluster </a:t>
            </a:r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898" dirty="0"/>
              <a:t>and   classify these data and generate useful </a:t>
            </a:r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898" dirty="0"/>
              <a:t>information like:</a:t>
            </a:r>
          </a:p>
          <a:p>
            <a:pPr marL="183251" indent="-183251" defTabSz="945663">
              <a:buFontTx/>
              <a:buChar char="-"/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898" dirty="0"/>
              <a:t>Which technician has high efficiency.</a:t>
            </a:r>
          </a:p>
          <a:p>
            <a:pPr marL="183251" indent="-183251" defTabSz="945663">
              <a:buFontTx/>
              <a:buChar char="-"/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898" dirty="0"/>
              <a:t>Reason for companies success and </a:t>
            </a:r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898" dirty="0"/>
              <a:t>       failures in the  past.</a:t>
            </a:r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898" dirty="0"/>
              <a:t>All this  could be put to great use in  plotting </a:t>
            </a:r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898" dirty="0"/>
              <a:t>graphs  combination which result in good profit margins for company and from where</a:t>
            </a:r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898" dirty="0"/>
              <a:t>and doing deep mining to </a:t>
            </a:r>
            <a:r>
              <a:rPr lang="en-US" sz="898" dirty="0" err="1"/>
              <a:t>givee</a:t>
            </a:r>
            <a:r>
              <a:rPr lang="en-US" sz="898" dirty="0"/>
              <a:t> the chances of losses are less.</a:t>
            </a:r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marL="183251" indent="-183251" defTabSz="945663">
              <a:buFontTx/>
              <a:buChar char="-"/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defTabSz="945663"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marL="183251" indent="-183251" defTabSz="945663">
              <a:buFontTx/>
              <a:buChar char="-"/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marL="183251" indent="-183251" defTabSz="945663">
              <a:buFontTx/>
              <a:buChar char="-"/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marL="183251" indent="-183251" defTabSz="945663">
              <a:buFontTx/>
              <a:buChar char="-"/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  <a:p>
            <a:pPr marL="183251" indent="-183251" defTabSz="945663">
              <a:buFontTx/>
              <a:buChar char="-"/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lang="en-US" sz="898" dirty="0"/>
          </a:p>
        </p:txBody>
      </p:sp>
      <p:sp>
        <p:nvSpPr>
          <p:cNvPr id="414" name="Shape 414"/>
          <p:cNvSpPr/>
          <p:nvPr/>
        </p:nvSpPr>
        <p:spPr>
          <a:xfrm>
            <a:off x="1604744" y="254022"/>
            <a:ext cx="8984548" cy="467646"/>
          </a:xfrm>
          <a:prstGeom prst="rect">
            <a:avLst/>
          </a:prstGeom>
          <a:solidFill>
            <a:srgbClr val="FEFFFF"/>
          </a:solidFill>
          <a:ln w="12700">
            <a:miter lim="400000"/>
          </a:ln>
        </p:spPr>
        <p:txBody>
          <a:bodyPr lIns="9767" tIns="9767" rIns="9767" bIns="9767" anchor="ctr"/>
          <a:lstStyle/>
          <a:p>
            <a:pPr defTabSz="945663">
              <a:defRPr sz="1800" b="1">
                <a:latin typeface="Siemens Sans"/>
                <a:ea typeface="Siemens Sans"/>
                <a:cs typeface="Siemens Sans"/>
                <a:sym typeface="Siemens Sans"/>
              </a:defRPr>
            </a:pPr>
            <a:endParaRPr sz="1154"/>
          </a:p>
        </p:txBody>
      </p:sp>
      <p:pic>
        <p:nvPicPr>
          <p:cNvPr id="415" name="image1.jpg" descr="C:\Users\rols86\Desktop\Siemens - Be an inventor opportunity\3i Challenges\Posters\2000px-Siemens_AG_logo.sv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82552" y="373140"/>
            <a:ext cx="1236611" cy="1946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8" name="Group 418"/>
          <p:cNvGrpSpPr/>
          <p:nvPr/>
        </p:nvGrpSpPr>
        <p:grpSpPr>
          <a:xfrm>
            <a:off x="5958557" y="783205"/>
            <a:ext cx="4630735" cy="199270"/>
            <a:chOff x="0" y="0"/>
            <a:chExt cx="7220516" cy="310712"/>
          </a:xfrm>
        </p:grpSpPr>
        <p:sp>
          <p:nvSpPr>
            <p:cNvPr id="416" name="Shape 416"/>
            <p:cNvSpPr/>
            <p:nvPr/>
          </p:nvSpPr>
          <p:spPr>
            <a:xfrm>
              <a:off x="0" y="0"/>
              <a:ext cx="7220516" cy="310712"/>
            </a:xfrm>
            <a:prstGeom prst="roundRect">
              <a:avLst>
                <a:gd name="adj" fmla="val 16667"/>
              </a:avLst>
            </a:prstGeom>
            <a:solidFill>
              <a:srgbClr val="641946"/>
            </a:solidFill>
            <a:ln w="12700" cap="flat">
              <a:noFill/>
              <a:miter lim="400000"/>
            </a:ln>
            <a:effectLst/>
          </p:spPr>
          <p:txBody>
            <a:bodyPr wrap="square" lIns="9767" tIns="9767" rIns="9767" bIns="9767" numCol="1" anchor="ctr">
              <a:noAutofit/>
            </a:bodyPr>
            <a:lstStyle/>
            <a:p>
              <a:pPr defTabSz="945187">
                <a:defRPr sz="1400" b="1">
                  <a:solidFill>
                    <a:srgbClr val="FFFFFF"/>
                  </a:solidFill>
                  <a:latin typeface="Siemens Sans"/>
                  <a:ea typeface="Siemens Sans"/>
                  <a:cs typeface="Siemens Sans"/>
                  <a:sym typeface="Siemens Sans"/>
                </a:defRPr>
              </a:pPr>
              <a:endParaRPr sz="898"/>
            </a:p>
          </p:txBody>
        </p:sp>
        <p:sp>
          <p:nvSpPr>
            <p:cNvPr id="417" name="Shape 417"/>
            <p:cNvSpPr/>
            <p:nvPr/>
          </p:nvSpPr>
          <p:spPr>
            <a:xfrm>
              <a:off x="15167" y="32248"/>
              <a:ext cx="7190181" cy="246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767" tIns="9767" rIns="9767" bIns="9767" numCol="1" anchor="ctr">
              <a:spAutoFit/>
            </a:bodyPr>
            <a:lstStyle>
              <a:lvl1pPr defTabSz="1473861">
                <a:defRPr sz="1400" b="1">
                  <a:solidFill>
                    <a:srgbClr val="FFFFFF"/>
                  </a:solidFill>
                  <a:latin typeface="Siemens Sans"/>
                  <a:ea typeface="Siemens Sans"/>
                  <a:cs typeface="Siemens Sans"/>
                  <a:sym typeface="Siemens Sans"/>
                </a:defRPr>
              </a:lvl1pPr>
            </a:lstStyle>
            <a:p>
              <a:r>
                <a:rPr sz="898"/>
                <a:t>Intelligent Production Line [Factory Process]</a:t>
              </a:r>
            </a:p>
          </p:txBody>
        </p:sp>
      </p:grpSp>
      <p:pic>
        <p:nvPicPr>
          <p:cNvPr id="419" name="image2.jpeg" descr="C:\Users\haidsu5o\AppData\Local\Microsoft\Windows\Temporary Internet Files\Content.Outlook\DLSUA58U\ITT move logo2 (4)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1426" y="298317"/>
            <a:ext cx="1584075" cy="361813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/>
          <p:nvPr/>
        </p:nvSpPr>
        <p:spPr>
          <a:xfrm>
            <a:off x="5952013" y="1024091"/>
            <a:ext cx="4631881" cy="5559070"/>
          </a:xfrm>
          <a:prstGeom prst="roundRect">
            <a:avLst>
              <a:gd name="adj" fmla="val 2303"/>
            </a:avLst>
          </a:prstGeom>
          <a:solidFill>
            <a:srgbClr val="FFFFFF"/>
          </a:solidFill>
          <a:ln w="3175">
            <a:solidFill>
              <a:srgbClr val="31859C"/>
            </a:solidFill>
          </a:ln>
        </p:spPr>
        <p:txBody>
          <a:bodyPr lIns="9767" tIns="9767" rIns="9767" bIns="9767" anchor="ctr"/>
          <a:lstStyle/>
          <a:p>
            <a:pPr defTabSz="945959">
              <a:defRPr sz="1400">
                <a:latin typeface="Siemens Sans"/>
                <a:ea typeface="Siemens Sans"/>
                <a:cs typeface="Siemens Sans"/>
                <a:sym typeface="Siemens Sans"/>
              </a:defRPr>
            </a:pPr>
            <a:endParaRPr sz="898"/>
          </a:p>
        </p:txBody>
      </p:sp>
      <p:sp>
        <p:nvSpPr>
          <p:cNvPr id="421" name="Shape 421"/>
          <p:cNvSpPr/>
          <p:nvPr/>
        </p:nvSpPr>
        <p:spPr>
          <a:xfrm>
            <a:off x="5636062" y="295743"/>
            <a:ext cx="837408" cy="387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>
              <a:defRPr sz="3200"/>
            </a:lvl1pPr>
          </a:lstStyle>
          <a:p>
            <a:r>
              <a:rPr sz="2052"/>
              <a:t>Team 3</a:t>
            </a:r>
          </a:p>
        </p:txBody>
      </p:sp>
      <p:pic>
        <p:nvPicPr>
          <p:cNvPr id="42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40919" y="1197857"/>
            <a:ext cx="919876" cy="742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18718" y="2982730"/>
            <a:ext cx="1030112" cy="133657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800744" y="1149524"/>
            <a:ext cx="2406816" cy="516294"/>
          </a:xfrm>
          <a:prstGeom prst="rect">
            <a:avLst/>
          </a:prstGeom>
          <a:noFill/>
          <a:ln w="1270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ctr" defTabSz="410746" hangingPunct="0"/>
            <a:r>
              <a:rPr lang="en-US" sz="962" dirty="0">
                <a:solidFill>
                  <a:srgbClr val="000000"/>
                </a:solidFill>
                <a:sym typeface="Helvetica Light"/>
              </a:rPr>
              <a:t>We observed that for every product assembled at th</a:t>
            </a:r>
            <a:r>
              <a:rPr lang="en-US" sz="962" dirty="0"/>
              <a:t>e factory manual record is kept for every parts assembled.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6516" y="1736122"/>
            <a:ext cx="1852398" cy="368240"/>
          </a:xfrm>
          <a:prstGeom prst="rect">
            <a:avLst/>
          </a:prstGeom>
          <a:noFill/>
          <a:ln w="1270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ctr" defTabSz="410746" hangingPunct="0"/>
            <a:r>
              <a:rPr lang="en-US" sz="962" dirty="0">
                <a:solidFill>
                  <a:srgbClr val="000000"/>
                </a:solidFill>
                <a:sym typeface="Helvetica Light"/>
              </a:rPr>
              <a:t>This data collected  can be stored digitally</a:t>
            </a:r>
            <a:r>
              <a:rPr lang="en-US" sz="962" dirty="0"/>
              <a:t>.in a database.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83" y="2926610"/>
            <a:ext cx="1641780" cy="1392691"/>
          </a:xfrm>
          <a:prstGeom prst="rect">
            <a:avLst/>
          </a:prstGeom>
        </p:spPr>
      </p:pic>
      <p:pic>
        <p:nvPicPr>
          <p:cNvPr id="23" name="Picture 22" descr="http://zdnet1.cbsistatic.com/hub/i/r/2015/07/15/852edfcd-45dc-400d-af47-eec076a21e8e/resize/770xauto/aacdceb51d431b15428f2e2336a7eeae/sas20factory20miner20deploy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44" y="4747309"/>
            <a:ext cx="4034358" cy="1835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83910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1512436" y="194683"/>
            <a:ext cx="9188368" cy="6469313"/>
          </a:xfrm>
          <a:prstGeom prst="rect">
            <a:avLst/>
          </a:prstGeom>
          <a:solidFill>
            <a:srgbClr val="879BAA"/>
          </a:solidFill>
          <a:ln w="12700">
            <a:miter lim="400000"/>
          </a:ln>
        </p:spPr>
        <p:txBody>
          <a:bodyPr lIns="9767" tIns="9767" rIns="9767" bIns="9767" anchor="ctr"/>
          <a:lstStyle/>
          <a:p>
            <a:pPr defTabSz="945663"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96"/>
          </a:p>
        </p:txBody>
      </p:sp>
      <p:sp>
        <p:nvSpPr>
          <p:cNvPr id="266" name="Shape 266"/>
          <p:cNvSpPr/>
          <p:nvPr/>
        </p:nvSpPr>
        <p:spPr>
          <a:xfrm>
            <a:off x="1604744" y="1152433"/>
            <a:ext cx="8984548" cy="5430729"/>
          </a:xfrm>
          <a:prstGeom prst="roundRect">
            <a:avLst>
              <a:gd name="adj" fmla="val 2303"/>
            </a:avLst>
          </a:prstGeom>
          <a:solidFill>
            <a:srgbClr val="FFFFFF"/>
          </a:solidFill>
          <a:ln w="3175">
            <a:solidFill>
              <a:srgbClr val="31859C"/>
            </a:solidFill>
          </a:ln>
        </p:spPr>
        <p:txBody>
          <a:bodyPr lIns="9767" tIns="9767" rIns="9767" bIns="9767"/>
          <a:lstStyle/>
          <a:p>
            <a:pPr marL="110856" indent="-110856" defTabSz="945663">
              <a:buSzPct val="75000"/>
              <a:buChar char="-"/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sz="898"/>
          </a:p>
        </p:txBody>
      </p:sp>
      <p:grpSp>
        <p:nvGrpSpPr>
          <p:cNvPr id="269" name="Group 269"/>
          <p:cNvGrpSpPr/>
          <p:nvPr/>
        </p:nvGrpSpPr>
        <p:grpSpPr>
          <a:xfrm>
            <a:off x="1603726" y="255883"/>
            <a:ext cx="8984548" cy="467647"/>
            <a:chOff x="0" y="52568"/>
            <a:chExt cx="14009238" cy="729182"/>
          </a:xfrm>
        </p:grpSpPr>
        <p:sp>
          <p:nvSpPr>
            <p:cNvPr id="267" name="Shape 267"/>
            <p:cNvSpPr/>
            <p:nvPr/>
          </p:nvSpPr>
          <p:spPr>
            <a:xfrm>
              <a:off x="0" y="52568"/>
              <a:ext cx="14009238" cy="729182"/>
            </a:xfrm>
            <a:prstGeom prst="rect">
              <a:avLst/>
            </a:prstGeom>
            <a:solidFill>
              <a:srgbClr val="FEFFFF"/>
            </a:solidFill>
            <a:ln w="12700" cap="flat">
              <a:noFill/>
              <a:miter lim="400000"/>
            </a:ln>
            <a:effectLst/>
          </p:spPr>
          <p:txBody>
            <a:bodyPr wrap="square" lIns="9767" tIns="9767" rIns="9767" bIns="9767" numCol="1" anchor="ctr">
              <a:noAutofit/>
            </a:bodyPr>
            <a:lstStyle/>
            <a:p>
              <a:pPr defTabSz="945663">
                <a:defRPr sz="1800" b="1">
                  <a:latin typeface="Siemens Sans"/>
                  <a:ea typeface="Siemens Sans"/>
                  <a:cs typeface="Siemens Sans"/>
                  <a:sym typeface="Siemens Sans"/>
                </a:defRPr>
              </a:pPr>
              <a:endParaRPr sz="1154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287456" y="114722"/>
              <a:ext cx="1305736" cy="604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8" tIns="35718" rIns="35718" bIns="35718" numCol="1" anchor="ctr">
              <a:spAutoFit/>
            </a:bodyPr>
            <a:lstStyle>
              <a:lvl1pPr>
                <a:defRPr sz="3200"/>
              </a:lvl1pPr>
            </a:lstStyle>
            <a:p>
              <a:r>
                <a:rPr sz="2052"/>
                <a:t>Team 3</a:t>
              </a:r>
            </a:p>
          </p:txBody>
        </p:sp>
      </p:grpSp>
      <p:pic>
        <p:nvPicPr>
          <p:cNvPr id="270" name="image1.jpg" descr="C:\Users\rols86\Desktop\Siemens - Be an inventor opportunity\3i Challenges\Posters\2000px-Siemens_AG_logo.sv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82552" y="373140"/>
            <a:ext cx="1236611" cy="194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2.jpeg" descr="C:\Users\haidsu5o\AppData\Local\Microsoft\Windows\Temporary Internet Files\Content.Outlook\DLSUA58U\ITT move logo2 (4)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1426" y="298317"/>
            <a:ext cx="1584075" cy="3618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4" name="Group 274"/>
          <p:cNvGrpSpPr/>
          <p:nvPr/>
        </p:nvGrpSpPr>
        <p:grpSpPr>
          <a:xfrm>
            <a:off x="1604744" y="813974"/>
            <a:ext cx="8914419" cy="248014"/>
            <a:chOff x="0" y="0"/>
            <a:chExt cx="13899889" cy="386717"/>
          </a:xfrm>
        </p:grpSpPr>
        <p:sp>
          <p:nvSpPr>
            <p:cNvPr id="272" name="Shape 272"/>
            <p:cNvSpPr/>
            <p:nvPr/>
          </p:nvSpPr>
          <p:spPr>
            <a:xfrm>
              <a:off x="0" y="0"/>
              <a:ext cx="13899889" cy="386717"/>
            </a:xfrm>
            <a:prstGeom prst="roundRect">
              <a:avLst>
                <a:gd name="adj" fmla="val 16667"/>
              </a:avLst>
            </a:prstGeom>
            <a:solidFill>
              <a:srgbClr val="EB780A"/>
            </a:solidFill>
            <a:ln w="12700" cap="flat">
              <a:noFill/>
              <a:miter lim="400000"/>
            </a:ln>
            <a:effectLst/>
          </p:spPr>
          <p:txBody>
            <a:bodyPr wrap="square" lIns="9767" tIns="9767" rIns="9767" bIns="9767" numCol="1" anchor="ctr">
              <a:noAutofit/>
            </a:bodyPr>
            <a:lstStyle/>
            <a:p>
              <a:pPr defTabSz="945187">
                <a:defRPr sz="1400" b="1">
                  <a:solidFill>
                    <a:srgbClr val="FFFFFF"/>
                  </a:solidFill>
                  <a:latin typeface="Siemens Sans"/>
                  <a:ea typeface="Siemens Sans"/>
                  <a:cs typeface="Siemens Sans"/>
                  <a:sym typeface="Siemens Sans"/>
                </a:defRPr>
              </a:pPr>
              <a:endParaRPr sz="898"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876" y="70254"/>
              <a:ext cx="13862135" cy="246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767" tIns="9767" rIns="9767" bIns="9767" numCol="1" anchor="ctr">
              <a:spAutoFit/>
            </a:bodyPr>
            <a:lstStyle>
              <a:lvl1pPr defTabSz="1473861">
                <a:defRPr sz="1400" b="1">
                  <a:solidFill>
                    <a:srgbClr val="FFFFFF"/>
                  </a:solidFill>
                  <a:latin typeface="Siemens Sans"/>
                  <a:ea typeface="Siemens Sans"/>
                  <a:cs typeface="Siemens Sans"/>
                  <a:sym typeface="Siemens Sans"/>
                </a:defRPr>
              </a:lvl1pPr>
            </a:lstStyle>
            <a:p>
              <a:r>
                <a:rPr sz="898"/>
                <a:t>Siemens Healthcare Factory observations</a:t>
              </a:r>
            </a:p>
          </p:txBody>
        </p:sp>
      </p:grpSp>
      <p:sp>
        <p:nvSpPr>
          <p:cNvPr id="275" name="Shape 275"/>
          <p:cNvSpPr/>
          <p:nvPr/>
        </p:nvSpPr>
        <p:spPr>
          <a:xfrm>
            <a:off x="1732716" y="1308139"/>
            <a:ext cx="8726569" cy="1058837"/>
          </a:xfrm>
          <a:prstGeom prst="rect">
            <a:avLst/>
          </a:prstGeom>
          <a:solidFill>
            <a:srgbClr val="F46B75"/>
          </a:solidFill>
          <a:ln w="12700">
            <a:miter lim="400000"/>
          </a:ln>
        </p:spPr>
        <p:txBody>
          <a:bodyPr lIns="32580" tIns="32580" rIns="32580" bIns="32580" anchor="ctr"/>
          <a:lstStyle/>
          <a:p>
            <a:pPr defTabSz="293202">
              <a:lnSpc>
                <a:spcPct val="110000"/>
              </a:lnSpc>
              <a:spcBef>
                <a:spcPts val="1090"/>
              </a:spcBef>
              <a:defRPr sz="1200">
                <a:latin typeface="Charter"/>
                <a:ea typeface="Charter"/>
                <a:cs typeface="Charter"/>
                <a:sym typeface="Charter"/>
              </a:defRPr>
            </a:pPr>
            <a:endParaRPr sz="770"/>
          </a:p>
        </p:txBody>
      </p:sp>
      <p:sp>
        <p:nvSpPr>
          <p:cNvPr id="276" name="Shape 276"/>
          <p:cNvSpPr/>
          <p:nvPr/>
        </p:nvSpPr>
        <p:spPr>
          <a:xfrm>
            <a:off x="1895614" y="1617645"/>
            <a:ext cx="4072447" cy="741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defTabSz="293202">
              <a:spcBef>
                <a:spcPts val="128"/>
              </a:spcBef>
              <a:defRPr sz="4200" b="1" spc="-84">
                <a:solidFill>
                  <a:srgbClr val="FFFFFF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sz="2437" spc="-49" dirty="0"/>
              <a:t>Factory </a:t>
            </a:r>
            <a:r>
              <a:rPr sz="2437" spc="-49" dirty="0" err="1"/>
              <a:t>vist</a:t>
            </a:r>
            <a:r>
              <a:rPr sz="1539" spc="-31" dirty="0"/>
              <a:t> - Observations </a:t>
            </a:r>
          </a:p>
          <a:p>
            <a:pPr defTabSz="293202">
              <a:defRPr sz="1300" b="1">
                <a:solidFill>
                  <a:srgbClr val="FFFFFF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sz="834" dirty="0"/>
              <a:t>Sandal </a:t>
            </a:r>
            <a:r>
              <a:rPr sz="834" dirty="0" err="1"/>
              <a:t>Kotawala</a:t>
            </a:r>
            <a:r>
              <a:rPr sz="834" dirty="0"/>
              <a:t>; </a:t>
            </a:r>
            <a:r>
              <a:rPr sz="834" dirty="0" err="1"/>
              <a:t>Akarsh</a:t>
            </a:r>
            <a:r>
              <a:rPr sz="834" dirty="0"/>
              <a:t> </a:t>
            </a:r>
            <a:r>
              <a:rPr sz="834" dirty="0"/>
              <a:t>Go</a:t>
            </a:r>
            <a:r>
              <a:rPr lang="en-IN" sz="834" dirty="0" err="1"/>
              <a:t>yal</a:t>
            </a:r>
            <a:r>
              <a:rPr sz="834" dirty="0"/>
              <a:t>[VIT </a:t>
            </a:r>
            <a:r>
              <a:rPr sz="834" dirty="0"/>
              <a:t>University]</a:t>
            </a:r>
          </a:p>
        </p:txBody>
      </p:sp>
      <p:sp>
        <p:nvSpPr>
          <p:cNvPr id="277" name="Shape 277"/>
          <p:cNvSpPr/>
          <p:nvPr/>
        </p:nvSpPr>
        <p:spPr>
          <a:xfrm>
            <a:off x="1895614" y="1414023"/>
            <a:ext cx="4072447" cy="195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 defTabSz="457200">
              <a:tabLst>
                <a:tab pos="6350000" algn="r"/>
              </a:tabLst>
              <a:defRPr sz="12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rPr sz="770"/>
              <a:t>Innovation Think tank workshop - Siemens Goa	20 April 2016</a:t>
            </a:r>
          </a:p>
        </p:txBody>
      </p:sp>
      <p:sp>
        <p:nvSpPr>
          <p:cNvPr id="278" name="Shape 278"/>
          <p:cNvSpPr/>
          <p:nvPr/>
        </p:nvSpPr>
        <p:spPr>
          <a:xfrm>
            <a:off x="9420308" y="1423191"/>
            <a:ext cx="961098" cy="4492502"/>
          </a:xfrm>
          <a:prstGeom prst="rect">
            <a:avLst/>
          </a:prstGeom>
          <a:solidFill>
            <a:srgbClr val="C7EEF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159" tIns="65159" rIns="65159" bIns="65159"/>
          <a:lstStyle/>
          <a:p>
            <a:pPr defTabSz="293202">
              <a:spcBef>
                <a:spcPts val="128"/>
              </a:spcBef>
              <a:defRPr sz="1000" b="1">
                <a:solidFill>
                  <a:srgbClr val="575757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sz="641"/>
              <a:t>Determination of sales</a:t>
            </a:r>
          </a:p>
          <a:p>
            <a:pPr defTabSz="293202">
              <a:spcBef>
                <a:spcPts val="577"/>
              </a:spcBef>
              <a:defRPr sz="11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705"/>
              <a:t>Sales are determined by region representatives, based on stats.</a:t>
            </a:r>
          </a:p>
          <a:p>
            <a:pPr defTabSz="293202">
              <a:spcBef>
                <a:spcPts val="128"/>
              </a:spcBef>
              <a:defRPr sz="1000" b="1">
                <a:solidFill>
                  <a:srgbClr val="575757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sz="641"/>
              <a:t>Sale Policy</a:t>
            </a:r>
          </a:p>
          <a:p>
            <a:pPr defTabSz="293202">
              <a:spcBef>
                <a:spcPts val="577"/>
              </a:spcBef>
              <a:defRPr sz="11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705"/>
              <a:t>Make to Store, due to limited models and high supply time for parts.</a:t>
            </a:r>
          </a:p>
          <a:p>
            <a:pPr defTabSz="293202">
              <a:spcBef>
                <a:spcPts val="128"/>
              </a:spcBef>
              <a:defRPr sz="1000" b="1">
                <a:solidFill>
                  <a:srgbClr val="575757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sz="641"/>
              <a:t>Inspection</a:t>
            </a:r>
          </a:p>
          <a:p>
            <a:pPr defTabSz="293202">
              <a:spcBef>
                <a:spcPts val="577"/>
              </a:spcBef>
              <a:defRPr sz="11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705"/>
              <a:t>Based on sampling plan and manual inspection. Mostly related to dimensioning while PCBs are visually examined.</a:t>
            </a:r>
          </a:p>
          <a:p>
            <a:pPr defTabSz="293202">
              <a:spcBef>
                <a:spcPts val="128"/>
              </a:spcBef>
              <a:defRPr sz="1000" b="1">
                <a:solidFill>
                  <a:srgbClr val="575757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sz="641"/>
              <a:t>Sampling plan</a:t>
            </a:r>
          </a:p>
          <a:p>
            <a:pPr defTabSz="293202">
              <a:spcBef>
                <a:spcPts val="577"/>
              </a:spcBef>
              <a:defRPr sz="11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705"/>
              <a:t>As per this method, only a few samples out of full lot is testes and not complete lot.</a:t>
            </a:r>
          </a:p>
          <a:p>
            <a:pPr defTabSz="293202">
              <a:spcBef>
                <a:spcPts val="128"/>
              </a:spcBef>
              <a:defRPr sz="1000" b="1">
                <a:solidFill>
                  <a:srgbClr val="575757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sz="641"/>
              <a:t>Customer servise</a:t>
            </a:r>
          </a:p>
          <a:p>
            <a:pPr defTabSz="293202">
              <a:spcBef>
                <a:spcPts val="577"/>
              </a:spcBef>
              <a:defRPr sz="11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705"/>
              <a:t>Service franchise is responsible for CS during and after warranty</a:t>
            </a:r>
          </a:p>
        </p:txBody>
      </p:sp>
      <p:sp>
        <p:nvSpPr>
          <p:cNvPr id="279" name="Shape 279"/>
          <p:cNvSpPr/>
          <p:nvPr/>
        </p:nvSpPr>
        <p:spPr>
          <a:xfrm>
            <a:off x="1732716" y="3588710"/>
            <a:ext cx="1042547" cy="1238024"/>
          </a:xfrm>
          <a:prstGeom prst="rect">
            <a:avLst/>
          </a:prstGeom>
          <a:solidFill>
            <a:srgbClr val="17BC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>
            <a:lvl1pPr defTabSz="457200">
              <a:spcBef>
                <a:spcPts val="200"/>
              </a:spcBef>
              <a:defRPr sz="1600" cap="all">
                <a:solidFill>
                  <a:srgbClr val="57575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rPr sz="1026"/>
              <a:t>Mobile Products</a:t>
            </a:r>
          </a:p>
        </p:txBody>
      </p:sp>
      <p:sp>
        <p:nvSpPr>
          <p:cNvPr id="280" name="Shape 280"/>
          <p:cNvSpPr/>
          <p:nvPr/>
        </p:nvSpPr>
        <p:spPr>
          <a:xfrm>
            <a:off x="2099236" y="3660380"/>
            <a:ext cx="325796" cy="32579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457200">
              <a:lnSpc>
                <a:spcPct val="90000"/>
              </a:lnSpc>
              <a:defRPr sz="2400" b="1">
                <a:solidFill>
                  <a:srgbClr val="17BCCF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lvl1pPr>
          </a:lstStyle>
          <a:p>
            <a:pPr>
              <a:defRPr>
                <a:solidFill>
                  <a:srgbClr val="54CDB4"/>
                </a:solidFill>
              </a:defRPr>
            </a:pPr>
            <a:r>
              <a:rPr sz="1539"/>
              <a:t>1</a:t>
            </a:r>
          </a:p>
        </p:txBody>
      </p:sp>
      <p:sp>
        <p:nvSpPr>
          <p:cNvPr id="281" name="Shape 281"/>
          <p:cNvSpPr/>
          <p:nvPr/>
        </p:nvSpPr>
        <p:spPr>
          <a:xfrm>
            <a:off x="2856711" y="3588710"/>
            <a:ext cx="1042547" cy="1238024"/>
          </a:xfrm>
          <a:prstGeom prst="rect">
            <a:avLst/>
          </a:prstGeom>
          <a:solidFill>
            <a:srgbClr val="54CD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>
            <a:lvl1pPr defTabSz="457200">
              <a:spcBef>
                <a:spcPts val="200"/>
              </a:spcBef>
              <a:defRPr sz="1600" cap="all">
                <a:solidFill>
                  <a:srgbClr val="57575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rPr sz="1026"/>
              <a:t>stationary products</a:t>
            </a:r>
          </a:p>
        </p:txBody>
      </p:sp>
      <p:sp>
        <p:nvSpPr>
          <p:cNvPr id="282" name="Shape 282"/>
          <p:cNvSpPr/>
          <p:nvPr/>
        </p:nvSpPr>
        <p:spPr>
          <a:xfrm>
            <a:off x="3215086" y="3660380"/>
            <a:ext cx="325796" cy="32579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457200">
              <a:lnSpc>
                <a:spcPct val="90000"/>
              </a:lnSpc>
              <a:defRPr sz="2400" b="1">
                <a:solidFill>
                  <a:srgbClr val="54CDB4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lvl1pPr>
          </a:lstStyle>
          <a:p>
            <a:r>
              <a:rPr sz="1539"/>
              <a:t>2</a:t>
            </a:r>
          </a:p>
        </p:txBody>
      </p:sp>
      <p:sp>
        <p:nvSpPr>
          <p:cNvPr id="283" name="Shape 283"/>
          <p:cNvSpPr/>
          <p:nvPr/>
        </p:nvSpPr>
        <p:spPr>
          <a:xfrm>
            <a:off x="3972561" y="3588710"/>
            <a:ext cx="1042547" cy="1238024"/>
          </a:xfrm>
          <a:prstGeom prst="rect">
            <a:avLst/>
          </a:prstGeom>
          <a:solidFill>
            <a:srgbClr val="92D27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>
            <a:lvl1pPr defTabSz="457200">
              <a:spcBef>
                <a:spcPts val="200"/>
              </a:spcBef>
              <a:defRPr sz="1600" cap="all">
                <a:solidFill>
                  <a:srgbClr val="57575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rPr sz="1026"/>
              <a:t>Imaging Products</a:t>
            </a:r>
          </a:p>
        </p:txBody>
      </p:sp>
      <p:sp>
        <p:nvSpPr>
          <p:cNvPr id="284" name="Shape 284"/>
          <p:cNvSpPr/>
          <p:nvPr/>
        </p:nvSpPr>
        <p:spPr>
          <a:xfrm>
            <a:off x="4330936" y="3694593"/>
            <a:ext cx="325796" cy="32579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457200">
              <a:lnSpc>
                <a:spcPct val="90000"/>
              </a:lnSpc>
              <a:defRPr sz="2400" b="1">
                <a:solidFill>
                  <a:srgbClr val="92D277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lvl1pPr>
          </a:lstStyle>
          <a:p>
            <a:pPr>
              <a:defRPr>
                <a:solidFill>
                  <a:srgbClr val="54CDB4"/>
                </a:solidFill>
              </a:defRPr>
            </a:pPr>
            <a:r>
              <a:rPr sz="1539"/>
              <a:t>3</a:t>
            </a:r>
          </a:p>
        </p:txBody>
      </p:sp>
      <p:sp>
        <p:nvSpPr>
          <p:cNvPr id="285" name="Shape 285"/>
          <p:cNvSpPr/>
          <p:nvPr/>
        </p:nvSpPr>
        <p:spPr>
          <a:xfrm>
            <a:off x="2172540" y="5299137"/>
            <a:ext cx="1042547" cy="863359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b"/>
          <a:lstStyle/>
          <a:p>
            <a:pPr defTabSz="293202">
              <a:spcBef>
                <a:spcPts val="128"/>
              </a:spcBef>
              <a:defRPr sz="1600" cap="all">
                <a:solidFill>
                  <a:srgbClr val="57575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rPr sz="1026"/>
              <a:t>Delivery Reliability </a:t>
            </a:r>
          </a:p>
          <a:p>
            <a:pPr defTabSz="293202">
              <a:spcBef>
                <a:spcPts val="577"/>
              </a:spcBef>
              <a:defRPr sz="11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705"/>
              <a:t>Onetime delivery</a:t>
            </a:r>
          </a:p>
        </p:txBody>
      </p:sp>
      <p:sp>
        <p:nvSpPr>
          <p:cNvPr id="286" name="Shape 286"/>
          <p:cNvSpPr/>
          <p:nvPr/>
        </p:nvSpPr>
        <p:spPr>
          <a:xfrm>
            <a:off x="2506086" y="5405021"/>
            <a:ext cx="325796" cy="32579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457200">
              <a:lnSpc>
                <a:spcPct val="90000"/>
              </a:lnSpc>
              <a:defRPr sz="2400" b="1">
                <a:solidFill>
                  <a:srgbClr val="0433FF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lvl1pPr>
          </a:lstStyle>
          <a:p>
            <a:r>
              <a:rPr sz="1539"/>
              <a:t>1</a:t>
            </a:r>
          </a:p>
        </p:txBody>
      </p:sp>
      <p:sp>
        <p:nvSpPr>
          <p:cNvPr id="287" name="Shape 287"/>
          <p:cNvSpPr/>
          <p:nvPr/>
        </p:nvSpPr>
        <p:spPr>
          <a:xfrm>
            <a:off x="3305024" y="5299137"/>
            <a:ext cx="1042547" cy="863359"/>
          </a:xfrm>
          <a:prstGeom prst="rect">
            <a:avLst/>
          </a:prstGeom>
          <a:solidFill>
            <a:srgbClr val="D3D4D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b"/>
          <a:lstStyle/>
          <a:p>
            <a:pPr defTabSz="293202">
              <a:spcBef>
                <a:spcPts val="128"/>
              </a:spcBef>
              <a:defRPr sz="1600" cap="all">
                <a:solidFill>
                  <a:srgbClr val="57575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rPr sz="1026"/>
              <a:t>First pass Yield</a:t>
            </a:r>
          </a:p>
          <a:p>
            <a:pPr defTabSz="293202">
              <a:spcBef>
                <a:spcPts val="577"/>
              </a:spcBef>
              <a:defRPr sz="11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705"/>
              <a:t>Low defects</a:t>
            </a:r>
          </a:p>
        </p:txBody>
      </p:sp>
      <p:sp>
        <p:nvSpPr>
          <p:cNvPr id="288" name="Shape 288"/>
          <p:cNvSpPr/>
          <p:nvPr/>
        </p:nvSpPr>
        <p:spPr>
          <a:xfrm>
            <a:off x="3663399" y="5405021"/>
            <a:ext cx="325796" cy="32579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457200">
              <a:lnSpc>
                <a:spcPct val="90000"/>
              </a:lnSpc>
              <a:defRPr sz="2400" b="1">
                <a:solidFill>
                  <a:srgbClr val="0433FF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lvl1pPr>
          </a:lstStyle>
          <a:p>
            <a:r>
              <a:rPr sz="1539"/>
              <a:t>2</a:t>
            </a:r>
          </a:p>
        </p:txBody>
      </p:sp>
      <p:sp>
        <p:nvSpPr>
          <p:cNvPr id="289" name="Shape 289"/>
          <p:cNvSpPr/>
          <p:nvPr/>
        </p:nvSpPr>
        <p:spPr>
          <a:xfrm>
            <a:off x="1738935" y="2524726"/>
            <a:ext cx="2905897" cy="973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293202">
              <a:lnSpc>
                <a:spcPct val="80000"/>
              </a:lnSpc>
              <a:spcBef>
                <a:spcPts val="705"/>
              </a:spcBef>
              <a:defRPr sz="1800" b="1">
                <a:solidFill>
                  <a:srgbClr val="077582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sz="1154"/>
              <a:t>Information from Mr. Rizwan Kazi and Mr. Mahesh Borkar</a:t>
            </a:r>
          </a:p>
          <a:p>
            <a:pPr defTabSz="293202">
              <a:spcBef>
                <a:spcPts val="641"/>
              </a:spcBef>
              <a:defRPr sz="1400">
                <a:solidFill>
                  <a:srgbClr val="0C95A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z="898"/>
              <a:t>Siemens healthcare factory , Goa : </a:t>
            </a:r>
          </a:p>
          <a:p>
            <a:pPr marL="88849" indent="-88849" defTabSz="293202">
              <a:lnSpc>
                <a:spcPct val="110000"/>
              </a:lnSpc>
              <a:spcBef>
                <a:spcPts val="1090"/>
              </a:spcBef>
              <a:buClr>
                <a:srgbClr val="9A958E"/>
              </a:buClr>
              <a:buSzPct val="90000"/>
              <a:buChar char="-"/>
              <a:defRPr sz="1200">
                <a:latin typeface="Charter"/>
                <a:ea typeface="Charter"/>
                <a:cs typeface="Charter"/>
                <a:sym typeface="Charter"/>
              </a:defRPr>
            </a:pPr>
            <a:r>
              <a:rPr sz="770" b="1"/>
              <a:t>What is done here?                                                                          </a:t>
            </a:r>
            <a:r>
              <a:rPr sz="770"/>
              <a:t>…Testing and assembly of “Diagnostic X-Ray products”</a:t>
            </a:r>
          </a:p>
        </p:txBody>
      </p:sp>
      <p:sp>
        <p:nvSpPr>
          <p:cNvPr id="290" name="Shape 290"/>
          <p:cNvSpPr/>
          <p:nvPr/>
        </p:nvSpPr>
        <p:spPr>
          <a:xfrm>
            <a:off x="8396403" y="1637483"/>
            <a:ext cx="961098" cy="1487749"/>
          </a:xfrm>
          <a:prstGeom prst="rect">
            <a:avLst/>
          </a:prstGeom>
          <a:solidFill>
            <a:srgbClr val="C7EEF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159" tIns="65159" rIns="65159" bIns="65159"/>
          <a:lstStyle/>
          <a:p>
            <a:pPr defTabSz="293202">
              <a:spcBef>
                <a:spcPts val="128"/>
              </a:spcBef>
              <a:defRPr sz="1000" b="1">
                <a:solidFill>
                  <a:srgbClr val="575757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endParaRPr sz="641"/>
          </a:p>
          <a:p>
            <a:pPr defTabSz="293202">
              <a:spcBef>
                <a:spcPts val="128"/>
              </a:spcBef>
              <a:defRPr sz="1000" b="1">
                <a:solidFill>
                  <a:srgbClr val="575757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sz="641"/>
              <a:t>Slow updation and innovation</a:t>
            </a:r>
          </a:p>
          <a:p>
            <a:pPr defTabSz="293202">
              <a:spcBef>
                <a:spcPts val="577"/>
              </a:spcBef>
              <a:defRPr sz="11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705"/>
              <a:t>Most of the machines being developed, were designed 20-30 years ago and since then only “ most necessary” changes are made</a:t>
            </a:r>
          </a:p>
        </p:txBody>
      </p:sp>
      <p:sp>
        <p:nvSpPr>
          <p:cNvPr id="291" name="Shape 291"/>
          <p:cNvSpPr/>
          <p:nvPr/>
        </p:nvSpPr>
        <p:spPr>
          <a:xfrm>
            <a:off x="1733597" y="5093917"/>
            <a:ext cx="3464088" cy="202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marL="88849" indent="-88849" defTabSz="293202">
              <a:lnSpc>
                <a:spcPct val="110000"/>
              </a:lnSpc>
              <a:spcBef>
                <a:spcPts val="1090"/>
              </a:spcBef>
              <a:buClr>
                <a:srgbClr val="9A958E"/>
              </a:buClr>
              <a:buSzPct val="90000"/>
              <a:buChar char="-"/>
              <a:defRPr sz="1200" b="1">
                <a:latin typeface="Charter"/>
                <a:ea typeface="Charter"/>
                <a:cs typeface="Charter"/>
                <a:sym typeface="Charter"/>
              </a:defRPr>
            </a:pPr>
            <a:r>
              <a:rPr sz="770"/>
              <a:t>What determines factory quality?</a:t>
            </a:r>
            <a:r>
              <a:rPr sz="770"/>
              <a:t>… KPI : Keep performance indication</a:t>
            </a:r>
          </a:p>
        </p:txBody>
      </p:sp>
      <p:sp>
        <p:nvSpPr>
          <p:cNvPr id="292" name="Shape 292"/>
          <p:cNvSpPr/>
          <p:nvPr/>
        </p:nvSpPr>
        <p:spPr>
          <a:xfrm>
            <a:off x="5088412" y="2401188"/>
            <a:ext cx="3245184" cy="4181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t">
            <a:noAutofit/>
          </a:bodyPr>
          <a:lstStyle/>
          <a:p>
            <a:pPr marL="88849" indent="-88849" defTabSz="293202">
              <a:lnSpc>
                <a:spcPct val="110000"/>
              </a:lnSpc>
              <a:spcBef>
                <a:spcPts val="1090"/>
              </a:spcBef>
              <a:buClr>
                <a:srgbClr val="9A958E"/>
              </a:buClr>
              <a:buSzPct val="90000"/>
              <a:buChar char="-"/>
              <a:defRPr sz="1200">
                <a:latin typeface="Charter"/>
                <a:ea typeface="Charter"/>
                <a:cs typeface="Charter"/>
                <a:sym typeface="Charter"/>
              </a:defRPr>
            </a:pPr>
            <a:r>
              <a:rPr sz="770" b="1" dirty="0"/>
              <a:t>Parts and supplier classification…</a:t>
            </a:r>
            <a:r>
              <a:rPr sz="770" dirty="0"/>
              <a:t>based on part use by volume. Class A parts :  Responsible for 80% volume and proper working of production line. Class B: 15%; Class C: 5%</a:t>
            </a:r>
          </a:p>
          <a:p>
            <a:pPr marL="88849" indent="-88849" defTabSz="293202">
              <a:lnSpc>
                <a:spcPct val="110000"/>
              </a:lnSpc>
              <a:spcBef>
                <a:spcPts val="1090"/>
              </a:spcBef>
              <a:buClr>
                <a:srgbClr val="9A958E"/>
              </a:buClr>
              <a:buSzPct val="90000"/>
              <a:buChar char="-"/>
              <a:defRPr sz="1200" b="1">
                <a:latin typeface="Charter"/>
                <a:ea typeface="Charter"/>
                <a:cs typeface="Charter"/>
                <a:sym typeface="Charter"/>
              </a:defRPr>
            </a:pPr>
            <a:r>
              <a:rPr sz="770" dirty="0"/>
              <a:t>Inventories required…WIP (work in progress), raw material storage and final product storage.</a:t>
            </a:r>
          </a:p>
          <a:p>
            <a:pPr marL="88849" indent="-88849" defTabSz="293202">
              <a:lnSpc>
                <a:spcPct val="110000"/>
              </a:lnSpc>
              <a:spcBef>
                <a:spcPts val="1090"/>
              </a:spcBef>
              <a:buClr>
                <a:srgbClr val="9A958E"/>
              </a:buClr>
              <a:buSzPct val="90000"/>
              <a:buChar char="-"/>
              <a:defRPr sz="1200" b="1">
                <a:latin typeface="Charter"/>
                <a:ea typeface="Charter"/>
                <a:cs typeface="Charter"/>
                <a:sym typeface="Charter"/>
              </a:defRPr>
            </a:pPr>
            <a:r>
              <a:rPr sz="770" dirty="0"/>
              <a:t>Major challenges?…Procuring parts in time from supplier, unplanned rejections, No direct contact to customer.</a:t>
            </a:r>
          </a:p>
          <a:p>
            <a:pPr marL="65156" indent="-65156" defTabSz="293202">
              <a:spcBef>
                <a:spcPts val="513"/>
              </a:spcBef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sz="1154" dirty="0"/>
              <a:t>“Assembling consumes most time”</a:t>
            </a:r>
          </a:p>
          <a:p>
            <a:pPr defTabSz="293202">
              <a:lnSpc>
                <a:spcPct val="110000"/>
              </a:lnSpc>
              <a:spcBef>
                <a:spcPts val="1090"/>
              </a:spcBef>
              <a:defRPr sz="1200">
                <a:latin typeface="Charter"/>
                <a:ea typeface="Charter"/>
                <a:cs typeface="Charter"/>
                <a:sym typeface="Charter"/>
              </a:defRPr>
            </a:pPr>
            <a:r>
              <a:rPr sz="770" dirty="0"/>
              <a:t>-</a:t>
            </a:r>
            <a:r>
              <a:rPr sz="770" b="1" dirty="0"/>
              <a:t>Where does parts come from?…</a:t>
            </a:r>
            <a:r>
              <a:rPr sz="770" dirty="0"/>
              <a:t>Most parts are supplied by local or Indian suppliers, while special parts like Imaging Intensifier (II), tube are imported.</a:t>
            </a:r>
          </a:p>
          <a:p>
            <a:pPr defTabSz="293202">
              <a:lnSpc>
                <a:spcPct val="110000"/>
              </a:lnSpc>
              <a:spcBef>
                <a:spcPts val="1090"/>
              </a:spcBef>
              <a:defRPr sz="1200">
                <a:latin typeface="Charter"/>
                <a:ea typeface="Charter"/>
                <a:cs typeface="Charter"/>
                <a:sym typeface="Charter"/>
              </a:defRPr>
            </a:pPr>
            <a:r>
              <a:rPr sz="770" dirty="0"/>
              <a:t>- </a:t>
            </a:r>
            <a:r>
              <a:rPr sz="770" b="1" dirty="0"/>
              <a:t>Making for rural India?…</a:t>
            </a:r>
            <a:r>
              <a:rPr sz="770" dirty="0"/>
              <a:t>Projects like Multiphase-</a:t>
            </a:r>
            <a:r>
              <a:rPr sz="770" dirty="0" err="1"/>
              <a:t>Mitra</a:t>
            </a:r>
            <a:r>
              <a:rPr sz="770" dirty="0"/>
              <a:t> offers effective X-ray solution for rural </a:t>
            </a:r>
            <a:r>
              <a:rPr sz="770" dirty="0" err="1"/>
              <a:t>ares</a:t>
            </a:r>
            <a:r>
              <a:rPr sz="770" dirty="0"/>
              <a:t> with no electricity supply</a:t>
            </a:r>
            <a:r>
              <a:rPr sz="770" dirty="0"/>
              <a:t>.</a:t>
            </a:r>
            <a:endParaRPr lang="en-IN" sz="770" dirty="0"/>
          </a:p>
          <a:p>
            <a:pPr defTabSz="293202">
              <a:lnSpc>
                <a:spcPct val="110000"/>
              </a:lnSpc>
              <a:spcBef>
                <a:spcPts val="1090"/>
              </a:spcBef>
              <a:defRPr sz="1200">
                <a:latin typeface="Charter"/>
                <a:ea typeface="Charter"/>
                <a:cs typeface="Charter"/>
                <a:sym typeface="Charter"/>
              </a:defRPr>
            </a:pPr>
            <a:r>
              <a:rPr lang="en-IN" sz="1154" dirty="0">
                <a:solidFill>
                  <a:srgbClr val="FF0000"/>
                </a:solidFill>
                <a:latin typeface="Superclarendon"/>
              </a:rPr>
              <a:t>  </a:t>
            </a:r>
            <a:r>
              <a:rPr lang="en-IN" sz="1154" u="sng" dirty="0">
                <a:solidFill>
                  <a:srgbClr val="FF0000"/>
                </a:solidFill>
                <a:latin typeface="Superclarendon"/>
              </a:rPr>
              <a:t>Research and Development</a:t>
            </a:r>
          </a:p>
          <a:p>
            <a:pPr defTabSz="293202">
              <a:lnSpc>
                <a:spcPct val="110000"/>
              </a:lnSpc>
              <a:spcBef>
                <a:spcPts val="1090"/>
              </a:spcBef>
              <a:defRPr sz="1200">
                <a:latin typeface="Charter"/>
                <a:ea typeface="Charter"/>
                <a:cs typeface="Charter"/>
                <a:sym typeface="Charter"/>
              </a:defRPr>
            </a:pPr>
            <a:r>
              <a:rPr lang="en-IN" sz="770" dirty="0"/>
              <a:t>-  </a:t>
            </a:r>
            <a:r>
              <a:rPr lang="en-IN" sz="770" b="1" dirty="0"/>
              <a:t>Project Manager </a:t>
            </a:r>
            <a:r>
              <a:rPr lang="en-IN" sz="770" dirty="0"/>
              <a:t>has to do initial assessment and technical      requirements must be specified in the SRS.</a:t>
            </a:r>
          </a:p>
          <a:p>
            <a:pPr marL="109951" indent="-109951" defTabSz="293202">
              <a:lnSpc>
                <a:spcPct val="110000"/>
              </a:lnSpc>
              <a:spcBef>
                <a:spcPts val="1090"/>
              </a:spcBef>
              <a:buFontTx/>
              <a:buChar char="-"/>
              <a:defRPr sz="1200">
                <a:latin typeface="Charter"/>
                <a:ea typeface="Charter"/>
                <a:cs typeface="Charter"/>
                <a:sym typeface="Charter"/>
              </a:defRPr>
            </a:pPr>
            <a:r>
              <a:rPr lang="en-IN" sz="770" b="1" dirty="0"/>
              <a:t>Risk Analysis </a:t>
            </a:r>
            <a:r>
              <a:rPr lang="en-IN" sz="770" dirty="0"/>
              <a:t>is the main thing. Operator , patient and Environmental Safety is a must.</a:t>
            </a:r>
          </a:p>
          <a:p>
            <a:pPr marL="109951" indent="-109951" defTabSz="293202">
              <a:lnSpc>
                <a:spcPct val="110000"/>
              </a:lnSpc>
              <a:spcBef>
                <a:spcPts val="1090"/>
              </a:spcBef>
              <a:buFontTx/>
              <a:buChar char="-"/>
              <a:defRPr sz="1200">
                <a:latin typeface="Charter"/>
                <a:ea typeface="Charter"/>
                <a:cs typeface="Charter"/>
                <a:sym typeface="Charter"/>
              </a:defRPr>
            </a:pPr>
            <a:r>
              <a:rPr lang="en-IN" sz="770" b="1" dirty="0"/>
              <a:t>V-shaped model </a:t>
            </a:r>
            <a:r>
              <a:rPr lang="en-IN" sz="770" dirty="0"/>
              <a:t>is used which is good for the production as again and again verification is done. So low chance of software error is there.</a:t>
            </a:r>
          </a:p>
          <a:p>
            <a:pPr marL="109951" indent="-109951" defTabSz="293202">
              <a:lnSpc>
                <a:spcPct val="110000"/>
              </a:lnSpc>
              <a:spcBef>
                <a:spcPts val="1090"/>
              </a:spcBef>
              <a:buFontTx/>
              <a:buChar char="-"/>
              <a:defRPr sz="1200">
                <a:latin typeface="Charter"/>
                <a:ea typeface="Charter"/>
                <a:cs typeface="Charter"/>
                <a:sym typeface="Charter"/>
              </a:defRPr>
            </a:pPr>
            <a:r>
              <a:rPr lang="en-IN" sz="770" b="1" dirty="0"/>
              <a:t>Budget</a:t>
            </a:r>
            <a:r>
              <a:rPr lang="en-IN" sz="770" dirty="0"/>
              <a:t> is decided by management and should be strictly adhered to.</a:t>
            </a:r>
            <a:endParaRPr lang="en-IN" sz="770" dirty="0"/>
          </a:p>
          <a:p>
            <a:pPr defTabSz="293202">
              <a:lnSpc>
                <a:spcPct val="110000"/>
              </a:lnSpc>
              <a:spcBef>
                <a:spcPts val="1090"/>
              </a:spcBef>
              <a:defRPr sz="1200">
                <a:latin typeface="Charter"/>
                <a:ea typeface="Charter"/>
                <a:cs typeface="Charter"/>
                <a:sym typeface="Charter"/>
              </a:defRPr>
            </a:pPr>
            <a:endParaRPr lang="en-IN" sz="770" dirty="0"/>
          </a:p>
        </p:txBody>
      </p:sp>
    </p:spTree>
    <p:extLst>
      <p:ext uri="{BB962C8B-B14F-4D97-AF65-F5344CB8AC3E}">
        <p14:creationId xmlns:p14="http://schemas.microsoft.com/office/powerpoint/2010/main" val="188482504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1512436" y="194683"/>
            <a:ext cx="9188368" cy="6469313"/>
          </a:xfrm>
          <a:prstGeom prst="rect">
            <a:avLst/>
          </a:prstGeom>
          <a:solidFill>
            <a:srgbClr val="879BAA"/>
          </a:solidFill>
          <a:ln w="12700">
            <a:miter lim="400000"/>
          </a:ln>
        </p:spPr>
        <p:txBody>
          <a:bodyPr lIns="9767" tIns="9767" rIns="9767" bIns="9767" anchor="ctr"/>
          <a:lstStyle/>
          <a:p>
            <a:pPr defTabSz="945663"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96"/>
          </a:p>
        </p:txBody>
      </p:sp>
      <p:sp>
        <p:nvSpPr>
          <p:cNvPr id="295" name="Shape 295"/>
          <p:cNvSpPr/>
          <p:nvPr/>
        </p:nvSpPr>
        <p:spPr>
          <a:xfrm>
            <a:off x="1603727" y="1123570"/>
            <a:ext cx="8984548" cy="5430729"/>
          </a:xfrm>
          <a:prstGeom prst="roundRect">
            <a:avLst>
              <a:gd name="adj" fmla="val 2303"/>
            </a:avLst>
          </a:prstGeom>
          <a:solidFill>
            <a:srgbClr val="FFFFFF"/>
          </a:solidFill>
          <a:ln w="3175">
            <a:solidFill>
              <a:srgbClr val="31859C"/>
            </a:solidFill>
          </a:ln>
        </p:spPr>
        <p:txBody>
          <a:bodyPr lIns="9767" tIns="9767" rIns="9767" bIns="9767"/>
          <a:lstStyle/>
          <a:p>
            <a:pPr marL="110856" indent="-110856" defTabSz="945663">
              <a:buSzPct val="75000"/>
              <a:buChar char="-"/>
              <a:defRPr sz="1400">
                <a:latin typeface="Calibri"/>
                <a:ea typeface="Calibri"/>
                <a:cs typeface="Calibri"/>
                <a:sym typeface="Calibri"/>
              </a:defRPr>
            </a:pPr>
            <a:endParaRPr sz="898" dirty="0"/>
          </a:p>
        </p:txBody>
      </p:sp>
      <p:grpSp>
        <p:nvGrpSpPr>
          <p:cNvPr id="298" name="Group 298"/>
          <p:cNvGrpSpPr/>
          <p:nvPr/>
        </p:nvGrpSpPr>
        <p:grpSpPr>
          <a:xfrm>
            <a:off x="1603726" y="255883"/>
            <a:ext cx="8984548" cy="467647"/>
            <a:chOff x="0" y="52568"/>
            <a:chExt cx="14009238" cy="729182"/>
          </a:xfrm>
        </p:grpSpPr>
        <p:sp>
          <p:nvSpPr>
            <p:cNvPr id="296" name="Shape 296"/>
            <p:cNvSpPr/>
            <p:nvPr/>
          </p:nvSpPr>
          <p:spPr>
            <a:xfrm>
              <a:off x="0" y="52568"/>
              <a:ext cx="14009238" cy="729182"/>
            </a:xfrm>
            <a:prstGeom prst="rect">
              <a:avLst/>
            </a:prstGeom>
            <a:solidFill>
              <a:srgbClr val="FEFFFF"/>
            </a:solidFill>
            <a:ln w="12700" cap="flat">
              <a:noFill/>
              <a:miter lim="400000"/>
            </a:ln>
            <a:effectLst/>
          </p:spPr>
          <p:txBody>
            <a:bodyPr wrap="square" lIns="9767" tIns="9767" rIns="9767" bIns="9767" numCol="1" anchor="ctr">
              <a:noAutofit/>
            </a:bodyPr>
            <a:lstStyle/>
            <a:p>
              <a:pPr defTabSz="945663">
                <a:defRPr sz="1800" b="1">
                  <a:latin typeface="Siemens Sans"/>
                  <a:ea typeface="Siemens Sans"/>
                  <a:cs typeface="Siemens Sans"/>
                  <a:sym typeface="Siemens Sans"/>
                </a:defRPr>
              </a:pPr>
              <a:endParaRPr sz="1154"/>
            </a:p>
          </p:txBody>
        </p:sp>
        <p:sp>
          <p:nvSpPr>
            <p:cNvPr id="297" name="Shape 297"/>
            <p:cNvSpPr/>
            <p:nvPr/>
          </p:nvSpPr>
          <p:spPr>
            <a:xfrm>
              <a:off x="6287456" y="114722"/>
              <a:ext cx="1305736" cy="604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8" tIns="35718" rIns="35718" bIns="35718" numCol="1" anchor="ctr">
              <a:spAutoFit/>
            </a:bodyPr>
            <a:lstStyle>
              <a:lvl1pPr>
                <a:defRPr sz="3200"/>
              </a:lvl1pPr>
            </a:lstStyle>
            <a:p>
              <a:r>
                <a:rPr sz="2052"/>
                <a:t>Team 3</a:t>
              </a:r>
            </a:p>
          </p:txBody>
        </p:sp>
      </p:grpSp>
      <p:pic>
        <p:nvPicPr>
          <p:cNvPr id="299" name="image1.jpg" descr="C:\Users\rols86\Desktop\Siemens - Be an inventor opportunity\3i Challenges\Posters\2000px-Siemens_AG_logo.sv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82552" y="373140"/>
            <a:ext cx="1236611" cy="194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2.jpeg" descr="C:\Users\haidsu5o\AppData\Local\Microsoft\Windows\Temporary Internet Files\Content.Outlook\DLSUA58U\ITT move logo2 (4)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1426" y="298317"/>
            <a:ext cx="1584075" cy="3618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3" name="Group 303"/>
          <p:cNvGrpSpPr/>
          <p:nvPr/>
        </p:nvGrpSpPr>
        <p:grpSpPr>
          <a:xfrm>
            <a:off x="1604744" y="813974"/>
            <a:ext cx="8914419" cy="248014"/>
            <a:chOff x="0" y="0"/>
            <a:chExt cx="13899889" cy="386717"/>
          </a:xfrm>
        </p:grpSpPr>
        <p:sp>
          <p:nvSpPr>
            <p:cNvPr id="301" name="Shape 301"/>
            <p:cNvSpPr/>
            <p:nvPr/>
          </p:nvSpPr>
          <p:spPr>
            <a:xfrm>
              <a:off x="0" y="0"/>
              <a:ext cx="13899889" cy="386717"/>
            </a:xfrm>
            <a:prstGeom prst="roundRect">
              <a:avLst>
                <a:gd name="adj" fmla="val 16667"/>
              </a:avLst>
            </a:prstGeom>
            <a:solidFill>
              <a:srgbClr val="EB780A"/>
            </a:solidFill>
            <a:ln w="12700" cap="flat">
              <a:noFill/>
              <a:miter lim="400000"/>
            </a:ln>
            <a:effectLst/>
          </p:spPr>
          <p:txBody>
            <a:bodyPr wrap="square" lIns="9767" tIns="9767" rIns="9767" bIns="9767" numCol="1" anchor="ctr">
              <a:noAutofit/>
            </a:bodyPr>
            <a:lstStyle/>
            <a:p>
              <a:pPr defTabSz="945187">
                <a:defRPr sz="1400" b="1">
                  <a:solidFill>
                    <a:srgbClr val="FFFFFF"/>
                  </a:solidFill>
                  <a:latin typeface="Siemens Sans"/>
                  <a:ea typeface="Siemens Sans"/>
                  <a:cs typeface="Siemens Sans"/>
                  <a:sym typeface="Siemens Sans"/>
                </a:defRPr>
              </a:pPr>
              <a:endParaRPr sz="898"/>
            </a:p>
          </p:txBody>
        </p:sp>
        <p:sp>
          <p:nvSpPr>
            <p:cNvPr id="302" name="Shape 302"/>
            <p:cNvSpPr/>
            <p:nvPr/>
          </p:nvSpPr>
          <p:spPr>
            <a:xfrm>
              <a:off x="18876" y="70254"/>
              <a:ext cx="13862135" cy="246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767" tIns="9767" rIns="9767" bIns="9767" numCol="1" anchor="ctr">
              <a:spAutoFit/>
            </a:bodyPr>
            <a:lstStyle>
              <a:lvl1pPr defTabSz="1473861">
                <a:defRPr sz="1400" b="1">
                  <a:solidFill>
                    <a:srgbClr val="FFFFFF"/>
                  </a:solidFill>
                  <a:latin typeface="Siemens Sans"/>
                  <a:ea typeface="Siemens Sans"/>
                  <a:cs typeface="Siemens Sans"/>
                  <a:sym typeface="Siemens Sans"/>
                </a:defRPr>
              </a:lvl1pPr>
            </a:lstStyle>
            <a:p>
              <a:r>
                <a:rPr sz="898"/>
                <a:t>Factory visit observations</a:t>
              </a:r>
            </a:p>
          </p:txBody>
        </p:sp>
      </p:grpSp>
      <p:sp>
        <p:nvSpPr>
          <p:cNvPr id="304" name="Shape 304"/>
          <p:cNvSpPr/>
          <p:nvPr/>
        </p:nvSpPr>
        <p:spPr>
          <a:xfrm>
            <a:off x="2520078" y="3900742"/>
            <a:ext cx="1240494" cy="348602"/>
          </a:xfrm>
          <a:prstGeom prst="roundRect">
            <a:avLst>
              <a:gd name="adj" fmla="val 35047"/>
            </a:avLst>
          </a:prstGeom>
          <a:solidFill>
            <a:srgbClr val="54CD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/>
          <a:p>
            <a:pPr defTabSz="293202">
              <a:defRPr sz="1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z="641">
                <a:latin typeface="Avenir Next Demi Bold"/>
                <a:ea typeface="Avenir Next Demi Bold"/>
                <a:cs typeface="Avenir Next Demi Bold"/>
                <a:sym typeface="Avenir Next Demi Bold"/>
              </a:rPr>
              <a:t>GRN</a:t>
            </a:r>
            <a:r>
              <a:rPr sz="641"/>
              <a:t> generated : Goods received note</a:t>
            </a:r>
          </a:p>
        </p:txBody>
      </p:sp>
      <p:sp>
        <p:nvSpPr>
          <p:cNvPr id="305" name="Shape 305"/>
          <p:cNvSpPr/>
          <p:nvPr/>
        </p:nvSpPr>
        <p:spPr>
          <a:xfrm>
            <a:off x="3140325" y="3519908"/>
            <a:ext cx="1" cy="319026"/>
          </a:xfrm>
          <a:prstGeom prst="line">
            <a:avLst/>
          </a:prstGeom>
          <a:ln w="25400">
            <a:solidFill>
              <a:srgbClr val="17BCCF"/>
            </a:solidFill>
            <a:miter lim="400000"/>
            <a:tailEnd type="triangle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06" name="Shape 306"/>
          <p:cNvSpPr/>
          <p:nvPr/>
        </p:nvSpPr>
        <p:spPr>
          <a:xfrm>
            <a:off x="2520078" y="3166245"/>
            <a:ext cx="1240494" cy="348602"/>
          </a:xfrm>
          <a:prstGeom prst="roundRect">
            <a:avLst>
              <a:gd name="adj" fmla="val 35047"/>
            </a:avLst>
          </a:prstGeom>
          <a:solidFill>
            <a:srgbClr val="54CD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>
            <a:lvl1pPr defTabSz="457200">
              <a:defRPr sz="1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sz="641"/>
              <a:t>Counting and verification </a:t>
            </a:r>
          </a:p>
        </p:txBody>
      </p:sp>
      <p:sp>
        <p:nvSpPr>
          <p:cNvPr id="307" name="Shape 307"/>
          <p:cNvSpPr/>
          <p:nvPr/>
        </p:nvSpPr>
        <p:spPr>
          <a:xfrm>
            <a:off x="3140325" y="2762984"/>
            <a:ext cx="1" cy="319026"/>
          </a:xfrm>
          <a:prstGeom prst="line">
            <a:avLst/>
          </a:prstGeom>
          <a:ln w="25400">
            <a:solidFill>
              <a:srgbClr val="17BCCF"/>
            </a:solidFill>
            <a:miter lim="400000"/>
            <a:tailEnd type="triangle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08" name="Shape 308"/>
          <p:cNvSpPr/>
          <p:nvPr/>
        </p:nvSpPr>
        <p:spPr>
          <a:xfrm>
            <a:off x="2520078" y="2431749"/>
            <a:ext cx="1240494" cy="348602"/>
          </a:xfrm>
          <a:prstGeom prst="roundRect">
            <a:avLst>
              <a:gd name="adj" fmla="val 35047"/>
            </a:avLst>
          </a:prstGeom>
          <a:solidFill>
            <a:srgbClr val="54CD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>
            <a:lvl1pPr defTabSz="457200">
              <a:defRPr sz="1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sz="641"/>
              <a:t>Materials received from various  suppliers</a:t>
            </a:r>
          </a:p>
        </p:txBody>
      </p:sp>
      <p:pic>
        <p:nvPicPr>
          <p:cNvPr id="309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7" y="1522296"/>
            <a:ext cx="442332" cy="442332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Shape 310"/>
          <p:cNvSpPr/>
          <p:nvPr/>
        </p:nvSpPr>
        <p:spPr>
          <a:xfrm>
            <a:off x="2427760" y="1522519"/>
            <a:ext cx="1425131" cy="441886"/>
          </a:xfrm>
          <a:prstGeom prst="rect">
            <a:avLst/>
          </a:prstGeom>
          <a:solidFill>
            <a:srgbClr val="17BCCF"/>
          </a:solidFill>
          <a:ln w="12700">
            <a:miter lim="400000"/>
          </a:ln>
          <a:effectLst>
            <a:outerShdw blurRad="38100" dist="12700" dir="48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/>
          <a:p>
            <a:pPr defTabSz="293202">
              <a:defRPr sz="11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z="705"/>
              <a:t>Representatives responsible for different regions forecast sales</a:t>
            </a:r>
          </a:p>
          <a:p>
            <a:pPr defTabSz="293202">
              <a:defRPr sz="12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sz="770"/>
              <a:t>Raw material ordered</a:t>
            </a:r>
          </a:p>
        </p:txBody>
      </p:sp>
      <p:sp>
        <p:nvSpPr>
          <p:cNvPr id="311" name="Shape 311"/>
          <p:cNvSpPr/>
          <p:nvPr/>
        </p:nvSpPr>
        <p:spPr>
          <a:xfrm>
            <a:off x="5218675" y="1328042"/>
            <a:ext cx="1328888" cy="214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 defTabSz="457200">
              <a:lnSpc>
                <a:spcPct val="80000"/>
              </a:lnSpc>
              <a:spcBef>
                <a:spcPts val="1100"/>
              </a:spcBef>
              <a:defRPr sz="1800" b="1">
                <a:solidFill>
                  <a:srgbClr val="077582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lvl1pPr>
          </a:lstStyle>
          <a:p>
            <a:r>
              <a:rPr sz="1154"/>
              <a:t>Factory work flow</a:t>
            </a:r>
          </a:p>
        </p:txBody>
      </p:sp>
      <p:sp>
        <p:nvSpPr>
          <p:cNvPr id="312" name="Shape 312"/>
          <p:cNvSpPr/>
          <p:nvPr/>
        </p:nvSpPr>
        <p:spPr>
          <a:xfrm>
            <a:off x="3140325" y="2037446"/>
            <a:ext cx="1" cy="319027"/>
          </a:xfrm>
          <a:prstGeom prst="line">
            <a:avLst/>
          </a:prstGeom>
          <a:ln w="25400">
            <a:solidFill>
              <a:srgbClr val="17BCCF"/>
            </a:solidFill>
            <a:miter lim="400000"/>
            <a:tailEnd type="triangle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13" name="Shape 313"/>
          <p:cNvSpPr/>
          <p:nvPr/>
        </p:nvSpPr>
        <p:spPr>
          <a:xfrm>
            <a:off x="3140325" y="4263088"/>
            <a:ext cx="1" cy="319026"/>
          </a:xfrm>
          <a:prstGeom prst="line">
            <a:avLst/>
          </a:prstGeom>
          <a:ln w="25400">
            <a:solidFill>
              <a:srgbClr val="17BCCF"/>
            </a:solidFill>
            <a:miter lim="400000"/>
            <a:tailEnd type="triangle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14" name="Shape 314"/>
          <p:cNvSpPr/>
          <p:nvPr/>
        </p:nvSpPr>
        <p:spPr>
          <a:xfrm>
            <a:off x="2732406" y="4595858"/>
            <a:ext cx="814490" cy="671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54CD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>
            <a:lvl1pPr defTabSz="457200">
              <a:defRPr sz="1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sz="641"/>
              <a:t>Inspection required?</a:t>
            </a:r>
          </a:p>
        </p:txBody>
      </p:sp>
      <p:sp>
        <p:nvSpPr>
          <p:cNvPr id="315" name="Shape 315"/>
          <p:cNvSpPr/>
          <p:nvPr/>
        </p:nvSpPr>
        <p:spPr>
          <a:xfrm>
            <a:off x="3545661" y="4929111"/>
            <a:ext cx="319027" cy="1"/>
          </a:xfrm>
          <a:prstGeom prst="line">
            <a:avLst/>
          </a:prstGeom>
          <a:ln w="25400">
            <a:solidFill>
              <a:srgbClr val="17BCCF"/>
            </a:solidFill>
            <a:miter lim="400000"/>
            <a:tailEnd type="triangle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16" name="Shape 316"/>
          <p:cNvSpPr/>
          <p:nvPr/>
        </p:nvSpPr>
        <p:spPr>
          <a:xfrm>
            <a:off x="3864687" y="4821599"/>
            <a:ext cx="606670" cy="219786"/>
          </a:xfrm>
          <a:prstGeom prst="roundRect">
            <a:avLst>
              <a:gd name="adj" fmla="val 35047"/>
            </a:avLst>
          </a:prstGeom>
          <a:solidFill>
            <a:srgbClr val="54CD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>
            <a:lvl1pPr defTabSz="457200">
              <a:defRPr sz="1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z="641"/>
              <a:t>Inspection</a:t>
            </a:r>
          </a:p>
        </p:txBody>
      </p:sp>
      <p:sp>
        <p:nvSpPr>
          <p:cNvPr id="317" name="Shape 317"/>
          <p:cNvSpPr/>
          <p:nvPr/>
        </p:nvSpPr>
        <p:spPr>
          <a:xfrm>
            <a:off x="3139104" y="5254220"/>
            <a:ext cx="1" cy="319026"/>
          </a:xfrm>
          <a:prstGeom prst="line">
            <a:avLst/>
          </a:prstGeom>
          <a:ln w="25400">
            <a:solidFill>
              <a:srgbClr val="17BCCF"/>
            </a:solidFill>
            <a:miter lim="400000"/>
            <a:tailEnd type="triangle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18" name="Shape 318"/>
          <p:cNvSpPr/>
          <p:nvPr/>
        </p:nvSpPr>
        <p:spPr>
          <a:xfrm>
            <a:off x="2828171" y="5605137"/>
            <a:ext cx="606671" cy="219786"/>
          </a:xfrm>
          <a:prstGeom prst="roundRect">
            <a:avLst>
              <a:gd name="adj" fmla="val 35047"/>
            </a:avLst>
          </a:prstGeom>
          <a:solidFill>
            <a:srgbClr val="54CD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>
            <a:lvl1pPr defTabSz="457200">
              <a:defRPr sz="1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z="641"/>
              <a:t>Store</a:t>
            </a:r>
          </a:p>
        </p:txBody>
      </p:sp>
      <p:sp>
        <p:nvSpPr>
          <p:cNvPr id="319" name="Shape 319"/>
          <p:cNvSpPr/>
          <p:nvPr/>
        </p:nvSpPr>
        <p:spPr>
          <a:xfrm flipV="1">
            <a:off x="4176167" y="5100154"/>
            <a:ext cx="1" cy="614877"/>
          </a:xfrm>
          <a:prstGeom prst="line">
            <a:avLst/>
          </a:prstGeom>
          <a:ln w="25400">
            <a:solidFill>
              <a:srgbClr val="17BCCF"/>
            </a:solidFill>
            <a:miter lim="400000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20" name="Shape 320"/>
          <p:cNvSpPr/>
          <p:nvPr/>
        </p:nvSpPr>
        <p:spPr>
          <a:xfrm flipH="1">
            <a:off x="3439767" y="5715030"/>
            <a:ext cx="744546" cy="1"/>
          </a:xfrm>
          <a:prstGeom prst="line">
            <a:avLst/>
          </a:prstGeom>
          <a:ln w="25400">
            <a:solidFill>
              <a:srgbClr val="17BCCF"/>
            </a:solidFill>
            <a:miter lim="400000"/>
            <a:tailEnd type="triangle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21" name="Shape 321"/>
          <p:cNvSpPr/>
          <p:nvPr/>
        </p:nvSpPr>
        <p:spPr>
          <a:xfrm>
            <a:off x="3546895" y="4704172"/>
            <a:ext cx="265144" cy="185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/>
          <a:lstStyle>
            <a:lvl1pPr algn="l" defTabSz="457200">
              <a:lnSpc>
                <a:spcPct val="110000"/>
              </a:lnSpc>
              <a:spcBef>
                <a:spcPts val="1700"/>
              </a:spcBef>
              <a:defRPr sz="1200"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770"/>
              <a:t>Yes</a:t>
            </a:r>
          </a:p>
        </p:txBody>
      </p:sp>
      <p:sp>
        <p:nvSpPr>
          <p:cNvPr id="322" name="Shape 322"/>
          <p:cNvSpPr/>
          <p:nvPr/>
        </p:nvSpPr>
        <p:spPr>
          <a:xfrm>
            <a:off x="3627110" y="5515544"/>
            <a:ext cx="475155" cy="185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/>
          <a:lstStyle>
            <a:lvl1pPr algn="l" defTabSz="457200">
              <a:lnSpc>
                <a:spcPct val="110000"/>
              </a:lnSpc>
              <a:spcBef>
                <a:spcPts val="1700"/>
              </a:spcBef>
              <a:defRPr sz="1200"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r>
              <a:rPr sz="770"/>
              <a:t>Part Ok</a:t>
            </a:r>
          </a:p>
        </p:txBody>
      </p:sp>
      <p:sp>
        <p:nvSpPr>
          <p:cNvPr id="323" name="Shape 323"/>
          <p:cNvSpPr/>
          <p:nvPr/>
        </p:nvSpPr>
        <p:spPr>
          <a:xfrm>
            <a:off x="6410326" y="4944967"/>
            <a:ext cx="308819" cy="1"/>
          </a:xfrm>
          <a:prstGeom prst="line">
            <a:avLst/>
          </a:prstGeom>
          <a:ln w="25400">
            <a:solidFill>
              <a:srgbClr val="17BCCF"/>
            </a:solidFill>
            <a:miter lim="400000"/>
            <a:tailEnd type="triangle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24" name="Shape 324"/>
          <p:cNvSpPr/>
          <p:nvPr/>
        </p:nvSpPr>
        <p:spPr>
          <a:xfrm>
            <a:off x="4789148" y="4784857"/>
            <a:ext cx="1644480" cy="320222"/>
          </a:xfrm>
          <a:prstGeom prst="rect">
            <a:avLst/>
          </a:prstGeom>
          <a:solidFill>
            <a:srgbClr val="F46B7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z="770"/>
              <a:t>If part NOT OK… move part to </a:t>
            </a:r>
            <a:r>
              <a:rPr sz="770">
                <a:latin typeface="Avenir Next Demi Bold"/>
                <a:ea typeface="Avenir Next Demi Bold"/>
                <a:cs typeface="Avenir Next Demi Bold"/>
                <a:sym typeface="Avenir Next Demi Bold"/>
              </a:rPr>
              <a:t>Red tag Area. </a:t>
            </a:r>
            <a:r>
              <a:rPr sz="770"/>
              <a:t>Create NC/PSR</a:t>
            </a:r>
          </a:p>
        </p:txBody>
      </p:sp>
      <p:sp>
        <p:nvSpPr>
          <p:cNvPr id="325" name="Shape 325"/>
          <p:cNvSpPr/>
          <p:nvPr/>
        </p:nvSpPr>
        <p:spPr>
          <a:xfrm>
            <a:off x="6825372" y="4784169"/>
            <a:ext cx="1255002" cy="320222"/>
          </a:xfrm>
          <a:prstGeom prst="rect">
            <a:avLst/>
          </a:prstGeom>
          <a:solidFill>
            <a:srgbClr val="F46B7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>
            <a:lvl1pPr defTabSz="457200">
              <a:defRPr sz="1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sz="770"/>
              <a:t>Return defected part to supplier</a:t>
            </a:r>
          </a:p>
        </p:txBody>
      </p:sp>
      <p:sp>
        <p:nvSpPr>
          <p:cNvPr id="326" name="Shape 326"/>
          <p:cNvSpPr/>
          <p:nvPr/>
        </p:nvSpPr>
        <p:spPr>
          <a:xfrm>
            <a:off x="4455552" y="4944967"/>
            <a:ext cx="308819" cy="1"/>
          </a:xfrm>
          <a:prstGeom prst="line">
            <a:avLst/>
          </a:prstGeom>
          <a:ln w="25400">
            <a:solidFill>
              <a:srgbClr val="17BCCF"/>
            </a:solidFill>
            <a:miter lim="400000"/>
            <a:tailEnd type="triangle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27" name="Shape 327"/>
          <p:cNvSpPr/>
          <p:nvPr/>
        </p:nvSpPr>
        <p:spPr>
          <a:xfrm>
            <a:off x="2511259" y="6024049"/>
            <a:ext cx="1240494" cy="348602"/>
          </a:xfrm>
          <a:prstGeom prst="roundRect">
            <a:avLst>
              <a:gd name="adj" fmla="val 35047"/>
            </a:avLst>
          </a:prstGeom>
          <a:solidFill>
            <a:srgbClr val="54CD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/>
          <a:p>
            <a:pPr defTabSz="293202">
              <a:defRPr sz="10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z="641">
                <a:latin typeface="Avenir Next Demi Bold"/>
                <a:ea typeface="Avenir Next Demi Bold"/>
                <a:cs typeface="Avenir Next Demi Bold"/>
                <a:sym typeface="Avenir Next Demi Bold"/>
              </a:rPr>
              <a:t>Material feeding on assembly as per “</a:t>
            </a:r>
            <a:r>
              <a:rPr sz="641"/>
              <a:t>Kanban</a:t>
            </a:r>
            <a:r>
              <a:rPr sz="641">
                <a:latin typeface="Avenir Next Demi Bold"/>
                <a:ea typeface="Avenir Next Demi Bold"/>
                <a:cs typeface="Avenir Next Demi Bold"/>
                <a:sym typeface="Avenir Next Demi Bold"/>
              </a:rPr>
              <a:t>”</a:t>
            </a:r>
          </a:p>
        </p:txBody>
      </p:sp>
      <p:sp>
        <p:nvSpPr>
          <p:cNvPr id="328" name="Shape 328"/>
          <p:cNvSpPr/>
          <p:nvPr/>
        </p:nvSpPr>
        <p:spPr>
          <a:xfrm>
            <a:off x="3139104" y="5819612"/>
            <a:ext cx="1" cy="185844"/>
          </a:xfrm>
          <a:prstGeom prst="line">
            <a:avLst/>
          </a:prstGeom>
          <a:ln w="25400">
            <a:solidFill>
              <a:srgbClr val="17BCCF"/>
            </a:solidFill>
            <a:miter lim="400000"/>
            <a:tailEnd type="triangle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29" name="Shape 329"/>
          <p:cNvSpPr/>
          <p:nvPr/>
        </p:nvSpPr>
        <p:spPr>
          <a:xfrm>
            <a:off x="4059289" y="6040342"/>
            <a:ext cx="606671" cy="348602"/>
          </a:xfrm>
          <a:prstGeom prst="roundRect">
            <a:avLst>
              <a:gd name="adj" fmla="val 35047"/>
            </a:avLst>
          </a:prstGeom>
          <a:solidFill>
            <a:srgbClr val="54CD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>
            <a:lvl1pPr defTabSz="457200">
              <a:defRPr sz="1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z="641"/>
              <a:t>Products assembly</a:t>
            </a:r>
          </a:p>
        </p:txBody>
      </p:sp>
      <p:sp>
        <p:nvSpPr>
          <p:cNvPr id="330" name="Shape 330"/>
          <p:cNvSpPr/>
          <p:nvPr/>
        </p:nvSpPr>
        <p:spPr>
          <a:xfrm>
            <a:off x="3705174" y="6214642"/>
            <a:ext cx="319027" cy="1"/>
          </a:xfrm>
          <a:prstGeom prst="line">
            <a:avLst/>
          </a:prstGeom>
          <a:ln w="25400">
            <a:solidFill>
              <a:srgbClr val="17BCCF"/>
            </a:solidFill>
            <a:miter lim="400000"/>
            <a:tailEnd type="triangle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31" name="Shape 331"/>
          <p:cNvSpPr/>
          <p:nvPr/>
        </p:nvSpPr>
        <p:spPr>
          <a:xfrm>
            <a:off x="5056219" y="6024049"/>
            <a:ext cx="814490" cy="348602"/>
          </a:xfrm>
          <a:prstGeom prst="roundRect">
            <a:avLst>
              <a:gd name="adj" fmla="val 35047"/>
            </a:avLst>
          </a:prstGeom>
          <a:solidFill>
            <a:srgbClr val="54CD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>
            <a:lvl1pPr defTabSz="457200">
              <a:defRPr sz="1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z="641"/>
              <a:t>Products testing</a:t>
            </a:r>
          </a:p>
        </p:txBody>
      </p:sp>
      <p:sp>
        <p:nvSpPr>
          <p:cNvPr id="332" name="Shape 332"/>
          <p:cNvSpPr/>
          <p:nvPr/>
        </p:nvSpPr>
        <p:spPr>
          <a:xfrm>
            <a:off x="4662022" y="6214642"/>
            <a:ext cx="319026" cy="1"/>
          </a:xfrm>
          <a:prstGeom prst="line">
            <a:avLst/>
          </a:prstGeom>
          <a:ln w="25400">
            <a:solidFill>
              <a:srgbClr val="17BCCF"/>
            </a:solidFill>
            <a:miter lim="400000"/>
            <a:tailEnd type="triangle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33" name="Shape 333"/>
          <p:cNvSpPr/>
          <p:nvPr/>
        </p:nvSpPr>
        <p:spPr>
          <a:xfrm>
            <a:off x="6279728" y="6024049"/>
            <a:ext cx="814490" cy="348602"/>
          </a:xfrm>
          <a:prstGeom prst="roundRect">
            <a:avLst>
              <a:gd name="adj" fmla="val 35047"/>
            </a:avLst>
          </a:prstGeom>
          <a:solidFill>
            <a:srgbClr val="54CD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>
            <a:lvl1pPr defTabSz="457200">
              <a:defRPr sz="1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sz="641"/>
              <a:t>Packaging</a:t>
            </a:r>
          </a:p>
        </p:txBody>
      </p:sp>
      <p:sp>
        <p:nvSpPr>
          <p:cNvPr id="334" name="Shape 334"/>
          <p:cNvSpPr/>
          <p:nvPr/>
        </p:nvSpPr>
        <p:spPr>
          <a:xfrm>
            <a:off x="5883756" y="6214642"/>
            <a:ext cx="319026" cy="1"/>
          </a:xfrm>
          <a:prstGeom prst="line">
            <a:avLst/>
          </a:prstGeom>
          <a:ln w="25400">
            <a:solidFill>
              <a:srgbClr val="17BCCF"/>
            </a:solidFill>
            <a:miter lim="400000"/>
            <a:tailEnd type="triangle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35" name="Shape 335"/>
          <p:cNvSpPr/>
          <p:nvPr/>
        </p:nvSpPr>
        <p:spPr>
          <a:xfrm>
            <a:off x="7503236" y="6024049"/>
            <a:ext cx="1240494" cy="348602"/>
          </a:xfrm>
          <a:prstGeom prst="roundRect">
            <a:avLst>
              <a:gd name="adj" fmla="val 35047"/>
            </a:avLst>
          </a:prstGeom>
          <a:solidFill>
            <a:srgbClr val="54CD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>
            <a:lvl1pPr defTabSz="457200">
              <a:defRPr sz="1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z="641"/>
              <a:t>Final inspection and product release by QC team</a:t>
            </a:r>
          </a:p>
        </p:txBody>
      </p:sp>
      <p:sp>
        <p:nvSpPr>
          <p:cNvPr id="336" name="Shape 336"/>
          <p:cNvSpPr/>
          <p:nvPr/>
        </p:nvSpPr>
        <p:spPr>
          <a:xfrm>
            <a:off x="7105490" y="6214642"/>
            <a:ext cx="319026" cy="1"/>
          </a:xfrm>
          <a:prstGeom prst="line">
            <a:avLst/>
          </a:prstGeom>
          <a:ln w="25400">
            <a:solidFill>
              <a:srgbClr val="17BCCF"/>
            </a:solidFill>
            <a:miter lim="400000"/>
            <a:tailEnd type="triangle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37" name="Shape 337"/>
          <p:cNvSpPr/>
          <p:nvPr/>
        </p:nvSpPr>
        <p:spPr>
          <a:xfrm>
            <a:off x="9086364" y="6024049"/>
            <a:ext cx="1240494" cy="348602"/>
          </a:xfrm>
          <a:prstGeom prst="roundRect">
            <a:avLst>
              <a:gd name="adj" fmla="val 35047"/>
            </a:avLst>
          </a:prstGeom>
          <a:solidFill>
            <a:srgbClr val="54CD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580" tIns="32580" rIns="32580" bIns="32580" anchor="ctr"/>
          <a:lstStyle>
            <a:lvl1pPr defTabSz="457200">
              <a:defRPr sz="1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z="641"/>
              <a:t>Storage or customer service area</a:t>
            </a:r>
          </a:p>
        </p:txBody>
      </p:sp>
      <p:sp>
        <p:nvSpPr>
          <p:cNvPr id="338" name="Shape 338"/>
          <p:cNvSpPr/>
          <p:nvPr/>
        </p:nvSpPr>
        <p:spPr>
          <a:xfrm>
            <a:off x="8734468" y="6214642"/>
            <a:ext cx="319026" cy="1"/>
          </a:xfrm>
          <a:prstGeom prst="line">
            <a:avLst/>
          </a:prstGeom>
          <a:ln w="25400">
            <a:solidFill>
              <a:srgbClr val="17BCCF"/>
            </a:solidFill>
            <a:miter lim="400000"/>
            <a:tailEnd type="triangle"/>
          </a:ln>
        </p:spPr>
        <p:txBody>
          <a:bodyPr lIns="32580" tIns="32580" rIns="32580" bIns="32580" anchor="ctr"/>
          <a:lstStyle/>
          <a:p>
            <a:pPr defTabSz="293202">
              <a:defRPr sz="1200">
                <a:solidFill>
                  <a:srgbClr val="44444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sz="770"/>
          </a:p>
        </p:txBody>
      </p:sp>
      <p:sp>
        <p:nvSpPr>
          <p:cNvPr id="339" name="Shape 339"/>
          <p:cNvSpPr/>
          <p:nvPr/>
        </p:nvSpPr>
        <p:spPr>
          <a:xfrm>
            <a:off x="4247174" y="1515021"/>
            <a:ext cx="6184219" cy="3133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t">
            <a:noAutofit/>
          </a:bodyPr>
          <a:lstStyle/>
          <a:p>
            <a:pPr marL="65156" indent="-65156" defTabSz="293202">
              <a:spcBef>
                <a:spcPts val="513"/>
              </a:spcBef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lang="en-IN" sz="1154" u="sng" dirty="0"/>
              <a:t>Research And Development (</a:t>
            </a:r>
            <a:r>
              <a:rPr lang="en-IN" sz="1154" u="sng" dirty="0" err="1"/>
              <a:t>Cont</a:t>
            </a:r>
            <a:r>
              <a:rPr lang="en-IN" sz="1154" u="sng" dirty="0"/>
              <a:t>)</a:t>
            </a:r>
          </a:p>
          <a:p>
            <a:pPr marL="65156" indent="-65156" defTabSz="293202">
              <a:spcBef>
                <a:spcPts val="513"/>
              </a:spcBef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lang="en-IN" sz="770" dirty="0">
                <a:latin typeface="Charter"/>
              </a:rPr>
              <a:t>-   PI is the link between production and R&amp;D.</a:t>
            </a:r>
          </a:p>
          <a:p>
            <a:pPr marL="109951" indent="-109951" defTabSz="293202">
              <a:spcBef>
                <a:spcPts val="513"/>
              </a:spcBef>
              <a:buFontTx/>
              <a:buChar char="-"/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lang="en-IN" sz="770" dirty="0">
                <a:latin typeface="Charter"/>
              </a:rPr>
              <a:t>RS serial production to final customers. Sometimes phase-out of products is there.</a:t>
            </a:r>
          </a:p>
          <a:p>
            <a:pPr marL="109951" indent="-109951" defTabSz="293202">
              <a:spcBef>
                <a:spcPts val="513"/>
              </a:spcBef>
              <a:buFontTx/>
              <a:buChar char="-"/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lang="en-IN" sz="770" dirty="0">
                <a:latin typeface="Charter"/>
              </a:rPr>
              <a:t>End of product development life cycle is the end of the product. But upgrades to different products are regularly introduced.</a:t>
            </a:r>
          </a:p>
          <a:p>
            <a:pPr marL="109951" indent="-109951" defTabSz="293202">
              <a:spcBef>
                <a:spcPts val="513"/>
              </a:spcBef>
              <a:buFontTx/>
              <a:buChar char="-"/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lang="en-IN" sz="770" dirty="0">
                <a:latin typeface="Charter"/>
              </a:rPr>
              <a:t>Testing of design and endurance testing is performed.</a:t>
            </a:r>
          </a:p>
          <a:p>
            <a:pPr marL="109951" indent="-109951" defTabSz="293202">
              <a:spcBef>
                <a:spcPts val="513"/>
              </a:spcBef>
              <a:buFontTx/>
              <a:buChar char="-"/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lang="en-IN" sz="770" dirty="0">
                <a:latin typeface="Charter"/>
              </a:rPr>
              <a:t>SDS is formulated. The different unit-tests are particular to a component. </a:t>
            </a:r>
          </a:p>
          <a:p>
            <a:pPr marL="109951" indent="-109951" defTabSz="293202">
              <a:spcBef>
                <a:spcPts val="513"/>
              </a:spcBef>
              <a:buFontTx/>
              <a:buChar char="-"/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lang="en-IN" sz="770" dirty="0">
                <a:latin typeface="Charter"/>
              </a:rPr>
              <a:t>Parts replacement phase and reliability tests are performed.</a:t>
            </a:r>
          </a:p>
          <a:p>
            <a:pPr marL="109951" indent="-109951" defTabSz="293202">
              <a:spcBef>
                <a:spcPts val="513"/>
              </a:spcBef>
              <a:buFontTx/>
              <a:buChar char="-"/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lang="en-IN" sz="770" dirty="0">
                <a:latin typeface="Charter"/>
              </a:rPr>
              <a:t>Future portfolio planning is done by the management.</a:t>
            </a:r>
          </a:p>
          <a:p>
            <a:pPr marL="109951" indent="-109951" defTabSz="293202">
              <a:spcBef>
                <a:spcPts val="513"/>
              </a:spcBef>
              <a:buFontTx/>
              <a:buChar char="-"/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endParaRPr lang="en-IN" sz="770" dirty="0">
              <a:latin typeface="Charter"/>
            </a:endParaRPr>
          </a:p>
          <a:p>
            <a:pPr marL="109951" indent="-109951" defTabSz="293202">
              <a:spcBef>
                <a:spcPts val="513"/>
              </a:spcBef>
              <a:buFontTx/>
              <a:buChar char="-"/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endParaRPr lang="en-IN" sz="770" dirty="0">
              <a:latin typeface="Charter"/>
            </a:endParaRPr>
          </a:p>
          <a:p>
            <a:pPr defTabSz="293202">
              <a:spcBef>
                <a:spcPts val="513"/>
              </a:spcBef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endParaRPr lang="en-IN" sz="770" dirty="0">
              <a:latin typeface="Charter"/>
            </a:endParaRPr>
          </a:p>
          <a:p>
            <a:pPr marL="109951" indent="-109951" defTabSz="293202">
              <a:spcBef>
                <a:spcPts val="513"/>
              </a:spcBef>
              <a:buFontTx/>
              <a:buChar char="-"/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endParaRPr lang="en-IN" sz="770" dirty="0">
              <a:latin typeface="Charter"/>
            </a:endParaRPr>
          </a:p>
          <a:p>
            <a:pPr marL="109951" indent="-109951" defTabSz="293202">
              <a:spcBef>
                <a:spcPts val="513"/>
              </a:spcBef>
              <a:buFontTx/>
              <a:buChar char="-"/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endParaRPr lang="en-IN" sz="770" dirty="0">
              <a:latin typeface="Charter"/>
            </a:endParaRPr>
          </a:p>
          <a:p>
            <a:pPr marL="109951" indent="-109951" defTabSz="293202">
              <a:spcBef>
                <a:spcPts val="513"/>
              </a:spcBef>
              <a:buFontTx/>
              <a:buChar char="-"/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lang="en-IN" sz="770" dirty="0">
                <a:latin typeface="Charter"/>
              </a:rPr>
              <a:t>Limited R&amp;D resources are there.</a:t>
            </a:r>
          </a:p>
          <a:p>
            <a:pPr marL="109951" indent="-109951" defTabSz="293202">
              <a:spcBef>
                <a:spcPts val="513"/>
              </a:spcBef>
              <a:buFontTx/>
              <a:buChar char="-"/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lang="en-IN" sz="770" dirty="0">
                <a:latin typeface="Charter"/>
              </a:rPr>
              <a:t>PRM department is important.</a:t>
            </a:r>
          </a:p>
          <a:p>
            <a:pPr marL="109951" indent="-109951" defTabSz="293202">
              <a:spcBef>
                <a:spcPts val="513"/>
              </a:spcBef>
              <a:buFontTx/>
              <a:buChar char="-"/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r>
              <a:rPr lang="en-IN" sz="770" dirty="0">
                <a:latin typeface="Charter"/>
              </a:rPr>
              <a:t>XP model and RAD model is used for development.</a:t>
            </a:r>
          </a:p>
          <a:p>
            <a:pPr marL="109951" indent="-109951" defTabSz="293202">
              <a:spcBef>
                <a:spcPts val="513"/>
              </a:spcBef>
              <a:buFontTx/>
              <a:buChar char="-"/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endParaRPr lang="en-IN" sz="770" dirty="0">
              <a:latin typeface="Charter"/>
            </a:endParaRPr>
          </a:p>
          <a:p>
            <a:pPr marL="109951" indent="-109951" defTabSz="293202">
              <a:spcBef>
                <a:spcPts val="513"/>
              </a:spcBef>
              <a:buFontTx/>
              <a:buChar char="-"/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endParaRPr lang="en-IN" sz="770" dirty="0">
              <a:latin typeface="Charter"/>
            </a:endParaRPr>
          </a:p>
          <a:p>
            <a:pPr marL="65156" indent="-65156" defTabSz="293202">
              <a:spcBef>
                <a:spcPts val="513"/>
              </a:spcBef>
              <a:defRPr sz="1800" b="1">
                <a:solidFill>
                  <a:srgbClr val="F46B75"/>
                </a:solidFill>
                <a:latin typeface="Superclarendon"/>
                <a:ea typeface="Superclarendon"/>
                <a:cs typeface="Superclarendon"/>
                <a:sym typeface="Superclarendon"/>
              </a:defRPr>
            </a:pPr>
            <a:endParaRPr sz="770" dirty="0">
              <a:latin typeface="Charter"/>
            </a:endParaRPr>
          </a:p>
        </p:txBody>
      </p:sp>
      <p:pic>
        <p:nvPicPr>
          <p:cNvPr id="50" name="Picture 49" descr="http://www.soprema.com/sites/all/libraries/imagemanager/files/environment/research-devlpmt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503" y="2332116"/>
            <a:ext cx="2056890" cy="141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Picture 51" descr="http://www.ebizq.net/z_images/features/passova4.gif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01" y="3083353"/>
            <a:ext cx="1909018" cy="899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 descr="http://www.nasdaqomx.com/digitalAssets/85/85226_prm2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73" y="3082009"/>
            <a:ext cx="1321561" cy="1336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38653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680</Words>
  <Application>Microsoft Office PowerPoint</Application>
  <PresentationFormat>Widescreen</PresentationFormat>
  <Paragraphs>119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</vt:lpstr>
      <vt:lpstr>Avenir Next</vt:lpstr>
      <vt:lpstr>Avenir Next Demi Bold</vt:lpstr>
      <vt:lpstr>Avenir Next Medium</vt:lpstr>
      <vt:lpstr>Calibri</vt:lpstr>
      <vt:lpstr>Calibri Light</vt:lpstr>
      <vt:lpstr>Charter</vt:lpstr>
      <vt:lpstr>DIN Condensed</vt:lpstr>
      <vt:lpstr>Helvetica Light</vt:lpstr>
      <vt:lpstr>Siemens Sans</vt:lpstr>
      <vt:lpstr>Superclarendon</vt:lpstr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Akarsh Goyal</dc:creator>
  <cp:lastModifiedBy>Akarsh Goyal</cp:lastModifiedBy>
  <cp:revision>1</cp:revision>
  <dcterms:created xsi:type="dcterms:W3CDTF">2016-04-21T20:47:32Z</dcterms:created>
  <dcterms:modified xsi:type="dcterms:W3CDTF">2016-04-21T20:48:40Z</dcterms:modified>
</cp:coreProperties>
</file>