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76" r:id="rId4"/>
    <p:sldId id="271" r:id="rId5"/>
    <p:sldId id="272" r:id="rId6"/>
    <p:sldId id="277" r:id="rId7"/>
    <p:sldId id="259" r:id="rId8"/>
    <p:sldId id="267" r:id="rId9"/>
    <p:sldId id="268" r:id="rId10"/>
    <p:sldId id="269" r:id="rId11"/>
    <p:sldId id="273" r:id="rId12"/>
    <p:sldId id="274" r:id="rId13"/>
    <p:sldId id="275" r:id="rId14"/>
  </p:sldIdLst>
  <p:sldSz cx="42808525" cy="30279975"/>
  <p:notesSz cx="9926638" cy="14355763"/>
  <p:custDataLst>
    <p:tags r:id="rId15"/>
  </p:custDataLst>
  <p:defaultTextStyle>
    <a:defPPr>
      <a:defRPr lang="en-US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35F"/>
    <a:srgbClr val="BECDD7"/>
    <a:srgbClr val="006487"/>
    <a:srgbClr val="641946"/>
    <a:srgbClr val="EB780A"/>
    <a:srgbClr val="879BAA"/>
    <a:srgbClr val="FFB900"/>
    <a:srgbClr val="00B050"/>
    <a:srgbClr val="ED6D1F"/>
    <a:srgbClr val="C3D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 autoAdjust="0"/>
    <p:restoredTop sz="99754" autoAdjust="0"/>
  </p:normalViewPr>
  <p:slideViewPr>
    <p:cSldViewPr>
      <p:cViewPr varScale="1">
        <p:scale>
          <a:sx n="19" d="100"/>
          <a:sy n="19" d="100"/>
        </p:scale>
        <p:origin x="-1560" y="-86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2B2FD-DFC2-4E25-942C-9356D756C72B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18C5-C04B-498D-B374-D4E4A974847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A17F0-EFE6-48B7-ABD1-5F0A6EB19481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4BE19-AB4D-4267-964E-75AB158CAE5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303730" y="5355072"/>
            <a:ext cx="45090158" cy="114075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18386" y="5355072"/>
            <a:ext cx="134571871" cy="114075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75115-C565-4D44-9B9F-17A38621EF37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2ADC2-A43F-4B60-B7E8-4B0CEE6CAD8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BCEE9-0D1E-4A0E-BF22-EB335C8650F0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B7988-3279-41F1-A1F3-E3F4FCE3B03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955E2-B6D5-49F6-8866-9D34DFB38EB9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4F422-D8A9-4036-996D-C3E804839BA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8386" y="31198189"/>
            <a:ext cx="89831017" cy="8823248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2876" y="31198189"/>
            <a:ext cx="89831012" cy="8823248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F5162-8109-4F0A-B15F-57B595A0B291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96BA9-C3A0-45DB-B62D-C6495B07B73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6" y="1212603"/>
            <a:ext cx="38527673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7BAD7-6779-423B-B039-7556837FEF07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F788D-0E00-458A-BEEF-4F914B4E30E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8283E-2443-4CE3-B3E3-DA1986261970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E0A96-214F-47FC-BF7F-134E592AF67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9FB2D-DA9C-4B9A-8B73-249B805D56D0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9A6CD-564E-4465-8DB1-03D4D2E57D9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A7EB-831E-4F6B-BC94-A1C4E006B4B7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32F14-C178-44FE-85A2-06CD3915D96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E5FCA-9B1F-4E0A-9042-BF5A59B3E20E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85CA0-134A-43FB-8A8A-DE1CCB33EDD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SG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950" y="28065413"/>
            <a:ext cx="9988550" cy="1611312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B2093F-35F9-444F-918E-08B54D4B6DD4}" type="datetimeFigureOut">
              <a:rPr lang="en-SG"/>
              <a:pPr>
                <a:defRPr/>
              </a:pPr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5638" y="28065413"/>
            <a:ext cx="13557250" cy="1611312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80025" y="28065413"/>
            <a:ext cx="9988550" cy="1611312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AA57919-3985-4549-B026-D0816C993C1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26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41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 dirty="0" smtClean="0">
                <a:latin typeface="Siemens Sans" pitchFamily="2" charset="0"/>
                <a:cs typeface="Arial" pitchFamily="34" charset="0"/>
              </a:rPr>
              <a:t>Group tasks</a:t>
            </a: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493494" y="33306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2645894" y="34830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7177" y="2970635"/>
            <a:ext cx="41943421" cy="26930992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Build your team with mixed educational backgrounds and introduce each other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Brainstorm on</a:t>
            </a:r>
          </a:p>
          <a:p>
            <a:pPr marL="3001963" lvl="1" indent="-914400">
              <a:buAutoNum type="alphaL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Problems in </a:t>
            </a: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Indian Healthcare system</a:t>
            </a:r>
          </a:p>
          <a:p>
            <a:pPr marL="3001963" lvl="1" indent="-914400">
              <a:buAutoNum type="alphaL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Problems observed in the hospitals and factory</a:t>
            </a:r>
            <a:endParaRPr lang="en-US" sz="8000" b="1" dirty="0" smtClean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3001963" lvl="1" indent="-914400">
              <a:buAutoNum type="alphaL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Ideas on solving various problems</a:t>
            </a:r>
          </a:p>
          <a:p>
            <a:pPr marL="3001963" lvl="1" indent="-914400">
              <a:buAutoNum type="alphaL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Think about some ideas which could be implemented and plan a quick implantation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Document your results on the slides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Documents observations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Look into internet to check possible existing solutions ( some of the solutions might only be concepts – not yet products or might be existing in other fields)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Brainstorm on various possible solutions within team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Create sketches / simulations / models e.g. with paper cardboards etc. within team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Participate in feedback sessions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Prepare for the exhibition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You can make as many slides as you want. Please use the proposed template so that results could be complete in the end.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Evaluation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8000" dirty="0" err="1">
                <a:solidFill>
                  <a:schemeClr val="tx1"/>
                </a:solidFill>
              </a:rPr>
              <a:t>Presentation</a:t>
            </a:r>
            <a:r>
              <a:rPr lang="de-DE" sz="8000" dirty="0">
                <a:solidFill>
                  <a:schemeClr val="tx1"/>
                </a:solidFill>
              </a:rPr>
              <a:t> (Motivation, </a:t>
            </a:r>
            <a:r>
              <a:rPr lang="de-DE" sz="8000" dirty="0" err="1">
                <a:solidFill>
                  <a:schemeClr val="tx1"/>
                </a:solidFill>
              </a:rPr>
              <a:t>background</a:t>
            </a:r>
            <a:r>
              <a:rPr lang="de-DE" sz="8000" dirty="0">
                <a:solidFill>
                  <a:schemeClr val="tx1"/>
                </a:solidFill>
              </a:rPr>
              <a:t>, </a:t>
            </a:r>
            <a:r>
              <a:rPr lang="de-DE" sz="8000" dirty="0" err="1">
                <a:solidFill>
                  <a:schemeClr val="tx1"/>
                </a:solidFill>
              </a:rPr>
              <a:t>impact</a:t>
            </a:r>
            <a:r>
              <a:rPr lang="de-DE" sz="8000" dirty="0">
                <a:solidFill>
                  <a:schemeClr val="tx1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8000" dirty="0" err="1">
                <a:solidFill>
                  <a:schemeClr val="tx1"/>
                </a:solidFill>
              </a:rPr>
              <a:t>Number</a:t>
            </a:r>
            <a:r>
              <a:rPr lang="de-DE" sz="8000" dirty="0">
                <a:solidFill>
                  <a:schemeClr val="tx1"/>
                </a:solidFill>
              </a:rPr>
              <a:t> </a:t>
            </a:r>
            <a:r>
              <a:rPr lang="de-DE" sz="8000" dirty="0" err="1">
                <a:solidFill>
                  <a:schemeClr val="tx1"/>
                </a:solidFill>
              </a:rPr>
              <a:t>of</a:t>
            </a:r>
            <a:r>
              <a:rPr lang="de-DE" sz="8000" dirty="0">
                <a:solidFill>
                  <a:schemeClr val="tx1"/>
                </a:solidFill>
              </a:rPr>
              <a:t> </a:t>
            </a:r>
            <a:r>
              <a:rPr lang="de-DE" sz="8000" dirty="0" err="1">
                <a:solidFill>
                  <a:schemeClr val="tx1"/>
                </a:solidFill>
              </a:rPr>
              <a:t>ideas</a:t>
            </a:r>
            <a:r>
              <a:rPr lang="de-DE" sz="8000" dirty="0">
                <a:solidFill>
                  <a:schemeClr val="tx1"/>
                </a:solidFill>
              </a:rPr>
              <a:t> </a:t>
            </a:r>
            <a:r>
              <a:rPr lang="de-DE" sz="8000" dirty="0" err="1">
                <a:solidFill>
                  <a:schemeClr val="tx1"/>
                </a:solidFill>
              </a:rPr>
              <a:t>proposed</a:t>
            </a:r>
            <a:endParaRPr lang="de-DE" sz="80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Degree of implementation ( Sketch, 3d model, concept, algorithms, prototype etc</a:t>
            </a:r>
            <a:r>
              <a:rPr lang="en-US" sz="8000" dirty="0" smtClean="0">
                <a:solidFill>
                  <a:schemeClr val="tx1"/>
                </a:solidFill>
              </a:rPr>
              <a:t>.)</a:t>
            </a:r>
            <a:endParaRPr lang="en-US" sz="8000" b="1" dirty="0" smtClean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8000" b="1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8" name="Rounded Rectangle 7"/>
          <p:cNvSpPr/>
          <p:nvPr/>
        </p:nvSpPr>
        <p:spPr>
          <a:xfrm>
            <a:off x="377926" y="2754610"/>
            <a:ext cx="20018224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Implementation proposal/ concept 5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926" y="3834731"/>
            <a:ext cx="20018224" cy="26066896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600" b="1" dirty="0" smtClean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800" dirty="0">
              <a:latin typeface="Siemens Sans" pitchFamily="2" charset="0"/>
              <a:cs typeface="Arial" pitchFamily="34" charset="0"/>
            </a:endParaRPr>
          </a:p>
          <a:p>
            <a:pPr algn="ctr"/>
            <a:endParaRPr lang="en-US" sz="48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493494" y="33306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0756190" y="2754611"/>
            <a:ext cx="21674409" cy="932688"/>
          </a:xfrm>
          <a:prstGeom prst="roundRect">
            <a:avLst/>
          </a:prstGeom>
          <a:solidFill>
            <a:srgbClr val="64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Implementation proposal /Concept 6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20725562" y="3882089"/>
            <a:ext cx="21679773" cy="26019538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SG" sz="4400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9" name="Rounded Rectangle 8"/>
          <p:cNvSpPr/>
          <p:nvPr/>
        </p:nvSpPr>
        <p:spPr>
          <a:xfrm>
            <a:off x="377926" y="4482803"/>
            <a:ext cx="42052672" cy="25418824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b="1" dirty="0" smtClean="0">
              <a:solidFill>
                <a:schemeClr val="tx1"/>
              </a:solidFill>
            </a:endParaRPr>
          </a:p>
          <a:p>
            <a:r>
              <a:rPr lang="de-DE" sz="4400" b="1" dirty="0" err="1" smtClean="0">
                <a:solidFill>
                  <a:schemeClr val="tx1"/>
                </a:solidFill>
              </a:rPr>
              <a:t>Hints</a:t>
            </a:r>
            <a:endParaRPr lang="de-DE" sz="4400" b="1" dirty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Attach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from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observations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any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 </a:t>
            </a:r>
            <a:r>
              <a:rPr lang="de-DE" sz="4400" dirty="0" err="1" smtClean="0">
                <a:solidFill>
                  <a:schemeClr val="tx1"/>
                </a:solidFill>
              </a:rPr>
              <a:t>internet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searching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example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were</a:t>
            </a:r>
            <a:r>
              <a:rPr lang="de-DE" sz="4400" dirty="0" smtClean="0">
                <a:solidFill>
                  <a:schemeClr val="tx1"/>
                </a:solidFill>
              </a:rPr>
              <a:t> not </a:t>
            </a:r>
            <a:r>
              <a:rPr lang="de-DE" sz="4400" dirty="0" err="1" smtClean="0">
                <a:solidFill>
                  <a:schemeClr val="tx1"/>
                </a:solidFill>
              </a:rPr>
              <a:t>possible</a:t>
            </a:r>
            <a:endParaRPr lang="de-DE" sz="4400" dirty="0" smtClean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diagrams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to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explain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the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workflow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problems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observed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54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000" b="1" dirty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4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377926" y="2898627"/>
            <a:ext cx="41724430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Observations in  the factory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9" name="Rounded Rectangle 8"/>
          <p:cNvSpPr/>
          <p:nvPr/>
        </p:nvSpPr>
        <p:spPr>
          <a:xfrm>
            <a:off x="377926" y="4482803"/>
            <a:ext cx="42052672" cy="25418824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b="1" dirty="0" smtClean="0">
              <a:solidFill>
                <a:schemeClr val="tx1"/>
              </a:solidFill>
            </a:endParaRPr>
          </a:p>
          <a:p>
            <a:r>
              <a:rPr lang="de-DE" sz="4400" b="1" dirty="0" err="1" smtClean="0">
                <a:solidFill>
                  <a:schemeClr val="tx1"/>
                </a:solidFill>
              </a:rPr>
              <a:t>Hints</a:t>
            </a:r>
            <a:endParaRPr lang="de-DE" sz="4400" b="1" dirty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Attach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from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observations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any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 </a:t>
            </a:r>
            <a:r>
              <a:rPr lang="de-DE" sz="4400" dirty="0" err="1" smtClean="0">
                <a:solidFill>
                  <a:schemeClr val="tx1"/>
                </a:solidFill>
              </a:rPr>
              <a:t>internet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searching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example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were</a:t>
            </a:r>
            <a:r>
              <a:rPr lang="de-DE" sz="4400" dirty="0" smtClean="0">
                <a:solidFill>
                  <a:schemeClr val="tx1"/>
                </a:solidFill>
              </a:rPr>
              <a:t> not </a:t>
            </a:r>
            <a:r>
              <a:rPr lang="de-DE" sz="4400" dirty="0" err="1" smtClean="0">
                <a:solidFill>
                  <a:schemeClr val="tx1"/>
                </a:solidFill>
              </a:rPr>
              <a:t>possible</a:t>
            </a:r>
            <a:endParaRPr lang="de-DE" sz="4400" dirty="0" smtClean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diagrams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to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explain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the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workflow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problems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observed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54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000" b="1" dirty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4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377926" y="2898627"/>
            <a:ext cx="41724430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Possible ideas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8" name="Rounded Rectangle 7"/>
          <p:cNvSpPr/>
          <p:nvPr/>
        </p:nvSpPr>
        <p:spPr>
          <a:xfrm>
            <a:off x="377926" y="2754610"/>
            <a:ext cx="20018224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Implementation proposal/ concept 1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926" y="3834731"/>
            <a:ext cx="20018224" cy="26066896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54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000" b="1" dirty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4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493494" y="33306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0756190" y="2754611"/>
            <a:ext cx="21674409" cy="932688"/>
          </a:xfrm>
          <a:prstGeom prst="roundRect">
            <a:avLst/>
          </a:prstGeom>
          <a:solidFill>
            <a:srgbClr val="64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Implementation proposal /Concept 2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20725562" y="3882089"/>
            <a:ext cx="21679773" cy="26019538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SG" sz="4400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 dirty="0" smtClean="0">
                <a:latin typeface="Siemens Sans" pitchFamily="2" charset="0"/>
                <a:cs typeface="Arial" pitchFamily="34" charset="0"/>
              </a:rPr>
              <a:t>Group tasks</a:t>
            </a: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493494" y="33306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2645894" y="34830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7177" y="2970635"/>
            <a:ext cx="41943421" cy="26930992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marL="742950" indent="-742950">
              <a:buFont typeface="+mj-lt"/>
              <a:buAutoNum type="arabicPeriod"/>
            </a:pP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Radiology workflow observation, improvement potential and  future scope</a:t>
            </a: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/ implementation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scenarios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Hospital of the future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Emergency workflow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observation, improvement potential and  future scope</a:t>
            </a: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/ implementation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scenarios </a:t>
            </a:r>
            <a:endParaRPr lang="en-US" sz="8000" b="1" dirty="0" smtClean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In-vitro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Diagnostic workflow observation, improvement potential and  future scope</a:t>
            </a: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/ implementation scenarios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Factory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process observation, improvement potential and  future scope</a:t>
            </a: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/ implementation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scenarios</a:t>
            </a:r>
            <a:endParaRPr lang="en-US" sz="8000" b="1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 dirty="0" smtClean="0">
                <a:latin typeface="Siemens Sans" pitchFamily="2" charset="0"/>
                <a:cs typeface="Arial" pitchFamily="34" charset="0"/>
              </a:rPr>
              <a:t>Group tasks</a:t>
            </a: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493494" y="33306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2645894" y="34830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7177" y="2970635"/>
            <a:ext cx="41943421" cy="26930992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marL="742950" indent="-742950">
              <a:buFont typeface="+mj-lt"/>
              <a:buAutoNum type="arabicPeriod"/>
            </a:pP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Radiology workflow observation, improvement potential and  future scope</a:t>
            </a: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/ implementation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scenarios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Hospital of the future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Emergency workflow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observation, improvement potential and  future scope</a:t>
            </a: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/ implementation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scenarios </a:t>
            </a:r>
            <a:endParaRPr lang="en-US" sz="8000" b="1" dirty="0" smtClean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In-vitro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Diagnostic workflow observation, improvement potential and  future scope</a:t>
            </a: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/ implementation scenarios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Factory </a:t>
            </a:r>
            <a:r>
              <a:rPr lang="en-US" sz="8000" b="1" dirty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process observation, improvement potential and  future scope</a:t>
            </a:r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/ implementation scenarios</a:t>
            </a:r>
          </a:p>
          <a:p>
            <a:pPr marL="742950" indent="-742950">
              <a:buFont typeface="+mj-lt"/>
              <a:buAutoNum type="arabicPeriod"/>
            </a:pPr>
            <a:endParaRPr lang="en-US" sz="8000" b="1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8000" b="1" dirty="0" smtClean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8000" b="1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r>
              <a:rPr lang="en-US" sz="8000" b="1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 Evaluation </a:t>
            </a:r>
            <a:r>
              <a:rPr lang="en-US" sz="8000" b="1" dirty="0" err="1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creteria</a:t>
            </a:r>
            <a:endParaRPr lang="en-US" sz="8000" b="1" dirty="0" smtClean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8000" dirty="0" err="1">
                <a:solidFill>
                  <a:schemeClr val="tx1"/>
                </a:solidFill>
              </a:rPr>
              <a:t>Presentation</a:t>
            </a:r>
            <a:r>
              <a:rPr lang="de-DE" sz="8000" dirty="0">
                <a:solidFill>
                  <a:schemeClr val="tx1"/>
                </a:solidFill>
              </a:rPr>
              <a:t> (Motivation, </a:t>
            </a:r>
            <a:r>
              <a:rPr lang="de-DE" sz="8000" dirty="0" err="1">
                <a:solidFill>
                  <a:schemeClr val="tx1"/>
                </a:solidFill>
              </a:rPr>
              <a:t>background</a:t>
            </a:r>
            <a:r>
              <a:rPr lang="de-DE" sz="8000" dirty="0">
                <a:solidFill>
                  <a:schemeClr val="tx1"/>
                </a:solidFill>
              </a:rPr>
              <a:t>, </a:t>
            </a:r>
            <a:r>
              <a:rPr lang="de-DE" sz="8000" dirty="0" err="1">
                <a:solidFill>
                  <a:schemeClr val="tx1"/>
                </a:solidFill>
              </a:rPr>
              <a:t>impact</a:t>
            </a:r>
            <a:r>
              <a:rPr lang="de-DE" sz="8000" dirty="0">
                <a:solidFill>
                  <a:schemeClr val="tx1"/>
                </a:solidFill>
              </a:rPr>
              <a:t>) 25%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8000" dirty="0" err="1">
                <a:solidFill>
                  <a:schemeClr val="tx1"/>
                </a:solidFill>
              </a:rPr>
              <a:t>Obsevations</a:t>
            </a:r>
            <a:r>
              <a:rPr lang="de-DE" sz="8000" dirty="0">
                <a:solidFill>
                  <a:schemeClr val="tx1"/>
                </a:solidFill>
              </a:rPr>
              <a:t> </a:t>
            </a:r>
            <a:r>
              <a:rPr lang="de-DE" sz="8000" dirty="0" err="1">
                <a:solidFill>
                  <a:schemeClr val="tx1"/>
                </a:solidFill>
              </a:rPr>
              <a:t>documentation</a:t>
            </a:r>
            <a:r>
              <a:rPr lang="de-DE" sz="8000" dirty="0">
                <a:solidFill>
                  <a:schemeClr val="tx1"/>
                </a:solidFill>
              </a:rPr>
              <a:t> 25%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8000" dirty="0" err="1">
                <a:solidFill>
                  <a:schemeClr val="tx1"/>
                </a:solidFill>
              </a:rPr>
              <a:t>Number</a:t>
            </a:r>
            <a:r>
              <a:rPr lang="de-DE" sz="8000" dirty="0">
                <a:solidFill>
                  <a:schemeClr val="tx1"/>
                </a:solidFill>
              </a:rPr>
              <a:t> </a:t>
            </a:r>
            <a:r>
              <a:rPr lang="de-DE" sz="8000" dirty="0" err="1">
                <a:solidFill>
                  <a:schemeClr val="tx1"/>
                </a:solidFill>
              </a:rPr>
              <a:t>of</a:t>
            </a:r>
            <a:r>
              <a:rPr lang="de-DE" sz="8000" dirty="0">
                <a:solidFill>
                  <a:schemeClr val="tx1"/>
                </a:solidFill>
              </a:rPr>
              <a:t> </a:t>
            </a:r>
            <a:r>
              <a:rPr lang="de-DE" sz="8000" dirty="0" err="1">
                <a:solidFill>
                  <a:schemeClr val="tx1"/>
                </a:solidFill>
              </a:rPr>
              <a:t>ideas</a:t>
            </a:r>
            <a:r>
              <a:rPr lang="de-DE" sz="8000" dirty="0">
                <a:solidFill>
                  <a:schemeClr val="tx1"/>
                </a:solidFill>
              </a:rPr>
              <a:t> </a:t>
            </a:r>
            <a:r>
              <a:rPr lang="de-DE" sz="8000" dirty="0" err="1">
                <a:solidFill>
                  <a:schemeClr val="tx1"/>
                </a:solidFill>
              </a:rPr>
              <a:t>proposed</a:t>
            </a:r>
            <a:r>
              <a:rPr lang="de-DE" sz="8000" dirty="0">
                <a:solidFill>
                  <a:schemeClr val="tx1"/>
                </a:solidFill>
              </a:rPr>
              <a:t> 25%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Degree of implementation ( Sketch, 3d model, concept, algorithms, prototype etc.) 25 %</a:t>
            </a:r>
            <a:endParaRPr lang="de-DE" sz="8000" dirty="0">
              <a:solidFill>
                <a:schemeClr val="tx1"/>
              </a:solidFill>
            </a:endParaRPr>
          </a:p>
          <a:p>
            <a:endParaRPr lang="en-US" sz="8000" b="1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8" name="Rounded Rectangle 7"/>
          <p:cNvSpPr/>
          <p:nvPr/>
        </p:nvSpPr>
        <p:spPr>
          <a:xfrm>
            <a:off x="377926" y="2754610"/>
            <a:ext cx="41724430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Challenges in Indian Healthcare system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926" y="13411795"/>
            <a:ext cx="42052672" cy="16489832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b="1" dirty="0" smtClean="0">
              <a:solidFill>
                <a:schemeClr val="tx1"/>
              </a:solidFill>
            </a:endParaRPr>
          </a:p>
          <a:p>
            <a:r>
              <a:rPr lang="de-DE" sz="4400" b="1" dirty="0" err="1" smtClean="0">
                <a:solidFill>
                  <a:schemeClr val="tx1"/>
                </a:solidFill>
              </a:rPr>
              <a:t>Hints</a:t>
            </a:r>
            <a:endParaRPr lang="de-DE" sz="4400" b="1" dirty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Attach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from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observations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any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 </a:t>
            </a:r>
            <a:r>
              <a:rPr lang="de-DE" sz="4400" dirty="0" err="1" smtClean="0">
                <a:solidFill>
                  <a:schemeClr val="tx1"/>
                </a:solidFill>
              </a:rPr>
              <a:t>internet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searching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example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were</a:t>
            </a:r>
            <a:r>
              <a:rPr lang="de-DE" sz="4400" dirty="0" smtClean="0">
                <a:solidFill>
                  <a:schemeClr val="tx1"/>
                </a:solidFill>
              </a:rPr>
              <a:t> not </a:t>
            </a:r>
            <a:r>
              <a:rPr lang="de-DE" sz="4400" dirty="0" err="1" smtClean="0">
                <a:solidFill>
                  <a:schemeClr val="tx1"/>
                </a:solidFill>
              </a:rPr>
              <a:t>possible</a:t>
            </a:r>
            <a:endParaRPr lang="de-DE" sz="4400" dirty="0" smtClean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diagrams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to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explain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the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workflow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problems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observed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54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000" b="1" dirty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4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493494" y="33306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530326" y="12106940"/>
            <a:ext cx="41724430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Observations in the hospitals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9101" y="4106984"/>
            <a:ext cx="42052672" cy="7576619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 smtClean="0">
                <a:solidFill>
                  <a:schemeClr val="tx1"/>
                </a:solidFill>
              </a:rPr>
              <a:t>Aging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population</a:t>
            </a:r>
            <a:endParaRPr lang="de-DE" sz="44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err="1" smtClean="0">
                <a:solidFill>
                  <a:schemeClr val="tx1"/>
                </a:solidFill>
              </a:rPr>
              <a:t>Cost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treatment</a:t>
            </a:r>
            <a:endParaRPr lang="de-DE" sz="44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Long </a:t>
            </a:r>
            <a:r>
              <a:rPr lang="de-DE" sz="4400" dirty="0" err="1" smtClean="0">
                <a:solidFill>
                  <a:schemeClr val="tx1"/>
                </a:solidFill>
              </a:rPr>
              <a:t>wating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times</a:t>
            </a:r>
            <a:endParaRPr lang="de-DE" sz="44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Mobile </a:t>
            </a:r>
            <a:r>
              <a:rPr lang="de-DE" sz="4400" dirty="0" err="1" smtClean="0">
                <a:solidFill>
                  <a:schemeClr val="tx1"/>
                </a:solidFill>
              </a:rPr>
              <a:t>population</a:t>
            </a:r>
            <a:endParaRPr lang="de-DE" sz="44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Rural care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.-..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75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9" name="Rounded Rectangle 8"/>
          <p:cNvSpPr/>
          <p:nvPr/>
        </p:nvSpPr>
        <p:spPr>
          <a:xfrm>
            <a:off x="377926" y="4482803"/>
            <a:ext cx="42052672" cy="25418824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b="1" dirty="0" smtClean="0">
              <a:solidFill>
                <a:schemeClr val="tx1"/>
              </a:solidFill>
            </a:endParaRPr>
          </a:p>
          <a:p>
            <a:r>
              <a:rPr lang="de-DE" sz="4400" b="1" dirty="0" err="1" smtClean="0">
                <a:solidFill>
                  <a:schemeClr val="tx1"/>
                </a:solidFill>
              </a:rPr>
              <a:t>Hints</a:t>
            </a:r>
            <a:endParaRPr lang="de-DE" sz="4400" b="1" dirty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Attach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from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observations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any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 </a:t>
            </a:r>
            <a:r>
              <a:rPr lang="de-DE" sz="4400" dirty="0" err="1" smtClean="0">
                <a:solidFill>
                  <a:schemeClr val="tx1"/>
                </a:solidFill>
              </a:rPr>
              <a:t>internet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searching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example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were</a:t>
            </a:r>
            <a:r>
              <a:rPr lang="de-DE" sz="4400" dirty="0" smtClean="0">
                <a:solidFill>
                  <a:schemeClr val="tx1"/>
                </a:solidFill>
              </a:rPr>
              <a:t> not </a:t>
            </a:r>
            <a:r>
              <a:rPr lang="de-DE" sz="4400" dirty="0" err="1" smtClean="0">
                <a:solidFill>
                  <a:schemeClr val="tx1"/>
                </a:solidFill>
              </a:rPr>
              <a:t>possible</a:t>
            </a:r>
            <a:endParaRPr lang="de-DE" sz="4400" dirty="0" smtClean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diagrams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to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explain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the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workflow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problems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observed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54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000" b="1" dirty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4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377926" y="2898627"/>
            <a:ext cx="41724430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Observations in the hospitals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9" name="Rounded Rectangle 8"/>
          <p:cNvSpPr/>
          <p:nvPr/>
        </p:nvSpPr>
        <p:spPr>
          <a:xfrm>
            <a:off x="377926" y="4482803"/>
            <a:ext cx="42052672" cy="25418824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b="1" dirty="0" smtClean="0">
              <a:solidFill>
                <a:schemeClr val="tx1"/>
              </a:solidFill>
            </a:endParaRPr>
          </a:p>
          <a:p>
            <a:r>
              <a:rPr lang="de-DE" sz="4400" b="1" dirty="0" err="1" smtClean="0">
                <a:solidFill>
                  <a:schemeClr val="tx1"/>
                </a:solidFill>
              </a:rPr>
              <a:t>Hints</a:t>
            </a:r>
            <a:endParaRPr lang="de-DE" sz="4400" b="1" dirty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Attach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from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observations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any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 </a:t>
            </a:r>
            <a:r>
              <a:rPr lang="de-DE" sz="4400" dirty="0" err="1" smtClean="0">
                <a:solidFill>
                  <a:schemeClr val="tx1"/>
                </a:solidFill>
              </a:rPr>
              <a:t>internet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searching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example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if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pictures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were</a:t>
            </a:r>
            <a:r>
              <a:rPr lang="de-DE" sz="4400" dirty="0" smtClean="0">
                <a:solidFill>
                  <a:schemeClr val="tx1"/>
                </a:solidFill>
              </a:rPr>
              <a:t> not </a:t>
            </a:r>
            <a:r>
              <a:rPr lang="de-DE" sz="4400" dirty="0" err="1" smtClean="0">
                <a:solidFill>
                  <a:schemeClr val="tx1"/>
                </a:solidFill>
              </a:rPr>
              <a:t>possible</a:t>
            </a:r>
            <a:endParaRPr lang="de-DE" sz="4400" dirty="0" smtClean="0">
              <a:solidFill>
                <a:schemeClr val="tx1"/>
              </a:solidFill>
            </a:endParaRPr>
          </a:p>
          <a:p>
            <a:r>
              <a:rPr lang="de-DE" sz="4400" dirty="0" err="1" smtClean="0">
                <a:solidFill>
                  <a:schemeClr val="tx1"/>
                </a:solidFill>
              </a:rPr>
              <a:t>Use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diagrams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to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explain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the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workflow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or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problems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observed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54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000" b="1" dirty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4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377926" y="2898627"/>
            <a:ext cx="41724430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Observations in the hospitals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54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000" b="1" dirty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4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493494" y="33306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77926" y="2754610"/>
            <a:ext cx="42052674" cy="1160839"/>
          </a:xfrm>
          <a:prstGeom prst="roundRect">
            <a:avLst/>
          </a:prstGeom>
          <a:solidFill>
            <a:srgbClr val="64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Proposed ideas / solution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377925" y="3772359"/>
            <a:ext cx="42027409" cy="26019538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176431" fontAlgn="auto">
              <a:spcBef>
                <a:spcPts val="0"/>
              </a:spcBef>
              <a:spcAft>
                <a:spcPts val="0"/>
              </a:spcAft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Examples /Hints</a:t>
            </a:r>
          </a:p>
          <a:p>
            <a:pPr marL="571500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Hospitals </a:t>
            </a: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of the future</a:t>
            </a: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Fully automated beds for patient transport</a:t>
            </a: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Convertible patient tables / chairs</a:t>
            </a: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Power supply for the mobile </a:t>
            </a:r>
            <a:r>
              <a:rPr lang="en-SG" sz="4400" dirty="0" err="1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equipments</a:t>
            </a:r>
            <a:endParaRPr lang="en-SG" sz="4400" dirty="0" smtClean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Drones for transporting medications, components, blood samples etc.</a:t>
            </a: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Radiology of the future</a:t>
            </a: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OR of the future</a:t>
            </a: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Diagnostic workflow of the future</a:t>
            </a: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Easy to use user interfaces</a:t>
            </a: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SG" sz="4400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571500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Patient treatment of the future</a:t>
            </a:r>
            <a:endParaRPr lang="en-SG" sz="4400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571500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4400" dirty="0" smtClean="0">
                <a:solidFill>
                  <a:schemeClr val="tx1"/>
                </a:solidFill>
                <a:latin typeface="Siemens Sans" pitchFamily="2" charset="0"/>
                <a:cs typeface="Arial" pitchFamily="34" charset="0"/>
              </a:rPr>
              <a:t>Various kinds of APPs for improving the healthcare systems / patient treatment</a:t>
            </a:r>
          </a:p>
          <a:p>
            <a:pPr lvl="1" indent="0" defTabSz="4176431" fontAlgn="auto">
              <a:spcBef>
                <a:spcPts val="0"/>
              </a:spcBef>
              <a:spcAft>
                <a:spcPts val="0"/>
              </a:spcAft>
            </a:pPr>
            <a:endParaRPr lang="en-SG" sz="4400" dirty="0" smtClean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SG" sz="4400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8" name="Rounded Rectangle 7"/>
          <p:cNvSpPr/>
          <p:nvPr/>
        </p:nvSpPr>
        <p:spPr>
          <a:xfrm>
            <a:off x="377926" y="2754610"/>
            <a:ext cx="20018224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Implementation proposal/ concept 1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926" y="3834731"/>
            <a:ext cx="20018224" cy="26066896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 smtClean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  <a:p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54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000" b="1" dirty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4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493494" y="33306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0756190" y="2754611"/>
            <a:ext cx="21674409" cy="932688"/>
          </a:xfrm>
          <a:prstGeom prst="roundRect">
            <a:avLst/>
          </a:prstGeom>
          <a:solidFill>
            <a:srgbClr val="64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Implementation proposal /Concept 2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20725562" y="3882089"/>
            <a:ext cx="21679773" cy="26019538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SG" sz="4400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54122" y="0"/>
            <a:ext cx="43006662" cy="30279975"/>
          </a:xfrm>
          <a:prstGeom prst="rect">
            <a:avLst/>
          </a:prstGeom>
          <a:solidFill>
            <a:srgbClr val="87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§"/>
            </a:pPr>
            <a:endParaRPr lang="de-DE"/>
          </a:p>
        </p:txBody>
      </p:sp>
      <p:sp>
        <p:nvSpPr>
          <p:cNvPr id="8" name="Rounded Rectangle 7"/>
          <p:cNvSpPr/>
          <p:nvPr/>
        </p:nvSpPr>
        <p:spPr>
          <a:xfrm>
            <a:off x="377926" y="2754610"/>
            <a:ext cx="20018224" cy="1160839"/>
          </a:xfrm>
          <a:prstGeom prst="roundRect">
            <a:avLst/>
          </a:prstGeom>
          <a:solidFill>
            <a:srgbClr val="EB7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Implementation proposal/ concept 3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926" y="3834731"/>
            <a:ext cx="20018224" cy="26066896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26" y="277739"/>
            <a:ext cx="42052672" cy="2188840"/>
          </a:xfrm>
          <a:prstGeom prst="rect">
            <a:avLst/>
          </a:prstGeom>
          <a:solidFill>
            <a:srgbClr val="FE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5400" b="1" dirty="0">
              <a:latin typeface="Siemens Sans" pitchFamily="2" charset="0"/>
              <a:cs typeface="Arial" pitchFamily="34" charset="0"/>
            </a:endParaRPr>
          </a:p>
          <a:p>
            <a:pPr algn="ctr"/>
            <a:r>
              <a:rPr lang="en-US" sz="6000" b="1" dirty="0">
                <a:latin typeface="Siemens Sans" pitchFamily="2" charset="0"/>
                <a:cs typeface="Arial" pitchFamily="34" charset="0"/>
              </a:rPr>
              <a:t>Participants names and institution</a:t>
            </a:r>
            <a:endParaRPr lang="en-US" sz="4400" dirty="0">
              <a:latin typeface="Siemens Sans" pitchFamily="2" charset="0"/>
              <a:cs typeface="Arial" pitchFamily="34" charset="0"/>
            </a:endParaRPr>
          </a:p>
          <a:p>
            <a:pPr marL="857250" indent="-857250" algn="ctr">
              <a:buFont typeface="Wingdings" panose="05000000000000000000" pitchFamily="2" charset="2"/>
              <a:buChar char="§"/>
            </a:pPr>
            <a:endParaRPr lang="en-US" sz="6000" b="1" dirty="0"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11" name="Picture 2" descr="C:\Users\rols86\Desktop\Siemens - Be an inventor opportunity\3i Challenges\Posters\2000px-Siemens_AG_logo.sv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4331" y="835274"/>
            <a:ext cx="57880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677108"/>
            <a:ext cx="13388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493494" y="3330675"/>
            <a:ext cx="66967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en-US" sz="3200" b="1" i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8006" y="22678175"/>
            <a:ext cx="110892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1155700" lvl="1" indent="-627063" defTabSz="4176431" eaLnBrk="0" fontAlgn="auto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0756190" y="2754611"/>
            <a:ext cx="21674409" cy="932688"/>
          </a:xfrm>
          <a:prstGeom prst="roundRect">
            <a:avLst/>
          </a:prstGeom>
          <a:solidFill>
            <a:srgbClr val="641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4" tIns="45697" rIns="91394" bIns="45697" anchor="ctr"/>
          <a:lstStyle/>
          <a:p>
            <a:pPr algn="ctr" defTabSz="4173022" eaLnBrk="0" hangingPunct="0"/>
            <a:r>
              <a:rPr lang="en-US" sz="4400" b="1" dirty="0" smtClean="0">
                <a:solidFill>
                  <a:prstClr val="white"/>
                </a:solidFill>
                <a:latin typeface="Siemens Sans" pitchFamily="2" charset="0"/>
                <a:cs typeface="Arial" pitchFamily="34" charset="0"/>
              </a:rPr>
              <a:t>Implementation proposal /Concept 4</a:t>
            </a:r>
            <a:endParaRPr lang="en-US" sz="4400" b="1" dirty="0">
              <a:solidFill>
                <a:prstClr val="white"/>
              </a:solidFill>
              <a:latin typeface="Siemens Sans" pitchFamily="2" charset="0"/>
              <a:cs typeface="Arial" pitchFamily="34" charset="0"/>
            </a:endParaRPr>
          </a:p>
        </p:txBody>
      </p:sp>
      <p:pic>
        <p:nvPicPr>
          <p:cNvPr id="60" name="Picture 2" descr="C:\Users\haidsu5o\AppData\Local\Microsoft\Windows\Temporary Internet Files\Content.Outlook\DLSUA58U\ITT move logo2 (4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" y="485061"/>
            <a:ext cx="7414347" cy="169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20725562" y="3882089"/>
            <a:ext cx="21679773" cy="26019538"/>
          </a:xfrm>
          <a:prstGeom prst="roundRect">
            <a:avLst>
              <a:gd name="adj" fmla="val 230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9063" lvl="1" indent="-571500" defTabSz="417643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SG" sz="4400" dirty="0">
              <a:solidFill>
                <a:schemeClr val="tx1"/>
              </a:solidFill>
              <a:latin typeface="Siemens San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Custom</PresentationFormat>
  <Paragraphs>248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Raphael Ong</dc:creator>
  <cp:lastModifiedBy>Haider, Sultan</cp:lastModifiedBy>
  <cp:revision>997</cp:revision>
  <dcterms:created xsi:type="dcterms:W3CDTF">2011-07-22T07:15:15Z</dcterms:created>
  <dcterms:modified xsi:type="dcterms:W3CDTF">2016-04-18T08:38:04Z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-1342268027</vt:i4>
  </property>
  <property fmtid="{D5CDD505-2E9C-101B-9397-08002B2CF9AE}" pid="4" name="_EmailSubject">
    <vt:lpwstr>all things and self-service CT Presentations</vt:lpwstr>
  </property>
  <property fmtid="{D5CDD505-2E9C-101B-9397-08002B2CF9AE}" pid="5" name="_AuthorEmail">
    <vt:lpwstr>maximilian.reymann@siemens.com</vt:lpwstr>
  </property>
  <property fmtid="{D5CDD505-2E9C-101B-9397-08002B2CF9AE}" pid="6" name="_AuthorEmailDisplayName">
    <vt:lpwstr>Reymann, Maximilian</vt:lpwstr>
  </property>
  <property fmtid="{D5CDD505-2E9C-101B-9397-08002B2CF9AE}" pid="7" name="_PreviousAdHocReviewCycleID">
    <vt:i4>-2048551786</vt:i4>
  </property>
</Properties>
</file>