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Lst>
  <p:sldSz cx="15113000" cy="10693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 y="-1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17050317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2188914" y="696185"/>
            <a:ext cx="10721248" cy="6488444"/>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819936" y="7365636"/>
            <a:ext cx="11473128" cy="1559455"/>
          </a:xfrm>
          <a:prstGeom prst="rect">
            <a:avLst/>
          </a:prstGeom>
        </p:spPr>
        <p:txBody>
          <a:bodyPr anchor="b"/>
          <a:lstStyle/>
          <a:p>
            <a:r>
              <a:t>Title Text</a:t>
            </a:r>
          </a:p>
        </p:txBody>
      </p:sp>
      <p:sp>
        <p:nvSpPr>
          <p:cNvPr id="22" name="Shape 22"/>
          <p:cNvSpPr>
            <a:spLocks noGrp="1"/>
          </p:cNvSpPr>
          <p:nvPr>
            <p:ph type="body" sz="quarter" idx="1"/>
          </p:nvPr>
        </p:nvSpPr>
        <p:spPr>
          <a:xfrm>
            <a:off x="1819936" y="8980785"/>
            <a:ext cx="11473128" cy="1239210"/>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7360391" y="10136451"/>
            <a:ext cx="378294" cy="39079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427566" y="0"/>
            <a:ext cx="14257868" cy="106934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2F2F2"/>
        </a:solidFill>
        <a:effectLst/>
      </p:bgPr>
    </p:bg>
    <p:spTree>
      <p:nvGrpSpPr>
        <p:cNvPr id="1" name=""/>
        <p:cNvGrpSpPr/>
        <p:nvPr/>
      </p:nvGrpSpPr>
      <p:grpSpPr>
        <a:xfrm>
          <a:off x="0" y="0"/>
          <a:ext cx="0" cy="0"/>
          <a:chOff x="0" y="0"/>
          <a:chExt cx="0" cy="0"/>
        </a:xfrm>
      </p:grpSpPr>
      <p:sp>
        <p:nvSpPr>
          <p:cNvPr id="117" name="Shape 117"/>
          <p:cNvSpPr>
            <a:spLocks noGrp="1"/>
          </p:cNvSpPr>
          <p:nvPr>
            <p:ph type="title"/>
          </p:nvPr>
        </p:nvSpPr>
        <p:spPr>
          <a:xfrm>
            <a:off x="1140460" y="707605"/>
            <a:ext cx="12835253" cy="1681223"/>
          </a:xfrm>
          <a:prstGeom prst="rect">
            <a:avLst/>
          </a:prstGeom>
        </p:spPr>
        <p:txBody>
          <a:bodyPr lIns="69566" tIns="69566" rIns="69566" bIns="69566"/>
          <a:lstStyle>
            <a:lvl1pPr defTabSz="1474603">
              <a:defRPr sz="7000">
                <a:latin typeface="Calibri"/>
                <a:ea typeface="Calibri"/>
                <a:cs typeface="Calibri"/>
                <a:sym typeface="Calibri"/>
              </a:defRPr>
            </a:lvl1pPr>
          </a:lstStyle>
          <a:p>
            <a:r>
              <a:t>Title Text</a:t>
            </a:r>
          </a:p>
        </p:txBody>
      </p:sp>
      <p:sp>
        <p:nvSpPr>
          <p:cNvPr id="118" name="Shape 118"/>
          <p:cNvSpPr>
            <a:spLocks noGrp="1"/>
          </p:cNvSpPr>
          <p:nvPr>
            <p:ph type="body" idx="1"/>
          </p:nvPr>
        </p:nvSpPr>
        <p:spPr>
          <a:xfrm>
            <a:off x="1140460" y="2657484"/>
            <a:ext cx="12835253" cy="6657198"/>
          </a:xfrm>
          <a:prstGeom prst="rect">
            <a:avLst/>
          </a:prstGeom>
        </p:spPr>
        <p:txBody>
          <a:bodyPr lIns="69566" tIns="69566" rIns="69566" bIns="69566" anchor="t"/>
          <a:lstStyle>
            <a:lvl1pPr marL="536053" indent="-536053" defTabSz="1474603">
              <a:spcBef>
                <a:spcPts val="1200"/>
              </a:spcBef>
              <a:buSzPct val="100000"/>
              <a:buFont typeface="Arial"/>
              <a:defRPr sz="5000">
                <a:latin typeface="Calibri"/>
                <a:ea typeface="Calibri"/>
                <a:cs typeface="Calibri"/>
                <a:sym typeface="Calibri"/>
              </a:defRPr>
            </a:lvl1pPr>
            <a:lvl2pPr marL="2597299" indent="-509736" defTabSz="1474603">
              <a:spcBef>
                <a:spcPts val="1200"/>
              </a:spcBef>
              <a:buSzPct val="100000"/>
              <a:buFont typeface="Arial"/>
              <a:buChar char="–"/>
              <a:defRPr sz="5000">
                <a:latin typeface="Calibri"/>
                <a:ea typeface="Calibri"/>
                <a:cs typeface="Calibri"/>
                <a:sym typeface="Calibri"/>
              </a:defRPr>
            </a:lvl2pPr>
            <a:lvl3pPr marL="4650797" indent="-474085" defTabSz="1474603">
              <a:spcBef>
                <a:spcPts val="1200"/>
              </a:spcBef>
              <a:buSzPct val="100000"/>
              <a:buFont typeface="Arial"/>
              <a:defRPr sz="5000">
                <a:latin typeface="Calibri"/>
                <a:ea typeface="Calibri"/>
                <a:cs typeface="Calibri"/>
                <a:sym typeface="Calibri"/>
              </a:defRPr>
            </a:lvl3pPr>
            <a:lvl4pPr marL="6837345" indent="-573070" defTabSz="1474603">
              <a:spcBef>
                <a:spcPts val="1200"/>
              </a:spcBef>
              <a:buSzPct val="100000"/>
              <a:buFont typeface="Arial"/>
              <a:buChar char="–"/>
              <a:defRPr sz="5000">
                <a:latin typeface="Calibri"/>
                <a:ea typeface="Calibri"/>
                <a:cs typeface="Calibri"/>
                <a:sym typeface="Calibri"/>
              </a:defRPr>
            </a:lvl4pPr>
            <a:lvl5pPr marL="8926495" indent="-573070" defTabSz="1474603">
              <a:spcBef>
                <a:spcPts val="1200"/>
              </a:spcBef>
              <a:buSzPct val="100000"/>
              <a:buFont typeface="Arial"/>
              <a:buChar char="»"/>
              <a:defRPr sz="5000">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19" name="Shape 119"/>
          <p:cNvSpPr>
            <a:spLocks noGrp="1"/>
          </p:cNvSpPr>
          <p:nvPr>
            <p:ph type="sldNum" sz="quarter" idx="2"/>
          </p:nvPr>
        </p:nvSpPr>
        <p:spPr>
          <a:xfrm>
            <a:off x="13610758" y="9731323"/>
            <a:ext cx="364955" cy="380433"/>
          </a:xfrm>
          <a:prstGeom prst="rect">
            <a:avLst/>
          </a:prstGeom>
        </p:spPr>
        <p:txBody>
          <a:bodyPr lIns="69566" tIns="69566" rIns="69566" bIns="69566" anchor="ctr"/>
          <a:lstStyle>
            <a:lvl1pPr algn="r" defTabSz="1475065">
              <a:defRPr sz="1600">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2F2F2"/>
        </a:solidFill>
        <a:effectLst/>
      </p:bgPr>
    </p:bg>
    <p:spTree>
      <p:nvGrpSpPr>
        <p:cNvPr id="1" name=""/>
        <p:cNvGrpSpPr/>
        <p:nvPr/>
      </p:nvGrpSpPr>
      <p:grpSpPr>
        <a:xfrm>
          <a:off x="0" y="0"/>
          <a:ext cx="0" cy="0"/>
          <a:chOff x="0" y="0"/>
          <a:chExt cx="0" cy="0"/>
        </a:xfrm>
      </p:grpSpPr>
      <p:sp>
        <p:nvSpPr>
          <p:cNvPr id="126" name="Shape 126"/>
          <p:cNvSpPr>
            <a:spLocks noGrp="1"/>
          </p:cNvSpPr>
          <p:nvPr>
            <p:ph type="title"/>
          </p:nvPr>
        </p:nvSpPr>
        <p:spPr>
          <a:xfrm>
            <a:off x="755649" y="429369"/>
            <a:ext cx="13605065" cy="1782057"/>
          </a:xfrm>
          <a:prstGeom prst="rect">
            <a:avLst/>
          </a:prstGeom>
        </p:spPr>
        <p:txBody>
          <a:bodyPr lIns="73738" tIns="73738" rIns="73738" bIns="73738"/>
          <a:lstStyle>
            <a:lvl1pPr defTabSz="1474603">
              <a:defRPr sz="7000">
                <a:latin typeface="Calibri"/>
                <a:ea typeface="Calibri"/>
                <a:cs typeface="Calibri"/>
                <a:sym typeface="Calibri"/>
              </a:defRPr>
            </a:lvl1pPr>
          </a:lstStyle>
          <a:p>
            <a:r>
              <a:t>Title Text</a:t>
            </a:r>
          </a:p>
        </p:txBody>
      </p:sp>
      <p:sp>
        <p:nvSpPr>
          <p:cNvPr id="127" name="Shape 127"/>
          <p:cNvSpPr>
            <a:spLocks noGrp="1"/>
          </p:cNvSpPr>
          <p:nvPr>
            <p:ph type="body" idx="1"/>
          </p:nvPr>
        </p:nvSpPr>
        <p:spPr>
          <a:xfrm>
            <a:off x="755649" y="2496195"/>
            <a:ext cx="13605065" cy="7056472"/>
          </a:xfrm>
          <a:prstGeom prst="rect">
            <a:avLst/>
          </a:prstGeom>
        </p:spPr>
        <p:txBody>
          <a:bodyPr lIns="73738" tIns="73738" rIns="73738" bIns="73738" anchor="t"/>
          <a:lstStyle>
            <a:lvl1pPr marL="536053" indent="-536053" defTabSz="1474603">
              <a:spcBef>
                <a:spcPts val="1200"/>
              </a:spcBef>
              <a:buSzPct val="100000"/>
              <a:buFont typeface="Arial"/>
              <a:defRPr sz="5000">
                <a:latin typeface="Calibri"/>
                <a:ea typeface="Calibri"/>
                <a:cs typeface="Calibri"/>
                <a:sym typeface="Calibri"/>
              </a:defRPr>
            </a:lvl1pPr>
            <a:lvl2pPr marL="2597299" indent="-509736" defTabSz="1474603">
              <a:spcBef>
                <a:spcPts val="1200"/>
              </a:spcBef>
              <a:buSzPct val="100000"/>
              <a:buFont typeface="Arial"/>
              <a:buChar char="–"/>
              <a:defRPr sz="5000">
                <a:latin typeface="Calibri"/>
                <a:ea typeface="Calibri"/>
                <a:cs typeface="Calibri"/>
                <a:sym typeface="Calibri"/>
              </a:defRPr>
            </a:lvl2pPr>
            <a:lvl3pPr marL="4650797" indent="-474085" defTabSz="1474603">
              <a:spcBef>
                <a:spcPts val="1200"/>
              </a:spcBef>
              <a:buSzPct val="100000"/>
              <a:buFont typeface="Arial"/>
              <a:defRPr sz="5000">
                <a:latin typeface="Calibri"/>
                <a:ea typeface="Calibri"/>
                <a:cs typeface="Calibri"/>
                <a:sym typeface="Calibri"/>
              </a:defRPr>
            </a:lvl3pPr>
            <a:lvl4pPr marL="6837345" indent="-573070" defTabSz="1474603">
              <a:spcBef>
                <a:spcPts val="1200"/>
              </a:spcBef>
              <a:buSzPct val="100000"/>
              <a:buFont typeface="Arial"/>
              <a:buChar char="–"/>
              <a:defRPr sz="5000">
                <a:latin typeface="Calibri"/>
                <a:ea typeface="Calibri"/>
                <a:cs typeface="Calibri"/>
                <a:sym typeface="Calibri"/>
              </a:defRPr>
            </a:lvl4pPr>
            <a:lvl5pPr marL="8926495" indent="-573070" defTabSz="1474603">
              <a:spcBef>
                <a:spcPts val="1200"/>
              </a:spcBef>
              <a:buSzPct val="100000"/>
              <a:buFont typeface="Arial"/>
              <a:buChar char="»"/>
              <a:defRPr sz="5000">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28" name="Shape 128"/>
          <p:cNvSpPr>
            <a:spLocks noGrp="1"/>
          </p:cNvSpPr>
          <p:nvPr>
            <p:ph type="sldNum" sz="quarter" idx="2"/>
          </p:nvPr>
        </p:nvSpPr>
        <p:spPr>
          <a:xfrm>
            <a:off x="13960774" y="9988833"/>
            <a:ext cx="399940" cy="414177"/>
          </a:xfrm>
          <a:prstGeom prst="rect">
            <a:avLst/>
          </a:prstGeom>
        </p:spPr>
        <p:txBody>
          <a:bodyPr lIns="73738" tIns="73738" rIns="73738" bIns="73738" anchor="ctr"/>
          <a:lstStyle>
            <a:lvl1pPr algn="r" defTabSz="1475065">
              <a:defRPr>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819936" y="3536619"/>
            <a:ext cx="11473128" cy="3620162"/>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7793202" y="696185"/>
            <a:ext cx="5847954" cy="9022556"/>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471844" y="696185"/>
            <a:ext cx="5847954" cy="4372042"/>
          </a:xfrm>
          <a:prstGeom prst="rect">
            <a:avLst/>
          </a:prstGeom>
        </p:spPr>
        <p:txBody>
          <a:bodyPr anchor="b"/>
          <a:lstStyle>
            <a:lvl1pPr>
              <a:defRPr sz="6400"/>
            </a:lvl1pPr>
          </a:lstStyle>
          <a:p>
            <a:r>
              <a:t>Title Text</a:t>
            </a:r>
          </a:p>
        </p:txBody>
      </p:sp>
      <p:sp>
        <p:nvSpPr>
          <p:cNvPr id="40" name="Shape 40"/>
          <p:cNvSpPr>
            <a:spLocks noGrp="1"/>
          </p:cNvSpPr>
          <p:nvPr>
            <p:ph type="body" sz="quarter" idx="1"/>
          </p:nvPr>
        </p:nvSpPr>
        <p:spPr>
          <a:xfrm>
            <a:off x="1471844" y="5221386"/>
            <a:ext cx="5847954" cy="4497355"/>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7793202" y="2854358"/>
            <a:ext cx="5847954" cy="6892231"/>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471844" y="2854358"/>
            <a:ext cx="5847954" cy="6892231"/>
          </a:xfrm>
          <a:prstGeom prst="rect">
            <a:avLst/>
          </a:prstGeom>
        </p:spPr>
        <p:txBody>
          <a:bodyPr/>
          <a:lstStyle>
            <a:lvl1pPr marL="367392" indent="-367392">
              <a:spcBef>
                <a:spcPts val="3500"/>
              </a:spcBef>
              <a:defRPr sz="3000"/>
            </a:lvl1pPr>
            <a:lvl2pPr marL="710292" indent="-367392">
              <a:spcBef>
                <a:spcPts val="3500"/>
              </a:spcBef>
              <a:defRPr sz="3000"/>
            </a:lvl2pPr>
            <a:lvl3pPr marL="1053192" indent="-367392">
              <a:spcBef>
                <a:spcPts val="3500"/>
              </a:spcBef>
              <a:defRPr sz="3000"/>
            </a:lvl3pPr>
            <a:lvl4pPr marL="1396092" indent="-367392">
              <a:spcBef>
                <a:spcPts val="3500"/>
              </a:spcBef>
              <a:defRPr sz="3000"/>
            </a:lvl4pPr>
            <a:lvl5pPr marL="1738992" indent="-367392">
              <a:spcBef>
                <a:spcPts val="3500"/>
              </a:spcBef>
              <a:defRPr sz="30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1471844" y="1392369"/>
            <a:ext cx="12169312" cy="790866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7793202" y="5583402"/>
            <a:ext cx="5847954" cy="4135339"/>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7800020" y="974659"/>
            <a:ext cx="5847954" cy="4135339"/>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1471844" y="974659"/>
            <a:ext cx="5847954" cy="8744082"/>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819936" y="6975772"/>
            <a:ext cx="11473128" cy="520701"/>
          </a:xfrm>
          <a:prstGeom prst="rect">
            <a:avLst/>
          </a:prstGeom>
        </p:spPr>
        <p:txBody>
          <a:bodyPr anchor="t">
            <a:spAutoFit/>
          </a:bodyPr>
          <a:lstStyle>
            <a:lvl1pPr marL="0" indent="0" algn="ctr">
              <a:spcBef>
                <a:spcPts val="0"/>
              </a:spcBef>
              <a:buSzTx/>
              <a:buNone/>
              <a:defRPr sz="2600"/>
            </a:lvl1pPr>
          </a:lstStyle>
          <a:p>
            <a:r>
              <a:t>–Johnny Appleseed</a:t>
            </a:r>
          </a:p>
        </p:txBody>
      </p:sp>
      <p:sp>
        <p:nvSpPr>
          <p:cNvPr id="94" name="Shape 94"/>
          <p:cNvSpPr>
            <a:spLocks noGrp="1"/>
          </p:cNvSpPr>
          <p:nvPr>
            <p:ph type="body" sz="quarter" idx="14"/>
          </p:nvPr>
        </p:nvSpPr>
        <p:spPr>
          <a:xfrm>
            <a:off x="1819936" y="4678362"/>
            <a:ext cx="11473128" cy="751881"/>
          </a:xfrm>
          <a:prstGeom prst="rect">
            <a:avLst/>
          </a:prstGeom>
        </p:spPr>
        <p:txBody>
          <a:bodyPr>
            <a:spAutoFit/>
          </a:bodyPr>
          <a:lstStyle>
            <a:lvl1pPr marL="0" indent="0" algn="ctr">
              <a:spcBef>
                <a:spcPts val="0"/>
              </a:spcBef>
              <a:buSzTx/>
              <a:buNone/>
              <a:defRPr sz="40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471844" y="487329"/>
            <a:ext cx="12169312" cy="2367030"/>
          </a:xfrm>
          <a:prstGeom prst="rect">
            <a:avLst/>
          </a:prstGeom>
          <a:ln w="12700">
            <a:miter lim="400000"/>
          </a:ln>
          <a:extLst>
            <a:ext uri="{C572A759-6A51-4108-AA02-DFA0A04FC94B}">
              <ma14:wrappingTextBoxFlag xmlns:ma14="http://schemas.microsoft.com/office/mac/drawingml/2011/main" xmlns="" val="1"/>
            </a:ext>
          </a:extLst>
        </p:spPr>
        <p:txBody>
          <a:bodyPr lIns="55694" tIns="55694" rIns="55694" bIns="55694" anchor="ctr">
            <a:normAutofit/>
          </a:bodyPr>
          <a:lstStyle/>
          <a:p>
            <a:r>
              <a:t>Title Text</a:t>
            </a:r>
          </a:p>
        </p:txBody>
      </p:sp>
      <p:sp>
        <p:nvSpPr>
          <p:cNvPr id="3" name="Shape 3"/>
          <p:cNvSpPr>
            <a:spLocks noGrp="1"/>
          </p:cNvSpPr>
          <p:nvPr>
            <p:ph type="body" idx="1"/>
          </p:nvPr>
        </p:nvSpPr>
        <p:spPr>
          <a:xfrm>
            <a:off x="1471844" y="2854358"/>
            <a:ext cx="12169312" cy="6892231"/>
          </a:xfrm>
          <a:prstGeom prst="rect">
            <a:avLst/>
          </a:prstGeom>
          <a:ln w="12700">
            <a:miter lim="400000"/>
          </a:ln>
          <a:extLst>
            <a:ext uri="{C572A759-6A51-4108-AA02-DFA0A04FC94B}">
              <ma14:wrappingTextBoxFlag xmlns:ma14="http://schemas.microsoft.com/office/mac/drawingml/2011/main" xmlns="" val="1"/>
            </a:ext>
          </a:extLst>
        </p:spPr>
        <p:txBody>
          <a:bodyPr lIns="55694" tIns="55694" rIns="55694" bIns="55694"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7360391" y="10143413"/>
            <a:ext cx="378294" cy="390791"/>
          </a:xfrm>
          <a:prstGeom prst="rect">
            <a:avLst/>
          </a:prstGeom>
          <a:ln w="12700">
            <a:miter lim="400000"/>
          </a:ln>
        </p:spPr>
        <p:txBody>
          <a:bodyPr wrap="none" lIns="55694" tIns="55694" rIns="55694" bIns="55694">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p:txStyles>
    <p:titleStyle>
      <a:lvl1pPr marL="0" marR="0" indent="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1pPr>
      <a:lvl2pPr marL="0" marR="0" indent="2286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2pPr>
      <a:lvl3pPr marL="0" marR="0" indent="4572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3pPr>
      <a:lvl4pPr marL="0" marR="0" indent="6858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4pPr>
      <a:lvl5pPr marL="0" marR="0" indent="9144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5pPr>
      <a:lvl6pPr marL="0" marR="0" indent="11430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6pPr>
      <a:lvl7pPr marL="0" marR="0" indent="13716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7pPr>
      <a:lvl8pPr marL="0" marR="0" indent="16002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8pPr>
      <a:lvl9pPr marL="0" marR="0" indent="18288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9pPr>
    </p:titleStyle>
    <p:bodyStyle>
      <a:lvl1pPr marL="4691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1pPr>
      <a:lvl2pPr marL="9136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2pPr>
      <a:lvl3pPr marL="13581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3pPr>
      <a:lvl4pPr marL="18026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4pPr>
      <a:lvl5pPr marL="22471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5pPr>
      <a:lvl6pPr marL="26916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6pPr>
      <a:lvl7pPr marL="31361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7pPr>
      <a:lvl8pPr marL="35806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8pPr>
      <a:lvl9pPr marL="40251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5.ti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nvSpPr>
        <p:spPr>
          <a:xfrm>
            <a:off x="-19112" y="1092"/>
            <a:ext cx="15186330" cy="10692337"/>
          </a:xfrm>
          <a:prstGeom prst="rect">
            <a:avLst/>
          </a:prstGeom>
          <a:solidFill>
            <a:srgbClr val="879BAA"/>
          </a:solidFill>
          <a:ln w="12700">
            <a:miter lim="400000"/>
          </a:ln>
        </p:spPr>
        <p:txBody>
          <a:bodyPr lIns="16144" tIns="16144" rIns="16144" bIns="16144" anchor="ctr"/>
          <a:lstStyle/>
          <a:p>
            <a:pPr defTabSz="1474603">
              <a:defRPr sz="2800">
                <a:solidFill>
                  <a:srgbClr val="FFFFFF"/>
                </a:solidFill>
                <a:latin typeface="Calibri"/>
                <a:ea typeface="Calibri"/>
                <a:cs typeface="Calibri"/>
                <a:sym typeface="Calibri"/>
              </a:defRPr>
            </a:pPr>
            <a:endParaRPr/>
          </a:p>
        </p:txBody>
      </p:sp>
      <p:sp>
        <p:nvSpPr>
          <p:cNvPr id="138" name="Shape 138"/>
          <p:cNvSpPr/>
          <p:nvPr/>
        </p:nvSpPr>
        <p:spPr>
          <a:xfrm>
            <a:off x="133451" y="973788"/>
            <a:ext cx="14733554" cy="409912"/>
          </a:xfrm>
          <a:prstGeom prst="roundRect">
            <a:avLst>
              <a:gd name="adj" fmla="val 16667"/>
            </a:avLst>
          </a:prstGeom>
          <a:solidFill>
            <a:srgbClr val="EB780A"/>
          </a:solidFill>
          <a:ln w="12700">
            <a:miter lim="400000"/>
          </a:ln>
        </p:spPr>
        <p:txBody>
          <a:bodyPr lIns="16144" tIns="16144" rIns="16144" bIns="16144" anchor="ctr"/>
          <a:lstStyle/>
          <a:p>
            <a:pPr defTabSz="1473861">
              <a:defRPr sz="1400" b="1">
                <a:solidFill>
                  <a:srgbClr val="FFFFFF"/>
                </a:solidFill>
                <a:latin typeface="Siemens Sans"/>
                <a:ea typeface="Siemens Sans"/>
                <a:cs typeface="Siemens Sans"/>
                <a:sym typeface="Siemens Sans"/>
              </a:defRPr>
            </a:pPr>
            <a:endParaRPr/>
          </a:p>
        </p:txBody>
      </p:sp>
      <p:sp>
        <p:nvSpPr>
          <p:cNvPr id="139" name="Shape 139"/>
          <p:cNvSpPr/>
          <p:nvPr/>
        </p:nvSpPr>
        <p:spPr>
          <a:xfrm>
            <a:off x="133451" y="99166"/>
            <a:ext cx="14849462" cy="772915"/>
          </a:xfrm>
          <a:prstGeom prst="rect">
            <a:avLst/>
          </a:prstGeom>
          <a:solidFill>
            <a:srgbClr val="FEFFFF"/>
          </a:solidFill>
          <a:ln w="12700">
            <a:miter lim="400000"/>
          </a:ln>
        </p:spPr>
        <p:txBody>
          <a:bodyPr lIns="16144" tIns="16144" rIns="16144" bIns="16144" anchor="ctr"/>
          <a:lstStyle/>
          <a:p>
            <a:pPr defTabSz="1474603">
              <a:defRPr sz="2000" b="1">
                <a:latin typeface="Siemens Sans"/>
                <a:ea typeface="Siemens Sans"/>
                <a:cs typeface="Siemens Sans"/>
                <a:sym typeface="Siemens Sans"/>
              </a:defRPr>
            </a:pPr>
            <a:endParaRPr/>
          </a:p>
        </p:txBody>
      </p:sp>
      <p:pic>
        <p:nvPicPr>
          <p:cNvPr id="140"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823161" y="296041"/>
            <a:ext cx="2043844" cy="321769"/>
          </a:xfrm>
          <a:prstGeom prst="rect">
            <a:avLst/>
          </a:prstGeom>
          <a:ln w="12700">
            <a:miter lim="400000"/>
          </a:ln>
        </p:spPr>
      </p:pic>
      <p:pic>
        <p:nvPicPr>
          <p:cNvPr id="141"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210607" y="172375"/>
            <a:ext cx="2618124" cy="597997"/>
          </a:xfrm>
          <a:prstGeom prst="rect">
            <a:avLst/>
          </a:prstGeom>
          <a:ln w="12700">
            <a:miter lim="400000"/>
          </a:ln>
        </p:spPr>
      </p:pic>
      <p:sp>
        <p:nvSpPr>
          <p:cNvPr id="142" name="Shape 142"/>
          <p:cNvSpPr/>
          <p:nvPr/>
        </p:nvSpPr>
        <p:spPr>
          <a:xfrm>
            <a:off x="189171" y="1615690"/>
            <a:ext cx="14733555" cy="8905727"/>
          </a:xfrm>
          <a:prstGeom prst="roundRect">
            <a:avLst>
              <a:gd name="adj" fmla="val 2303"/>
            </a:avLst>
          </a:prstGeom>
          <a:solidFill>
            <a:srgbClr val="FFFFFF"/>
          </a:solidFill>
          <a:ln w="25400">
            <a:solidFill>
              <a:srgbClr val="31859C"/>
            </a:solidFill>
          </a:ln>
        </p:spPr>
        <p:txBody>
          <a:bodyPr lIns="45719" rIns="45719" anchor="ctr"/>
          <a:lstStyle/>
          <a:p>
            <a:pPr algn="l" defTabSz="4175125">
              <a:defRPr sz="4400">
                <a:latin typeface="Calibri"/>
                <a:ea typeface="Calibri"/>
                <a:cs typeface="Calibri"/>
                <a:sym typeface="Calibri"/>
              </a:defRPr>
            </a:pPr>
            <a:endParaRPr/>
          </a:p>
        </p:txBody>
      </p:sp>
      <p:pic>
        <p:nvPicPr>
          <p:cNvPr id="143" name="3026039-poster-p-design-tips.jpg"/>
          <p:cNvPicPr>
            <a:picLocks noChangeAspect="1"/>
          </p:cNvPicPr>
          <p:nvPr/>
        </p:nvPicPr>
        <p:blipFill>
          <a:blip r:embed="rId4">
            <a:extLst/>
          </a:blip>
          <a:stretch>
            <a:fillRect/>
          </a:stretch>
        </p:blipFill>
        <p:spPr>
          <a:xfrm>
            <a:off x="420476" y="2054541"/>
            <a:ext cx="14272048" cy="8028024"/>
          </a:xfrm>
          <a:prstGeom prst="rect">
            <a:avLst/>
          </a:prstGeom>
          <a:ln w="12700">
            <a:miter lim="400000"/>
          </a:ln>
        </p:spPr>
      </p:pic>
      <p:sp>
        <p:nvSpPr>
          <p:cNvPr id="144" name="Shape 144"/>
          <p:cNvSpPr/>
          <p:nvPr/>
        </p:nvSpPr>
        <p:spPr>
          <a:xfrm>
            <a:off x="1717519" y="5332645"/>
            <a:ext cx="3482956" cy="4119492"/>
          </a:xfrm>
          <a:prstGeom prst="rect">
            <a:avLst/>
          </a:prstGeom>
          <a:solidFill>
            <a:srgbClr val="17BCCF"/>
          </a:solidFill>
          <a:ln w="12700">
            <a:miter lim="400000"/>
          </a:ln>
          <a:extLst>
            <a:ext uri="{C572A759-6A51-4108-AA02-DFA0A04FC94B}">
              <ma14:wrappingTextBoxFlag xmlns:ma14="http://schemas.microsoft.com/office/mac/drawingml/2011/main" xmlns="" val="1"/>
            </a:ext>
          </a:extLst>
        </p:spPr>
        <p:txBody>
          <a:bodyPr lIns="55694" tIns="55694" rIns="55694" bIns="55694" anchor="b"/>
          <a:lstStyle/>
          <a:p>
            <a:pPr defTabSz="501253">
              <a:spcBef>
                <a:spcPts val="200"/>
              </a:spcBef>
              <a:defRPr sz="3600" cap="all">
                <a:solidFill>
                  <a:srgbClr val="575757"/>
                </a:solidFill>
                <a:latin typeface="DIN Condensed"/>
                <a:ea typeface="DIN Condensed"/>
                <a:cs typeface="DIN Condensed"/>
                <a:sym typeface="DIN Condensed"/>
              </a:defRPr>
            </a:pPr>
            <a:r>
              <a:t>Sandal Kotawala </a:t>
            </a:r>
          </a:p>
          <a:p>
            <a:pPr defTabSz="501253">
              <a:spcBef>
                <a:spcPts val="900"/>
              </a:spcBef>
              <a:defRPr sz="1600">
                <a:latin typeface="Avenir Next"/>
                <a:ea typeface="Avenir Next"/>
                <a:cs typeface="Avenir Next"/>
                <a:sym typeface="Avenir Next"/>
              </a:defRPr>
            </a:pPr>
            <a:r>
              <a:t>B Tech [II year]</a:t>
            </a:r>
          </a:p>
          <a:p>
            <a:pPr defTabSz="501253">
              <a:spcBef>
                <a:spcPts val="900"/>
              </a:spcBef>
              <a:defRPr sz="1600">
                <a:latin typeface="Avenir Next"/>
                <a:ea typeface="Avenir Next"/>
                <a:cs typeface="Avenir Next"/>
                <a:sym typeface="Avenir Next"/>
              </a:defRPr>
            </a:pPr>
            <a:r>
              <a:t>Electrical Engineering</a:t>
            </a:r>
          </a:p>
          <a:p>
            <a:pPr defTabSz="501253">
              <a:spcBef>
                <a:spcPts val="900"/>
              </a:spcBef>
              <a:defRPr sz="1600">
                <a:latin typeface="Avenir Next"/>
                <a:ea typeface="Avenir Next"/>
                <a:cs typeface="Avenir Next"/>
                <a:sym typeface="Avenir Next"/>
              </a:defRPr>
            </a:pPr>
            <a:r>
              <a:t>VIT University, vellore</a:t>
            </a:r>
          </a:p>
        </p:txBody>
      </p:sp>
      <p:sp>
        <p:nvSpPr>
          <p:cNvPr id="145" name="Shape 145"/>
          <p:cNvSpPr/>
          <p:nvPr/>
        </p:nvSpPr>
        <p:spPr>
          <a:xfrm>
            <a:off x="2942644" y="5572529"/>
            <a:ext cx="1032706" cy="1032707"/>
          </a:xfrm>
          <a:prstGeom prst="ellipse">
            <a:avLst/>
          </a:prstGeom>
          <a:solidFill>
            <a:srgbClr val="FFFFFF"/>
          </a:solidFill>
          <a:ln w="12700">
            <a:miter lim="400000"/>
          </a:ln>
          <a:extLst>
            <a:ext uri="{C572A759-6A51-4108-AA02-DFA0A04FC94B}">
              <ma14:wrappingTextBoxFlag xmlns:ma14="http://schemas.microsoft.com/office/mac/drawingml/2011/main" xmlns="" val="1"/>
            </a:ext>
          </a:extLst>
        </p:spPr>
        <p:txBody>
          <a:bodyPr lIns="0" tIns="0" rIns="0" bIns="0" anchor="ctr"/>
          <a:lstStyle>
            <a:lvl1pPr defTabSz="501253">
              <a:lnSpc>
                <a:spcPct val="90000"/>
              </a:lnSpc>
              <a:defRPr sz="4000" b="1">
                <a:solidFill>
                  <a:srgbClr val="17BCCF"/>
                </a:solidFill>
                <a:latin typeface="Superclarendon"/>
                <a:ea typeface="Superclarendon"/>
                <a:cs typeface="Superclarendon"/>
                <a:sym typeface="Superclarendon"/>
              </a:defRPr>
            </a:lvl1pPr>
          </a:lstStyle>
          <a:p>
            <a:pPr>
              <a:defRPr>
                <a:solidFill>
                  <a:srgbClr val="54CDB4"/>
                </a:solidFill>
              </a:defRPr>
            </a:pPr>
            <a:r>
              <a:rPr>
                <a:solidFill>
                  <a:srgbClr val="17BCCF"/>
                </a:solidFill>
              </a:rPr>
              <a:t>1</a:t>
            </a:r>
          </a:p>
        </p:txBody>
      </p:sp>
      <p:sp>
        <p:nvSpPr>
          <p:cNvPr id="146" name="Shape 146"/>
          <p:cNvSpPr/>
          <p:nvPr/>
        </p:nvSpPr>
        <p:spPr>
          <a:xfrm>
            <a:off x="5803443" y="5332645"/>
            <a:ext cx="3720093" cy="4119492"/>
          </a:xfrm>
          <a:prstGeom prst="rect">
            <a:avLst/>
          </a:prstGeom>
          <a:solidFill>
            <a:srgbClr val="54CDB4"/>
          </a:solidFill>
          <a:ln w="12700">
            <a:miter lim="400000"/>
          </a:ln>
          <a:extLst>
            <a:ext uri="{C572A759-6A51-4108-AA02-DFA0A04FC94B}">
              <ma14:wrappingTextBoxFlag xmlns:ma14="http://schemas.microsoft.com/office/mac/drawingml/2011/main" xmlns="" val="1"/>
            </a:ext>
          </a:extLst>
        </p:spPr>
        <p:txBody>
          <a:bodyPr lIns="55694" tIns="55694" rIns="55694" bIns="55694" anchor="b"/>
          <a:lstStyle/>
          <a:p>
            <a:pPr defTabSz="501253">
              <a:spcBef>
                <a:spcPts val="200"/>
              </a:spcBef>
              <a:defRPr sz="3600" cap="all">
                <a:solidFill>
                  <a:srgbClr val="575757"/>
                </a:solidFill>
                <a:latin typeface="DIN Condensed"/>
                <a:ea typeface="DIN Condensed"/>
                <a:cs typeface="DIN Condensed"/>
                <a:sym typeface="DIN Condensed"/>
              </a:defRPr>
            </a:pPr>
            <a:r>
              <a:t>Akarsh Goyal </a:t>
            </a:r>
          </a:p>
          <a:p>
            <a:pPr defTabSz="501253">
              <a:spcBef>
                <a:spcPts val="900"/>
              </a:spcBef>
              <a:defRPr sz="1600">
                <a:latin typeface="Avenir Next"/>
                <a:ea typeface="Avenir Next"/>
                <a:cs typeface="Avenir Next"/>
                <a:sym typeface="Avenir Next"/>
              </a:defRPr>
            </a:pPr>
            <a:r>
              <a:t>B Tech [III year]</a:t>
            </a:r>
          </a:p>
          <a:p>
            <a:pPr defTabSz="501253">
              <a:spcBef>
                <a:spcPts val="900"/>
              </a:spcBef>
              <a:defRPr sz="1600">
                <a:latin typeface="Avenir Next"/>
                <a:ea typeface="Avenir Next"/>
                <a:cs typeface="Avenir Next"/>
                <a:sym typeface="Avenir Next"/>
              </a:defRPr>
            </a:pPr>
            <a:r>
              <a:t>Computer Science Engineering</a:t>
            </a:r>
          </a:p>
          <a:p>
            <a:pPr defTabSz="501253">
              <a:spcBef>
                <a:spcPts val="900"/>
              </a:spcBef>
              <a:defRPr sz="1600">
                <a:latin typeface="Avenir Next"/>
                <a:ea typeface="Avenir Next"/>
                <a:cs typeface="Avenir Next"/>
                <a:sym typeface="Avenir Next"/>
              </a:defRPr>
            </a:pPr>
            <a:r>
              <a:t>VIT University, vellore</a:t>
            </a:r>
          </a:p>
        </p:txBody>
      </p:sp>
      <p:sp>
        <p:nvSpPr>
          <p:cNvPr id="147" name="Shape 147"/>
          <p:cNvSpPr/>
          <p:nvPr/>
        </p:nvSpPr>
        <p:spPr>
          <a:xfrm>
            <a:off x="10126504" y="5332645"/>
            <a:ext cx="3622781" cy="4119492"/>
          </a:xfrm>
          <a:prstGeom prst="rect">
            <a:avLst/>
          </a:prstGeom>
          <a:solidFill>
            <a:srgbClr val="92D277"/>
          </a:solidFill>
          <a:ln w="12700">
            <a:miter lim="400000"/>
          </a:ln>
          <a:extLst>
            <a:ext uri="{C572A759-6A51-4108-AA02-DFA0A04FC94B}">
              <ma14:wrappingTextBoxFlag xmlns:ma14="http://schemas.microsoft.com/office/mac/drawingml/2011/main" xmlns="" val="1"/>
            </a:ext>
          </a:extLst>
        </p:spPr>
        <p:txBody>
          <a:bodyPr lIns="55694" tIns="55694" rIns="55694" bIns="55694" anchor="b"/>
          <a:lstStyle/>
          <a:p>
            <a:pPr defTabSz="501253">
              <a:spcBef>
                <a:spcPts val="200"/>
              </a:spcBef>
              <a:defRPr sz="3600" cap="all">
                <a:solidFill>
                  <a:srgbClr val="575757"/>
                </a:solidFill>
                <a:latin typeface="DIN Condensed"/>
                <a:ea typeface="DIN Condensed"/>
                <a:cs typeface="DIN Condensed"/>
                <a:sym typeface="DIN Condensed"/>
              </a:defRPr>
            </a:pPr>
            <a:r>
              <a:t>Amartya Sarkar </a:t>
            </a:r>
          </a:p>
          <a:p>
            <a:pPr defTabSz="501253">
              <a:spcBef>
                <a:spcPts val="900"/>
              </a:spcBef>
              <a:defRPr sz="1600">
                <a:latin typeface="Avenir Next"/>
                <a:ea typeface="Avenir Next"/>
                <a:cs typeface="Avenir Next"/>
                <a:sym typeface="Avenir Next"/>
              </a:defRPr>
            </a:pPr>
            <a:r>
              <a:t>B Tech [III year]</a:t>
            </a:r>
          </a:p>
          <a:p>
            <a:pPr defTabSz="501253">
              <a:spcBef>
                <a:spcPts val="900"/>
              </a:spcBef>
              <a:defRPr sz="1600">
                <a:latin typeface="Avenir Next"/>
                <a:ea typeface="Avenir Next"/>
                <a:cs typeface="Avenir Next"/>
                <a:sym typeface="Avenir Next"/>
              </a:defRPr>
            </a:pPr>
            <a:r>
              <a:t>Computer Science Engineering</a:t>
            </a:r>
          </a:p>
          <a:p>
            <a:pPr defTabSz="501253">
              <a:spcBef>
                <a:spcPts val="900"/>
              </a:spcBef>
              <a:defRPr sz="1600">
                <a:latin typeface="Avenir Next"/>
                <a:ea typeface="Avenir Next"/>
                <a:cs typeface="Avenir Next"/>
                <a:sym typeface="Avenir Next"/>
              </a:defRPr>
            </a:pPr>
            <a:r>
              <a:t>VIT University, vellore</a:t>
            </a:r>
          </a:p>
        </p:txBody>
      </p:sp>
      <p:sp>
        <p:nvSpPr>
          <p:cNvPr id="148" name="Shape 148"/>
          <p:cNvSpPr/>
          <p:nvPr/>
        </p:nvSpPr>
        <p:spPr>
          <a:xfrm>
            <a:off x="7561386" y="2648785"/>
            <a:ext cx="1418775" cy="1418775"/>
          </a:xfrm>
          <a:prstGeom prst="ellipse">
            <a:avLst/>
          </a:prstGeom>
          <a:solidFill>
            <a:srgbClr val="FFFFFF"/>
          </a:solidFill>
          <a:ln w="12700">
            <a:miter lim="400000"/>
          </a:ln>
          <a:extLst>
            <a:ext uri="{C572A759-6A51-4108-AA02-DFA0A04FC94B}">
              <ma14:wrappingTextBoxFlag xmlns:ma14="http://schemas.microsoft.com/office/mac/drawingml/2011/main" xmlns="" val="1"/>
            </a:ext>
          </a:extLst>
        </p:spPr>
        <p:txBody>
          <a:bodyPr lIns="0" tIns="0" rIns="0" bIns="0" anchor="ctr"/>
          <a:lstStyle>
            <a:lvl1pPr defTabSz="501253">
              <a:lnSpc>
                <a:spcPct val="90000"/>
              </a:lnSpc>
              <a:defRPr sz="7000" b="1">
                <a:solidFill>
                  <a:srgbClr val="92D277"/>
                </a:solidFill>
                <a:latin typeface="Superclarendon"/>
                <a:ea typeface="Superclarendon"/>
                <a:cs typeface="Superclarendon"/>
                <a:sym typeface="Superclarendon"/>
              </a:defRPr>
            </a:lvl1pPr>
          </a:lstStyle>
          <a:p>
            <a:pPr>
              <a:defRPr>
                <a:solidFill>
                  <a:srgbClr val="54CDB4"/>
                </a:solidFill>
              </a:defRPr>
            </a:pPr>
            <a:r>
              <a:rPr>
                <a:solidFill>
                  <a:srgbClr val="92D277"/>
                </a:solidFill>
              </a:rPr>
              <a:t>3</a:t>
            </a:r>
          </a:p>
        </p:txBody>
      </p:sp>
      <p:sp>
        <p:nvSpPr>
          <p:cNvPr id="149" name="Shape 149"/>
          <p:cNvSpPr/>
          <p:nvPr/>
        </p:nvSpPr>
        <p:spPr>
          <a:xfrm>
            <a:off x="1979958" y="2722784"/>
            <a:ext cx="5627150" cy="1270777"/>
          </a:xfrm>
          <a:prstGeom prst="rect">
            <a:avLst/>
          </a:prstGeom>
          <a:ln w="12700">
            <a:miter lim="400000"/>
          </a:ln>
          <a:extLst>
            <a:ext uri="{C572A759-6A51-4108-AA02-DFA0A04FC94B}">
              <ma14:wrappingTextBoxFlag xmlns:ma14="http://schemas.microsoft.com/office/mac/drawingml/2011/main" xmlns="" val="1"/>
            </a:ext>
          </a:extLst>
        </p:spPr>
        <p:txBody>
          <a:bodyPr lIns="55694" tIns="55694" rIns="55694" bIns="55694" anchor="ctr">
            <a:spAutoFit/>
          </a:bodyPr>
          <a:lstStyle>
            <a:lvl1pPr>
              <a:defRPr sz="9000">
                <a:solidFill>
                  <a:srgbClr val="92D177"/>
                </a:solidFill>
                <a:latin typeface="Copperplate"/>
                <a:ea typeface="Copperplate"/>
                <a:cs typeface="Copperplate"/>
                <a:sym typeface="Copperplate"/>
              </a:defRPr>
            </a:lvl1pPr>
          </a:lstStyle>
          <a:p>
            <a:r>
              <a:t>Team</a:t>
            </a:r>
          </a:p>
        </p:txBody>
      </p:sp>
      <p:sp>
        <p:nvSpPr>
          <p:cNvPr id="150" name="Shape 150"/>
          <p:cNvSpPr/>
          <p:nvPr/>
        </p:nvSpPr>
        <p:spPr>
          <a:xfrm>
            <a:off x="7147136" y="5572529"/>
            <a:ext cx="1032706" cy="1032707"/>
          </a:xfrm>
          <a:prstGeom prst="ellipse">
            <a:avLst/>
          </a:prstGeom>
          <a:solidFill>
            <a:srgbClr val="FFFFFF"/>
          </a:solidFill>
          <a:ln w="12700">
            <a:miter lim="400000"/>
          </a:ln>
          <a:extLst>
            <a:ext uri="{C572A759-6A51-4108-AA02-DFA0A04FC94B}">
              <ma14:wrappingTextBoxFlag xmlns:ma14="http://schemas.microsoft.com/office/mac/drawingml/2011/main" xmlns="" val="1"/>
            </a:ext>
          </a:extLst>
        </p:spPr>
        <p:txBody>
          <a:bodyPr lIns="0" tIns="0" rIns="0" bIns="0" anchor="ctr"/>
          <a:lstStyle>
            <a:lvl1pPr defTabSz="501253">
              <a:lnSpc>
                <a:spcPct val="90000"/>
              </a:lnSpc>
              <a:defRPr sz="4000" b="1">
                <a:solidFill>
                  <a:srgbClr val="17BCCF"/>
                </a:solidFill>
                <a:latin typeface="Superclarendon"/>
                <a:ea typeface="Superclarendon"/>
                <a:cs typeface="Superclarendon"/>
                <a:sym typeface="Superclarendon"/>
              </a:defRPr>
            </a:lvl1pPr>
          </a:lstStyle>
          <a:p>
            <a:pPr>
              <a:defRPr>
                <a:solidFill>
                  <a:srgbClr val="54CDB4"/>
                </a:solidFill>
              </a:defRPr>
            </a:pPr>
            <a:r>
              <a:rPr>
                <a:solidFill>
                  <a:srgbClr val="17BCCF"/>
                </a:solidFill>
              </a:rPr>
              <a:t>2</a:t>
            </a:r>
          </a:p>
        </p:txBody>
      </p:sp>
      <p:sp>
        <p:nvSpPr>
          <p:cNvPr id="151" name="Shape 151"/>
          <p:cNvSpPr/>
          <p:nvPr/>
        </p:nvSpPr>
        <p:spPr>
          <a:xfrm>
            <a:off x="11421541" y="5572529"/>
            <a:ext cx="1032706" cy="1032707"/>
          </a:xfrm>
          <a:prstGeom prst="ellipse">
            <a:avLst/>
          </a:prstGeom>
          <a:solidFill>
            <a:srgbClr val="FFFFFF"/>
          </a:solidFill>
          <a:ln w="12700">
            <a:miter lim="400000"/>
          </a:ln>
          <a:extLst>
            <a:ext uri="{C572A759-6A51-4108-AA02-DFA0A04FC94B}">
              <ma14:wrappingTextBoxFlag xmlns:ma14="http://schemas.microsoft.com/office/mac/drawingml/2011/main" xmlns="" val="1"/>
            </a:ext>
          </a:extLst>
        </p:spPr>
        <p:txBody>
          <a:bodyPr lIns="0" tIns="0" rIns="0" bIns="0" anchor="ctr"/>
          <a:lstStyle>
            <a:lvl1pPr defTabSz="501253">
              <a:lnSpc>
                <a:spcPct val="90000"/>
              </a:lnSpc>
              <a:defRPr sz="4000" b="1">
                <a:solidFill>
                  <a:srgbClr val="17BCCF"/>
                </a:solidFill>
                <a:latin typeface="Superclarendon"/>
                <a:ea typeface="Superclarendon"/>
                <a:cs typeface="Superclarendon"/>
                <a:sym typeface="Superclarendon"/>
              </a:defRPr>
            </a:lvl1pPr>
          </a:lstStyle>
          <a:p>
            <a:pPr>
              <a:defRPr>
                <a:solidFill>
                  <a:srgbClr val="54CDB4"/>
                </a:solidFill>
              </a:defRPr>
            </a:pPr>
            <a:r>
              <a:rPr>
                <a:solidFill>
                  <a:srgbClr val="17BCCF"/>
                </a:solidFill>
              </a:rPr>
              <a:t>3</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grpSp>
        <p:nvGrpSpPr>
          <p:cNvPr id="252" name="Group 252"/>
          <p:cNvGrpSpPr/>
          <p:nvPr/>
        </p:nvGrpSpPr>
        <p:grpSpPr>
          <a:xfrm>
            <a:off x="553467" y="1221219"/>
            <a:ext cx="6668782" cy="386718"/>
            <a:chOff x="0" y="0"/>
            <a:chExt cx="6668781" cy="386716"/>
          </a:xfrm>
        </p:grpSpPr>
        <p:sp>
          <p:nvSpPr>
            <p:cNvPr id="250" name="Shape 250"/>
            <p:cNvSpPr/>
            <p:nvPr/>
          </p:nvSpPr>
          <p:spPr>
            <a:xfrm>
              <a:off x="0" y="0"/>
              <a:ext cx="6668781"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51" name="Shape 251"/>
            <p:cNvSpPr/>
            <p:nvPr/>
          </p:nvSpPr>
          <p:spPr>
            <a:xfrm>
              <a:off x="18877" y="70177"/>
              <a:ext cx="6631027"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Implementation proposal/ concept 5</a:t>
              </a:r>
            </a:p>
          </p:txBody>
        </p:sp>
      </p:grpSp>
      <p:sp>
        <p:nvSpPr>
          <p:cNvPr id="253" name="Shape 253"/>
          <p:cNvSpPr/>
          <p:nvPr/>
        </p:nvSpPr>
        <p:spPr>
          <a:xfrm>
            <a:off x="553467" y="1581046"/>
            <a:ext cx="6668782" cy="8683809"/>
          </a:xfrm>
          <a:prstGeom prst="roundRect">
            <a:avLst>
              <a:gd name="adj" fmla="val 2303"/>
            </a:avLst>
          </a:prstGeom>
          <a:solidFill>
            <a:srgbClr val="FFFFFF"/>
          </a:solidFill>
          <a:ln w="3175">
            <a:solidFill>
              <a:srgbClr val="31859C"/>
            </a:solidFill>
          </a:ln>
        </p:spPr>
        <p:txBody>
          <a:bodyPr lIns="15230" tIns="15230" rIns="15230" bIns="15230" anchor="ctr"/>
          <a:lstStyle/>
          <a:p>
            <a:pPr algn="l" defTabSz="1474603">
              <a:defRPr sz="1400">
                <a:latin typeface="Calibri"/>
                <a:ea typeface="Calibri"/>
                <a:cs typeface="Calibri"/>
                <a:sym typeface="Calibri"/>
              </a:defRPr>
            </a:pPr>
            <a:endParaRPr/>
          </a:p>
        </p:txBody>
      </p:sp>
      <p:sp>
        <p:nvSpPr>
          <p:cNvPr id="254" name="Shape 254"/>
          <p:cNvSpPr/>
          <p:nvPr/>
        </p:nvSpPr>
        <p:spPr>
          <a:xfrm>
            <a:off x="553467" y="396086"/>
            <a:ext cx="14009239" cy="729181"/>
          </a:xfrm>
          <a:prstGeom prst="rect">
            <a:avLst/>
          </a:prstGeom>
          <a:solidFill>
            <a:srgbClr val="FEFFFF"/>
          </a:solidFill>
          <a:ln w="12700">
            <a:miter lim="400000"/>
          </a:ln>
        </p:spPr>
        <p:txBody>
          <a:bodyPr lIns="15230" tIns="15230" rIns="15230" bIns="15230" anchor="ctr"/>
          <a:lstStyle/>
          <a:p>
            <a:pPr defTabSz="1474603">
              <a:defRPr sz="1800" b="1">
                <a:latin typeface="Siemens Sans"/>
                <a:ea typeface="Siemens Sans"/>
                <a:cs typeface="Siemens Sans"/>
                <a:sym typeface="Siemens Sans"/>
              </a:defRPr>
            </a:pPr>
            <a:endParaRPr/>
          </a:p>
        </p:txBody>
      </p:sp>
      <p:pic>
        <p:nvPicPr>
          <p:cNvPr id="255"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grpSp>
        <p:nvGrpSpPr>
          <p:cNvPr id="258" name="Group 258"/>
          <p:cNvGrpSpPr/>
          <p:nvPr/>
        </p:nvGrpSpPr>
        <p:grpSpPr>
          <a:xfrm>
            <a:off x="7342190" y="1221220"/>
            <a:ext cx="7220516" cy="310712"/>
            <a:chOff x="0" y="0"/>
            <a:chExt cx="7220515" cy="310711"/>
          </a:xfrm>
        </p:grpSpPr>
        <p:sp>
          <p:nvSpPr>
            <p:cNvPr id="256" name="Shape 256"/>
            <p:cNvSpPr/>
            <p:nvPr/>
          </p:nvSpPr>
          <p:spPr>
            <a:xfrm>
              <a:off x="0" y="0"/>
              <a:ext cx="7220515" cy="310712"/>
            </a:xfrm>
            <a:prstGeom prst="roundRect">
              <a:avLst>
                <a:gd name="adj" fmla="val 16667"/>
              </a:avLst>
            </a:prstGeom>
            <a:solidFill>
              <a:srgbClr val="641946"/>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57" name="Shape 257"/>
            <p:cNvSpPr/>
            <p:nvPr/>
          </p:nvSpPr>
          <p:spPr>
            <a:xfrm>
              <a:off x="15167" y="32174"/>
              <a:ext cx="7190180"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Implementation proposal /Concept 6</a:t>
              </a:r>
            </a:p>
          </p:txBody>
        </p:sp>
      </p:grpSp>
      <p:pic>
        <p:nvPicPr>
          <p:cNvPr id="259"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sp>
        <p:nvSpPr>
          <p:cNvPr id="260" name="Shape 260"/>
          <p:cNvSpPr/>
          <p:nvPr/>
        </p:nvSpPr>
        <p:spPr>
          <a:xfrm>
            <a:off x="7331987" y="1596823"/>
            <a:ext cx="7222303" cy="8668032"/>
          </a:xfrm>
          <a:prstGeom prst="roundRect">
            <a:avLst>
              <a:gd name="adj" fmla="val 2303"/>
            </a:avLst>
          </a:prstGeom>
          <a:solidFill>
            <a:srgbClr val="FFFFFF"/>
          </a:solidFill>
          <a:ln w="3175">
            <a:solidFill>
              <a:srgbClr val="31859C"/>
            </a:solidFill>
          </a:ln>
        </p:spPr>
        <p:txBody>
          <a:bodyPr lIns="15230" tIns="15230" rIns="15230" bIns="15230" anchor="ctr"/>
          <a:lstStyle/>
          <a:p>
            <a:pPr algn="l" defTabSz="1475065">
              <a:defRPr sz="1400">
                <a:latin typeface="Siemens Sans"/>
                <a:ea typeface="Siemens Sans"/>
                <a:cs typeface="Siemens Sans"/>
                <a:sym typeface="Siemens Sans"/>
              </a:defRPr>
            </a:pPr>
            <a:endParaRPr/>
          </a:p>
        </p:txBody>
      </p:sp>
      <p:sp>
        <p:nvSpPr>
          <p:cNvPr id="261" name="Shape 261"/>
          <p:cNvSpPr/>
          <p:nvPr/>
        </p:nvSpPr>
        <p:spPr>
          <a:xfrm>
            <a:off x="6839338" y="466583"/>
            <a:ext cx="1434324" cy="593991"/>
          </a:xfrm>
          <a:prstGeom prst="rect">
            <a:avLst/>
          </a:prstGeom>
          <a:ln w="12700">
            <a:miter lim="400000"/>
          </a:ln>
          <a:extLst>
            <a:ext uri="{C572A759-6A51-4108-AA02-DFA0A04FC94B}">
              <ma14:wrappingTextBoxFlag xmlns:ma14="http://schemas.microsoft.com/office/mac/drawingml/2011/main" xmlns="" val="1"/>
            </a:ext>
          </a:extLst>
        </p:spPr>
        <p:txBody>
          <a:bodyPr wrap="none" lIns="55694" tIns="55694" rIns="55694" bIns="55694" anchor="ctr">
            <a:spAutoFit/>
          </a:bodyPr>
          <a:lstStyle>
            <a:lvl1pPr>
              <a:defRPr sz="3200"/>
            </a:lvl1pPr>
          </a:lstStyle>
          <a:p>
            <a:r>
              <a:t>Team 3</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grpSp>
        <p:nvGrpSpPr>
          <p:cNvPr id="266" name="Group 266"/>
          <p:cNvGrpSpPr/>
          <p:nvPr/>
        </p:nvGrpSpPr>
        <p:grpSpPr>
          <a:xfrm>
            <a:off x="553467" y="1221219"/>
            <a:ext cx="6668782" cy="386718"/>
            <a:chOff x="0" y="0"/>
            <a:chExt cx="6668781" cy="386716"/>
          </a:xfrm>
        </p:grpSpPr>
        <p:sp>
          <p:nvSpPr>
            <p:cNvPr id="264" name="Shape 264"/>
            <p:cNvSpPr/>
            <p:nvPr/>
          </p:nvSpPr>
          <p:spPr>
            <a:xfrm>
              <a:off x="0" y="0"/>
              <a:ext cx="6668781"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65" name="Shape 265"/>
            <p:cNvSpPr/>
            <p:nvPr/>
          </p:nvSpPr>
          <p:spPr>
            <a:xfrm>
              <a:off x="18877" y="70177"/>
              <a:ext cx="6631027"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Implementation proposal/ concept 7</a:t>
              </a:r>
            </a:p>
          </p:txBody>
        </p:sp>
      </p:grpSp>
      <p:sp>
        <p:nvSpPr>
          <p:cNvPr id="267" name="Shape 267"/>
          <p:cNvSpPr/>
          <p:nvPr/>
        </p:nvSpPr>
        <p:spPr>
          <a:xfrm>
            <a:off x="553467" y="1581046"/>
            <a:ext cx="6668782" cy="8683809"/>
          </a:xfrm>
          <a:prstGeom prst="roundRect">
            <a:avLst>
              <a:gd name="adj" fmla="val 2303"/>
            </a:avLst>
          </a:prstGeom>
          <a:solidFill>
            <a:srgbClr val="FFFFFF"/>
          </a:solidFill>
          <a:ln w="3175">
            <a:solidFill>
              <a:srgbClr val="31859C"/>
            </a:solidFill>
          </a:ln>
        </p:spPr>
        <p:txBody>
          <a:bodyPr lIns="15230" tIns="15230" rIns="15230" bIns="15230" anchor="ctr"/>
          <a:lstStyle/>
          <a:p>
            <a:pPr algn="l" defTabSz="1474603">
              <a:defRPr sz="1400">
                <a:latin typeface="Calibri"/>
                <a:ea typeface="Calibri"/>
                <a:cs typeface="Calibri"/>
                <a:sym typeface="Calibri"/>
              </a:defRPr>
            </a:pPr>
            <a:endParaRPr/>
          </a:p>
        </p:txBody>
      </p:sp>
      <p:sp>
        <p:nvSpPr>
          <p:cNvPr id="268" name="Shape 268"/>
          <p:cNvSpPr/>
          <p:nvPr/>
        </p:nvSpPr>
        <p:spPr>
          <a:xfrm>
            <a:off x="553467" y="396086"/>
            <a:ext cx="14009239" cy="729181"/>
          </a:xfrm>
          <a:prstGeom prst="rect">
            <a:avLst/>
          </a:prstGeom>
          <a:solidFill>
            <a:srgbClr val="FEFFFF"/>
          </a:solidFill>
          <a:ln w="12700">
            <a:miter lim="400000"/>
          </a:ln>
        </p:spPr>
        <p:txBody>
          <a:bodyPr lIns="15230" tIns="15230" rIns="15230" bIns="15230" anchor="ctr"/>
          <a:lstStyle/>
          <a:p>
            <a:pPr defTabSz="1474603">
              <a:defRPr sz="1800" b="1">
                <a:latin typeface="Siemens Sans"/>
                <a:ea typeface="Siemens Sans"/>
                <a:cs typeface="Siemens Sans"/>
                <a:sym typeface="Siemens Sans"/>
              </a:defRPr>
            </a:pPr>
            <a:endParaRPr/>
          </a:p>
        </p:txBody>
      </p:sp>
      <p:pic>
        <p:nvPicPr>
          <p:cNvPr id="269"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grpSp>
        <p:nvGrpSpPr>
          <p:cNvPr id="272" name="Group 272"/>
          <p:cNvGrpSpPr/>
          <p:nvPr/>
        </p:nvGrpSpPr>
        <p:grpSpPr>
          <a:xfrm>
            <a:off x="7342190" y="1221220"/>
            <a:ext cx="7220516" cy="310712"/>
            <a:chOff x="0" y="0"/>
            <a:chExt cx="7220515" cy="310711"/>
          </a:xfrm>
        </p:grpSpPr>
        <p:sp>
          <p:nvSpPr>
            <p:cNvPr id="270" name="Shape 270"/>
            <p:cNvSpPr/>
            <p:nvPr/>
          </p:nvSpPr>
          <p:spPr>
            <a:xfrm>
              <a:off x="0" y="0"/>
              <a:ext cx="7220515" cy="310712"/>
            </a:xfrm>
            <a:prstGeom prst="roundRect">
              <a:avLst>
                <a:gd name="adj" fmla="val 16667"/>
              </a:avLst>
            </a:prstGeom>
            <a:solidFill>
              <a:srgbClr val="641946"/>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71" name="Shape 271"/>
            <p:cNvSpPr/>
            <p:nvPr/>
          </p:nvSpPr>
          <p:spPr>
            <a:xfrm>
              <a:off x="15167" y="32174"/>
              <a:ext cx="7190180"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Implementation proposal /Concept 8</a:t>
              </a:r>
            </a:p>
          </p:txBody>
        </p:sp>
      </p:grpSp>
      <p:pic>
        <p:nvPicPr>
          <p:cNvPr id="273"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sp>
        <p:nvSpPr>
          <p:cNvPr id="274" name="Shape 274"/>
          <p:cNvSpPr/>
          <p:nvPr/>
        </p:nvSpPr>
        <p:spPr>
          <a:xfrm>
            <a:off x="7331987" y="1596823"/>
            <a:ext cx="7222303" cy="8668032"/>
          </a:xfrm>
          <a:prstGeom prst="roundRect">
            <a:avLst>
              <a:gd name="adj" fmla="val 2303"/>
            </a:avLst>
          </a:prstGeom>
          <a:solidFill>
            <a:srgbClr val="FFFFFF"/>
          </a:solidFill>
          <a:ln w="3175">
            <a:solidFill>
              <a:srgbClr val="31859C"/>
            </a:solidFill>
          </a:ln>
        </p:spPr>
        <p:txBody>
          <a:bodyPr lIns="15230" tIns="15230" rIns="15230" bIns="15230" anchor="ctr"/>
          <a:lstStyle/>
          <a:p>
            <a:pPr algn="l" defTabSz="1475065">
              <a:defRPr sz="1400">
                <a:latin typeface="Siemens Sans"/>
                <a:ea typeface="Siemens Sans"/>
                <a:cs typeface="Siemens Sans"/>
                <a:sym typeface="Siemens Sans"/>
              </a:defRPr>
            </a:pPr>
            <a:endParaRPr/>
          </a:p>
        </p:txBody>
      </p:sp>
      <p:sp>
        <p:nvSpPr>
          <p:cNvPr id="275" name="Shape 275"/>
          <p:cNvSpPr/>
          <p:nvPr/>
        </p:nvSpPr>
        <p:spPr>
          <a:xfrm>
            <a:off x="6839338" y="466583"/>
            <a:ext cx="1434324" cy="593991"/>
          </a:xfrm>
          <a:prstGeom prst="rect">
            <a:avLst/>
          </a:prstGeom>
          <a:ln w="12700">
            <a:miter lim="400000"/>
          </a:ln>
          <a:extLst>
            <a:ext uri="{C572A759-6A51-4108-AA02-DFA0A04FC94B}">
              <ma14:wrappingTextBoxFlag xmlns:ma14="http://schemas.microsoft.com/office/mac/drawingml/2011/main" xmlns="" val="1"/>
            </a:ext>
          </a:extLst>
        </p:spPr>
        <p:txBody>
          <a:bodyPr wrap="none" lIns="55694" tIns="55694" rIns="55694" bIns="55694" anchor="ctr">
            <a:spAutoFit/>
          </a:bodyPr>
          <a:lstStyle>
            <a:lvl1pPr>
              <a:defRPr sz="3200"/>
            </a:lvl1pPr>
          </a:lstStyle>
          <a:p>
            <a:r>
              <a:t>Team 3</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grpSp>
        <p:nvGrpSpPr>
          <p:cNvPr id="280" name="Group 280"/>
          <p:cNvGrpSpPr/>
          <p:nvPr/>
        </p:nvGrpSpPr>
        <p:grpSpPr>
          <a:xfrm>
            <a:off x="553467" y="1221219"/>
            <a:ext cx="6668782" cy="386718"/>
            <a:chOff x="0" y="0"/>
            <a:chExt cx="6668781" cy="386716"/>
          </a:xfrm>
        </p:grpSpPr>
        <p:sp>
          <p:nvSpPr>
            <p:cNvPr id="278" name="Shape 278"/>
            <p:cNvSpPr/>
            <p:nvPr/>
          </p:nvSpPr>
          <p:spPr>
            <a:xfrm>
              <a:off x="0" y="0"/>
              <a:ext cx="6668781"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79" name="Shape 279"/>
            <p:cNvSpPr/>
            <p:nvPr/>
          </p:nvSpPr>
          <p:spPr>
            <a:xfrm>
              <a:off x="18877" y="70177"/>
              <a:ext cx="6631027"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Implementation proposal/ concept 9</a:t>
              </a:r>
            </a:p>
          </p:txBody>
        </p:sp>
      </p:grpSp>
      <p:sp>
        <p:nvSpPr>
          <p:cNvPr id="281" name="Shape 281"/>
          <p:cNvSpPr/>
          <p:nvPr/>
        </p:nvSpPr>
        <p:spPr>
          <a:xfrm>
            <a:off x="553467" y="1581046"/>
            <a:ext cx="6668782" cy="8683809"/>
          </a:xfrm>
          <a:prstGeom prst="roundRect">
            <a:avLst>
              <a:gd name="adj" fmla="val 2303"/>
            </a:avLst>
          </a:prstGeom>
          <a:solidFill>
            <a:srgbClr val="FFFFFF"/>
          </a:solidFill>
          <a:ln w="3175">
            <a:solidFill>
              <a:srgbClr val="31859C"/>
            </a:solidFill>
          </a:ln>
        </p:spPr>
        <p:txBody>
          <a:bodyPr lIns="15230" tIns="15230" rIns="15230" bIns="15230" anchor="ctr"/>
          <a:lstStyle/>
          <a:p>
            <a:pPr algn="l" defTabSz="1474603">
              <a:defRPr sz="1400">
                <a:latin typeface="Calibri"/>
                <a:ea typeface="Calibri"/>
                <a:cs typeface="Calibri"/>
                <a:sym typeface="Calibri"/>
              </a:defRPr>
            </a:pPr>
            <a:endParaRPr/>
          </a:p>
        </p:txBody>
      </p:sp>
      <p:sp>
        <p:nvSpPr>
          <p:cNvPr id="282" name="Shape 282"/>
          <p:cNvSpPr/>
          <p:nvPr/>
        </p:nvSpPr>
        <p:spPr>
          <a:xfrm>
            <a:off x="553467" y="396086"/>
            <a:ext cx="14009239" cy="729181"/>
          </a:xfrm>
          <a:prstGeom prst="rect">
            <a:avLst/>
          </a:prstGeom>
          <a:solidFill>
            <a:srgbClr val="FEFFFF"/>
          </a:solidFill>
          <a:ln w="12700">
            <a:miter lim="400000"/>
          </a:ln>
        </p:spPr>
        <p:txBody>
          <a:bodyPr lIns="15230" tIns="15230" rIns="15230" bIns="15230" anchor="ctr"/>
          <a:lstStyle/>
          <a:p>
            <a:pPr defTabSz="1474603">
              <a:defRPr sz="1800" b="1">
                <a:latin typeface="Siemens Sans"/>
                <a:ea typeface="Siemens Sans"/>
                <a:cs typeface="Siemens Sans"/>
                <a:sym typeface="Siemens Sans"/>
              </a:defRPr>
            </a:pPr>
            <a:endParaRPr/>
          </a:p>
        </p:txBody>
      </p:sp>
      <p:pic>
        <p:nvPicPr>
          <p:cNvPr id="283"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grpSp>
        <p:nvGrpSpPr>
          <p:cNvPr id="286" name="Group 286"/>
          <p:cNvGrpSpPr/>
          <p:nvPr/>
        </p:nvGrpSpPr>
        <p:grpSpPr>
          <a:xfrm>
            <a:off x="7342190" y="1221220"/>
            <a:ext cx="7220516" cy="310712"/>
            <a:chOff x="0" y="0"/>
            <a:chExt cx="7220515" cy="310711"/>
          </a:xfrm>
        </p:grpSpPr>
        <p:sp>
          <p:nvSpPr>
            <p:cNvPr id="284" name="Shape 284"/>
            <p:cNvSpPr/>
            <p:nvPr/>
          </p:nvSpPr>
          <p:spPr>
            <a:xfrm>
              <a:off x="0" y="0"/>
              <a:ext cx="7220515" cy="310712"/>
            </a:xfrm>
            <a:prstGeom prst="roundRect">
              <a:avLst>
                <a:gd name="adj" fmla="val 16667"/>
              </a:avLst>
            </a:prstGeom>
            <a:solidFill>
              <a:srgbClr val="641946"/>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85" name="Shape 285"/>
            <p:cNvSpPr/>
            <p:nvPr/>
          </p:nvSpPr>
          <p:spPr>
            <a:xfrm>
              <a:off x="15167" y="32174"/>
              <a:ext cx="7190180"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Implementation proposal /Concept 10</a:t>
              </a:r>
            </a:p>
          </p:txBody>
        </p:sp>
      </p:grpSp>
      <p:pic>
        <p:nvPicPr>
          <p:cNvPr id="287"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sp>
        <p:nvSpPr>
          <p:cNvPr id="288" name="Shape 288"/>
          <p:cNvSpPr/>
          <p:nvPr/>
        </p:nvSpPr>
        <p:spPr>
          <a:xfrm>
            <a:off x="7331987" y="1596823"/>
            <a:ext cx="7222303" cy="8668032"/>
          </a:xfrm>
          <a:prstGeom prst="roundRect">
            <a:avLst>
              <a:gd name="adj" fmla="val 2303"/>
            </a:avLst>
          </a:prstGeom>
          <a:solidFill>
            <a:srgbClr val="FFFFFF"/>
          </a:solidFill>
          <a:ln w="3175">
            <a:solidFill>
              <a:srgbClr val="31859C"/>
            </a:solidFill>
          </a:ln>
        </p:spPr>
        <p:txBody>
          <a:bodyPr lIns="15230" tIns="15230" rIns="15230" bIns="15230" anchor="ctr"/>
          <a:lstStyle/>
          <a:p>
            <a:pPr algn="l" defTabSz="1475065">
              <a:defRPr sz="1400">
                <a:latin typeface="Siemens Sans"/>
                <a:ea typeface="Siemens Sans"/>
                <a:cs typeface="Siemens Sans"/>
                <a:sym typeface="Siemens Sans"/>
              </a:defRPr>
            </a:pPr>
            <a:endParaRPr/>
          </a:p>
        </p:txBody>
      </p:sp>
      <p:sp>
        <p:nvSpPr>
          <p:cNvPr id="289" name="Shape 289"/>
          <p:cNvSpPr/>
          <p:nvPr/>
        </p:nvSpPr>
        <p:spPr>
          <a:xfrm>
            <a:off x="6839338" y="466583"/>
            <a:ext cx="1434324" cy="593991"/>
          </a:xfrm>
          <a:prstGeom prst="rect">
            <a:avLst/>
          </a:prstGeom>
          <a:ln w="12700">
            <a:miter lim="400000"/>
          </a:ln>
          <a:extLst>
            <a:ext uri="{C572A759-6A51-4108-AA02-DFA0A04FC94B}">
              <ma14:wrappingTextBoxFlag xmlns:ma14="http://schemas.microsoft.com/office/mac/drawingml/2011/main" xmlns="" val="1"/>
            </a:ext>
          </a:extLst>
        </p:spPr>
        <p:txBody>
          <a:bodyPr wrap="none" lIns="55694" tIns="55694" rIns="55694" bIns="55694" anchor="ctr">
            <a:spAutoFit/>
          </a:bodyPr>
          <a:lstStyle>
            <a:lvl1pPr>
              <a:defRPr sz="3200"/>
            </a:lvl1pPr>
          </a:lstStyle>
          <a:p>
            <a:r>
              <a:t>Team 3</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grpSp>
        <p:nvGrpSpPr>
          <p:cNvPr id="294" name="Group 294"/>
          <p:cNvGrpSpPr/>
          <p:nvPr/>
        </p:nvGrpSpPr>
        <p:grpSpPr>
          <a:xfrm>
            <a:off x="553467" y="396086"/>
            <a:ext cx="14009239" cy="729181"/>
            <a:chOff x="0" y="52568"/>
            <a:chExt cx="14009237" cy="729180"/>
          </a:xfrm>
        </p:grpSpPr>
        <p:sp>
          <p:nvSpPr>
            <p:cNvPr id="292" name="Shape 292"/>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293" name="Shape 293"/>
            <p:cNvSpPr/>
            <p:nvPr/>
          </p:nvSpPr>
          <p:spPr>
            <a:xfrm>
              <a:off x="6199017" y="52677"/>
              <a:ext cx="1611204" cy="7289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15230" tIns="15230" rIns="15230" bIns="15230" numCol="1" anchor="ctr">
              <a:spAutoFit/>
            </a:bodyPr>
            <a:lstStyle/>
            <a:p>
              <a:pPr defTabSz="1474603">
                <a:defRPr sz="1600" b="1">
                  <a:latin typeface="Siemens Sans"/>
                  <a:ea typeface="Siemens Sans"/>
                  <a:cs typeface="Siemens Sans"/>
                  <a:sym typeface="Siemens Sans"/>
                </a:defRPr>
              </a:pPr>
              <a:endParaRPr/>
            </a:p>
            <a:p>
              <a:pPr marL="254000" indent="-254000" defTabSz="1474603">
                <a:buSzPct val="100000"/>
                <a:buFont typeface="Wingdings"/>
                <a:buChar char="▪"/>
                <a:defRPr sz="1600" b="1">
                  <a:latin typeface="Siemens Sans"/>
                  <a:ea typeface="Siemens Sans"/>
                  <a:cs typeface="Siemens Sans"/>
                  <a:sym typeface="Siemens Sans"/>
                </a:defRPr>
              </a:pPr>
              <a:r>
                <a:t>participants  </a:t>
              </a:r>
              <a:endParaRPr sz="1400"/>
            </a:p>
          </p:txBody>
        </p:sp>
      </p:grpSp>
      <p:pic>
        <p:nvPicPr>
          <p:cNvPr id="295"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grpSp>
        <p:nvGrpSpPr>
          <p:cNvPr id="298" name="Group 298"/>
          <p:cNvGrpSpPr/>
          <p:nvPr/>
        </p:nvGrpSpPr>
        <p:grpSpPr>
          <a:xfrm>
            <a:off x="553467" y="1221219"/>
            <a:ext cx="14009239" cy="386718"/>
            <a:chOff x="0" y="0"/>
            <a:chExt cx="14009237" cy="386716"/>
          </a:xfrm>
        </p:grpSpPr>
        <p:sp>
          <p:nvSpPr>
            <p:cNvPr id="296" name="Shape 296"/>
            <p:cNvSpPr/>
            <p:nvPr/>
          </p:nvSpPr>
          <p:spPr>
            <a:xfrm>
              <a:off x="0" y="0"/>
              <a:ext cx="14009239" cy="386717"/>
            </a:xfrm>
            <a:prstGeom prst="roundRect">
              <a:avLst>
                <a:gd name="adj" fmla="val 16667"/>
              </a:avLst>
            </a:prstGeom>
            <a:solidFill>
              <a:srgbClr val="641946"/>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97" name="Shape 297"/>
            <p:cNvSpPr/>
            <p:nvPr/>
          </p:nvSpPr>
          <p:spPr>
            <a:xfrm>
              <a:off x="18877" y="70177"/>
              <a:ext cx="13971483"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Proposed ideas overall</a:t>
              </a:r>
            </a:p>
          </p:txBody>
        </p:sp>
      </p:grpSp>
      <p:pic>
        <p:nvPicPr>
          <p:cNvPr id="299"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302" name="Group 302"/>
          <p:cNvGrpSpPr/>
          <p:nvPr/>
        </p:nvGrpSpPr>
        <p:grpSpPr>
          <a:xfrm>
            <a:off x="553467" y="1560268"/>
            <a:ext cx="14000822" cy="8668032"/>
            <a:chOff x="0" y="0"/>
            <a:chExt cx="14000821" cy="8668031"/>
          </a:xfrm>
        </p:grpSpPr>
        <p:sp>
          <p:nvSpPr>
            <p:cNvPr id="300" name="Shape 300"/>
            <p:cNvSpPr/>
            <p:nvPr/>
          </p:nvSpPr>
          <p:spPr>
            <a:xfrm>
              <a:off x="0" y="0"/>
              <a:ext cx="14000823" cy="8668032"/>
            </a:xfrm>
            <a:prstGeom prst="roundRect">
              <a:avLst>
                <a:gd name="adj" fmla="val 2303"/>
              </a:avLst>
            </a:prstGeom>
            <a:solidFill>
              <a:srgbClr val="FFFFFF"/>
            </a:solidFill>
            <a:ln w="3175" cap="flat">
              <a:solidFill>
                <a:srgbClr val="31859C"/>
              </a:solidFill>
              <a:prstDash val="solid"/>
              <a:round/>
            </a:ln>
            <a:effectLst/>
          </p:spPr>
          <p:txBody>
            <a:bodyPr wrap="square" lIns="15230" tIns="15230" rIns="15230" bIns="15230" numCol="1" anchor="ctr">
              <a:noAutofit/>
            </a:bodyPr>
            <a:lstStyle/>
            <a:p>
              <a:pPr algn="l" defTabSz="1475065">
                <a:defRPr sz="1400">
                  <a:latin typeface="Siemens Sans"/>
                  <a:ea typeface="Siemens Sans"/>
                  <a:cs typeface="Siemens Sans"/>
                  <a:sym typeface="Siemens Sans"/>
                </a:defRPr>
              </a:pPr>
              <a:endParaRPr/>
            </a:p>
          </p:txBody>
        </p:sp>
        <p:sp>
          <p:nvSpPr>
            <p:cNvPr id="301" name="Shape 301"/>
            <p:cNvSpPr/>
            <p:nvPr/>
          </p:nvSpPr>
          <p:spPr>
            <a:xfrm>
              <a:off x="58467" y="2699534"/>
              <a:ext cx="13883887" cy="32689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p>
              <a:pPr algn="l" defTabSz="1475065">
                <a:defRPr sz="1400">
                  <a:latin typeface="Siemens Sans"/>
                  <a:ea typeface="Siemens Sans"/>
                  <a:cs typeface="Siemens Sans"/>
                  <a:sym typeface="Siemens Sans"/>
                </a:defRPr>
              </a:pPr>
              <a:r>
                <a:t>Examples /Hints</a:t>
              </a:r>
              <a:endParaRPr>
                <a:solidFill>
                  <a:srgbClr val="FFFFFF"/>
                </a:solidFill>
              </a:endParaRPr>
            </a:p>
            <a:p>
              <a:pPr marL="181840" indent="-181840" algn="l" defTabSz="1475065">
                <a:buSzPct val="100000"/>
                <a:buFont typeface="Wingdings"/>
                <a:buChar char="▪"/>
                <a:defRPr sz="1400">
                  <a:latin typeface="Siemens Sans"/>
                  <a:ea typeface="Siemens Sans"/>
                  <a:cs typeface="Siemens Sans"/>
                  <a:sym typeface="Siemens Sans"/>
                </a:defRPr>
              </a:pPr>
              <a:r>
                <a:t>Hospitals of the future</a:t>
              </a:r>
              <a:endParaRPr>
                <a:solidFill>
                  <a:srgbClr val="FFFFFF"/>
                </a:solidFill>
              </a:endParaRPr>
            </a:p>
            <a:p>
              <a:pPr marL="2269403" lvl="1" indent="-181840" algn="l" defTabSz="1475065">
                <a:buSzPct val="100000"/>
                <a:buFont typeface="Wingdings"/>
                <a:buChar char="▪"/>
                <a:defRPr sz="1400">
                  <a:latin typeface="Siemens Sans"/>
                  <a:ea typeface="Siemens Sans"/>
                  <a:cs typeface="Siemens Sans"/>
                  <a:sym typeface="Siemens Sans"/>
                </a:defRPr>
              </a:pPr>
              <a:r>
                <a:t>Fully automated beds for patient transport</a:t>
              </a:r>
              <a:endParaRPr>
                <a:solidFill>
                  <a:srgbClr val="FFFFFF"/>
                </a:solidFill>
              </a:endParaRPr>
            </a:p>
            <a:p>
              <a:pPr marL="2269403" lvl="1" indent="-181840" algn="l" defTabSz="1475065">
                <a:buSzPct val="100000"/>
                <a:buFont typeface="Wingdings"/>
                <a:buChar char="▪"/>
                <a:defRPr sz="1400">
                  <a:latin typeface="Siemens Sans"/>
                  <a:ea typeface="Siemens Sans"/>
                  <a:cs typeface="Siemens Sans"/>
                  <a:sym typeface="Siemens Sans"/>
                </a:defRPr>
              </a:pPr>
              <a:r>
                <a:t>Convertible patient tables / chairs</a:t>
              </a:r>
              <a:endParaRPr>
                <a:solidFill>
                  <a:srgbClr val="FFFFFF"/>
                </a:solidFill>
              </a:endParaRPr>
            </a:p>
            <a:p>
              <a:pPr marL="2269403" lvl="1" indent="-181840" algn="l" defTabSz="1475065">
                <a:buSzPct val="100000"/>
                <a:buFont typeface="Wingdings"/>
                <a:buChar char="▪"/>
                <a:defRPr sz="1400">
                  <a:latin typeface="Siemens Sans"/>
                  <a:ea typeface="Siemens Sans"/>
                  <a:cs typeface="Siemens Sans"/>
                  <a:sym typeface="Siemens Sans"/>
                </a:defRPr>
              </a:pPr>
              <a:r>
                <a:t>Power supply for the mobile equipments</a:t>
              </a:r>
            </a:p>
            <a:p>
              <a:pPr marL="2269403" lvl="1" indent="-181840" algn="l" defTabSz="1475065">
                <a:buSzPct val="100000"/>
                <a:buFont typeface="Wingdings"/>
                <a:buChar char="▪"/>
                <a:defRPr sz="1400">
                  <a:latin typeface="Siemens Sans"/>
                  <a:ea typeface="Siemens Sans"/>
                  <a:cs typeface="Siemens Sans"/>
                  <a:sym typeface="Siemens Sans"/>
                </a:defRPr>
              </a:pPr>
              <a:r>
                <a:t>Drones for transporting medications, components, blood samples etc.</a:t>
              </a:r>
              <a:endParaRPr>
                <a:solidFill>
                  <a:srgbClr val="FFFFFF"/>
                </a:solidFill>
              </a:endParaRPr>
            </a:p>
            <a:p>
              <a:pPr marL="2269403" lvl="1" indent="-181840" algn="l" defTabSz="1475065">
                <a:buSzPct val="100000"/>
                <a:buFont typeface="Wingdings"/>
                <a:buChar char="▪"/>
                <a:defRPr sz="1400">
                  <a:latin typeface="Siemens Sans"/>
                  <a:ea typeface="Siemens Sans"/>
                  <a:cs typeface="Siemens Sans"/>
                  <a:sym typeface="Siemens Sans"/>
                </a:defRPr>
              </a:pPr>
              <a:r>
                <a:t>Radiology of the future</a:t>
              </a:r>
              <a:endParaRPr>
                <a:solidFill>
                  <a:srgbClr val="FFFFFF"/>
                </a:solidFill>
              </a:endParaRPr>
            </a:p>
            <a:p>
              <a:pPr marL="2269403" lvl="1" indent="-181840" algn="l" defTabSz="1475065">
                <a:buSzPct val="100000"/>
                <a:buFont typeface="Wingdings"/>
                <a:buChar char="▪"/>
                <a:defRPr sz="1400">
                  <a:latin typeface="Siemens Sans"/>
                  <a:ea typeface="Siemens Sans"/>
                  <a:cs typeface="Siemens Sans"/>
                  <a:sym typeface="Siemens Sans"/>
                </a:defRPr>
              </a:pPr>
              <a:r>
                <a:t>OR of the future</a:t>
              </a:r>
              <a:endParaRPr>
                <a:solidFill>
                  <a:srgbClr val="FFFFFF"/>
                </a:solidFill>
              </a:endParaRPr>
            </a:p>
            <a:p>
              <a:pPr marL="2269403" lvl="1" indent="-181840" algn="l" defTabSz="1475065">
                <a:buSzPct val="100000"/>
                <a:buFont typeface="Wingdings"/>
                <a:buChar char="▪"/>
                <a:defRPr sz="1400">
                  <a:latin typeface="Siemens Sans"/>
                  <a:ea typeface="Siemens Sans"/>
                  <a:cs typeface="Siemens Sans"/>
                  <a:sym typeface="Siemens Sans"/>
                </a:defRPr>
              </a:pPr>
              <a:r>
                <a:t>Diagnostic workflow of the future</a:t>
              </a:r>
              <a:endParaRPr>
                <a:solidFill>
                  <a:srgbClr val="FFFFFF"/>
                </a:solidFill>
              </a:endParaRPr>
            </a:p>
            <a:p>
              <a:pPr marL="2269403" lvl="1" indent="-181840" algn="l" defTabSz="1475065">
                <a:buSzPct val="100000"/>
                <a:buFont typeface="Wingdings"/>
                <a:buChar char="▪"/>
                <a:defRPr sz="1400">
                  <a:latin typeface="Siemens Sans"/>
                  <a:ea typeface="Siemens Sans"/>
                  <a:cs typeface="Siemens Sans"/>
                  <a:sym typeface="Siemens Sans"/>
                </a:defRPr>
              </a:pPr>
              <a:r>
                <a:t>Easy to use user interfaces</a:t>
              </a:r>
              <a:endParaRPr>
                <a:solidFill>
                  <a:srgbClr val="FFFFFF"/>
                </a:solidFill>
              </a:endParaRPr>
            </a:p>
            <a:p>
              <a:pPr marL="2269403" lvl="1" indent="-181840" algn="l" defTabSz="1475065">
                <a:buSzPct val="100000"/>
                <a:buFont typeface="Wingdings"/>
                <a:buChar char="▪"/>
                <a:defRPr sz="1400">
                  <a:latin typeface="Siemens Sans"/>
                  <a:ea typeface="Siemens Sans"/>
                  <a:cs typeface="Siemens Sans"/>
                  <a:sym typeface="Siemens Sans"/>
                </a:defRPr>
              </a:pPr>
              <a:endParaRPr>
                <a:solidFill>
                  <a:srgbClr val="FFFFFF"/>
                </a:solidFill>
              </a:endParaRPr>
            </a:p>
            <a:p>
              <a:pPr marL="181840" indent="-181840" algn="l" defTabSz="1475065">
                <a:buSzPct val="100000"/>
                <a:buFont typeface="Wingdings"/>
                <a:buChar char="▪"/>
                <a:defRPr sz="1400">
                  <a:latin typeface="Siemens Sans"/>
                  <a:ea typeface="Siemens Sans"/>
                  <a:cs typeface="Siemens Sans"/>
                  <a:sym typeface="Siemens Sans"/>
                </a:defRPr>
              </a:pPr>
              <a:r>
                <a:t>Patient treatment of the future</a:t>
              </a:r>
            </a:p>
            <a:p>
              <a:pPr marL="181840" indent="-181840" algn="l" defTabSz="1475065">
                <a:buSzPct val="100000"/>
                <a:buFont typeface="Wingdings"/>
                <a:buChar char="▪"/>
                <a:defRPr sz="1400">
                  <a:latin typeface="Siemens Sans"/>
                  <a:ea typeface="Siemens Sans"/>
                  <a:cs typeface="Siemens Sans"/>
                  <a:sym typeface="Siemens Sans"/>
                </a:defRPr>
              </a:pPr>
              <a:r>
                <a:t>Various kinds of APPs for improving the healthcare systems / patient treatment</a:t>
              </a:r>
              <a:endParaRPr>
                <a:solidFill>
                  <a:srgbClr val="FFFFFF"/>
                </a:solidFill>
              </a:endParaRPr>
            </a:p>
            <a:p>
              <a:pPr lvl="1" indent="2087563" algn="l" defTabSz="1475065">
                <a:defRPr sz="1400">
                  <a:latin typeface="Siemens Sans"/>
                  <a:ea typeface="Siemens Sans"/>
                  <a:cs typeface="Siemens Sans"/>
                  <a:sym typeface="Siemens Sans"/>
                </a:defRPr>
              </a:pPr>
              <a:endParaRPr>
                <a:solidFill>
                  <a:srgbClr val="FFFFFF"/>
                </a:solidFill>
              </a:endParaRPr>
            </a:p>
          </p:txBody>
        </p:sp>
      </p:gr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sp>
        <p:nvSpPr>
          <p:cNvPr id="305" name="Shape 305"/>
          <p:cNvSpPr/>
          <p:nvPr/>
        </p:nvSpPr>
        <p:spPr>
          <a:xfrm>
            <a:off x="553467" y="1796942"/>
            <a:ext cx="14009239" cy="8467914"/>
          </a:xfrm>
          <a:prstGeom prst="roundRect">
            <a:avLst>
              <a:gd name="adj" fmla="val 2303"/>
            </a:avLst>
          </a:prstGeom>
          <a:solidFill>
            <a:srgbClr val="FFFFFF"/>
          </a:solidFill>
          <a:ln w="3175">
            <a:solidFill>
              <a:srgbClr val="31859C"/>
            </a:solidFill>
          </a:ln>
        </p:spPr>
        <p:txBody>
          <a:bodyPr lIns="15230" tIns="15230" rIns="15230" bIns="15230"/>
          <a:lstStyle/>
          <a:p>
            <a:pPr marL="172861" indent="-172861" algn="l" defTabSz="1474603">
              <a:buSzPct val="75000"/>
              <a:buChar char="-"/>
              <a:defRPr sz="1400">
                <a:latin typeface="Calibri"/>
                <a:ea typeface="Calibri"/>
                <a:cs typeface="Calibri"/>
                <a:sym typeface="Calibri"/>
              </a:defRPr>
            </a:pPr>
            <a:endParaRPr/>
          </a:p>
        </p:txBody>
      </p:sp>
      <p:grpSp>
        <p:nvGrpSpPr>
          <p:cNvPr id="308" name="Group 308"/>
          <p:cNvGrpSpPr/>
          <p:nvPr/>
        </p:nvGrpSpPr>
        <p:grpSpPr>
          <a:xfrm>
            <a:off x="551881" y="398988"/>
            <a:ext cx="14009238" cy="729181"/>
            <a:chOff x="0" y="52568"/>
            <a:chExt cx="14009237" cy="729180"/>
          </a:xfrm>
        </p:grpSpPr>
        <p:sp>
          <p:nvSpPr>
            <p:cNvPr id="306" name="Shape 306"/>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307" name="Shape 307"/>
            <p:cNvSpPr/>
            <p:nvPr/>
          </p:nvSpPr>
          <p:spPr>
            <a:xfrm>
              <a:off x="6287457" y="120164"/>
              <a:ext cx="1434324" cy="5939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5694" tIns="55694" rIns="55694" bIns="55694" numCol="1" anchor="ctr">
              <a:spAutoFit/>
            </a:bodyPr>
            <a:lstStyle>
              <a:lvl1pPr>
                <a:defRPr sz="3200"/>
              </a:lvl1pPr>
            </a:lstStyle>
            <a:p>
              <a:r>
                <a:t>Team 3</a:t>
              </a:r>
            </a:p>
          </p:txBody>
        </p:sp>
      </p:grpSp>
      <p:pic>
        <p:nvPicPr>
          <p:cNvPr id="309"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pic>
        <p:nvPicPr>
          <p:cNvPr id="310"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313" name="Group 313"/>
          <p:cNvGrpSpPr/>
          <p:nvPr/>
        </p:nvGrpSpPr>
        <p:grpSpPr>
          <a:xfrm>
            <a:off x="553467" y="1269197"/>
            <a:ext cx="13899889" cy="386717"/>
            <a:chOff x="0" y="0"/>
            <a:chExt cx="13899888" cy="386716"/>
          </a:xfrm>
        </p:grpSpPr>
        <p:sp>
          <p:nvSpPr>
            <p:cNvPr id="311" name="Shape 311"/>
            <p:cNvSpPr/>
            <p:nvPr/>
          </p:nvSpPr>
          <p:spPr>
            <a:xfrm>
              <a:off x="0" y="0"/>
              <a:ext cx="13899889"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312" name="Shape 312"/>
            <p:cNvSpPr/>
            <p:nvPr/>
          </p:nvSpPr>
          <p:spPr>
            <a:xfrm>
              <a:off x="18877" y="70177"/>
              <a:ext cx="13862134"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Challenges in Indian Healthcare System</a:t>
              </a:r>
            </a:p>
          </p:txBody>
        </p:sp>
      </p:gr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sp>
        <p:nvSpPr>
          <p:cNvPr id="316" name="Shape 316"/>
          <p:cNvSpPr/>
          <p:nvPr/>
        </p:nvSpPr>
        <p:spPr>
          <a:xfrm>
            <a:off x="553467" y="1796942"/>
            <a:ext cx="14009239" cy="8467914"/>
          </a:xfrm>
          <a:prstGeom prst="roundRect">
            <a:avLst>
              <a:gd name="adj" fmla="val 2303"/>
            </a:avLst>
          </a:prstGeom>
          <a:solidFill>
            <a:srgbClr val="FFFFFF"/>
          </a:solidFill>
          <a:ln w="3175">
            <a:solidFill>
              <a:srgbClr val="31859C"/>
            </a:solidFill>
          </a:ln>
          <a:extLst>
            <a:ext uri="{C572A759-6A51-4108-AA02-DFA0A04FC94B}">
              <ma14:wrappingTextBoxFlag xmlns:ma14="http://schemas.microsoft.com/office/mac/drawingml/2011/main" xmlns="" val="1"/>
            </a:ext>
          </a:extLst>
        </p:spPr>
        <p:txBody>
          <a:bodyPr lIns="15230" tIns="15230" rIns="15230" bIns="15230" anchor="ctr"/>
          <a:lstStyle/>
          <a:p>
            <a:pPr marL="172861" indent="-172861" algn="l" defTabSz="1474603">
              <a:buSzPct val="75000"/>
              <a:buChar char="-"/>
              <a:defRPr sz="1400">
                <a:latin typeface="Calibri"/>
                <a:ea typeface="Calibri"/>
                <a:cs typeface="Calibri"/>
                <a:sym typeface="Calibri"/>
              </a:defRPr>
            </a:pPr>
            <a:r>
              <a:t>150 Bed hospital , occupancy 35-40 bed. [10 years old]</a:t>
            </a:r>
          </a:p>
          <a:p>
            <a:pPr marL="172861" indent="-172861" algn="l" defTabSz="1474603">
              <a:buSzPct val="75000"/>
              <a:buChar char="-"/>
              <a:defRPr sz="1400">
                <a:latin typeface="Calibri"/>
                <a:ea typeface="Calibri"/>
                <a:cs typeface="Calibri"/>
                <a:sym typeface="Calibri"/>
              </a:defRPr>
            </a:pPr>
            <a:r>
              <a:t>Radiology instruments available  :  CT Scan, MRI, Ultrasound, Mammography, portable Xray, Cath</a:t>
            </a:r>
          </a:p>
        </p:txBody>
      </p:sp>
      <p:grpSp>
        <p:nvGrpSpPr>
          <p:cNvPr id="319" name="Group 319"/>
          <p:cNvGrpSpPr/>
          <p:nvPr/>
        </p:nvGrpSpPr>
        <p:grpSpPr>
          <a:xfrm>
            <a:off x="553467" y="377145"/>
            <a:ext cx="14009239" cy="767063"/>
            <a:chOff x="0" y="33627"/>
            <a:chExt cx="14009237" cy="767061"/>
          </a:xfrm>
        </p:grpSpPr>
        <p:sp>
          <p:nvSpPr>
            <p:cNvPr id="317" name="Shape 317"/>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318" name="Shape 318"/>
            <p:cNvSpPr/>
            <p:nvPr/>
          </p:nvSpPr>
          <p:spPr>
            <a:xfrm>
              <a:off x="5091141" y="33627"/>
              <a:ext cx="3826957" cy="7670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15230" tIns="15230" rIns="15230" bIns="15230" numCol="1" anchor="ctr">
              <a:spAutoFit/>
            </a:bodyPr>
            <a:lstStyle/>
            <a:p>
              <a:pPr marL="254000" indent="-254000" defTabSz="1474603">
                <a:buSzPct val="100000"/>
                <a:buFont typeface="Wingdings"/>
                <a:buChar char="▪"/>
                <a:defRPr sz="1600" b="1">
                  <a:latin typeface="Siemens Sans"/>
                  <a:ea typeface="Siemens Sans"/>
                  <a:cs typeface="Siemens Sans"/>
                  <a:sym typeface="Siemens Sans"/>
                </a:defRPr>
              </a:pPr>
              <a:endParaRPr/>
            </a:p>
            <a:p>
              <a:pPr defTabSz="1474603">
                <a:defRPr sz="1800" b="1">
                  <a:latin typeface="Siemens Sans"/>
                  <a:ea typeface="Siemens Sans"/>
                  <a:cs typeface="Siemens Sans"/>
                  <a:sym typeface="Siemens Sans"/>
                </a:defRPr>
              </a:pPr>
              <a:r>
                <a:t>Participants names and institution</a:t>
              </a:r>
              <a:endParaRPr sz="1400"/>
            </a:p>
          </p:txBody>
        </p:sp>
      </p:grpSp>
      <p:pic>
        <p:nvPicPr>
          <p:cNvPr id="320"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pic>
        <p:nvPicPr>
          <p:cNvPr id="321"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324" name="Group 324"/>
          <p:cNvGrpSpPr/>
          <p:nvPr/>
        </p:nvGrpSpPr>
        <p:grpSpPr>
          <a:xfrm>
            <a:off x="553467" y="1269197"/>
            <a:ext cx="13899889" cy="386717"/>
            <a:chOff x="0" y="0"/>
            <a:chExt cx="13899888" cy="386716"/>
          </a:xfrm>
        </p:grpSpPr>
        <p:sp>
          <p:nvSpPr>
            <p:cNvPr id="322" name="Shape 322"/>
            <p:cNvSpPr/>
            <p:nvPr/>
          </p:nvSpPr>
          <p:spPr>
            <a:xfrm>
              <a:off x="0" y="0"/>
              <a:ext cx="13899889"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323" name="Shape 323"/>
            <p:cNvSpPr/>
            <p:nvPr/>
          </p:nvSpPr>
          <p:spPr>
            <a:xfrm>
              <a:off x="18877" y="70177"/>
              <a:ext cx="13862134"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Observations in the Apollo Victor hospital</a:t>
              </a:r>
            </a:p>
          </p:txBody>
        </p:sp>
      </p:gr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sp>
        <p:nvSpPr>
          <p:cNvPr id="154" name="Shape 154"/>
          <p:cNvSpPr/>
          <p:nvPr/>
        </p:nvSpPr>
        <p:spPr>
          <a:xfrm>
            <a:off x="553467" y="1796942"/>
            <a:ext cx="14009239" cy="8467914"/>
          </a:xfrm>
          <a:prstGeom prst="roundRect">
            <a:avLst>
              <a:gd name="adj" fmla="val 2303"/>
            </a:avLst>
          </a:prstGeom>
          <a:solidFill>
            <a:srgbClr val="FFFFFF"/>
          </a:solidFill>
          <a:ln w="3175">
            <a:solidFill>
              <a:srgbClr val="31859C"/>
            </a:solidFill>
          </a:ln>
        </p:spPr>
        <p:txBody>
          <a:bodyPr lIns="15230" tIns="15230" rIns="15230" bIns="15230"/>
          <a:lstStyle/>
          <a:p>
            <a:pPr marL="172861" indent="-172861" algn="l" defTabSz="1474603">
              <a:buSzPct val="75000"/>
              <a:buChar char="-"/>
              <a:defRPr sz="1400">
                <a:latin typeface="Calibri"/>
                <a:ea typeface="Calibri"/>
                <a:cs typeface="Calibri"/>
                <a:sym typeface="Calibri"/>
              </a:defRPr>
            </a:pPr>
            <a:endParaRPr/>
          </a:p>
        </p:txBody>
      </p:sp>
      <p:grpSp>
        <p:nvGrpSpPr>
          <p:cNvPr id="157" name="Group 157"/>
          <p:cNvGrpSpPr/>
          <p:nvPr/>
        </p:nvGrpSpPr>
        <p:grpSpPr>
          <a:xfrm>
            <a:off x="551881" y="398988"/>
            <a:ext cx="14009238" cy="729181"/>
            <a:chOff x="0" y="52568"/>
            <a:chExt cx="14009237" cy="729180"/>
          </a:xfrm>
        </p:grpSpPr>
        <p:sp>
          <p:nvSpPr>
            <p:cNvPr id="155" name="Shape 155"/>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156" name="Shape 156"/>
            <p:cNvSpPr/>
            <p:nvPr/>
          </p:nvSpPr>
          <p:spPr>
            <a:xfrm>
              <a:off x="6287457" y="120164"/>
              <a:ext cx="1434324" cy="5939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5694" tIns="55694" rIns="55694" bIns="55694" numCol="1" anchor="ctr">
              <a:spAutoFit/>
            </a:bodyPr>
            <a:lstStyle>
              <a:lvl1pPr>
                <a:defRPr sz="3200"/>
              </a:lvl1pPr>
            </a:lstStyle>
            <a:p>
              <a:r>
                <a:t>Team 3</a:t>
              </a:r>
            </a:p>
          </p:txBody>
        </p:sp>
      </p:grpSp>
      <p:pic>
        <p:nvPicPr>
          <p:cNvPr id="158"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pic>
        <p:nvPicPr>
          <p:cNvPr id="159"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162" name="Group 162"/>
          <p:cNvGrpSpPr/>
          <p:nvPr/>
        </p:nvGrpSpPr>
        <p:grpSpPr>
          <a:xfrm>
            <a:off x="553467" y="1269197"/>
            <a:ext cx="13899889" cy="386717"/>
            <a:chOff x="0" y="0"/>
            <a:chExt cx="13899888" cy="386716"/>
          </a:xfrm>
        </p:grpSpPr>
        <p:sp>
          <p:nvSpPr>
            <p:cNvPr id="160" name="Shape 160"/>
            <p:cNvSpPr/>
            <p:nvPr/>
          </p:nvSpPr>
          <p:spPr>
            <a:xfrm>
              <a:off x="0" y="0"/>
              <a:ext cx="13899889"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161" name="Shape 161"/>
            <p:cNvSpPr/>
            <p:nvPr/>
          </p:nvSpPr>
          <p:spPr>
            <a:xfrm>
              <a:off x="18877" y="70177"/>
              <a:ext cx="13862134"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Challenges in Indian Healthcare System</a:t>
              </a:r>
            </a:p>
          </p:txBody>
        </p:sp>
      </p:grpSp>
      <p:pic>
        <p:nvPicPr>
          <p:cNvPr id="163" name="pasted-image.tiff"/>
          <p:cNvPicPr>
            <a:picLocks noChangeAspect="1"/>
          </p:cNvPicPr>
          <p:nvPr/>
        </p:nvPicPr>
        <p:blipFill>
          <a:blip r:embed="rId4">
            <a:extLst/>
          </a:blip>
          <a:stretch>
            <a:fillRect/>
          </a:stretch>
        </p:blipFill>
        <p:spPr>
          <a:xfrm>
            <a:off x="3194027" y="3977153"/>
            <a:ext cx="8618770" cy="4107492"/>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sp>
        <p:nvSpPr>
          <p:cNvPr id="166" name="Shape 166"/>
          <p:cNvSpPr/>
          <p:nvPr/>
        </p:nvSpPr>
        <p:spPr>
          <a:xfrm>
            <a:off x="553467" y="1796942"/>
            <a:ext cx="14009239" cy="8467914"/>
          </a:xfrm>
          <a:prstGeom prst="roundRect">
            <a:avLst>
              <a:gd name="adj" fmla="val 2303"/>
            </a:avLst>
          </a:prstGeom>
          <a:solidFill>
            <a:srgbClr val="FFFFFF"/>
          </a:solidFill>
          <a:ln w="3175">
            <a:solidFill>
              <a:srgbClr val="31859C"/>
            </a:solidFill>
          </a:ln>
        </p:spPr>
        <p:txBody>
          <a:bodyPr lIns="15230" tIns="15230" rIns="15230" bIns="15230"/>
          <a:lstStyle/>
          <a:p>
            <a:pPr marL="172861" indent="-172861" algn="l" defTabSz="1474603">
              <a:buSzPct val="75000"/>
              <a:buChar char="-"/>
              <a:defRPr sz="1400">
                <a:latin typeface="Calibri"/>
                <a:ea typeface="Calibri"/>
                <a:cs typeface="Calibri"/>
                <a:sym typeface="Calibri"/>
              </a:defRPr>
            </a:pPr>
            <a:endParaRPr dirty="0"/>
          </a:p>
        </p:txBody>
      </p:sp>
      <p:grpSp>
        <p:nvGrpSpPr>
          <p:cNvPr id="169" name="Group 169"/>
          <p:cNvGrpSpPr/>
          <p:nvPr/>
        </p:nvGrpSpPr>
        <p:grpSpPr>
          <a:xfrm>
            <a:off x="551881" y="398988"/>
            <a:ext cx="14009238" cy="729181"/>
            <a:chOff x="0" y="52568"/>
            <a:chExt cx="14009237" cy="729180"/>
          </a:xfrm>
        </p:grpSpPr>
        <p:sp>
          <p:nvSpPr>
            <p:cNvPr id="167" name="Shape 167"/>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168" name="Shape 168"/>
            <p:cNvSpPr/>
            <p:nvPr/>
          </p:nvSpPr>
          <p:spPr>
            <a:xfrm>
              <a:off x="6287457" y="120164"/>
              <a:ext cx="1434324" cy="5939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5694" tIns="55694" rIns="55694" bIns="55694" numCol="1" anchor="ctr">
              <a:spAutoFit/>
            </a:bodyPr>
            <a:lstStyle>
              <a:lvl1pPr>
                <a:defRPr sz="3200"/>
              </a:lvl1pPr>
            </a:lstStyle>
            <a:p>
              <a:r>
                <a:t>Team 3</a:t>
              </a:r>
            </a:p>
          </p:txBody>
        </p:sp>
      </p:grpSp>
      <p:pic>
        <p:nvPicPr>
          <p:cNvPr id="170"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pic>
        <p:nvPicPr>
          <p:cNvPr id="171"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174" name="Group 174"/>
          <p:cNvGrpSpPr/>
          <p:nvPr/>
        </p:nvGrpSpPr>
        <p:grpSpPr>
          <a:xfrm>
            <a:off x="553467" y="1269197"/>
            <a:ext cx="13899889" cy="386717"/>
            <a:chOff x="0" y="0"/>
            <a:chExt cx="13899888" cy="386716"/>
          </a:xfrm>
        </p:grpSpPr>
        <p:sp>
          <p:nvSpPr>
            <p:cNvPr id="172" name="Shape 172"/>
            <p:cNvSpPr/>
            <p:nvPr/>
          </p:nvSpPr>
          <p:spPr>
            <a:xfrm>
              <a:off x="0" y="0"/>
              <a:ext cx="13899889"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173" name="Shape 173"/>
            <p:cNvSpPr/>
            <p:nvPr/>
          </p:nvSpPr>
          <p:spPr>
            <a:xfrm>
              <a:off x="18877" y="70177"/>
              <a:ext cx="13862134"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Observations in the Goa Scan center</a:t>
              </a:r>
            </a:p>
          </p:txBody>
        </p:sp>
      </p:grpSp>
      <p:sp>
        <p:nvSpPr>
          <p:cNvPr id="178" name="Shape 178"/>
          <p:cNvSpPr/>
          <p:nvPr/>
        </p:nvSpPr>
        <p:spPr>
          <a:xfrm>
            <a:off x="1352727" y="3198995"/>
            <a:ext cx="7765570" cy="327290"/>
          </a:xfrm>
          <a:prstGeom prst="rect">
            <a:avLst/>
          </a:prstGeom>
          <a:ln w="12700">
            <a:miter lim="400000"/>
          </a:ln>
        </p:spPr>
        <p:txBody>
          <a:bodyPr lIns="55694" tIns="55694" rIns="55694" bIns="55694" anchor="ctr">
            <a:spAutoFit/>
          </a:bodyPr>
          <a:lstStyle/>
          <a:p>
            <a:pPr>
              <a:defRPr sz="1400"/>
            </a:pPr>
            <a:endParaRPr/>
          </a:p>
        </p:txBody>
      </p:sp>
      <p:sp>
        <p:nvSpPr>
          <p:cNvPr id="3" name="TextBox 2"/>
          <p:cNvSpPr txBox="1"/>
          <p:nvPr/>
        </p:nvSpPr>
        <p:spPr>
          <a:xfrm>
            <a:off x="572345" y="2080154"/>
            <a:ext cx="9840898" cy="582906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5694" tIns="55694" rIns="55694" bIns="55694" numCol="1" spcCol="38100" rtlCol="0" anchor="t">
            <a:noAutofit/>
          </a:bodyPr>
          <a:lstStyle/>
          <a:p>
            <a:pPr marL="0" marR="0" indent="0" algn="ctr" defTabSz="640490" rtl="0" fontAlgn="auto" latinLnBrk="0" hangingPunct="0">
              <a:lnSpc>
                <a:spcPct val="100000"/>
              </a:lnSpc>
              <a:spcBef>
                <a:spcPts val="0"/>
              </a:spcBef>
              <a:spcAft>
                <a:spcPts val="0"/>
              </a:spcAft>
              <a:buClrTx/>
              <a:buSzTx/>
              <a:buFontTx/>
              <a:buNone/>
              <a:tabLst/>
            </a:pPr>
            <a:r>
              <a:rPr lang="en-IN" sz="3200" b="1" u="sng" dirty="0" smtClean="0">
                <a:latin typeface="Calibri" panose="020F0502020204030204" pitchFamily="34" charset="0"/>
              </a:rPr>
              <a:t>CT-SCAN</a:t>
            </a:r>
          </a:p>
          <a:p>
            <a:pPr algn="l"/>
            <a:r>
              <a:rPr lang="en-IN" sz="1400" b="1" dirty="0" smtClean="0">
                <a:latin typeface="Calibri" panose="020F0502020204030204" pitchFamily="34" charset="0"/>
              </a:rPr>
              <a:t>Computer System- </a:t>
            </a:r>
            <a:r>
              <a:rPr lang="en-IN" sz="1100" dirty="0">
                <a:latin typeface="Calibri" panose="020F0502020204030204" pitchFamily="34" charset="0"/>
              </a:rPr>
              <a:t>Three systems were being used for controlling and processing the scan process. They were a computer, remote control CT2 and a device with keypad. On the computer the work is saved on a database known as </a:t>
            </a:r>
            <a:r>
              <a:rPr lang="en-IN" sz="1100" dirty="0" err="1">
                <a:latin typeface="Calibri" panose="020F0502020204030204" pitchFamily="34" charset="0"/>
              </a:rPr>
              <a:t>Medpc</a:t>
            </a:r>
            <a:r>
              <a:rPr lang="en-IN" sz="1100" dirty="0">
                <a:latin typeface="Calibri" panose="020F0502020204030204" pitchFamily="34" charset="0"/>
              </a:rPr>
              <a:t>. First the patient registration is done there. </a:t>
            </a:r>
            <a:r>
              <a:rPr lang="en-IN" sz="1100" dirty="0" err="1">
                <a:latin typeface="Calibri" panose="020F0502020204030204" pitchFamily="34" charset="0"/>
              </a:rPr>
              <a:t>Topogram</a:t>
            </a:r>
            <a:r>
              <a:rPr lang="en-IN" sz="1100" dirty="0">
                <a:latin typeface="Calibri" panose="020F0502020204030204" pitchFamily="34" charset="0"/>
              </a:rPr>
              <a:t> view was taken. The guy handling this was taking an axial slice. The white part in the image was for bone and cavities. Different views of the scan were taken.  The white part was cut-off manually to remove those things which are non-contributing to the scan. For properly seeing the contrast black and white imagery is there. It was being done for </a:t>
            </a:r>
            <a:r>
              <a:rPr lang="en-IN" sz="1100" dirty="0" err="1">
                <a:latin typeface="Calibri" panose="020F0502020204030204" pitchFamily="34" charset="0"/>
              </a:rPr>
              <a:t>angio</a:t>
            </a:r>
            <a:r>
              <a:rPr lang="en-IN" sz="1100" dirty="0">
                <a:latin typeface="Calibri" panose="020F0502020204030204" pitchFamily="34" charset="0"/>
              </a:rPr>
              <a:t> so the white part was cut. The spin and the tilt of the view are also displayed on the view screen. An option was also given in the software to input radial ranges. The inputs to be given were angle between images and the number of </a:t>
            </a:r>
            <a:r>
              <a:rPr lang="en-IN" sz="1100" dirty="0" smtClean="0">
                <a:latin typeface="Calibri" panose="020F0502020204030204" pitchFamily="34" charset="0"/>
              </a:rPr>
              <a:t>images.</a:t>
            </a:r>
          </a:p>
          <a:p>
            <a:pPr algn="l"/>
            <a:endParaRPr lang="en-IN" sz="1100" dirty="0">
              <a:latin typeface="Calibri" panose="020F0502020204030204" pitchFamily="34" charset="0"/>
            </a:endParaRPr>
          </a:p>
          <a:p>
            <a:pPr algn="l"/>
            <a:r>
              <a:rPr lang="en-IN" sz="1400" b="1" dirty="0" smtClean="0">
                <a:latin typeface="Calibri" panose="020F0502020204030204" pitchFamily="34" charset="0"/>
              </a:rPr>
              <a:t>CT-Scan Machine</a:t>
            </a:r>
            <a:r>
              <a:rPr lang="en-IN" sz="1100" b="1" dirty="0" smtClean="0">
                <a:latin typeface="Calibri" panose="020F0502020204030204" pitchFamily="34" charset="0"/>
              </a:rPr>
              <a:t>-</a:t>
            </a:r>
            <a:r>
              <a:rPr lang="en-IN" sz="1100" b="1" dirty="0">
                <a:latin typeface="Calibri" panose="020F0502020204030204" pitchFamily="34" charset="0"/>
              </a:rPr>
              <a:t> </a:t>
            </a:r>
            <a:r>
              <a:rPr lang="en-IN" sz="1100" dirty="0">
                <a:latin typeface="Calibri" panose="020F0502020204030204" pitchFamily="34" charset="0"/>
              </a:rPr>
              <a:t>The CT-Scan machine’s name was </a:t>
            </a:r>
            <a:r>
              <a:rPr lang="en-IN" sz="1100" dirty="0" err="1">
                <a:latin typeface="Calibri" panose="020F0502020204030204" pitchFamily="34" charset="0"/>
              </a:rPr>
              <a:t>Somatom</a:t>
            </a:r>
            <a:r>
              <a:rPr lang="en-IN" sz="1100" dirty="0">
                <a:latin typeface="Calibri" panose="020F0502020204030204" pitchFamily="34" charset="0"/>
              </a:rPr>
              <a:t> Sensation and it was made by Siemens. </a:t>
            </a:r>
            <a:r>
              <a:rPr lang="en-IN" sz="1100" dirty="0" smtClean="0">
                <a:latin typeface="Calibri" panose="020F0502020204030204" pitchFamily="34" charset="0"/>
              </a:rPr>
              <a:t>The </a:t>
            </a:r>
            <a:r>
              <a:rPr lang="en-IN" sz="1100" dirty="0">
                <a:latin typeface="Calibri" panose="020F0502020204030204" pitchFamily="34" charset="0"/>
              </a:rPr>
              <a:t>machine has a lever type system to make it go up and down. A thermometer was </a:t>
            </a:r>
            <a:r>
              <a:rPr lang="en-IN" sz="1100" dirty="0" smtClean="0">
                <a:latin typeface="Calibri" panose="020F0502020204030204" pitchFamily="34" charset="0"/>
              </a:rPr>
              <a:t>there in </a:t>
            </a:r>
            <a:r>
              <a:rPr lang="en-IN" sz="1100" dirty="0">
                <a:latin typeface="Calibri" panose="020F0502020204030204" pitchFamily="34" charset="0"/>
              </a:rPr>
              <a:t>the room to keep the room temperature under check. A temperature of 18C was maintained and it does not change. One problem was that the machine was kept continuously on at all times during the day after starting it once in the morning even when it only takes 5 minutes to start the machine. So it could be kept off when there are no patients for a 1 or 2 </a:t>
            </a:r>
            <a:r>
              <a:rPr lang="en-IN" sz="1100" dirty="0" smtClean="0">
                <a:latin typeface="Calibri" panose="020F0502020204030204" pitchFamily="34" charset="0"/>
              </a:rPr>
              <a:t>hours.</a:t>
            </a:r>
          </a:p>
          <a:p>
            <a:pPr algn="l"/>
            <a:endParaRPr lang="en-IN" sz="1100" dirty="0">
              <a:latin typeface="Calibri" panose="020F0502020204030204" pitchFamily="34" charset="0"/>
            </a:endParaRPr>
          </a:p>
          <a:p>
            <a:pPr algn="l"/>
            <a:endParaRPr lang="en-IN" sz="1100" dirty="0" smtClean="0">
              <a:latin typeface="Calibri" panose="020F0502020204030204" pitchFamily="34" charset="0"/>
            </a:endParaRPr>
          </a:p>
          <a:p>
            <a:pPr algn="l"/>
            <a:endParaRPr lang="en-IN" sz="1100" b="1" dirty="0">
              <a:latin typeface="Calibri" panose="020F0502020204030204" pitchFamily="34" charset="0"/>
            </a:endParaRPr>
          </a:p>
          <a:p>
            <a:pPr algn="l"/>
            <a:endParaRPr lang="en-IN" sz="1100" b="1" dirty="0" smtClean="0">
              <a:latin typeface="Calibri" panose="020F0502020204030204" pitchFamily="34" charset="0"/>
            </a:endParaRPr>
          </a:p>
          <a:p>
            <a:pPr algn="l"/>
            <a:endParaRPr lang="en-IN" sz="1100" b="1" dirty="0">
              <a:latin typeface="Calibri" panose="020F0502020204030204" pitchFamily="34" charset="0"/>
            </a:endParaRPr>
          </a:p>
          <a:p>
            <a:pPr algn="l"/>
            <a:r>
              <a:rPr lang="en-IN" sz="1400" b="1" dirty="0" smtClean="0">
                <a:latin typeface="Calibri" panose="020F0502020204030204" pitchFamily="34" charset="0"/>
              </a:rPr>
              <a:t>Use of Contrast</a:t>
            </a:r>
            <a:r>
              <a:rPr lang="en-IN" sz="1100" b="1" dirty="0" smtClean="0">
                <a:latin typeface="Calibri" panose="020F0502020204030204" pitchFamily="34" charset="0"/>
              </a:rPr>
              <a:t>-</a:t>
            </a:r>
            <a:r>
              <a:rPr lang="en-IN" sz="1100" b="1" dirty="0">
                <a:latin typeface="Calibri" panose="020F0502020204030204" pitchFamily="34" charset="0"/>
              </a:rPr>
              <a:t> </a:t>
            </a:r>
            <a:r>
              <a:rPr lang="en-IN" sz="1100" dirty="0">
                <a:latin typeface="Calibri" panose="020F0502020204030204" pitchFamily="34" charset="0"/>
              </a:rPr>
              <a:t>The procedure is first started by doing plain scan. Then the report is shown to the doctor. If the doctor feels that more discernment should be there then contrast is done where the fluid is either injected or orally taken by the patient. Contrast is administered for the patient which depends on his height and weight. Contrast is done by taking a fluid which has barium and it highlights those parts which needs to be scanned. Contrast has higher atomic number as compared to other fluids and parts in the body. So they are able to easily make places which need scanning denser Oral Contrast is performed for people with sinus problem and those with bladder or pelvic problem have contrast intravenously injected into them.</a:t>
            </a:r>
          </a:p>
          <a:p>
            <a:pPr algn="l"/>
            <a:endParaRPr lang="en-IN" sz="1100" dirty="0" smtClean="0"/>
          </a:p>
          <a:p>
            <a:pPr algn="l"/>
            <a:r>
              <a:rPr lang="en-IN" sz="1100" b="1" dirty="0" smtClean="0"/>
              <a:t>Some </a:t>
            </a:r>
            <a:r>
              <a:rPr lang="en-IN" sz="1100" b="1" dirty="0"/>
              <a:t>of the problems encountered by them were-</a:t>
            </a:r>
          </a:p>
          <a:p>
            <a:pPr lvl="0" algn="l"/>
            <a:r>
              <a:rPr lang="en-IN" sz="1100" dirty="0"/>
              <a:t>If while starting the contrast stage if the process gets stuck due to problems given by the generator then the whole procedure needs to be repeated.</a:t>
            </a:r>
          </a:p>
          <a:p>
            <a:pPr lvl="0" algn="l"/>
            <a:r>
              <a:rPr lang="en-IN" sz="1100" dirty="0"/>
              <a:t>Some post-scan problems were difficulty given by system due to its technical fault which is treated by engineers sent by Siemens, Logon </a:t>
            </a:r>
            <a:r>
              <a:rPr lang="en-IN" sz="1100" dirty="0" err="1"/>
              <a:t>etc</a:t>
            </a:r>
            <a:endParaRPr lang="en-IN" sz="1100" dirty="0"/>
          </a:p>
          <a:p>
            <a:pPr algn="l"/>
            <a:endParaRPr lang="en-IN" sz="1100" dirty="0" smtClean="0"/>
          </a:p>
          <a:p>
            <a:pPr algn="l"/>
            <a:r>
              <a:rPr lang="en-IN" sz="1100" b="1" dirty="0" smtClean="0"/>
              <a:t>Some </a:t>
            </a:r>
            <a:r>
              <a:rPr lang="en-IN" sz="1100" b="1" dirty="0"/>
              <a:t>of the areas where I found some good solutions could be developed were-</a:t>
            </a:r>
          </a:p>
          <a:p>
            <a:pPr marL="171450" lvl="0" indent="-171450" algn="l">
              <a:buFont typeface="Arial" panose="020B0604020202020204" pitchFamily="34" charset="0"/>
              <a:buChar char="•"/>
            </a:pPr>
            <a:r>
              <a:rPr lang="en-IN" sz="1100" dirty="0"/>
              <a:t>Tilt- A person with leg problem was not given the facility which could help him to lift his leg while scanning.</a:t>
            </a:r>
          </a:p>
          <a:p>
            <a:pPr marL="171450" lvl="0" indent="-171450" algn="l">
              <a:buFont typeface="Arial" panose="020B0604020202020204" pitchFamily="34" charset="0"/>
              <a:buChar char="•"/>
            </a:pPr>
            <a:r>
              <a:rPr lang="en-IN" sz="1100" dirty="0"/>
              <a:t>Pregnant Woman is not allowed to get the CT-Scan done.</a:t>
            </a:r>
          </a:p>
          <a:p>
            <a:pPr marL="171450" indent="-171450" algn="l">
              <a:buFont typeface="Arial" panose="020B0604020202020204" pitchFamily="34" charset="0"/>
              <a:buChar char="•"/>
            </a:pPr>
            <a:r>
              <a:rPr lang="en-IN" sz="1100" dirty="0"/>
              <a:t>Manually removing bone and cavity area is very tedious and it could be done by using other things</a:t>
            </a:r>
            <a:endParaRPr lang="en-IN" sz="1100" dirty="0">
              <a:latin typeface="Calibri" panose="020F0502020204030204" pitchFamily="34" charset="0"/>
            </a:endParaRPr>
          </a:p>
          <a:p>
            <a:pPr algn="l"/>
            <a:r>
              <a:rPr lang="en-IN" sz="1100" dirty="0" smtClean="0"/>
              <a:t>.</a:t>
            </a:r>
            <a:endParaRPr lang="en-IN" sz="1100" dirty="0">
              <a:latin typeface="Calibri" panose="020F0502020204030204" pitchFamily="34" charset="0"/>
            </a:endParaRPr>
          </a:p>
        </p:txBody>
      </p:sp>
      <p:pic>
        <p:nvPicPr>
          <p:cNvPr id="19" name="Picture 18" descr="C:\Users\AKARSH\Downloads\Siemens HealthCare Project\Photos\IMAG0809.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2550" y="4420957"/>
            <a:ext cx="1167934" cy="861000"/>
          </a:xfrm>
          <a:prstGeom prst="rect">
            <a:avLst/>
          </a:prstGeom>
          <a:noFill/>
          <a:ln>
            <a:noFill/>
          </a:ln>
        </p:spPr>
      </p:pic>
      <p:pic>
        <p:nvPicPr>
          <p:cNvPr id="20" name="Picture 19" descr="C:\Users\AKARSH\Downloads\Siemens HealthCare Project\Photos\IMAG081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96241" y="4557819"/>
            <a:ext cx="855404" cy="873730"/>
          </a:xfrm>
          <a:prstGeom prst="rect">
            <a:avLst/>
          </a:prstGeom>
          <a:noFill/>
          <a:ln>
            <a:noFill/>
          </a:ln>
        </p:spPr>
      </p:pic>
      <p:pic>
        <p:nvPicPr>
          <p:cNvPr id="21" name="Picture 20" descr="C:\Users\AKARSH\Downloads\Siemens HealthCare Project\Photos\IMAG0813.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9293" y="6978022"/>
            <a:ext cx="1543050" cy="864235"/>
          </a:xfrm>
          <a:prstGeom prst="rect">
            <a:avLst/>
          </a:prstGeom>
          <a:noFill/>
          <a:ln>
            <a:noFill/>
          </a:ln>
        </p:spPr>
      </p:pic>
      <p:sp>
        <p:nvSpPr>
          <p:cNvPr id="4" name="TextBox 3"/>
          <p:cNvSpPr txBox="1"/>
          <p:nvPr/>
        </p:nvSpPr>
        <p:spPr>
          <a:xfrm>
            <a:off x="10432120" y="2080154"/>
            <a:ext cx="3945312" cy="6414448"/>
          </a:xfrm>
          <a:prstGeom prst="rect">
            <a:avLst/>
          </a:prstGeom>
          <a:solidFill>
            <a:schemeClr val="accent5">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5694" tIns="55694" rIns="55694" bIns="55694" numCol="1" spcCol="38100" rtlCol="0" anchor="t">
            <a:noAutofit/>
          </a:bodyPr>
          <a:lstStyle/>
          <a:p>
            <a:r>
              <a:rPr lang="en-IN" sz="2800" b="1" u="sng" dirty="0" smtClean="0">
                <a:latin typeface="Calibri" panose="020F0502020204030204" pitchFamily="34" charset="0"/>
              </a:rPr>
              <a:t>MRI</a:t>
            </a:r>
          </a:p>
          <a:p>
            <a:pPr algn="l"/>
            <a:r>
              <a:rPr lang="en-IN" sz="1100" dirty="0" smtClean="0"/>
              <a:t>The computer system </a:t>
            </a:r>
            <a:r>
              <a:rPr lang="en-IN" sz="1100" dirty="0"/>
              <a:t>had these readings:</a:t>
            </a:r>
          </a:p>
          <a:p>
            <a:pPr algn="l"/>
            <a:r>
              <a:rPr lang="en-IN" sz="1100" dirty="0"/>
              <a:t>Slab Group                                           </a:t>
            </a:r>
            <a:r>
              <a:rPr lang="en-IN" sz="1100" dirty="0" err="1"/>
              <a:t>Fov</a:t>
            </a:r>
            <a:r>
              <a:rPr lang="en-IN" sz="1100" dirty="0"/>
              <a:t> read</a:t>
            </a:r>
          </a:p>
          <a:p>
            <a:pPr algn="l"/>
            <a:r>
              <a:rPr lang="en-IN" sz="1100" dirty="0"/>
              <a:t>Slabs                                                     </a:t>
            </a:r>
            <a:r>
              <a:rPr lang="en-IN" sz="1100" dirty="0" err="1"/>
              <a:t>Fov</a:t>
            </a:r>
            <a:r>
              <a:rPr lang="en-IN" sz="1100" dirty="0"/>
              <a:t> phase</a:t>
            </a:r>
          </a:p>
          <a:p>
            <a:pPr algn="l"/>
            <a:r>
              <a:rPr lang="en-IN" sz="1100" dirty="0"/>
              <a:t>Dist. Factor                                          Thickness</a:t>
            </a:r>
          </a:p>
          <a:p>
            <a:pPr algn="l"/>
            <a:r>
              <a:rPr lang="en-IN" sz="1100" dirty="0"/>
              <a:t>Position                                                TR </a:t>
            </a:r>
          </a:p>
          <a:p>
            <a:pPr algn="l"/>
            <a:r>
              <a:rPr lang="en-IN" sz="1100" dirty="0"/>
              <a:t>Orientation                                          TE</a:t>
            </a:r>
          </a:p>
          <a:p>
            <a:pPr algn="l"/>
            <a:r>
              <a:rPr lang="en-IN" sz="1100" dirty="0"/>
              <a:t>Phase enc. dir.                                     Averages</a:t>
            </a:r>
          </a:p>
          <a:p>
            <a:pPr algn="l"/>
            <a:r>
              <a:rPr lang="en-IN" sz="1100" dirty="0" err="1"/>
              <a:t>Autoassign</a:t>
            </a:r>
            <a:r>
              <a:rPr lang="en-IN" sz="1100" dirty="0"/>
              <a:t>                                           Concatenations</a:t>
            </a:r>
          </a:p>
          <a:p>
            <a:pPr algn="l"/>
            <a:r>
              <a:rPr lang="en-IN" sz="1100" dirty="0"/>
              <a:t>Phase Oversampling                           Filter  </a:t>
            </a:r>
          </a:p>
          <a:p>
            <a:pPr algn="l"/>
            <a:r>
              <a:rPr lang="en-IN" sz="1100" dirty="0"/>
              <a:t>Slice Oversampling                              </a:t>
            </a:r>
            <a:r>
              <a:rPr lang="en-IN" sz="1100" dirty="0" err="1"/>
              <a:t>Coll</a:t>
            </a:r>
            <a:r>
              <a:rPr lang="en-IN" sz="1100" dirty="0"/>
              <a:t> elements   </a:t>
            </a:r>
          </a:p>
          <a:p>
            <a:pPr algn="l"/>
            <a:r>
              <a:rPr lang="en-IN" sz="1100" dirty="0" smtClean="0"/>
              <a:t>The </a:t>
            </a:r>
            <a:r>
              <a:rPr lang="en-IN" sz="1100" dirty="0"/>
              <a:t>screen also displayed breathing ECG reading. Breathing patterns were being recorded.</a:t>
            </a:r>
          </a:p>
          <a:p>
            <a:pPr algn="l"/>
            <a:r>
              <a:rPr lang="en-IN" sz="1100" dirty="0"/>
              <a:t>The time needed to take MRI is 4 mins. 4-5 sequences of no breathing were being performed and communicated by the lab person to the patient so that much more clear images of the scan could be obtained. If the patient is somewhat uncooperative then he is sedated so that he doesn’t move and cause problems during scanning.</a:t>
            </a:r>
          </a:p>
          <a:p>
            <a:pPr algn="l"/>
            <a:r>
              <a:rPr lang="en-IN" sz="1100" dirty="0" smtClean="0"/>
              <a:t>The </a:t>
            </a:r>
            <a:r>
              <a:rPr lang="en-IN" sz="1100" dirty="0"/>
              <a:t>temperature to be maintained inside the room was 19C. If the temperature is not properly maintained then:</a:t>
            </a:r>
          </a:p>
          <a:p>
            <a:pPr lvl="0" algn="l"/>
            <a:r>
              <a:rPr lang="en-IN" sz="1100" dirty="0"/>
              <a:t>Helium level in the system can go down</a:t>
            </a:r>
          </a:p>
          <a:p>
            <a:pPr lvl="0" algn="l"/>
            <a:r>
              <a:rPr lang="en-IN" sz="1100" dirty="0"/>
              <a:t>Images taken will be blurry.</a:t>
            </a:r>
          </a:p>
          <a:p>
            <a:pPr algn="l"/>
            <a:r>
              <a:rPr lang="en-IN" sz="1100" dirty="0"/>
              <a:t> </a:t>
            </a:r>
            <a:r>
              <a:rPr lang="en-IN" sz="1100" dirty="0" smtClean="0"/>
              <a:t>Helium </a:t>
            </a:r>
            <a:r>
              <a:rPr lang="en-IN" sz="1100" dirty="0"/>
              <a:t>level should be 70. It is replaced once during a year.</a:t>
            </a:r>
          </a:p>
          <a:p>
            <a:pPr algn="l"/>
            <a:r>
              <a:rPr lang="en-IN" sz="1100" dirty="0"/>
              <a:t>If any critical problem develops during the process then emergency stop button has also been provided to immediately stop the whole the entire machine. </a:t>
            </a:r>
          </a:p>
          <a:p>
            <a:pPr algn="l"/>
            <a:r>
              <a:rPr lang="en-IN" sz="1100" dirty="0" err="1" smtClean="0"/>
              <a:t>Fluroscopy</a:t>
            </a:r>
            <a:r>
              <a:rPr lang="en-IN" sz="1100" dirty="0" smtClean="0"/>
              <a:t> </a:t>
            </a:r>
            <a:r>
              <a:rPr lang="en-IN" sz="1100" dirty="0"/>
              <a:t>function was not present in the system.</a:t>
            </a:r>
          </a:p>
          <a:p>
            <a:pPr algn="l"/>
            <a:r>
              <a:rPr lang="en-IN" sz="1100" b="1" u="sng" dirty="0" smtClean="0"/>
              <a:t>Problems</a:t>
            </a:r>
            <a:r>
              <a:rPr lang="en-IN" sz="1100" u="sng" dirty="0" smtClean="0"/>
              <a:t>-</a:t>
            </a:r>
            <a:endParaRPr lang="en-IN" sz="1100" dirty="0"/>
          </a:p>
          <a:p>
            <a:pPr algn="l"/>
            <a:r>
              <a:rPr lang="en-IN" sz="1100" dirty="0"/>
              <a:t>MRI could not be performed on people who are fat. So it is a problem.</a:t>
            </a:r>
          </a:p>
          <a:p>
            <a:pPr algn="l"/>
            <a:r>
              <a:rPr lang="en-IN" sz="1100" dirty="0"/>
              <a:t>Metal objects are not allowed in the MRI Room as it will affect the magnetic    function of MRI.</a:t>
            </a:r>
          </a:p>
          <a:p>
            <a:pPr algn="l"/>
            <a:r>
              <a:rPr lang="en-IN" sz="1100" dirty="0"/>
              <a:t>P- Scanning has to be started again if the patient is breathing abnormally.</a:t>
            </a:r>
            <a:endParaRPr lang="en-IN" sz="1100" b="1" u="sng" dirty="0">
              <a:latin typeface="Calibri" panose="020F0502020204030204" pitchFamily="34" charset="0"/>
            </a:endParaRPr>
          </a:p>
        </p:txBody>
      </p:sp>
      <p:cxnSp>
        <p:nvCxnSpPr>
          <p:cNvPr id="7" name="Straight Connector 6"/>
          <p:cNvCxnSpPr/>
          <p:nvPr/>
        </p:nvCxnSpPr>
        <p:spPr>
          <a:xfrm>
            <a:off x="10470541" y="2728134"/>
            <a:ext cx="3510516"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 name="Straight Connector 8"/>
          <p:cNvCxnSpPr/>
          <p:nvPr/>
        </p:nvCxnSpPr>
        <p:spPr>
          <a:xfrm>
            <a:off x="10470541" y="4221515"/>
            <a:ext cx="347747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p:cNvCxnSpPr/>
          <p:nvPr/>
        </p:nvCxnSpPr>
        <p:spPr>
          <a:xfrm flipH="1">
            <a:off x="10450079" y="2728134"/>
            <a:ext cx="891" cy="149338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flipH="1">
            <a:off x="13952721" y="2728134"/>
            <a:ext cx="28336" cy="151632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4" name="TextBox 13"/>
          <p:cNvSpPr txBox="1"/>
          <p:nvPr/>
        </p:nvSpPr>
        <p:spPr>
          <a:xfrm>
            <a:off x="590305" y="7850211"/>
            <a:ext cx="9859774" cy="2235484"/>
          </a:xfrm>
          <a:prstGeom prst="rect">
            <a:avLst/>
          </a:prstGeom>
          <a:solidFill>
            <a:schemeClr val="accent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5694" tIns="55694" rIns="55694" bIns="55694" numCol="1" spcCol="38100" rtlCol="0" anchor="t">
            <a:noAutofit/>
          </a:bodyPr>
          <a:lstStyle/>
          <a:p>
            <a:pPr lvl="0"/>
            <a:r>
              <a:rPr lang="en-IN" sz="2000" b="1" u="sng" dirty="0" smtClean="0">
                <a:latin typeface="Calibri" panose="020F0502020204030204" pitchFamily="34" charset="0"/>
              </a:rPr>
              <a:t>PATHOLOGY LAB</a:t>
            </a:r>
          </a:p>
          <a:p>
            <a:pPr algn="l"/>
            <a:r>
              <a:rPr lang="en-IN" sz="1100" b="1" dirty="0" err="1" smtClean="0"/>
              <a:t>Mindray</a:t>
            </a:r>
            <a:r>
              <a:rPr lang="en-IN" sz="1100" dirty="0" smtClean="0"/>
              <a:t>-</a:t>
            </a:r>
            <a:r>
              <a:rPr lang="en-IN" sz="1100" dirty="0"/>
              <a:t>T</a:t>
            </a:r>
            <a:r>
              <a:rPr lang="en-IN" sz="1100" dirty="0" smtClean="0"/>
              <a:t>he </a:t>
            </a:r>
            <a:r>
              <a:rPr lang="en-IN" sz="1100" dirty="0"/>
              <a:t>machine used to do </a:t>
            </a:r>
            <a:r>
              <a:rPr lang="en-IN" sz="1100" b="1" dirty="0" err="1"/>
              <a:t>Haemotology</a:t>
            </a:r>
            <a:r>
              <a:rPr lang="en-IN" sz="1100" dirty="0"/>
              <a:t>. It gave the Haemoglobin count, WBC,RBC and platelets </a:t>
            </a:r>
            <a:r>
              <a:rPr lang="en-IN" sz="1100" dirty="0" err="1" smtClean="0"/>
              <a:t>count.</a:t>
            </a:r>
            <a:r>
              <a:rPr lang="en-IN" sz="1100" b="1" dirty="0" err="1" smtClean="0"/>
              <a:t>ESR</a:t>
            </a:r>
            <a:r>
              <a:rPr lang="en-IN" sz="1100" dirty="0" smtClean="0"/>
              <a:t> detected </a:t>
            </a:r>
            <a:r>
              <a:rPr lang="en-IN" sz="1100" dirty="0"/>
              <a:t>if the person has an infection or not by inserting the sample in it. </a:t>
            </a:r>
            <a:r>
              <a:rPr lang="en-IN" sz="1100" dirty="0" smtClean="0"/>
              <a:t>Then </a:t>
            </a:r>
            <a:r>
              <a:rPr lang="en-IN" sz="1100" dirty="0"/>
              <a:t>two </a:t>
            </a:r>
            <a:r>
              <a:rPr lang="en-IN" sz="1100" dirty="0" smtClean="0"/>
              <a:t>devices to test </a:t>
            </a:r>
            <a:r>
              <a:rPr lang="en-IN" sz="1100" dirty="0"/>
              <a:t>were there. One was semi-automated and the other one was fully-automated. The semi-automated device was used to perform tests like liver function test and kidney test. The name of the fully-automated device was HB1C. All kinds of tests could be checked by it. It can take 40 sample tests in total and out of it 15 tests could be that of a single person. Reagents were kept in it. The sample quantity should be 2-3 ml. Any probe problem is detected by seeing the graph by the lab </a:t>
            </a:r>
            <a:r>
              <a:rPr lang="en-IN" sz="1100" dirty="0" smtClean="0"/>
              <a:t>doctors</a:t>
            </a:r>
            <a:r>
              <a:rPr lang="en-IN" sz="1100" b="1" dirty="0" smtClean="0"/>
              <a:t>. MYSPA I2 </a:t>
            </a:r>
            <a:r>
              <a:rPr lang="en-IN" sz="1100" dirty="0" smtClean="0"/>
              <a:t>was the device shown to us which took the </a:t>
            </a:r>
            <a:r>
              <a:rPr lang="en-IN" sz="1100" dirty="0" err="1" smtClean="0"/>
              <a:t>glycogel</a:t>
            </a:r>
            <a:r>
              <a:rPr lang="en-IN" sz="1100" dirty="0" smtClean="0"/>
              <a:t> joint test and gave the result in 5 mins.</a:t>
            </a:r>
          </a:p>
          <a:p>
            <a:pPr algn="l"/>
            <a:r>
              <a:rPr lang="en-IN" sz="1100" b="1" dirty="0" err="1" smtClean="0"/>
              <a:t>Prothomin</a:t>
            </a:r>
            <a:r>
              <a:rPr lang="en-IN" sz="1100" b="1" dirty="0" smtClean="0"/>
              <a:t> </a:t>
            </a:r>
            <a:r>
              <a:rPr lang="en-IN" sz="1100" b="1" dirty="0"/>
              <a:t>Tam</a:t>
            </a:r>
            <a:r>
              <a:rPr lang="en-IN" sz="1100" dirty="0"/>
              <a:t> </a:t>
            </a:r>
            <a:r>
              <a:rPr lang="en-IN" sz="1100" dirty="0" smtClean="0"/>
              <a:t>-</a:t>
            </a:r>
            <a:r>
              <a:rPr lang="en-IN" sz="1100" dirty="0"/>
              <a:t>T</a:t>
            </a:r>
            <a:r>
              <a:rPr lang="en-IN" sz="1100" dirty="0" smtClean="0"/>
              <a:t>he </a:t>
            </a:r>
            <a:r>
              <a:rPr lang="en-IN" sz="1100" dirty="0"/>
              <a:t>device which is used to get the clotting time.</a:t>
            </a:r>
          </a:p>
          <a:p>
            <a:pPr algn="l"/>
            <a:r>
              <a:rPr lang="en-IN" sz="1100" b="1" dirty="0" err="1"/>
              <a:t>Electropath</a:t>
            </a:r>
            <a:r>
              <a:rPr lang="en-IN" sz="1100" b="1" dirty="0"/>
              <a:t> </a:t>
            </a:r>
            <a:r>
              <a:rPr lang="en-IN" sz="1100" b="1" dirty="0" err="1"/>
              <a:t>Platolyte</a:t>
            </a:r>
            <a:r>
              <a:rPr lang="en-IN" sz="1100" b="1" dirty="0"/>
              <a:t> </a:t>
            </a:r>
            <a:r>
              <a:rPr lang="en-IN" sz="1100" b="1" dirty="0" smtClean="0"/>
              <a:t>3-</a:t>
            </a:r>
            <a:r>
              <a:rPr lang="en-IN" sz="1100" dirty="0" smtClean="0"/>
              <a:t>The </a:t>
            </a:r>
            <a:r>
              <a:rPr lang="en-IN" sz="1100" dirty="0"/>
              <a:t>device which takes a sample consisting of diet and serum.</a:t>
            </a:r>
          </a:p>
          <a:p>
            <a:pPr algn="l"/>
            <a:r>
              <a:rPr lang="en-IN" sz="1100" dirty="0"/>
              <a:t>A centrifuge device was there named REMIR-8C. It performs centrifugation for separating the layers of </a:t>
            </a:r>
            <a:r>
              <a:rPr lang="en-IN" sz="1100" dirty="0" err="1"/>
              <a:t>serum,RBC,WBC</a:t>
            </a:r>
            <a:r>
              <a:rPr lang="en-IN" sz="1100" dirty="0"/>
              <a:t> etc. </a:t>
            </a:r>
            <a:endParaRPr lang="en-IN" sz="1100" dirty="0" smtClean="0"/>
          </a:p>
          <a:p>
            <a:pPr algn="l"/>
            <a:r>
              <a:rPr lang="en-IN" sz="1100" b="1" u="sng" dirty="0" smtClean="0"/>
              <a:t>Problems</a:t>
            </a:r>
            <a:r>
              <a:rPr lang="en-IN" sz="1100" u="sng" dirty="0" smtClean="0"/>
              <a:t>-</a:t>
            </a:r>
            <a:r>
              <a:rPr lang="en-IN" sz="1100" dirty="0" smtClean="0"/>
              <a:t> No </a:t>
            </a:r>
            <a:r>
              <a:rPr lang="en-IN" sz="1100" dirty="0"/>
              <a:t>proper waste disposal system.</a:t>
            </a:r>
          </a:p>
          <a:p>
            <a:pPr algn="l"/>
            <a:r>
              <a:rPr lang="en-IN" sz="1100" dirty="0"/>
              <a:t>If Fully automated system gives some anomalous reading then test is performed again on semi-automated.</a:t>
            </a:r>
          </a:p>
          <a:p>
            <a:pPr lvl="0" algn="l"/>
            <a:endParaRPr lang="en-IN" sz="1100" dirty="0" smtClean="0">
              <a:latin typeface="Calibri" panose="020F0502020204030204" pitchFamily="34" charset="0"/>
            </a:endParaRPr>
          </a:p>
        </p:txBody>
      </p:sp>
      <p:sp>
        <p:nvSpPr>
          <p:cNvPr id="22" name="TextBox 21"/>
          <p:cNvSpPr txBox="1"/>
          <p:nvPr/>
        </p:nvSpPr>
        <p:spPr>
          <a:xfrm>
            <a:off x="10432120" y="8494602"/>
            <a:ext cx="3945312" cy="1591093"/>
          </a:xfrm>
          <a:prstGeom prst="rect">
            <a:avLst/>
          </a:pr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5694" tIns="55694" rIns="55694" bIns="55694" numCol="1" spcCol="38100" rtlCol="0" anchor="t">
            <a:noAutofit/>
          </a:bodyPr>
          <a:lstStyle/>
          <a:p>
            <a:pPr lvl="0"/>
            <a:r>
              <a:rPr lang="en-IN" sz="1600" b="1" u="sng" dirty="0" smtClean="0">
                <a:latin typeface="Calibri" panose="020F0502020204030204" pitchFamily="34" charset="0"/>
              </a:rPr>
              <a:t>ULTRASOUND</a:t>
            </a:r>
          </a:p>
          <a:p>
            <a:pPr lvl="0" algn="l"/>
            <a:r>
              <a:rPr lang="en-IN" sz="1100" dirty="0"/>
              <a:t>The ultrasound of only </a:t>
            </a:r>
            <a:r>
              <a:rPr lang="en-IN" sz="1100" b="1" dirty="0"/>
              <a:t>heart</a:t>
            </a:r>
            <a:r>
              <a:rPr lang="en-IN" sz="1100" dirty="0"/>
              <a:t> was shown to us for 2 minutes. </a:t>
            </a:r>
            <a:r>
              <a:rPr lang="en-IN" sz="1100" dirty="0"/>
              <a:t>B</a:t>
            </a:r>
            <a:r>
              <a:rPr lang="en-IN" sz="1100" dirty="0" smtClean="0"/>
              <a:t>lue denoted </a:t>
            </a:r>
            <a:r>
              <a:rPr lang="en-IN" sz="1100" dirty="0"/>
              <a:t>blood going down from the heart and red lines denoted blood going up from heart. The four chambers of the heart were properly shown. Blood of the </a:t>
            </a:r>
            <a:r>
              <a:rPr lang="en-IN" sz="1100" b="1" dirty="0"/>
              <a:t>four chambers</a:t>
            </a:r>
            <a:r>
              <a:rPr lang="en-IN" sz="1100" dirty="0"/>
              <a:t> </a:t>
            </a:r>
            <a:r>
              <a:rPr lang="en-IN" sz="1100" dirty="0" smtClean="0"/>
              <a:t>shouldn’t </a:t>
            </a:r>
            <a:r>
              <a:rPr lang="en-IN" sz="1100" dirty="0"/>
              <a:t>mix otherwise it could be critical problem for a person. If a person has a hole in the heart then the above mentioned thing happens which could pose a serious threat to </a:t>
            </a:r>
            <a:r>
              <a:rPr lang="en-IN" sz="1100" dirty="0" smtClean="0"/>
              <a:t>his life..</a:t>
            </a:r>
            <a:endParaRPr lang="en-IN" sz="1100" dirty="0">
              <a:latin typeface="Calibri" panose="020F0502020204030204" pitchFamily="34" charset="0"/>
            </a:endParaRPr>
          </a:p>
        </p:txBody>
      </p:sp>
      <p:pic>
        <p:nvPicPr>
          <p:cNvPr id="44" name="Picture 43" descr="http://www.rgca.org.in/image/img/Tissue%20processing%20unit%20of%20pathology%20lab.JPG"/>
          <p:cNvPicPr/>
          <p:nvPr/>
        </p:nvPicPr>
        <p:blipFill>
          <a:blip r:embed="rId7">
            <a:extLst>
              <a:ext uri="{28A0092B-C50C-407E-A947-70E740481C1C}">
                <a14:useLocalDpi xmlns:a14="http://schemas.microsoft.com/office/drawing/2010/main" val="0"/>
              </a:ext>
            </a:extLst>
          </a:blip>
          <a:srcRect/>
          <a:stretch>
            <a:fillRect/>
          </a:stretch>
        </p:blipFill>
        <p:spPr bwMode="auto">
          <a:xfrm>
            <a:off x="8725954" y="9028055"/>
            <a:ext cx="1520891" cy="948458"/>
          </a:xfrm>
          <a:prstGeom prst="rect">
            <a:avLst/>
          </a:prstGeom>
          <a:noFill/>
          <a:ln>
            <a:noFill/>
          </a:ln>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sp>
        <p:nvSpPr>
          <p:cNvPr id="181" name="Shape 181"/>
          <p:cNvSpPr/>
          <p:nvPr/>
        </p:nvSpPr>
        <p:spPr>
          <a:xfrm>
            <a:off x="553467" y="1796942"/>
            <a:ext cx="14009239" cy="8467914"/>
          </a:xfrm>
          <a:prstGeom prst="roundRect">
            <a:avLst>
              <a:gd name="adj" fmla="val 2303"/>
            </a:avLst>
          </a:prstGeom>
          <a:solidFill>
            <a:srgbClr val="FFFFFF"/>
          </a:solidFill>
          <a:ln w="3175">
            <a:solidFill>
              <a:srgbClr val="31859C"/>
            </a:solidFill>
          </a:ln>
        </p:spPr>
        <p:txBody>
          <a:bodyPr lIns="15230" tIns="15230" rIns="15230" bIns="15230"/>
          <a:lstStyle/>
          <a:p>
            <a:pPr marL="172861" indent="-172861" algn="l" defTabSz="1474603">
              <a:buSzPct val="75000"/>
              <a:buChar char="-"/>
              <a:defRPr sz="1400">
                <a:latin typeface="Calibri"/>
                <a:ea typeface="Calibri"/>
                <a:cs typeface="Calibri"/>
                <a:sym typeface="Calibri"/>
              </a:defRPr>
            </a:pPr>
            <a:endParaRPr/>
          </a:p>
        </p:txBody>
      </p:sp>
      <p:grpSp>
        <p:nvGrpSpPr>
          <p:cNvPr id="184" name="Group 184"/>
          <p:cNvGrpSpPr/>
          <p:nvPr/>
        </p:nvGrpSpPr>
        <p:grpSpPr>
          <a:xfrm>
            <a:off x="551881" y="398988"/>
            <a:ext cx="14009238" cy="729181"/>
            <a:chOff x="0" y="52568"/>
            <a:chExt cx="14009237" cy="729180"/>
          </a:xfrm>
        </p:grpSpPr>
        <p:sp>
          <p:nvSpPr>
            <p:cNvPr id="182" name="Shape 182"/>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183" name="Shape 183"/>
            <p:cNvSpPr/>
            <p:nvPr/>
          </p:nvSpPr>
          <p:spPr>
            <a:xfrm>
              <a:off x="6287457" y="120164"/>
              <a:ext cx="1434324" cy="5939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5694" tIns="55694" rIns="55694" bIns="55694" numCol="1" anchor="ctr">
              <a:spAutoFit/>
            </a:bodyPr>
            <a:lstStyle>
              <a:lvl1pPr>
                <a:defRPr sz="3200"/>
              </a:lvl1pPr>
            </a:lstStyle>
            <a:p>
              <a:r>
                <a:t>Team 3</a:t>
              </a:r>
            </a:p>
          </p:txBody>
        </p:sp>
      </p:grpSp>
      <p:pic>
        <p:nvPicPr>
          <p:cNvPr id="185"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pic>
        <p:nvPicPr>
          <p:cNvPr id="186"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189" name="Group 189"/>
          <p:cNvGrpSpPr/>
          <p:nvPr/>
        </p:nvGrpSpPr>
        <p:grpSpPr>
          <a:xfrm>
            <a:off x="553467" y="1269197"/>
            <a:ext cx="13899889" cy="386717"/>
            <a:chOff x="0" y="0"/>
            <a:chExt cx="13899888" cy="386716"/>
          </a:xfrm>
        </p:grpSpPr>
        <p:sp>
          <p:nvSpPr>
            <p:cNvPr id="187" name="Shape 187"/>
            <p:cNvSpPr/>
            <p:nvPr/>
          </p:nvSpPr>
          <p:spPr>
            <a:xfrm>
              <a:off x="0" y="0"/>
              <a:ext cx="13899889"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188" name="Shape 188"/>
            <p:cNvSpPr/>
            <p:nvPr/>
          </p:nvSpPr>
          <p:spPr>
            <a:xfrm>
              <a:off x="18877" y="70177"/>
              <a:ext cx="13862134"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Observations in the Goa Scan centre</a:t>
              </a:r>
            </a:p>
          </p:txBody>
        </p:sp>
      </p:grpSp>
      <p:sp>
        <p:nvSpPr>
          <p:cNvPr id="190" name="Shape 190"/>
          <p:cNvSpPr/>
          <p:nvPr/>
        </p:nvSpPr>
        <p:spPr>
          <a:xfrm>
            <a:off x="734663" y="1895798"/>
            <a:ext cx="4444038" cy="5262470"/>
          </a:xfrm>
          <a:prstGeom prst="rect">
            <a:avLst/>
          </a:prstGeom>
          <a:solidFill>
            <a:srgbClr val="F4AF33"/>
          </a:solidFill>
          <a:ln w="12700">
            <a:miter lim="400000"/>
          </a:ln>
          <a:extLst>
            <a:ext uri="{C572A759-6A51-4108-AA02-DFA0A04FC94B}">
              <ma14:wrappingTextBoxFlag xmlns:ma14="http://schemas.microsoft.com/office/mac/drawingml/2011/main" xmlns="" val="1"/>
            </a:ext>
          </a:extLst>
        </p:spPr>
        <p:txBody>
          <a:bodyPr lIns="55694" tIns="55694" rIns="55694" bIns="55694"/>
          <a:lstStyle/>
          <a:p>
            <a:pPr defTabSz="501253">
              <a:spcBef>
                <a:spcPts val="200"/>
              </a:spcBef>
              <a:defRPr sz="1200" cap="all">
                <a:solidFill>
                  <a:srgbClr val="575757"/>
                </a:solidFill>
                <a:latin typeface="DIN Condensed"/>
                <a:ea typeface="DIN Condensed"/>
                <a:cs typeface="DIN Condensed"/>
                <a:sym typeface="DIN Condensed"/>
              </a:defRPr>
            </a:pPr>
            <a:endParaRPr dirty="0"/>
          </a:p>
          <a:p>
            <a:pPr defTabSz="501253">
              <a:spcBef>
                <a:spcPts val="200"/>
              </a:spcBef>
              <a:defRPr sz="3600" cap="all">
                <a:solidFill>
                  <a:srgbClr val="575757"/>
                </a:solidFill>
                <a:latin typeface="DIN Condensed"/>
                <a:ea typeface="DIN Condensed"/>
                <a:cs typeface="DIN Condensed"/>
                <a:sym typeface="DIN Condensed"/>
              </a:defRPr>
            </a:pPr>
            <a:r>
              <a:rPr dirty="0"/>
              <a:t>Radiology</a:t>
            </a:r>
          </a:p>
        </p:txBody>
      </p:sp>
      <p:sp>
        <p:nvSpPr>
          <p:cNvPr id="191" name="Shape 191"/>
          <p:cNvSpPr/>
          <p:nvPr/>
        </p:nvSpPr>
        <p:spPr>
          <a:xfrm>
            <a:off x="9828122" y="1895798"/>
            <a:ext cx="4444039" cy="5262469"/>
          </a:xfrm>
          <a:prstGeom prst="rect">
            <a:avLst/>
          </a:prstGeom>
          <a:solidFill>
            <a:schemeClr val="accent2">
              <a:hueOff val="-2473793"/>
              <a:satOff val="-50209"/>
              <a:lumOff val="23543"/>
            </a:schemeClr>
          </a:solidFill>
          <a:ln w="12700">
            <a:miter lim="400000"/>
          </a:ln>
          <a:effectLst>
            <a:outerShdw blurRad="50800" dist="12700" rotWithShape="0">
              <a:srgbClr val="000000">
                <a:alpha val="50000"/>
              </a:srgbClr>
            </a:outerShdw>
          </a:effectLst>
          <a:extLst>
            <a:ext uri="{C572A759-6A51-4108-AA02-DFA0A04FC94B}">
              <ma14:wrappingTextBoxFlag xmlns:ma14="http://schemas.microsoft.com/office/mac/drawingml/2011/main" xmlns="" val="1"/>
            </a:ext>
          </a:extLst>
        </p:spPr>
        <p:txBody>
          <a:bodyPr lIns="55694" tIns="55694" rIns="55694" bIns="55694"/>
          <a:lstStyle/>
          <a:p>
            <a:pPr defTabSz="501253">
              <a:spcBef>
                <a:spcPts val="200"/>
              </a:spcBef>
              <a:defRPr sz="1200" cap="all">
                <a:solidFill>
                  <a:srgbClr val="575757"/>
                </a:solidFill>
                <a:latin typeface="DIN Condensed"/>
                <a:ea typeface="DIN Condensed"/>
                <a:cs typeface="DIN Condensed"/>
                <a:sym typeface="DIN Condensed"/>
              </a:defRPr>
            </a:pPr>
            <a:endParaRPr/>
          </a:p>
          <a:p>
            <a:pPr defTabSz="501253">
              <a:spcBef>
                <a:spcPts val="200"/>
              </a:spcBef>
              <a:defRPr sz="3600" cap="all">
                <a:solidFill>
                  <a:srgbClr val="575757"/>
                </a:solidFill>
                <a:latin typeface="DIN Condensed"/>
                <a:ea typeface="DIN Condensed"/>
                <a:cs typeface="DIN Condensed"/>
                <a:sym typeface="DIN Condensed"/>
              </a:defRPr>
            </a:pPr>
            <a:r>
              <a:t>Emergency workflow</a:t>
            </a:r>
          </a:p>
        </p:txBody>
      </p:sp>
      <p:sp>
        <p:nvSpPr>
          <p:cNvPr id="192" name="Shape 192"/>
          <p:cNvSpPr/>
          <p:nvPr/>
        </p:nvSpPr>
        <p:spPr>
          <a:xfrm>
            <a:off x="5281392" y="1895798"/>
            <a:ext cx="4444039" cy="5262469"/>
          </a:xfrm>
          <a:prstGeom prst="rect">
            <a:avLst/>
          </a:prstGeom>
          <a:solidFill>
            <a:srgbClr val="76C3E9"/>
          </a:solidFill>
          <a:ln w="12700">
            <a:miter lim="400000"/>
          </a:ln>
          <a:extLst>
            <a:ext uri="{C572A759-6A51-4108-AA02-DFA0A04FC94B}">
              <ma14:wrappingTextBoxFlag xmlns:ma14="http://schemas.microsoft.com/office/mac/drawingml/2011/main" xmlns="" val="1"/>
            </a:ext>
          </a:extLst>
        </p:spPr>
        <p:txBody>
          <a:bodyPr lIns="55694" tIns="55694" rIns="55694" bIns="55694"/>
          <a:lstStyle/>
          <a:p>
            <a:pPr defTabSz="501253">
              <a:spcBef>
                <a:spcPts val="200"/>
              </a:spcBef>
              <a:defRPr sz="1200" cap="all">
                <a:solidFill>
                  <a:srgbClr val="575757"/>
                </a:solidFill>
                <a:latin typeface="DIN Condensed"/>
                <a:ea typeface="DIN Condensed"/>
                <a:cs typeface="DIN Condensed"/>
                <a:sym typeface="DIN Condensed"/>
              </a:defRPr>
            </a:pPr>
            <a:endParaRPr/>
          </a:p>
          <a:p>
            <a:pPr defTabSz="501253">
              <a:spcBef>
                <a:spcPts val="200"/>
              </a:spcBef>
              <a:defRPr sz="3600" cap="all">
                <a:solidFill>
                  <a:srgbClr val="575757"/>
                </a:solidFill>
                <a:latin typeface="DIN Condensed"/>
                <a:ea typeface="DIN Condensed"/>
                <a:cs typeface="DIN Condensed"/>
                <a:sym typeface="DIN Condensed"/>
              </a:defRPr>
            </a:pPr>
            <a:r>
              <a:t>Pathology</a:t>
            </a:r>
          </a:p>
        </p:txBody>
      </p:sp>
      <p:sp>
        <p:nvSpPr>
          <p:cNvPr id="193" name="Shape 193"/>
          <p:cNvSpPr/>
          <p:nvPr/>
        </p:nvSpPr>
        <p:spPr>
          <a:xfrm>
            <a:off x="734663" y="7269104"/>
            <a:ext cx="13676794" cy="2822440"/>
          </a:xfrm>
          <a:prstGeom prst="rect">
            <a:avLst/>
          </a:prstGeom>
          <a:solidFill>
            <a:srgbClr val="73FCD6"/>
          </a:solidFill>
          <a:ln w="12700">
            <a:miter lim="400000"/>
          </a:ln>
          <a:effectLst>
            <a:outerShdw blurRad="50800" dist="12700" rotWithShape="0">
              <a:srgbClr val="000000">
                <a:alpha val="50000"/>
              </a:srgbClr>
            </a:outerShdw>
          </a:effectLst>
          <a:extLst>
            <a:ext uri="{C572A759-6A51-4108-AA02-DFA0A04FC94B}">
              <ma14:wrappingTextBoxFlag xmlns:ma14="http://schemas.microsoft.com/office/mac/drawingml/2011/main" xmlns="" val="1"/>
            </a:ext>
          </a:extLst>
        </p:spPr>
        <p:txBody>
          <a:bodyPr lIns="55694" tIns="55694" rIns="55694" bIns="55694"/>
          <a:lstStyle/>
          <a:p>
            <a:pPr defTabSz="501253">
              <a:spcBef>
                <a:spcPts val="200"/>
              </a:spcBef>
              <a:defRPr sz="1200" cap="all">
                <a:solidFill>
                  <a:srgbClr val="575757"/>
                </a:solidFill>
                <a:latin typeface="DIN Condensed"/>
                <a:ea typeface="DIN Condensed"/>
                <a:cs typeface="DIN Condensed"/>
                <a:sym typeface="DIN Condensed"/>
              </a:defRPr>
            </a:pPr>
            <a:endParaRPr/>
          </a:p>
          <a:p>
            <a:pPr defTabSz="501253">
              <a:spcBef>
                <a:spcPts val="200"/>
              </a:spcBef>
              <a:defRPr sz="3600" cap="all">
                <a:solidFill>
                  <a:srgbClr val="575757"/>
                </a:solidFill>
                <a:latin typeface="DIN Condensed"/>
                <a:ea typeface="DIN Condensed"/>
                <a:cs typeface="DIN Condensed"/>
                <a:sym typeface="DIN Condensed"/>
              </a:defRPr>
            </a:pPr>
            <a:r>
              <a:t>General</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sp>
        <p:nvSpPr>
          <p:cNvPr id="196" name="Shape 196"/>
          <p:cNvSpPr/>
          <p:nvPr/>
        </p:nvSpPr>
        <p:spPr>
          <a:xfrm>
            <a:off x="553467" y="1796942"/>
            <a:ext cx="14009239" cy="8467914"/>
          </a:xfrm>
          <a:prstGeom prst="roundRect">
            <a:avLst>
              <a:gd name="adj" fmla="val 2303"/>
            </a:avLst>
          </a:prstGeom>
          <a:solidFill>
            <a:srgbClr val="FFFFFF"/>
          </a:solidFill>
          <a:ln w="3175">
            <a:solidFill>
              <a:srgbClr val="31859C"/>
            </a:solidFill>
          </a:ln>
        </p:spPr>
        <p:txBody>
          <a:bodyPr lIns="15230" tIns="15230" rIns="15230" bIns="15230"/>
          <a:lstStyle/>
          <a:p>
            <a:pPr marL="172861" indent="-172861" algn="l" defTabSz="1474603">
              <a:buSzPct val="75000"/>
              <a:buChar char="-"/>
              <a:defRPr sz="1400">
                <a:latin typeface="Calibri"/>
                <a:ea typeface="Calibri"/>
                <a:cs typeface="Calibri"/>
                <a:sym typeface="Calibri"/>
              </a:defRPr>
            </a:pPr>
            <a:endParaRPr/>
          </a:p>
        </p:txBody>
      </p:sp>
      <p:grpSp>
        <p:nvGrpSpPr>
          <p:cNvPr id="199" name="Group 199"/>
          <p:cNvGrpSpPr/>
          <p:nvPr/>
        </p:nvGrpSpPr>
        <p:grpSpPr>
          <a:xfrm>
            <a:off x="551881" y="398988"/>
            <a:ext cx="14009238" cy="729181"/>
            <a:chOff x="0" y="52568"/>
            <a:chExt cx="14009237" cy="729180"/>
          </a:xfrm>
        </p:grpSpPr>
        <p:sp>
          <p:nvSpPr>
            <p:cNvPr id="197" name="Shape 197"/>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198" name="Shape 198"/>
            <p:cNvSpPr/>
            <p:nvPr/>
          </p:nvSpPr>
          <p:spPr>
            <a:xfrm>
              <a:off x="6287457" y="120164"/>
              <a:ext cx="1434324" cy="5939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5694" tIns="55694" rIns="55694" bIns="55694" numCol="1" anchor="ctr">
              <a:spAutoFit/>
            </a:bodyPr>
            <a:lstStyle>
              <a:lvl1pPr>
                <a:defRPr sz="3200"/>
              </a:lvl1pPr>
            </a:lstStyle>
            <a:p>
              <a:r>
                <a:t>Team 3</a:t>
              </a:r>
            </a:p>
          </p:txBody>
        </p:sp>
      </p:grpSp>
      <p:pic>
        <p:nvPicPr>
          <p:cNvPr id="200"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pic>
        <p:nvPicPr>
          <p:cNvPr id="201"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204" name="Group 204"/>
          <p:cNvGrpSpPr/>
          <p:nvPr/>
        </p:nvGrpSpPr>
        <p:grpSpPr>
          <a:xfrm>
            <a:off x="553467" y="1269197"/>
            <a:ext cx="13899889" cy="386717"/>
            <a:chOff x="0" y="0"/>
            <a:chExt cx="13899888" cy="386716"/>
          </a:xfrm>
        </p:grpSpPr>
        <p:sp>
          <p:nvSpPr>
            <p:cNvPr id="202" name="Shape 202"/>
            <p:cNvSpPr/>
            <p:nvPr/>
          </p:nvSpPr>
          <p:spPr>
            <a:xfrm>
              <a:off x="0" y="0"/>
              <a:ext cx="13899889"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03" name="Shape 203"/>
            <p:cNvSpPr/>
            <p:nvPr/>
          </p:nvSpPr>
          <p:spPr>
            <a:xfrm>
              <a:off x="18877" y="70177"/>
              <a:ext cx="13862134"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Observations in the Goa Medical Centre</a:t>
              </a:r>
            </a:p>
          </p:txBody>
        </p:sp>
      </p:grpSp>
      <p:sp>
        <p:nvSpPr>
          <p:cNvPr id="205" name="Shape 205"/>
          <p:cNvSpPr/>
          <p:nvPr/>
        </p:nvSpPr>
        <p:spPr>
          <a:xfrm>
            <a:off x="734663" y="1895798"/>
            <a:ext cx="4444038" cy="5262470"/>
          </a:xfrm>
          <a:prstGeom prst="rect">
            <a:avLst/>
          </a:prstGeom>
          <a:solidFill>
            <a:srgbClr val="F4AF33"/>
          </a:solidFill>
          <a:ln w="12700">
            <a:miter lim="400000"/>
          </a:ln>
          <a:extLst>
            <a:ext uri="{C572A759-6A51-4108-AA02-DFA0A04FC94B}">
              <ma14:wrappingTextBoxFlag xmlns:ma14="http://schemas.microsoft.com/office/mac/drawingml/2011/main" xmlns="" val="1"/>
            </a:ext>
          </a:extLst>
        </p:spPr>
        <p:txBody>
          <a:bodyPr lIns="55694" tIns="55694" rIns="55694" bIns="55694"/>
          <a:lstStyle/>
          <a:p>
            <a:pPr defTabSz="501253">
              <a:spcBef>
                <a:spcPts val="200"/>
              </a:spcBef>
              <a:defRPr sz="1200" cap="all">
                <a:solidFill>
                  <a:srgbClr val="575757"/>
                </a:solidFill>
                <a:latin typeface="DIN Condensed"/>
                <a:ea typeface="DIN Condensed"/>
                <a:cs typeface="DIN Condensed"/>
                <a:sym typeface="DIN Condensed"/>
              </a:defRPr>
            </a:pPr>
            <a:endParaRPr/>
          </a:p>
          <a:p>
            <a:pPr defTabSz="501253">
              <a:spcBef>
                <a:spcPts val="200"/>
              </a:spcBef>
              <a:defRPr sz="3600" cap="all">
                <a:solidFill>
                  <a:srgbClr val="575757"/>
                </a:solidFill>
                <a:latin typeface="DIN Condensed"/>
                <a:ea typeface="DIN Condensed"/>
                <a:cs typeface="DIN Condensed"/>
                <a:sym typeface="DIN Condensed"/>
              </a:defRPr>
            </a:pPr>
            <a:r>
              <a:t>Radiology</a:t>
            </a:r>
          </a:p>
        </p:txBody>
      </p:sp>
      <p:sp>
        <p:nvSpPr>
          <p:cNvPr id="206" name="Shape 206"/>
          <p:cNvSpPr/>
          <p:nvPr/>
        </p:nvSpPr>
        <p:spPr>
          <a:xfrm>
            <a:off x="9828122" y="1895798"/>
            <a:ext cx="4572532" cy="5262470"/>
          </a:xfrm>
          <a:prstGeom prst="rect">
            <a:avLst/>
          </a:prstGeom>
          <a:solidFill>
            <a:schemeClr val="accent2">
              <a:hueOff val="-2473793"/>
              <a:satOff val="-50209"/>
              <a:lumOff val="23543"/>
            </a:schemeClr>
          </a:solidFill>
          <a:ln w="12700">
            <a:miter lim="400000"/>
          </a:ln>
          <a:effectLst>
            <a:outerShdw blurRad="50800" dist="12700" rotWithShape="0">
              <a:srgbClr val="000000">
                <a:alpha val="50000"/>
              </a:srgbClr>
            </a:outerShdw>
          </a:effectLst>
          <a:extLst>
            <a:ext uri="{C572A759-6A51-4108-AA02-DFA0A04FC94B}">
              <ma14:wrappingTextBoxFlag xmlns:ma14="http://schemas.microsoft.com/office/mac/drawingml/2011/main" xmlns="" val="1"/>
            </a:ext>
          </a:extLst>
        </p:spPr>
        <p:txBody>
          <a:bodyPr lIns="55694" tIns="55694" rIns="55694" bIns="55694"/>
          <a:lstStyle/>
          <a:p>
            <a:pPr defTabSz="501253">
              <a:spcBef>
                <a:spcPts val="200"/>
              </a:spcBef>
              <a:defRPr sz="1200" cap="all">
                <a:solidFill>
                  <a:srgbClr val="575757"/>
                </a:solidFill>
                <a:latin typeface="DIN Condensed"/>
                <a:ea typeface="DIN Condensed"/>
                <a:cs typeface="DIN Condensed"/>
                <a:sym typeface="DIN Condensed"/>
              </a:defRPr>
            </a:pPr>
            <a:endParaRPr/>
          </a:p>
          <a:p>
            <a:pPr defTabSz="501253">
              <a:spcBef>
                <a:spcPts val="200"/>
              </a:spcBef>
              <a:defRPr sz="3600" cap="all">
                <a:solidFill>
                  <a:srgbClr val="575757"/>
                </a:solidFill>
                <a:latin typeface="DIN Condensed"/>
                <a:ea typeface="DIN Condensed"/>
                <a:cs typeface="DIN Condensed"/>
                <a:sym typeface="DIN Condensed"/>
              </a:defRPr>
            </a:pPr>
            <a:r>
              <a:t>Emergency workflow</a:t>
            </a:r>
          </a:p>
        </p:txBody>
      </p:sp>
      <p:sp>
        <p:nvSpPr>
          <p:cNvPr id="207" name="Shape 207"/>
          <p:cNvSpPr/>
          <p:nvPr/>
        </p:nvSpPr>
        <p:spPr>
          <a:xfrm>
            <a:off x="5281392" y="1895798"/>
            <a:ext cx="4444039" cy="5262470"/>
          </a:xfrm>
          <a:prstGeom prst="rect">
            <a:avLst/>
          </a:prstGeom>
          <a:solidFill>
            <a:srgbClr val="76C3E9"/>
          </a:solidFill>
          <a:ln w="12700">
            <a:miter lim="400000"/>
          </a:ln>
          <a:extLst>
            <a:ext uri="{C572A759-6A51-4108-AA02-DFA0A04FC94B}">
              <ma14:wrappingTextBoxFlag xmlns:ma14="http://schemas.microsoft.com/office/mac/drawingml/2011/main" xmlns="" val="1"/>
            </a:ext>
          </a:extLst>
        </p:spPr>
        <p:txBody>
          <a:bodyPr lIns="55694" tIns="55694" rIns="55694" bIns="55694"/>
          <a:lstStyle/>
          <a:p>
            <a:pPr defTabSz="501253">
              <a:spcBef>
                <a:spcPts val="200"/>
              </a:spcBef>
              <a:defRPr sz="1200" cap="all">
                <a:solidFill>
                  <a:srgbClr val="575757"/>
                </a:solidFill>
                <a:latin typeface="DIN Condensed"/>
                <a:ea typeface="DIN Condensed"/>
                <a:cs typeface="DIN Condensed"/>
                <a:sym typeface="DIN Condensed"/>
              </a:defRPr>
            </a:pPr>
            <a:endParaRPr/>
          </a:p>
          <a:p>
            <a:pPr defTabSz="501253">
              <a:spcBef>
                <a:spcPts val="200"/>
              </a:spcBef>
              <a:defRPr sz="3600" cap="all">
                <a:solidFill>
                  <a:srgbClr val="575757"/>
                </a:solidFill>
                <a:latin typeface="DIN Condensed"/>
                <a:ea typeface="DIN Condensed"/>
                <a:cs typeface="DIN Condensed"/>
                <a:sym typeface="DIN Condensed"/>
              </a:defRPr>
            </a:pPr>
            <a:r>
              <a:t>Pathology</a:t>
            </a:r>
          </a:p>
        </p:txBody>
      </p:sp>
      <p:sp>
        <p:nvSpPr>
          <p:cNvPr id="208" name="Shape 208"/>
          <p:cNvSpPr/>
          <p:nvPr/>
        </p:nvSpPr>
        <p:spPr>
          <a:xfrm>
            <a:off x="734663" y="7269104"/>
            <a:ext cx="13676794" cy="2822440"/>
          </a:xfrm>
          <a:prstGeom prst="rect">
            <a:avLst/>
          </a:prstGeom>
          <a:solidFill>
            <a:srgbClr val="73FCD6"/>
          </a:solidFill>
          <a:ln w="12700">
            <a:miter lim="400000"/>
          </a:ln>
          <a:effectLst>
            <a:outerShdw blurRad="50800" dist="12700" rotWithShape="0">
              <a:srgbClr val="000000">
                <a:alpha val="50000"/>
              </a:srgbClr>
            </a:outerShdw>
          </a:effectLst>
          <a:extLst>
            <a:ext uri="{C572A759-6A51-4108-AA02-DFA0A04FC94B}">
              <ma14:wrappingTextBoxFlag xmlns:ma14="http://schemas.microsoft.com/office/mac/drawingml/2011/main" xmlns="" val="1"/>
            </a:ext>
          </a:extLst>
        </p:spPr>
        <p:txBody>
          <a:bodyPr lIns="55694" tIns="55694" rIns="55694" bIns="55694"/>
          <a:lstStyle/>
          <a:p>
            <a:pPr defTabSz="501253">
              <a:spcBef>
                <a:spcPts val="200"/>
              </a:spcBef>
              <a:defRPr sz="1200" cap="all">
                <a:solidFill>
                  <a:srgbClr val="575757"/>
                </a:solidFill>
                <a:latin typeface="DIN Condensed"/>
                <a:ea typeface="DIN Condensed"/>
                <a:cs typeface="DIN Condensed"/>
                <a:sym typeface="DIN Condensed"/>
              </a:defRPr>
            </a:pPr>
            <a:endParaRPr/>
          </a:p>
          <a:p>
            <a:pPr defTabSz="501253">
              <a:spcBef>
                <a:spcPts val="200"/>
              </a:spcBef>
              <a:defRPr sz="3600" cap="all">
                <a:solidFill>
                  <a:srgbClr val="575757"/>
                </a:solidFill>
                <a:latin typeface="DIN Condensed"/>
                <a:ea typeface="DIN Condensed"/>
                <a:cs typeface="DIN Condensed"/>
                <a:sym typeface="DIN Condensed"/>
              </a:defRPr>
            </a:pPr>
            <a:r>
              <a:t>General</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sp>
        <p:nvSpPr>
          <p:cNvPr id="211" name="Shape 211"/>
          <p:cNvSpPr/>
          <p:nvPr/>
        </p:nvSpPr>
        <p:spPr>
          <a:xfrm>
            <a:off x="553467" y="1783294"/>
            <a:ext cx="14009239" cy="8467914"/>
          </a:xfrm>
          <a:prstGeom prst="roundRect">
            <a:avLst>
              <a:gd name="adj" fmla="val 2303"/>
            </a:avLst>
          </a:prstGeom>
          <a:solidFill>
            <a:srgbClr val="FFFFFF"/>
          </a:solidFill>
          <a:ln w="3175">
            <a:solidFill>
              <a:srgbClr val="31859C"/>
            </a:solidFill>
          </a:ln>
        </p:spPr>
        <p:txBody>
          <a:bodyPr lIns="15230" tIns="15230" rIns="15230" bIns="15230"/>
          <a:lstStyle/>
          <a:p>
            <a:pPr algn="l" defTabSz="1474603">
              <a:buSzPct val="75000"/>
              <a:defRPr sz="1400">
                <a:latin typeface="Calibri"/>
                <a:ea typeface="Calibri"/>
                <a:cs typeface="Calibri"/>
                <a:sym typeface="Calibri"/>
              </a:defRPr>
            </a:pPr>
            <a:r>
              <a:rPr lang="en-IN" dirty="0"/>
              <a:t> </a:t>
            </a:r>
            <a:r>
              <a:rPr lang="en-IN" dirty="0" smtClean="0"/>
              <a:t>    </a:t>
            </a:r>
            <a:r>
              <a:rPr lang="en-IN" sz="2000" b="1" dirty="0" smtClean="0"/>
              <a:t>Related to radiology-</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Disturbances are caused </a:t>
            </a:r>
            <a:r>
              <a:rPr lang="en-IN" sz="1400" dirty="0">
                <a:sym typeface="Calibri"/>
              </a:rPr>
              <a:t>in radiology due to breathing, tattoos, internal metal screw [IRREGULAR BREATHING = DO AGAIN] Blurred Images, ECG must be behind yellow </a:t>
            </a:r>
            <a:r>
              <a:rPr lang="en-IN" sz="1400" dirty="0" smtClean="0">
                <a:sym typeface="Calibri"/>
              </a:rPr>
              <a:t>line. So </a:t>
            </a:r>
            <a:r>
              <a:rPr lang="en-IN" sz="1400" dirty="0">
                <a:sym typeface="Calibri"/>
              </a:rPr>
              <a:t>Automatic peak detection </a:t>
            </a:r>
            <a:r>
              <a:rPr lang="en-IN" sz="1400" dirty="0" smtClean="0">
                <a:sym typeface="Calibri"/>
              </a:rPr>
              <a:t> should be there in </a:t>
            </a:r>
            <a:r>
              <a:rPr lang="en-IN" sz="1400" dirty="0">
                <a:sym typeface="Calibri"/>
              </a:rPr>
              <a:t>ECG to prevent false reading at early step </a:t>
            </a:r>
            <a:r>
              <a:rPr lang="en-IN" sz="1400" dirty="0" smtClean="0">
                <a:sym typeface="Calibri"/>
              </a:rPr>
              <a:t>.</a:t>
            </a:r>
          </a:p>
          <a:p>
            <a:pPr marL="285750" indent="-285750" algn="l" defTabSz="1474603">
              <a:buSzPct val="75000"/>
              <a:buFontTx/>
              <a:buChar char="-"/>
              <a:defRPr sz="1400">
                <a:latin typeface="Calibri"/>
                <a:ea typeface="Calibri"/>
                <a:cs typeface="Calibri"/>
                <a:sym typeface="Calibri"/>
              </a:defRPr>
            </a:pPr>
            <a:r>
              <a:rPr lang="en-IN" sz="1400" dirty="0">
                <a:sym typeface="Calibri"/>
              </a:rPr>
              <a:t>MRI </a:t>
            </a:r>
            <a:r>
              <a:rPr lang="en-IN" sz="1400" dirty="0" smtClean="0">
                <a:sym typeface="Calibri"/>
              </a:rPr>
              <a:t>is not </a:t>
            </a:r>
            <a:r>
              <a:rPr lang="en-IN" sz="1400" dirty="0">
                <a:sym typeface="Calibri"/>
              </a:rPr>
              <a:t>possible for fat </a:t>
            </a:r>
            <a:r>
              <a:rPr lang="en-IN" sz="1400" dirty="0" smtClean="0">
                <a:sym typeface="Calibri"/>
              </a:rPr>
              <a:t>people.</a:t>
            </a:r>
            <a:r>
              <a:rPr lang="en-IN" sz="1400" dirty="0">
                <a:sym typeface="Calibri"/>
              </a:rPr>
              <a:t> </a:t>
            </a:r>
            <a:r>
              <a:rPr lang="en-IN" sz="1400" dirty="0" smtClean="0">
                <a:sym typeface="Calibri"/>
              </a:rPr>
              <a:t> To overcome the problem wide </a:t>
            </a:r>
            <a:r>
              <a:rPr lang="en-IN" sz="1400" dirty="0">
                <a:sym typeface="Calibri"/>
              </a:rPr>
              <a:t>bore MRI </a:t>
            </a:r>
            <a:r>
              <a:rPr lang="en-IN" sz="1400" dirty="0" smtClean="0">
                <a:sym typeface="Calibri"/>
              </a:rPr>
              <a:t>machine should be used  </a:t>
            </a:r>
            <a:r>
              <a:rPr lang="en-IN" sz="1400" dirty="0">
                <a:sym typeface="Calibri"/>
              </a:rPr>
              <a:t>in which diameter can be increased</a:t>
            </a:r>
            <a:r>
              <a:rPr lang="en-IN" sz="1400" dirty="0" smtClean="0">
                <a:sym typeface="Calibri"/>
              </a:rPr>
              <a:t>, longer </a:t>
            </a:r>
            <a:r>
              <a:rPr lang="en-IN" sz="1400" dirty="0">
                <a:sym typeface="Calibri"/>
              </a:rPr>
              <a:t>needles and steadier beds</a:t>
            </a:r>
            <a:r>
              <a:rPr lang="en-IN" sz="1400" dirty="0" smtClean="0">
                <a:sym typeface="Calibri"/>
              </a:rPr>
              <a:t>.</a:t>
            </a:r>
          </a:p>
          <a:p>
            <a:pPr marL="285750" indent="-285750" algn="l" defTabSz="1474603">
              <a:buSzPct val="75000"/>
              <a:buFontTx/>
              <a:buChar char="-"/>
              <a:defRPr sz="1400">
                <a:latin typeface="Calibri"/>
                <a:ea typeface="Calibri"/>
                <a:cs typeface="Calibri"/>
                <a:sym typeface="Calibri"/>
              </a:defRPr>
            </a:pPr>
            <a:r>
              <a:rPr lang="en-IN" sz="1400" dirty="0">
                <a:sym typeface="Calibri"/>
              </a:rPr>
              <a:t>Helium level </a:t>
            </a:r>
            <a:r>
              <a:rPr lang="en-IN" sz="1400" dirty="0" smtClean="0">
                <a:sym typeface="Calibri"/>
              </a:rPr>
              <a:t>goes down </a:t>
            </a:r>
            <a:r>
              <a:rPr lang="en-IN" sz="1400" dirty="0">
                <a:sym typeface="Calibri"/>
              </a:rPr>
              <a:t>if temp [15-20 degree centigrade ] </a:t>
            </a:r>
            <a:r>
              <a:rPr lang="en-IN" sz="1400" dirty="0" smtClean="0">
                <a:sym typeface="Calibri"/>
              </a:rPr>
              <a:t>is not maintained. </a:t>
            </a:r>
            <a:r>
              <a:rPr lang="en-IN" sz="1400" dirty="0">
                <a:sym typeface="Calibri"/>
              </a:rPr>
              <a:t>C</a:t>
            </a:r>
            <a:r>
              <a:rPr lang="en-IN" sz="1400" dirty="0" smtClean="0">
                <a:sym typeface="Calibri"/>
              </a:rPr>
              <a:t>ontinuously </a:t>
            </a:r>
            <a:r>
              <a:rPr lang="en-IN" sz="1400" dirty="0">
                <a:sym typeface="Calibri"/>
              </a:rPr>
              <a:t>filled cryostat could be used which consumes a negligible amount of liquid helium. It can measure temperatures below 4.2K to room temperature and also control the pressure of the exchange gas in the </a:t>
            </a:r>
            <a:r>
              <a:rPr lang="en-IN" sz="1400" dirty="0" smtClean="0">
                <a:sym typeface="Calibri"/>
              </a:rPr>
              <a:t>vacuum.</a:t>
            </a:r>
          </a:p>
          <a:p>
            <a:pPr marL="285750" indent="-285750" algn="l" defTabSz="1474603">
              <a:buSzPct val="75000"/>
              <a:buFontTx/>
              <a:buChar char="-"/>
              <a:defRPr sz="1400">
                <a:latin typeface="Calibri"/>
                <a:ea typeface="Calibri"/>
                <a:cs typeface="Calibri"/>
                <a:sym typeface="Calibri"/>
              </a:defRPr>
            </a:pPr>
            <a:r>
              <a:rPr lang="en-IN" sz="1400" dirty="0">
                <a:sym typeface="Calibri"/>
              </a:rPr>
              <a:t>Communication problem for breathing between operator and patient [language barrier] care taker has to stand during radiology. Robot type technology could be used in the machine to stop the breathing of the patient for the required time.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Patients experience discomfort when they are transferred from one bed to other for tests. Bed with wheels for CT scan for easy patient </a:t>
            </a:r>
            <a:r>
              <a:rPr lang="en-IN" sz="1400" dirty="0" smtClean="0">
                <a:sym typeface="Calibri"/>
              </a:rPr>
              <a:t>transfer.</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Metal objects are not allowed inside the MRI room. </a:t>
            </a:r>
            <a:r>
              <a:rPr lang="en-IN" sz="1400" dirty="0">
                <a:sym typeface="Calibri"/>
              </a:rPr>
              <a:t>Using metal detector gate  before undergoing MRI </a:t>
            </a:r>
            <a:r>
              <a:rPr lang="en-IN" sz="1400" dirty="0" smtClean="0">
                <a:sym typeface="Calibri"/>
              </a:rPr>
              <a:t>the metal objects could be detected.</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Operating C-Arm again and again manually is a problem . Voice</a:t>
            </a:r>
            <a:r>
              <a:rPr lang="en-IN" sz="1400" dirty="0">
                <a:sym typeface="Calibri"/>
              </a:rPr>
              <a:t>/ Joystick based C arm </a:t>
            </a:r>
            <a:r>
              <a:rPr lang="en-IN" sz="1400" dirty="0" smtClean="0">
                <a:sym typeface="Calibri"/>
              </a:rPr>
              <a:t>operation could be done and sensors </a:t>
            </a:r>
            <a:r>
              <a:rPr lang="en-IN" sz="1400" dirty="0">
                <a:sym typeface="Calibri"/>
              </a:rPr>
              <a:t>in C arm </a:t>
            </a:r>
            <a:r>
              <a:rPr lang="en-IN" sz="1400" dirty="0" smtClean="0">
                <a:sym typeface="Calibri"/>
              </a:rPr>
              <a:t>could be used to </a:t>
            </a:r>
            <a:r>
              <a:rPr lang="en-IN" sz="1400" dirty="0">
                <a:sym typeface="Calibri"/>
              </a:rPr>
              <a:t>prevent </a:t>
            </a:r>
            <a:r>
              <a:rPr lang="en-IN" sz="1400" dirty="0" smtClean="0">
                <a:sym typeface="Calibri"/>
              </a:rPr>
              <a:t>collision.</a:t>
            </a:r>
          </a:p>
          <a:p>
            <a:pPr marL="285750" indent="-285750" algn="l" defTabSz="1474603">
              <a:buSzPct val="75000"/>
              <a:buFontTx/>
              <a:buChar char="-"/>
              <a:defRPr sz="1400">
                <a:latin typeface="Calibri"/>
                <a:ea typeface="Calibri"/>
                <a:cs typeface="Calibri"/>
                <a:sym typeface="Calibri"/>
              </a:defRPr>
            </a:pPr>
            <a:r>
              <a:rPr lang="en-IN" sz="1400" dirty="0">
                <a:sym typeface="Calibri"/>
              </a:rPr>
              <a:t>CT </a:t>
            </a:r>
            <a:r>
              <a:rPr lang="en-IN" sz="1400" dirty="0" smtClean="0">
                <a:sym typeface="Calibri"/>
              </a:rPr>
              <a:t>scan of leg of an injured person is a problem for him. Facility can be provided </a:t>
            </a:r>
            <a:r>
              <a:rPr lang="en-IN" sz="1400" dirty="0">
                <a:sym typeface="Calibri"/>
              </a:rPr>
              <a:t>where the patient doesn't have to lift his leg.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CT </a:t>
            </a:r>
            <a:r>
              <a:rPr lang="en-IN" sz="1400" dirty="0" smtClean="0">
                <a:sym typeface="Calibri"/>
              </a:rPr>
              <a:t>scan is dangerous for </a:t>
            </a:r>
            <a:r>
              <a:rPr lang="en-IN" sz="1400" dirty="0">
                <a:sym typeface="Calibri"/>
              </a:rPr>
              <a:t>pregnant </a:t>
            </a:r>
            <a:r>
              <a:rPr lang="en-IN" sz="1400" dirty="0" smtClean="0">
                <a:sym typeface="Calibri"/>
              </a:rPr>
              <a:t>ladies.</a:t>
            </a:r>
            <a:r>
              <a:rPr lang="en-IN" sz="1400" dirty="0">
                <a:sym typeface="Calibri"/>
              </a:rPr>
              <a:t> Shield could be used.CAT scans use 360 degrees of radiation…if only chest scan is to be performed a shield placed beneath back low around abdominal </a:t>
            </a:r>
            <a:r>
              <a:rPr lang="en-IN" sz="1400" dirty="0" err="1">
                <a:sym typeface="Calibri"/>
              </a:rPr>
              <a:t>area..and</a:t>
            </a:r>
            <a:r>
              <a:rPr lang="en-IN" sz="1400" dirty="0">
                <a:sym typeface="Calibri"/>
              </a:rPr>
              <a:t> a </a:t>
            </a:r>
            <a:r>
              <a:rPr lang="en-IN" sz="1400" dirty="0" err="1">
                <a:sym typeface="Calibri"/>
              </a:rPr>
              <a:t>sheild</a:t>
            </a:r>
            <a:r>
              <a:rPr lang="en-IN" sz="1400" dirty="0">
                <a:sym typeface="Calibri"/>
              </a:rPr>
              <a:t> placed over abdomen.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Manual selection of bone and cavity </a:t>
            </a:r>
            <a:r>
              <a:rPr lang="en-IN" sz="1400" dirty="0" smtClean="0">
                <a:sym typeface="Calibri"/>
              </a:rPr>
              <a:t>area is very time-consuming.</a:t>
            </a:r>
            <a:r>
              <a:rPr lang="en-IN" sz="1400" dirty="0">
                <a:sym typeface="Calibri"/>
              </a:rPr>
              <a:t> Software such as </a:t>
            </a:r>
            <a:r>
              <a:rPr lang="en-IN" sz="1400" dirty="0" err="1">
                <a:sym typeface="Calibri"/>
              </a:rPr>
              <a:t>photoshop</a:t>
            </a:r>
            <a:r>
              <a:rPr lang="en-IN" sz="1400" dirty="0">
                <a:sym typeface="Calibri"/>
              </a:rPr>
              <a:t> could be used for automatically detecting white areas. Machine learning could be used to feed the system with different pictures of bones and cavities and it could be matched with incoming view.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If patient is sedated breathing cant be regulated.</a:t>
            </a:r>
            <a:r>
              <a:rPr lang="en-IN" sz="1400" b="1" dirty="0">
                <a:sym typeface="Calibri"/>
              </a:rPr>
              <a:t> </a:t>
            </a:r>
            <a:r>
              <a:rPr lang="en-IN" sz="1400" dirty="0">
                <a:sym typeface="Calibri"/>
              </a:rPr>
              <a:t>Much finer modules could be used for taking image sequences when person is sedated.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Unnecessary exposure by C arm during </a:t>
            </a:r>
            <a:r>
              <a:rPr lang="en-IN" sz="1400" dirty="0" smtClean="0">
                <a:sym typeface="Calibri"/>
              </a:rPr>
              <a:t>positioning </a:t>
            </a:r>
            <a:r>
              <a:rPr lang="en-IN" sz="1400" dirty="0">
                <a:sym typeface="Calibri"/>
              </a:rPr>
              <a:t>at proper position. Using laser in C arm proper position of part to be scanned could be known. Also the machine should be able to detect area to be scanned.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The radiation details should be highlighted on </a:t>
            </a:r>
            <a:r>
              <a:rPr lang="en-IN" sz="1400" dirty="0">
                <a:sym typeface="Calibri"/>
              </a:rPr>
              <a:t>machine for patients to know and get </a:t>
            </a:r>
            <a:r>
              <a:rPr lang="en-IN" sz="1400" dirty="0" smtClean="0">
                <a:sym typeface="Calibri"/>
              </a:rPr>
              <a:t>comfortable with. Also dosiametricians should properly explain the amount of radiation which will affect them during radiation.</a:t>
            </a:r>
            <a:endParaRPr lang="en-IN" sz="1400" dirty="0">
              <a:sym typeface="Calibri"/>
            </a:endParaRPr>
          </a:p>
          <a:p>
            <a:pPr algn="l" defTabSz="1474603">
              <a:buSzPct val="75000"/>
              <a:defRPr sz="1400">
                <a:latin typeface="Calibri"/>
                <a:ea typeface="Calibri"/>
                <a:cs typeface="Calibri"/>
                <a:sym typeface="Calibri"/>
              </a:defRPr>
            </a:pPr>
            <a:endParaRPr lang="en-IN" sz="1400" dirty="0">
              <a:sym typeface="Calibri"/>
            </a:endParaRPr>
          </a:p>
          <a:p>
            <a:pPr algn="l" defTabSz="1474603">
              <a:buSzPct val="75000"/>
              <a:defRPr sz="1400">
                <a:latin typeface="Calibri"/>
                <a:ea typeface="Calibri"/>
                <a:cs typeface="Calibri"/>
                <a:sym typeface="Calibri"/>
              </a:defRPr>
            </a:pPr>
            <a:r>
              <a:rPr lang="en-IN" sz="2000" b="1" dirty="0" smtClean="0"/>
              <a:t>    Related </a:t>
            </a:r>
            <a:r>
              <a:rPr lang="en-IN" sz="2000" b="1" dirty="0"/>
              <a:t>to </a:t>
            </a:r>
            <a:r>
              <a:rPr lang="en-IN" sz="2000" b="1" dirty="0" smtClean="0"/>
              <a:t>pathology-</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When </a:t>
            </a:r>
            <a:r>
              <a:rPr lang="en-IN" sz="1400" dirty="0">
                <a:sym typeface="Calibri"/>
              </a:rPr>
              <a:t>test in </a:t>
            </a:r>
            <a:r>
              <a:rPr lang="en-IN" sz="1400" dirty="0" err="1">
                <a:sym typeface="Calibri"/>
              </a:rPr>
              <a:t>bioanalyzer</a:t>
            </a:r>
            <a:r>
              <a:rPr lang="en-IN" sz="1400" dirty="0">
                <a:sym typeface="Calibri"/>
              </a:rPr>
              <a:t> is done, machine does not self </a:t>
            </a:r>
            <a:r>
              <a:rPr lang="en-IN" sz="1400" dirty="0" smtClean="0">
                <a:sym typeface="Calibri"/>
              </a:rPr>
              <a:t>detect the anomalous readings, </a:t>
            </a:r>
            <a:r>
              <a:rPr lang="en-IN" sz="1400" dirty="0">
                <a:sym typeface="Calibri"/>
              </a:rPr>
              <a:t>lab assistant has to manually see </a:t>
            </a:r>
            <a:r>
              <a:rPr lang="en-IN" sz="1400" dirty="0" smtClean="0">
                <a:sym typeface="Calibri"/>
              </a:rPr>
              <a:t>graphs.</a:t>
            </a:r>
            <a:r>
              <a:rPr lang="en-IN" sz="1400" dirty="0">
                <a:sym typeface="Calibri"/>
              </a:rPr>
              <a:t> . Machine learning could be used which does auto-         </a:t>
            </a:r>
            <a:r>
              <a:rPr lang="en-IN" sz="1400" dirty="0" smtClean="0">
                <a:sym typeface="Calibri"/>
              </a:rPr>
              <a:t>  analysis.</a:t>
            </a:r>
          </a:p>
          <a:p>
            <a:pPr marL="285750" indent="-285750" algn="l" defTabSz="1474603">
              <a:buSzPct val="75000"/>
              <a:buFontTx/>
              <a:buChar char="-"/>
              <a:defRPr sz="1400">
                <a:latin typeface="Calibri"/>
                <a:ea typeface="Calibri"/>
                <a:cs typeface="Calibri"/>
                <a:sym typeface="Calibri"/>
              </a:defRPr>
            </a:pPr>
            <a:r>
              <a:rPr lang="en-IN" sz="1400" dirty="0">
                <a:sym typeface="Calibri"/>
              </a:rPr>
              <a:t>Sample must be tested in least time </a:t>
            </a:r>
            <a:r>
              <a:rPr lang="en-IN" sz="1400" dirty="0" smtClean="0">
                <a:sym typeface="Calibri"/>
              </a:rPr>
              <a:t>possible. So </a:t>
            </a:r>
            <a:r>
              <a:rPr lang="en-IN" sz="1400" dirty="0">
                <a:sym typeface="Calibri"/>
              </a:rPr>
              <a:t>c</a:t>
            </a:r>
            <a:r>
              <a:rPr lang="en-IN" sz="1400" dirty="0" smtClean="0">
                <a:sym typeface="Calibri"/>
              </a:rPr>
              <a:t>onveyor </a:t>
            </a:r>
            <a:r>
              <a:rPr lang="en-IN" sz="1400" dirty="0">
                <a:sym typeface="Calibri"/>
              </a:rPr>
              <a:t>mechanism to transfer sample to prevent sample quality </a:t>
            </a:r>
            <a:r>
              <a:rPr lang="en-IN" sz="1400" dirty="0" smtClean="0">
                <a:sym typeface="Calibri"/>
              </a:rPr>
              <a:t>loss.</a:t>
            </a:r>
          </a:p>
          <a:p>
            <a:pPr marL="285750" indent="-285750" algn="l" defTabSz="1474603">
              <a:buSzPct val="75000"/>
              <a:buFontTx/>
              <a:buChar char="-"/>
              <a:defRPr sz="1400">
                <a:latin typeface="Calibri"/>
                <a:ea typeface="Calibri"/>
                <a:cs typeface="Calibri"/>
                <a:sym typeface="Calibri"/>
              </a:defRPr>
            </a:pPr>
            <a:r>
              <a:rPr lang="en-IN" sz="1400" dirty="0">
                <a:sym typeface="Calibri"/>
              </a:rPr>
              <a:t>Sample are not marked properly and </a:t>
            </a:r>
            <a:r>
              <a:rPr lang="en-IN" sz="1400" dirty="0" smtClean="0">
                <a:sym typeface="Calibri"/>
              </a:rPr>
              <a:t>lost.</a:t>
            </a:r>
            <a:r>
              <a:rPr lang="en-IN" sz="1400" dirty="0">
                <a:sym typeface="Calibri"/>
              </a:rPr>
              <a:t> Test tubes could be barcoded in which the sample is taken.</a:t>
            </a:r>
            <a:r>
              <a:rPr lang="en-IN" sz="1400" dirty="0" smtClean="0">
                <a:sym typeface="Calibri"/>
              </a:rPr>
              <a:t> </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The lab areas are also infected with contagious diseases and infections.</a:t>
            </a:r>
            <a:r>
              <a:rPr lang="en-IN" sz="1400" b="1" dirty="0">
                <a:sym typeface="Calibri"/>
              </a:rPr>
              <a:t> </a:t>
            </a:r>
            <a:r>
              <a:rPr lang="en-IN" sz="1400" dirty="0" smtClean="0">
                <a:sym typeface="Calibri"/>
              </a:rPr>
              <a:t>These areas should </a:t>
            </a:r>
            <a:r>
              <a:rPr lang="en-IN" sz="1400" dirty="0">
                <a:sym typeface="Calibri"/>
              </a:rPr>
              <a:t>follow proper sanitization policy and also these places should be </a:t>
            </a:r>
            <a:r>
              <a:rPr lang="en-IN" sz="1400" dirty="0" err="1">
                <a:sym typeface="Calibri"/>
              </a:rPr>
              <a:t>continuosly</a:t>
            </a:r>
            <a:r>
              <a:rPr lang="en-IN" sz="1400" dirty="0">
                <a:sym typeface="Calibri"/>
              </a:rPr>
              <a:t> probed for different microbes present even in the air.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endParaRPr lang="en-IN" sz="1400" dirty="0" smtClean="0">
              <a:sym typeface="Calibri"/>
            </a:endParaRPr>
          </a:p>
          <a:p>
            <a:pPr algn="l" defTabSz="1474603">
              <a:buSzPct val="75000"/>
              <a:defRPr sz="1400">
                <a:latin typeface="Calibri"/>
                <a:ea typeface="Calibri"/>
                <a:cs typeface="Calibri"/>
                <a:sym typeface="Calibri"/>
              </a:defRPr>
            </a:pPr>
            <a:r>
              <a:rPr lang="en-IN" sz="2000" b="1" dirty="0" smtClean="0">
                <a:sym typeface="Calibri"/>
              </a:rPr>
              <a:t>    General-</a:t>
            </a:r>
            <a:endParaRPr lang="en-IN" sz="20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  Often </a:t>
            </a:r>
            <a:r>
              <a:rPr lang="en-IN" sz="1400" dirty="0">
                <a:sym typeface="Calibri"/>
              </a:rPr>
              <a:t>doctor and patient are not in complete contact with each </a:t>
            </a:r>
            <a:r>
              <a:rPr lang="en-IN" sz="1400" dirty="0" smtClean="0">
                <a:sym typeface="Calibri"/>
              </a:rPr>
              <a:t>other . So </a:t>
            </a:r>
            <a:r>
              <a:rPr lang="en-IN" sz="1400" dirty="0">
                <a:sym typeface="Calibri"/>
              </a:rPr>
              <a:t>it could cause problems. </a:t>
            </a:r>
            <a:r>
              <a:rPr lang="en-IN" sz="1400" dirty="0" smtClean="0">
                <a:sym typeface="Calibri"/>
              </a:rPr>
              <a:t>App </a:t>
            </a:r>
            <a:r>
              <a:rPr lang="en-IN" sz="1400" dirty="0">
                <a:sym typeface="Calibri"/>
              </a:rPr>
              <a:t>notifications for medication, video conferencing, </a:t>
            </a:r>
            <a:r>
              <a:rPr lang="en-IN" sz="1400" dirty="0" err="1" smtClean="0">
                <a:sym typeface="Calibri"/>
              </a:rPr>
              <a:t>etc</a:t>
            </a:r>
            <a:r>
              <a:rPr lang="en-IN" sz="1400" dirty="0" smtClean="0">
                <a:sym typeface="Calibri"/>
              </a:rPr>
              <a:t> could be put in place to       overcome it.</a:t>
            </a:r>
          </a:p>
          <a:p>
            <a:pPr marL="342900" indent="-342900" algn="l" defTabSz="1474603">
              <a:buSzPct val="75000"/>
              <a:buFontTx/>
              <a:buChar char="-"/>
              <a:defRPr sz="1400">
                <a:latin typeface="Calibri"/>
                <a:ea typeface="Calibri"/>
                <a:cs typeface="Calibri"/>
                <a:sym typeface="Calibri"/>
              </a:defRPr>
            </a:pPr>
            <a:r>
              <a:rPr lang="en-IN" sz="1400" dirty="0">
                <a:sym typeface="Calibri"/>
              </a:rPr>
              <a:t>Improper waste disposal </a:t>
            </a:r>
            <a:r>
              <a:rPr lang="en-IN" sz="1400" dirty="0" smtClean="0">
                <a:sym typeface="Calibri"/>
              </a:rPr>
              <a:t>in hospitals is there. </a:t>
            </a:r>
            <a:r>
              <a:rPr lang="en-IN" sz="1400" dirty="0">
                <a:sym typeface="Calibri"/>
              </a:rPr>
              <a:t>Incineration could be used. Autoclave is also an efficient method. </a:t>
            </a:r>
            <a:r>
              <a:rPr lang="en-IN" sz="1400" dirty="0" smtClean="0">
                <a:sym typeface="Calibri"/>
              </a:rPr>
              <a:t>Bleach , heat , alkaline </a:t>
            </a:r>
            <a:r>
              <a:rPr lang="en-IN" sz="1400" dirty="0">
                <a:sym typeface="Calibri"/>
              </a:rPr>
              <a:t>digesters could be used to disinfect biomedical waste. </a:t>
            </a:r>
            <a:endParaRPr lang="en-IN" sz="1400" dirty="0" smtClean="0">
              <a:sym typeface="Calibri"/>
            </a:endParaRPr>
          </a:p>
          <a:p>
            <a:pPr marL="342900" indent="-342900" algn="l" defTabSz="1474603">
              <a:buSzPct val="75000"/>
              <a:buFontTx/>
              <a:buChar char="-"/>
              <a:defRPr sz="1400">
                <a:latin typeface="Calibri"/>
                <a:ea typeface="Calibri"/>
                <a:cs typeface="Calibri"/>
                <a:sym typeface="Calibri"/>
              </a:defRPr>
            </a:pPr>
            <a:r>
              <a:rPr lang="en-IN" sz="1400" dirty="0">
                <a:sym typeface="Calibri"/>
              </a:rPr>
              <a:t>Electricity generator </a:t>
            </a:r>
            <a:r>
              <a:rPr lang="en-IN" sz="1400" dirty="0" smtClean="0">
                <a:sym typeface="Calibri"/>
              </a:rPr>
              <a:t>is not </a:t>
            </a:r>
            <a:r>
              <a:rPr lang="en-IN" sz="1400" dirty="0">
                <a:sym typeface="Calibri"/>
              </a:rPr>
              <a:t>available for sufficient time</a:t>
            </a:r>
            <a:r>
              <a:rPr lang="en-IN" sz="1400" dirty="0" smtClean="0">
                <a:sym typeface="Calibri"/>
              </a:rPr>
              <a:t>. </a:t>
            </a:r>
            <a:r>
              <a:rPr lang="en-IN" sz="1400" dirty="0">
                <a:sym typeface="Calibri"/>
              </a:rPr>
              <a:t>Some source for storing the energy at other times could be used which would power the AC when power issues are there. </a:t>
            </a:r>
            <a:endParaRPr lang="en-IN" sz="1400" dirty="0" smtClean="0">
              <a:sym typeface="Calibri"/>
            </a:endParaRPr>
          </a:p>
          <a:p>
            <a:pPr marL="342900" indent="-342900" algn="l" defTabSz="1474603">
              <a:buSzPct val="75000"/>
              <a:buFontTx/>
              <a:buChar char="-"/>
              <a:defRPr sz="1400">
                <a:latin typeface="Calibri"/>
                <a:ea typeface="Calibri"/>
                <a:cs typeface="Calibri"/>
                <a:sym typeface="Calibri"/>
              </a:defRPr>
            </a:pPr>
            <a:r>
              <a:rPr lang="en-IN" sz="1400" dirty="0">
                <a:sym typeface="Calibri"/>
              </a:rPr>
              <a:t>Distant care taking of patients using sensor and video chat. [Rural area</a:t>
            </a:r>
            <a:r>
              <a:rPr lang="en-IN" sz="1400" dirty="0" smtClean="0">
                <a:sym typeface="Calibri"/>
              </a:rPr>
              <a:t>].</a:t>
            </a:r>
          </a:p>
          <a:p>
            <a:pPr algn="l" defTabSz="1474603">
              <a:buSzPct val="75000"/>
              <a:defRPr sz="1400">
                <a:latin typeface="Calibri"/>
                <a:ea typeface="Calibri"/>
                <a:cs typeface="Calibri"/>
                <a:sym typeface="Calibri"/>
              </a:defRPr>
            </a:pPr>
            <a:endParaRPr lang="en-IN" sz="1400" dirty="0"/>
          </a:p>
          <a:p>
            <a:pPr marL="285750" indent="-285750" algn="l" defTabSz="1474603">
              <a:buSzPct val="75000"/>
              <a:buFontTx/>
              <a:buChar char="-"/>
              <a:defRPr sz="1400">
                <a:latin typeface="Calibri"/>
                <a:ea typeface="Calibri"/>
                <a:cs typeface="Calibri"/>
                <a:sym typeface="Calibri"/>
              </a:defRPr>
            </a:pPr>
            <a:endParaRPr lang="en-IN" sz="1400" dirty="0" smtClean="0">
              <a:sym typeface="Calibri"/>
            </a:endParaRPr>
          </a:p>
          <a:p>
            <a:pPr algn="l" defTabSz="1474603">
              <a:buSzPct val="75000"/>
              <a:defRPr sz="1400">
                <a:latin typeface="Calibri"/>
                <a:ea typeface="Calibri"/>
                <a:cs typeface="Calibri"/>
                <a:sym typeface="Calibri"/>
              </a:defRPr>
            </a:pPr>
            <a:endParaRPr lang="en-IN" sz="1400" b="1" dirty="0" smtClean="0">
              <a:sym typeface="Calibri"/>
            </a:endParaRPr>
          </a:p>
          <a:p>
            <a:pPr algn="l" defTabSz="1474603">
              <a:buSzPct val="75000"/>
              <a:defRPr sz="1400">
                <a:latin typeface="Calibri"/>
                <a:ea typeface="Calibri"/>
                <a:cs typeface="Calibri"/>
                <a:sym typeface="Calibri"/>
              </a:defRPr>
            </a:pPr>
            <a:r>
              <a:rPr lang="en-IN" sz="1400" b="1" dirty="0" smtClean="0">
                <a:sym typeface="Calibri"/>
              </a:rPr>
              <a:t> </a:t>
            </a:r>
            <a:endParaRPr lang="en-IN" sz="1400" dirty="0" smtClean="0">
              <a:sym typeface="Calibri"/>
            </a:endParaRPr>
          </a:p>
          <a:p>
            <a:pPr algn="l" defTabSz="1474603">
              <a:buSzPct val="75000"/>
              <a:defRPr sz="1400">
                <a:latin typeface="Calibri"/>
                <a:ea typeface="Calibri"/>
                <a:cs typeface="Calibri"/>
                <a:sym typeface="Calibri"/>
              </a:defRPr>
            </a:pPr>
            <a:endParaRPr lang="en-IN" sz="2000" dirty="0" smtClean="0"/>
          </a:p>
          <a:p>
            <a:pPr algn="l" defTabSz="1474603">
              <a:buSzPct val="75000"/>
              <a:defRPr sz="1400">
                <a:latin typeface="Calibri"/>
                <a:ea typeface="Calibri"/>
                <a:cs typeface="Calibri"/>
                <a:sym typeface="Calibri"/>
              </a:defRPr>
            </a:pPr>
            <a:endParaRPr dirty="0"/>
          </a:p>
        </p:txBody>
      </p:sp>
      <p:grpSp>
        <p:nvGrpSpPr>
          <p:cNvPr id="214" name="Group 214"/>
          <p:cNvGrpSpPr/>
          <p:nvPr/>
        </p:nvGrpSpPr>
        <p:grpSpPr>
          <a:xfrm>
            <a:off x="551881" y="398988"/>
            <a:ext cx="14009238" cy="729181"/>
            <a:chOff x="0" y="52568"/>
            <a:chExt cx="14009237" cy="729180"/>
          </a:xfrm>
        </p:grpSpPr>
        <p:sp>
          <p:nvSpPr>
            <p:cNvPr id="212" name="Shape 212"/>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213" name="Shape 213"/>
            <p:cNvSpPr/>
            <p:nvPr/>
          </p:nvSpPr>
          <p:spPr>
            <a:xfrm>
              <a:off x="6287457" y="120164"/>
              <a:ext cx="1434324" cy="5939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5694" tIns="55694" rIns="55694" bIns="55694" numCol="1" anchor="ctr">
              <a:spAutoFit/>
            </a:bodyPr>
            <a:lstStyle>
              <a:lvl1pPr>
                <a:defRPr sz="3200"/>
              </a:lvl1pPr>
            </a:lstStyle>
            <a:p>
              <a:r>
                <a:t>Team 3</a:t>
              </a:r>
            </a:p>
          </p:txBody>
        </p:sp>
      </p:grpSp>
      <p:pic>
        <p:nvPicPr>
          <p:cNvPr id="215"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pic>
        <p:nvPicPr>
          <p:cNvPr id="216"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219" name="Group 219"/>
          <p:cNvGrpSpPr/>
          <p:nvPr/>
        </p:nvGrpSpPr>
        <p:grpSpPr>
          <a:xfrm>
            <a:off x="553467" y="1235143"/>
            <a:ext cx="14009239" cy="386718"/>
            <a:chOff x="0" y="0"/>
            <a:chExt cx="14009237" cy="386716"/>
          </a:xfrm>
        </p:grpSpPr>
        <p:sp>
          <p:nvSpPr>
            <p:cNvPr id="217" name="Shape 217"/>
            <p:cNvSpPr/>
            <p:nvPr/>
          </p:nvSpPr>
          <p:spPr>
            <a:xfrm>
              <a:off x="0" y="0"/>
              <a:ext cx="14009239" cy="386717"/>
            </a:xfrm>
            <a:prstGeom prst="roundRect">
              <a:avLst>
                <a:gd name="adj" fmla="val 16667"/>
              </a:avLst>
            </a:prstGeom>
            <a:solidFill>
              <a:srgbClr val="641946"/>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18" name="Shape 218"/>
            <p:cNvSpPr/>
            <p:nvPr/>
          </p:nvSpPr>
          <p:spPr>
            <a:xfrm>
              <a:off x="18877" y="70177"/>
              <a:ext cx="13971483"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Proposed ideas overall</a:t>
              </a:r>
            </a:p>
          </p:txBody>
        </p:sp>
      </p:grpSp>
    </p:spTree>
    <p:extLst>
      <p:ext uri="{BB962C8B-B14F-4D97-AF65-F5344CB8AC3E}">
        <p14:creationId xmlns:p14="http://schemas.microsoft.com/office/powerpoint/2010/main" val="453706630"/>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sp>
        <p:nvSpPr>
          <p:cNvPr id="211" name="Shape 211"/>
          <p:cNvSpPr/>
          <p:nvPr/>
        </p:nvSpPr>
        <p:spPr>
          <a:xfrm>
            <a:off x="553467" y="1783294"/>
            <a:ext cx="14009239" cy="8467914"/>
          </a:xfrm>
          <a:prstGeom prst="roundRect">
            <a:avLst>
              <a:gd name="adj" fmla="val 2303"/>
            </a:avLst>
          </a:prstGeom>
          <a:solidFill>
            <a:srgbClr val="FFFFFF"/>
          </a:solidFill>
          <a:ln w="3175">
            <a:solidFill>
              <a:srgbClr val="31859C"/>
            </a:solidFill>
          </a:ln>
        </p:spPr>
        <p:txBody>
          <a:bodyPr lIns="15230" tIns="15230" rIns="15230" bIns="15230"/>
          <a:lstStyle/>
          <a:p>
            <a:pPr algn="l" defTabSz="1474603">
              <a:buSzPct val="75000"/>
              <a:defRPr sz="1400">
                <a:latin typeface="Calibri"/>
                <a:ea typeface="Calibri"/>
                <a:cs typeface="Calibri"/>
                <a:sym typeface="Calibri"/>
              </a:defRPr>
            </a:pPr>
            <a:r>
              <a:rPr lang="en-IN" dirty="0"/>
              <a:t> </a:t>
            </a:r>
            <a:r>
              <a:rPr lang="en-IN" dirty="0" smtClean="0"/>
              <a:t>    </a:t>
            </a:r>
            <a:r>
              <a:rPr lang="en-IN" sz="1400" dirty="0">
                <a:sym typeface="Calibri"/>
              </a:rPr>
              <a:t> </a:t>
            </a:r>
            <a:r>
              <a:rPr lang="en-IN" sz="1400" dirty="0" smtClean="0">
                <a:sym typeface="Calibri"/>
              </a:rPr>
              <a:t>    </a:t>
            </a:r>
            <a:r>
              <a:rPr lang="en-IN" sz="2000" b="1" dirty="0" smtClean="0">
                <a:sym typeface="Calibri"/>
              </a:rPr>
              <a:t>General (</a:t>
            </a:r>
            <a:r>
              <a:rPr lang="en-IN" sz="2000" b="1" dirty="0" err="1" smtClean="0">
                <a:sym typeface="Calibri"/>
              </a:rPr>
              <a:t>Cont</a:t>
            </a:r>
            <a:r>
              <a:rPr lang="en-IN" sz="2000" b="1" dirty="0" smtClean="0">
                <a:sym typeface="Calibri"/>
              </a:rPr>
              <a:t>)-</a:t>
            </a:r>
            <a:endParaRPr lang="en-IN" sz="20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Recording </a:t>
            </a:r>
            <a:r>
              <a:rPr lang="en-IN" sz="1400" dirty="0">
                <a:sym typeface="Calibri"/>
              </a:rPr>
              <a:t>surgeries based on R pi for training purposes</a:t>
            </a:r>
            <a:r>
              <a:rPr lang="en-IN" sz="1400" dirty="0" smtClean="0">
                <a:sym typeface="Calibri"/>
              </a:rPr>
              <a:t>.</a:t>
            </a:r>
          </a:p>
          <a:p>
            <a:pPr marL="285750" indent="-285750" algn="l" defTabSz="1474603">
              <a:buSzPct val="75000"/>
              <a:buFontTx/>
              <a:buChar char="-"/>
              <a:defRPr sz="1400">
                <a:latin typeface="Calibri"/>
                <a:ea typeface="Calibri"/>
                <a:cs typeface="Calibri"/>
                <a:sym typeface="Calibri"/>
              </a:defRPr>
            </a:pPr>
            <a:r>
              <a:rPr lang="en-IN" sz="1400" dirty="0">
                <a:sym typeface="Calibri"/>
              </a:rPr>
              <a:t>Pi based cell micro organism counter </a:t>
            </a:r>
            <a:r>
              <a:rPr lang="en-IN" sz="1400" dirty="0" smtClean="0">
                <a:sym typeface="Calibri"/>
              </a:rPr>
              <a:t>.</a:t>
            </a:r>
          </a:p>
          <a:p>
            <a:pPr marL="285750" indent="-285750" algn="l" defTabSz="1474603">
              <a:buSzPct val="75000"/>
              <a:buFontTx/>
              <a:buChar char="-"/>
              <a:defRPr sz="1400">
                <a:latin typeface="Calibri"/>
                <a:ea typeface="Calibri"/>
                <a:cs typeface="Calibri"/>
                <a:sym typeface="Calibri"/>
              </a:defRPr>
            </a:pPr>
            <a:r>
              <a:rPr lang="en-IN" sz="1400" dirty="0">
                <a:sym typeface="Calibri"/>
              </a:rPr>
              <a:t>MRI machine and CT machine is always kept on, kinetic energy is wasted. A battery with capacitor could be used for storing the kinetic energy into potential energy that could be put to other use later.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People do not recognise where to go, lack of interpretable </a:t>
            </a:r>
            <a:r>
              <a:rPr lang="en-IN" sz="1400" dirty="0" err="1">
                <a:sym typeface="Calibri"/>
              </a:rPr>
              <a:t>signages</a:t>
            </a:r>
            <a:r>
              <a:rPr lang="en-IN" sz="1400" dirty="0">
                <a:sym typeface="Calibri"/>
              </a:rPr>
              <a:t>. Use colour coded department and room </a:t>
            </a:r>
            <a:r>
              <a:rPr lang="en-IN" sz="1400" dirty="0" err="1">
                <a:sym typeface="Calibri"/>
              </a:rPr>
              <a:t>signages</a:t>
            </a:r>
            <a:r>
              <a:rPr lang="en-IN" sz="1400" dirty="0">
                <a:sym typeface="Calibri"/>
              </a:rPr>
              <a:t>, make hospital more friendly and </a:t>
            </a:r>
            <a:r>
              <a:rPr lang="en-IN" sz="1400" dirty="0" err="1" smtClean="0">
                <a:sym typeface="Calibri"/>
              </a:rPr>
              <a:t>lively.Use</a:t>
            </a:r>
            <a:r>
              <a:rPr lang="en-IN" sz="1400" dirty="0" smtClean="0">
                <a:sym typeface="Calibri"/>
              </a:rPr>
              <a:t> </a:t>
            </a:r>
            <a:r>
              <a:rPr lang="en-IN" sz="1400" dirty="0">
                <a:sym typeface="Calibri"/>
              </a:rPr>
              <a:t>RFID based smart traffic </a:t>
            </a:r>
            <a:r>
              <a:rPr lang="en-IN" sz="1400" dirty="0" err="1" smtClean="0">
                <a:sym typeface="Calibri"/>
              </a:rPr>
              <a:t>management.Language</a:t>
            </a:r>
            <a:r>
              <a:rPr lang="en-IN" sz="1400" dirty="0" smtClean="0">
                <a:sym typeface="Calibri"/>
              </a:rPr>
              <a:t> </a:t>
            </a:r>
            <a:r>
              <a:rPr lang="en-IN" sz="1400" dirty="0">
                <a:sym typeface="Calibri"/>
              </a:rPr>
              <a:t>independent </a:t>
            </a:r>
            <a:r>
              <a:rPr lang="en-IN" sz="1400" dirty="0" err="1">
                <a:sym typeface="Calibri"/>
              </a:rPr>
              <a:t>signages</a:t>
            </a:r>
            <a:r>
              <a:rPr lang="en-IN" sz="1400" dirty="0">
                <a:sym typeface="Calibri"/>
              </a:rPr>
              <a:t> </a:t>
            </a:r>
            <a:r>
              <a:rPr lang="en-IN" sz="1400" dirty="0" smtClean="0">
                <a:sym typeface="Calibri"/>
              </a:rPr>
              <a:t>.</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People have to wait a lot in queue.</a:t>
            </a:r>
            <a:r>
              <a:rPr lang="en-IN" sz="1400" dirty="0">
                <a:sym typeface="Calibri"/>
              </a:rPr>
              <a:t> Provide direct registration on app which could be done by the patient anywhere.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Many invasive tests, requiring pricking causing wounds and </a:t>
            </a:r>
            <a:r>
              <a:rPr lang="en-IN" sz="1400" dirty="0" smtClean="0">
                <a:sym typeface="Calibri"/>
              </a:rPr>
              <a:t>pain.</a:t>
            </a:r>
            <a:r>
              <a:rPr lang="en-IN" sz="1400" dirty="0">
                <a:sym typeface="Calibri"/>
              </a:rPr>
              <a:t> Sensor based non-</a:t>
            </a:r>
            <a:r>
              <a:rPr lang="en-IN" sz="1400" dirty="0" err="1">
                <a:sym typeface="Calibri"/>
              </a:rPr>
              <a:t>envasive</a:t>
            </a:r>
            <a:r>
              <a:rPr lang="en-IN" sz="1400" dirty="0">
                <a:sym typeface="Calibri"/>
              </a:rPr>
              <a:t> techniques could be used.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Segregating and recycling biomedical waste : recycling plastic and using ash as </a:t>
            </a:r>
            <a:r>
              <a:rPr lang="en-IN" sz="1400" dirty="0" smtClean="0">
                <a:sym typeface="Calibri"/>
              </a:rPr>
              <a:t>manure.</a:t>
            </a:r>
          </a:p>
          <a:p>
            <a:pPr marL="285750" indent="-285750" algn="l" defTabSz="1474603">
              <a:buSzPct val="75000"/>
              <a:buFontTx/>
              <a:buChar char="-"/>
              <a:defRPr sz="1400">
                <a:latin typeface="Calibri"/>
                <a:ea typeface="Calibri"/>
                <a:cs typeface="Calibri"/>
                <a:sym typeface="Calibri"/>
              </a:defRPr>
            </a:pPr>
            <a:r>
              <a:rPr lang="en-IN" sz="1400" dirty="0">
                <a:sym typeface="Calibri"/>
              </a:rPr>
              <a:t>Keeping pace with new drug launches and placing orders </a:t>
            </a:r>
            <a:r>
              <a:rPr lang="en-IN" sz="1400" dirty="0" smtClean="0">
                <a:sym typeface="Calibri"/>
              </a:rPr>
              <a:t>accordingly.</a:t>
            </a:r>
            <a:r>
              <a:rPr lang="en-IN" sz="1400" dirty="0">
                <a:sym typeface="Calibri"/>
              </a:rPr>
              <a:t> Registering with such suppliers through some online system who directly update the new drugs which they get.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People have many cultural differences due to which they don’t undergo some operations.</a:t>
            </a:r>
            <a:r>
              <a:rPr lang="en-IN" sz="1400" dirty="0">
                <a:sym typeface="Calibri"/>
              </a:rPr>
              <a:t> People should be taught about efficient methods which may not lie in there cultural boundaries but can help in saving their lives.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Attaching camera on drill machine for one drilling.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No effective and simple insurance policy for Indian </a:t>
            </a:r>
            <a:r>
              <a:rPr lang="en-IN" sz="1400" dirty="0" smtClean="0">
                <a:sym typeface="Calibri"/>
              </a:rPr>
              <a:t>patients is there at the moment. </a:t>
            </a:r>
            <a:r>
              <a:rPr lang="en-IN" sz="1400" dirty="0">
                <a:sym typeface="Calibri"/>
              </a:rPr>
              <a:t>Good insurance policies should be made which profit both the patient and the company providing the </a:t>
            </a:r>
            <a:r>
              <a:rPr lang="en-IN" sz="1400" dirty="0" smtClean="0">
                <a:sym typeface="Calibri"/>
              </a:rPr>
              <a:t>policy.</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To get training for instruments a person proficient in this or an engineer needs to come. </a:t>
            </a:r>
            <a:r>
              <a:rPr lang="en-IN" sz="1400" dirty="0">
                <a:sym typeface="Calibri"/>
              </a:rPr>
              <a:t>Surgery Video and virtual training using VR for machine </a:t>
            </a:r>
            <a:r>
              <a:rPr lang="en-IN" sz="1400" dirty="0" smtClean="0">
                <a:sym typeface="Calibri"/>
              </a:rPr>
              <a:t>use</a:t>
            </a:r>
            <a:r>
              <a:rPr lang="en-IN" sz="1400" dirty="0">
                <a:sym typeface="Calibri"/>
              </a:rPr>
              <a:t> </a:t>
            </a:r>
            <a:r>
              <a:rPr lang="en-IN" sz="1400" dirty="0" smtClean="0">
                <a:sym typeface="Calibri"/>
              </a:rPr>
              <a:t>could be used instead.</a:t>
            </a:r>
          </a:p>
          <a:p>
            <a:pPr marL="285750" indent="-285750" algn="l" defTabSz="1474603">
              <a:buSzPct val="75000"/>
              <a:buFontTx/>
              <a:buChar char="-"/>
              <a:defRPr sz="1400">
                <a:latin typeface="Calibri"/>
                <a:ea typeface="Calibri"/>
                <a:cs typeface="Calibri"/>
                <a:sym typeface="Calibri"/>
              </a:defRPr>
            </a:pPr>
            <a:r>
              <a:rPr lang="en-IN" sz="1400" dirty="0">
                <a:sym typeface="Calibri"/>
              </a:rPr>
              <a:t>Hospitals often do not use complete machine </a:t>
            </a:r>
            <a:r>
              <a:rPr lang="en-IN" sz="1400" dirty="0" smtClean="0">
                <a:sym typeface="Calibri"/>
              </a:rPr>
              <a:t>functionality. </a:t>
            </a:r>
            <a:r>
              <a:rPr lang="en-IN" sz="1400" dirty="0">
                <a:sym typeface="Calibri"/>
              </a:rPr>
              <a:t>People could be taught to use these </a:t>
            </a:r>
            <a:r>
              <a:rPr lang="en-IN" sz="1400" dirty="0" smtClean="0">
                <a:sym typeface="Calibri"/>
              </a:rPr>
              <a:t>functionalities </a:t>
            </a:r>
            <a:r>
              <a:rPr lang="en-IN" sz="1400" dirty="0">
                <a:sym typeface="Calibri"/>
              </a:rPr>
              <a:t>safely and effectively. </a:t>
            </a:r>
            <a:endParaRPr lang="en-IN" sz="1400" dirty="0" smtClean="0">
              <a:sym typeface="Calibri"/>
            </a:endParaRPr>
          </a:p>
          <a:p>
            <a:pPr marL="342900" indent="-342900" algn="l" defTabSz="1474603">
              <a:buSzPct val="75000"/>
              <a:buFontTx/>
              <a:buChar char="-"/>
              <a:defRPr sz="1400">
                <a:latin typeface="Calibri"/>
                <a:ea typeface="Calibri"/>
                <a:cs typeface="Calibri"/>
                <a:sym typeface="Calibri"/>
              </a:defRPr>
            </a:pPr>
            <a:r>
              <a:rPr lang="en-IN" sz="1400" dirty="0">
                <a:sym typeface="Calibri"/>
              </a:rPr>
              <a:t>Hospital Independent ambulance and ambulance goes to nearest hospital ; get patient information through GPS of mobile  in case of any casualty. Also preparation in advance could be done before emergency as per notification from ambulance .</a:t>
            </a:r>
          </a:p>
          <a:p>
            <a:pPr marL="342900" indent="-342900" algn="l" defTabSz="1474603">
              <a:buSzPct val="75000"/>
              <a:buFontTx/>
              <a:buChar char="-"/>
              <a:defRPr sz="1400">
                <a:latin typeface="Calibri"/>
                <a:ea typeface="Calibri"/>
                <a:cs typeface="Calibri"/>
                <a:sym typeface="Calibri"/>
              </a:defRPr>
            </a:pPr>
            <a:r>
              <a:rPr lang="en-IN" sz="1400" dirty="0">
                <a:sym typeface="Calibri"/>
              </a:rPr>
              <a:t> Many women have misconception that mammography procedure is quite painful which is not </a:t>
            </a:r>
            <a:r>
              <a:rPr lang="en-IN" sz="1400" dirty="0" err="1">
                <a:sym typeface="Calibri"/>
              </a:rPr>
              <a:t>infact</a:t>
            </a:r>
            <a:r>
              <a:rPr lang="en-IN" sz="1400" dirty="0">
                <a:sym typeface="Calibri"/>
              </a:rPr>
              <a:t>. So awareness app for women could be made.</a:t>
            </a:r>
          </a:p>
          <a:p>
            <a:pPr marL="342900" indent="-342900" algn="l" defTabSz="1474603">
              <a:buSzPct val="75000"/>
              <a:buFontTx/>
              <a:buChar char="-"/>
              <a:defRPr sz="1400">
                <a:latin typeface="Calibri"/>
                <a:ea typeface="Calibri"/>
                <a:cs typeface="Calibri"/>
                <a:sym typeface="Calibri"/>
              </a:defRPr>
            </a:pPr>
            <a:r>
              <a:rPr lang="en-IN" sz="1400" dirty="0">
                <a:sym typeface="Calibri"/>
              </a:rPr>
              <a:t>Using Play station to measure improvement in hand movement [gesture detection] .</a:t>
            </a:r>
          </a:p>
          <a:p>
            <a:pPr marL="342900" indent="-342900" algn="l" defTabSz="1474603">
              <a:buSzPct val="75000"/>
              <a:buFontTx/>
              <a:buChar char="-"/>
              <a:defRPr sz="1400">
                <a:latin typeface="Calibri"/>
                <a:ea typeface="Calibri"/>
                <a:cs typeface="Calibri"/>
                <a:sym typeface="Calibri"/>
              </a:defRPr>
            </a:pPr>
            <a:r>
              <a:rPr lang="en-IN" sz="1400" dirty="0">
                <a:sym typeface="Calibri"/>
              </a:rPr>
              <a:t>Digitising hospital: barcodes, digital records, RFID . </a:t>
            </a:r>
          </a:p>
          <a:p>
            <a:pPr marL="285750" indent="-285750" algn="l" defTabSz="1474603">
              <a:buSzPct val="75000"/>
              <a:buFontTx/>
              <a:buChar char="-"/>
              <a:defRPr sz="1400">
                <a:latin typeface="Calibri"/>
                <a:ea typeface="Calibri"/>
                <a:cs typeface="Calibri"/>
                <a:sym typeface="Calibri"/>
              </a:defRPr>
            </a:pP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endParaRPr lang="en-IN" sz="1400" dirty="0" smtClean="0">
              <a:sym typeface="Calibri"/>
            </a:endParaRPr>
          </a:p>
          <a:p>
            <a:pPr algn="l" defTabSz="1474603">
              <a:buSzPct val="75000"/>
              <a:defRPr sz="1400">
                <a:latin typeface="Calibri"/>
                <a:ea typeface="Calibri"/>
                <a:cs typeface="Calibri"/>
                <a:sym typeface="Calibri"/>
              </a:defRPr>
            </a:pPr>
            <a:endParaRPr lang="en-IN" sz="1400" b="1" dirty="0" smtClean="0">
              <a:sym typeface="Calibri"/>
            </a:endParaRPr>
          </a:p>
          <a:p>
            <a:pPr algn="l" defTabSz="1474603">
              <a:buSzPct val="75000"/>
              <a:defRPr sz="1400">
                <a:latin typeface="Calibri"/>
                <a:ea typeface="Calibri"/>
                <a:cs typeface="Calibri"/>
                <a:sym typeface="Calibri"/>
              </a:defRPr>
            </a:pPr>
            <a:r>
              <a:rPr lang="en-IN" sz="1400" b="1" dirty="0" smtClean="0">
                <a:sym typeface="Calibri"/>
              </a:rPr>
              <a:t> </a:t>
            </a:r>
            <a:endParaRPr lang="en-IN" sz="1400" dirty="0" smtClean="0">
              <a:sym typeface="Calibri"/>
            </a:endParaRPr>
          </a:p>
          <a:p>
            <a:pPr algn="l" defTabSz="1474603">
              <a:buSzPct val="75000"/>
              <a:defRPr sz="1400">
                <a:latin typeface="Calibri"/>
                <a:ea typeface="Calibri"/>
                <a:cs typeface="Calibri"/>
                <a:sym typeface="Calibri"/>
              </a:defRPr>
            </a:pPr>
            <a:endParaRPr lang="en-IN" sz="2000" dirty="0" smtClean="0"/>
          </a:p>
          <a:p>
            <a:pPr algn="l" defTabSz="1474603">
              <a:buSzPct val="75000"/>
              <a:defRPr sz="1400">
                <a:latin typeface="Calibri"/>
                <a:ea typeface="Calibri"/>
                <a:cs typeface="Calibri"/>
                <a:sym typeface="Calibri"/>
              </a:defRPr>
            </a:pPr>
            <a:endParaRPr dirty="0"/>
          </a:p>
        </p:txBody>
      </p:sp>
      <p:grpSp>
        <p:nvGrpSpPr>
          <p:cNvPr id="214" name="Group 214"/>
          <p:cNvGrpSpPr/>
          <p:nvPr/>
        </p:nvGrpSpPr>
        <p:grpSpPr>
          <a:xfrm>
            <a:off x="551881" y="398988"/>
            <a:ext cx="14009238" cy="729181"/>
            <a:chOff x="0" y="52568"/>
            <a:chExt cx="14009237" cy="729180"/>
          </a:xfrm>
        </p:grpSpPr>
        <p:sp>
          <p:nvSpPr>
            <p:cNvPr id="212" name="Shape 212"/>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213" name="Shape 213"/>
            <p:cNvSpPr/>
            <p:nvPr/>
          </p:nvSpPr>
          <p:spPr>
            <a:xfrm>
              <a:off x="6287457" y="120164"/>
              <a:ext cx="1434324" cy="5939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5694" tIns="55694" rIns="55694" bIns="55694" numCol="1" anchor="ctr">
              <a:spAutoFit/>
            </a:bodyPr>
            <a:lstStyle>
              <a:lvl1pPr>
                <a:defRPr sz="3200"/>
              </a:lvl1pPr>
            </a:lstStyle>
            <a:p>
              <a:r>
                <a:t>Team 3</a:t>
              </a:r>
            </a:p>
          </p:txBody>
        </p:sp>
      </p:grpSp>
      <p:pic>
        <p:nvPicPr>
          <p:cNvPr id="215"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pic>
        <p:nvPicPr>
          <p:cNvPr id="216"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219" name="Group 219"/>
          <p:cNvGrpSpPr/>
          <p:nvPr/>
        </p:nvGrpSpPr>
        <p:grpSpPr>
          <a:xfrm>
            <a:off x="553467" y="1235143"/>
            <a:ext cx="14009239" cy="386718"/>
            <a:chOff x="0" y="0"/>
            <a:chExt cx="14009237" cy="386716"/>
          </a:xfrm>
        </p:grpSpPr>
        <p:sp>
          <p:nvSpPr>
            <p:cNvPr id="217" name="Shape 217"/>
            <p:cNvSpPr/>
            <p:nvPr/>
          </p:nvSpPr>
          <p:spPr>
            <a:xfrm>
              <a:off x="0" y="0"/>
              <a:ext cx="14009239" cy="386717"/>
            </a:xfrm>
            <a:prstGeom prst="roundRect">
              <a:avLst>
                <a:gd name="adj" fmla="val 16667"/>
              </a:avLst>
            </a:prstGeom>
            <a:solidFill>
              <a:srgbClr val="641946"/>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18" name="Shape 218"/>
            <p:cNvSpPr/>
            <p:nvPr/>
          </p:nvSpPr>
          <p:spPr>
            <a:xfrm>
              <a:off x="18877" y="70177"/>
              <a:ext cx="13971483"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Proposed ideas overall</a:t>
              </a:r>
            </a:p>
          </p:txBody>
        </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grpSp>
        <p:nvGrpSpPr>
          <p:cNvPr id="224" name="Group 224"/>
          <p:cNvGrpSpPr/>
          <p:nvPr/>
        </p:nvGrpSpPr>
        <p:grpSpPr>
          <a:xfrm>
            <a:off x="553467" y="1221219"/>
            <a:ext cx="6668782" cy="386718"/>
            <a:chOff x="0" y="0"/>
            <a:chExt cx="6668781" cy="386716"/>
          </a:xfrm>
        </p:grpSpPr>
        <p:sp>
          <p:nvSpPr>
            <p:cNvPr id="222" name="Shape 222"/>
            <p:cNvSpPr/>
            <p:nvPr/>
          </p:nvSpPr>
          <p:spPr>
            <a:xfrm>
              <a:off x="0" y="0"/>
              <a:ext cx="6668782"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23" name="Shape 223"/>
            <p:cNvSpPr/>
            <p:nvPr/>
          </p:nvSpPr>
          <p:spPr>
            <a:xfrm>
              <a:off x="18877" y="70177"/>
              <a:ext cx="6631027"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Implementation proposal/ concept 1</a:t>
              </a:r>
            </a:p>
          </p:txBody>
        </p:sp>
      </p:grpSp>
      <p:sp>
        <p:nvSpPr>
          <p:cNvPr id="225" name="Shape 225"/>
          <p:cNvSpPr/>
          <p:nvPr/>
        </p:nvSpPr>
        <p:spPr>
          <a:xfrm>
            <a:off x="553467" y="1581046"/>
            <a:ext cx="6668782" cy="8683809"/>
          </a:xfrm>
          <a:prstGeom prst="roundRect">
            <a:avLst>
              <a:gd name="adj" fmla="val 2303"/>
            </a:avLst>
          </a:prstGeom>
          <a:solidFill>
            <a:srgbClr val="FFFFFF"/>
          </a:solidFill>
          <a:ln w="3175">
            <a:solidFill>
              <a:srgbClr val="31859C"/>
            </a:solidFill>
          </a:ln>
        </p:spPr>
        <p:txBody>
          <a:bodyPr lIns="15230" tIns="15230" rIns="15230" bIns="15230" anchor="ctr"/>
          <a:lstStyle/>
          <a:p>
            <a:pPr algn="l" defTabSz="1474603">
              <a:defRPr sz="1400">
                <a:latin typeface="Calibri"/>
                <a:ea typeface="Calibri"/>
                <a:cs typeface="Calibri"/>
                <a:sym typeface="Calibri"/>
              </a:defRPr>
            </a:pPr>
            <a:endParaRPr/>
          </a:p>
        </p:txBody>
      </p:sp>
      <p:sp>
        <p:nvSpPr>
          <p:cNvPr id="226" name="Shape 226"/>
          <p:cNvSpPr/>
          <p:nvPr/>
        </p:nvSpPr>
        <p:spPr>
          <a:xfrm>
            <a:off x="553467" y="396086"/>
            <a:ext cx="14009239" cy="729181"/>
          </a:xfrm>
          <a:prstGeom prst="rect">
            <a:avLst/>
          </a:prstGeom>
          <a:solidFill>
            <a:srgbClr val="FEFFFF"/>
          </a:solidFill>
          <a:ln w="12700">
            <a:miter lim="400000"/>
          </a:ln>
        </p:spPr>
        <p:txBody>
          <a:bodyPr lIns="15230" tIns="15230" rIns="15230" bIns="15230" anchor="ctr"/>
          <a:lstStyle/>
          <a:p>
            <a:pPr defTabSz="1474603">
              <a:defRPr sz="1800" b="1">
                <a:latin typeface="Siemens Sans"/>
                <a:ea typeface="Siemens Sans"/>
                <a:cs typeface="Siemens Sans"/>
                <a:sym typeface="Siemens Sans"/>
              </a:defRPr>
            </a:pPr>
            <a:endParaRPr/>
          </a:p>
        </p:txBody>
      </p:sp>
      <p:pic>
        <p:nvPicPr>
          <p:cNvPr id="227" name="image1.jpg" descr="C:\Users\rols86\Desktop\Siemens - Be an inventor opportunity\3i Challenges\Posters\2000px-Siemens_AG_logo.svg.jpg"/>
          <p:cNvPicPr>
            <a:picLocks noChangeAspect="1"/>
          </p:cNvPicPr>
          <p:nvPr/>
        </p:nvPicPr>
        <p:blipFill>
          <a:blip r:embed="rId2">
            <a:extLst/>
          </a:blip>
          <a:srcRect/>
          <a:stretch>
            <a:fillRect/>
          </a:stretch>
        </p:blipFill>
        <p:spPr>
          <a:xfrm>
            <a:off x="12525160" y="581821"/>
            <a:ext cx="1928197" cy="303562"/>
          </a:xfrm>
          <a:prstGeom prst="rect">
            <a:avLst/>
          </a:prstGeom>
          <a:ln w="12700">
            <a:miter lim="400000"/>
          </a:ln>
        </p:spPr>
      </p:pic>
      <p:grpSp>
        <p:nvGrpSpPr>
          <p:cNvPr id="230" name="Group 230"/>
          <p:cNvGrpSpPr/>
          <p:nvPr/>
        </p:nvGrpSpPr>
        <p:grpSpPr>
          <a:xfrm>
            <a:off x="7342190" y="1221220"/>
            <a:ext cx="7220516" cy="310712"/>
            <a:chOff x="0" y="0"/>
            <a:chExt cx="7220515" cy="310711"/>
          </a:xfrm>
        </p:grpSpPr>
        <p:sp>
          <p:nvSpPr>
            <p:cNvPr id="228" name="Shape 228"/>
            <p:cNvSpPr/>
            <p:nvPr/>
          </p:nvSpPr>
          <p:spPr>
            <a:xfrm>
              <a:off x="0" y="0"/>
              <a:ext cx="7220515" cy="310712"/>
            </a:xfrm>
            <a:prstGeom prst="roundRect">
              <a:avLst>
                <a:gd name="adj" fmla="val 16667"/>
              </a:avLst>
            </a:prstGeom>
            <a:solidFill>
              <a:srgbClr val="641946"/>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29" name="Shape 229"/>
            <p:cNvSpPr/>
            <p:nvPr/>
          </p:nvSpPr>
          <p:spPr>
            <a:xfrm>
              <a:off x="15167" y="32174"/>
              <a:ext cx="7190180"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Implementation proposal /Concept 2</a:t>
              </a:r>
            </a:p>
          </p:txBody>
        </p:sp>
      </p:grpSp>
      <p:pic>
        <p:nvPicPr>
          <p:cNvPr id="231"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sp>
        <p:nvSpPr>
          <p:cNvPr id="232" name="Shape 232"/>
          <p:cNvSpPr/>
          <p:nvPr/>
        </p:nvSpPr>
        <p:spPr>
          <a:xfrm>
            <a:off x="7331987" y="1596823"/>
            <a:ext cx="7222302" cy="8668032"/>
          </a:xfrm>
          <a:prstGeom prst="roundRect">
            <a:avLst>
              <a:gd name="adj" fmla="val 2303"/>
            </a:avLst>
          </a:prstGeom>
          <a:solidFill>
            <a:srgbClr val="FFFFFF"/>
          </a:solidFill>
          <a:ln w="3175">
            <a:solidFill>
              <a:srgbClr val="31859C"/>
            </a:solidFill>
          </a:ln>
        </p:spPr>
        <p:txBody>
          <a:bodyPr lIns="15230" tIns="15230" rIns="15230" bIns="15230" anchor="ctr"/>
          <a:lstStyle/>
          <a:p>
            <a:pPr algn="l" defTabSz="1475065">
              <a:defRPr sz="1400">
                <a:latin typeface="Siemens Sans"/>
                <a:ea typeface="Siemens Sans"/>
                <a:cs typeface="Siemens Sans"/>
                <a:sym typeface="Siemens Sans"/>
              </a:defRPr>
            </a:pPr>
            <a:endParaRPr/>
          </a:p>
        </p:txBody>
      </p:sp>
      <p:sp>
        <p:nvSpPr>
          <p:cNvPr id="233" name="Shape 233"/>
          <p:cNvSpPr/>
          <p:nvPr/>
        </p:nvSpPr>
        <p:spPr>
          <a:xfrm>
            <a:off x="6839338" y="466583"/>
            <a:ext cx="1434324" cy="593991"/>
          </a:xfrm>
          <a:prstGeom prst="rect">
            <a:avLst/>
          </a:prstGeom>
          <a:ln w="12700">
            <a:miter lim="400000"/>
          </a:ln>
          <a:extLst>
            <a:ext uri="{C572A759-6A51-4108-AA02-DFA0A04FC94B}">
              <ma14:wrappingTextBoxFlag xmlns:ma14="http://schemas.microsoft.com/office/mac/drawingml/2011/main" xmlns="" val="1"/>
            </a:ext>
          </a:extLst>
        </p:spPr>
        <p:txBody>
          <a:bodyPr wrap="none" lIns="55694" tIns="55694" rIns="55694" bIns="55694" anchor="ctr">
            <a:spAutoFit/>
          </a:bodyPr>
          <a:lstStyle>
            <a:lvl1pPr>
              <a:defRPr sz="3200"/>
            </a:lvl1pPr>
          </a:lstStyle>
          <a:p>
            <a:r>
              <a:t>Team 3</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grpSp>
        <p:nvGrpSpPr>
          <p:cNvPr id="238" name="Group 238"/>
          <p:cNvGrpSpPr/>
          <p:nvPr/>
        </p:nvGrpSpPr>
        <p:grpSpPr>
          <a:xfrm>
            <a:off x="553467" y="1221219"/>
            <a:ext cx="6668782" cy="386718"/>
            <a:chOff x="0" y="0"/>
            <a:chExt cx="6668781" cy="386716"/>
          </a:xfrm>
        </p:grpSpPr>
        <p:sp>
          <p:nvSpPr>
            <p:cNvPr id="236" name="Shape 236"/>
            <p:cNvSpPr/>
            <p:nvPr/>
          </p:nvSpPr>
          <p:spPr>
            <a:xfrm>
              <a:off x="0" y="0"/>
              <a:ext cx="6668781"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37" name="Shape 237"/>
            <p:cNvSpPr/>
            <p:nvPr/>
          </p:nvSpPr>
          <p:spPr>
            <a:xfrm>
              <a:off x="18877" y="70177"/>
              <a:ext cx="6631027"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Implementation proposal/ concept 3</a:t>
              </a:r>
            </a:p>
          </p:txBody>
        </p:sp>
      </p:grpSp>
      <p:sp>
        <p:nvSpPr>
          <p:cNvPr id="239" name="Shape 239"/>
          <p:cNvSpPr/>
          <p:nvPr/>
        </p:nvSpPr>
        <p:spPr>
          <a:xfrm>
            <a:off x="553467" y="1581046"/>
            <a:ext cx="6668782" cy="8683809"/>
          </a:xfrm>
          <a:prstGeom prst="roundRect">
            <a:avLst>
              <a:gd name="adj" fmla="val 2303"/>
            </a:avLst>
          </a:prstGeom>
          <a:solidFill>
            <a:srgbClr val="FFFFFF"/>
          </a:solidFill>
          <a:ln w="3175">
            <a:solidFill>
              <a:srgbClr val="31859C"/>
            </a:solidFill>
          </a:ln>
        </p:spPr>
        <p:txBody>
          <a:bodyPr lIns="15230" tIns="15230" rIns="15230" bIns="15230" anchor="ctr"/>
          <a:lstStyle/>
          <a:p>
            <a:pPr algn="l" defTabSz="1474603">
              <a:defRPr sz="1400">
                <a:latin typeface="Calibri"/>
                <a:ea typeface="Calibri"/>
                <a:cs typeface="Calibri"/>
                <a:sym typeface="Calibri"/>
              </a:defRPr>
            </a:pPr>
            <a:endParaRPr/>
          </a:p>
        </p:txBody>
      </p:sp>
      <p:sp>
        <p:nvSpPr>
          <p:cNvPr id="240" name="Shape 240"/>
          <p:cNvSpPr/>
          <p:nvPr/>
        </p:nvSpPr>
        <p:spPr>
          <a:xfrm>
            <a:off x="553467" y="396086"/>
            <a:ext cx="14009239" cy="729181"/>
          </a:xfrm>
          <a:prstGeom prst="rect">
            <a:avLst/>
          </a:prstGeom>
          <a:solidFill>
            <a:srgbClr val="FEFFFF"/>
          </a:solidFill>
          <a:ln w="12700">
            <a:miter lim="400000"/>
          </a:ln>
        </p:spPr>
        <p:txBody>
          <a:bodyPr lIns="15230" tIns="15230" rIns="15230" bIns="15230" anchor="ctr"/>
          <a:lstStyle/>
          <a:p>
            <a:pPr defTabSz="1474603">
              <a:defRPr sz="1800" b="1">
                <a:latin typeface="Siemens Sans"/>
                <a:ea typeface="Siemens Sans"/>
                <a:cs typeface="Siemens Sans"/>
                <a:sym typeface="Siemens Sans"/>
              </a:defRPr>
            </a:pPr>
            <a:endParaRPr/>
          </a:p>
        </p:txBody>
      </p:sp>
      <p:pic>
        <p:nvPicPr>
          <p:cNvPr id="241"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grpSp>
        <p:nvGrpSpPr>
          <p:cNvPr id="244" name="Group 244"/>
          <p:cNvGrpSpPr/>
          <p:nvPr/>
        </p:nvGrpSpPr>
        <p:grpSpPr>
          <a:xfrm>
            <a:off x="7342190" y="1221220"/>
            <a:ext cx="7220516" cy="310712"/>
            <a:chOff x="0" y="0"/>
            <a:chExt cx="7220515" cy="310711"/>
          </a:xfrm>
        </p:grpSpPr>
        <p:sp>
          <p:nvSpPr>
            <p:cNvPr id="242" name="Shape 242"/>
            <p:cNvSpPr/>
            <p:nvPr/>
          </p:nvSpPr>
          <p:spPr>
            <a:xfrm>
              <a:off x="0" y="0"/>
              <a:ext cx="7220515" cy="310712"/>
            </a:xfrm>
            <a:prstGeom prst="roundRect">
              <a:avLst>
                <a:gd name="adj" fmla="val 16667"/>
              </a:avLst>
            </a:prstGeom>
            <a:solidFill>
              <a:srgbClr val="641946"/>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43" name="Shape 243"/>
            <p:cNvSpPr/>
            <p:nvPr/>
          </p:nvSpPr>
          <p:spPr>
            <a:xfrm>
              <a:off x="15167" y="32174"/>
              <a:ext cx="7190180"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Implementation proposal /Concept 4</a:t>
              </a:r>
            </a:p>
          </p:txBody>
        </p:sp>
      </p:grpSp>
      <p:pic>
        <p:nvPicPr>
          <p:cNvPr id="245"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sp>
        <p:nvSpPr>
          <p:cNvPr id="246" name="Shape 246"/>
          <p:cNvSpPr/>
          <p:nvPr/>
        </p:nvSpPr>
        <p:spPr>
          <a:xfrm>
            <a:off x="7331987" y="1596823"/>
            <a:ext cx="7222303" cy="8668032"/>
          </a:xfrm>
          <a:prstGeom prst="roundRect">
            <a:avLst>
              <a:gd name="adj" fmla="val 2303"/>
            </a:avLst>
          </a:prstGeom>
          <a:solidFill>
            <a:srgbClr val="FFFFFF"/>
          </a:solidFill>
          <a:ln w="3175">
            <a:solidFill>
              <a:srgbClr val="31859C"/>
            </a:solidFill>
          </a:ln>
        </p:spPr>
        <p:txBody>
          <a:bodyPr lIns="15230" tIns="15230" rIns="15230" bIns="15230" anchor="ctr"/>
          <a:lstStyle/>
          <a:p>
            <a:pPr algn="l" defTabSz="1475065">
              <a:defRPr sz="1400">
                <a:latin typeface="Siemens Sans"/>
                <a:ea typeface="Siemens Sans"/>
                <a:cs typeface="Siemens Sans"/>
                <a:sym typeface="Siemens Sans"/>
              </a:defRPr>
            </a:pPr>
            <a:endParaRPr/>
          </a:p>
        </p:txBody>
      </p:sp>
      <p:sp>
        <p:nvSpPr>
          <p:cNvPr id="247" name="Shape 247"/>
          <p:cNvSpPr/>
          <p:nvPr/>
        </p:nvSpPr>
        <p:spPr>
          <a:xfrm>
            <a:off x="6839338" y="466583"/>
            <a:ext cx="1434324" cy="593991"/>
          </a:xfrm>
          <a:prstGeom prst="rect">
            <a:avLst/>
          </a:prstGeom>
          <a:ln w="12700">
            <a:miter lim="400000"/>
          </a:ln>
          <a:extLst>
            <a:ext uri="{C572A759-6A51-4108-AA02-DFA0A04FC94B}">
              <ma14:wrappingTextBoxFlag xmlns:ma14="http://schemas.microsoft.com/office/mac/drawingml/2011/main" xmlns="" val="1"/>
            </a:ext>
          </a:extLst>
        </p:spPr>
        <p:txBody>
          <a:bodyPr wrap="none" lIns="55694" tIns="55694" rIns="55694" bIns="55694" anchor="ctr">
            <a:spAutoFit/>
          </a:bodyPr>
          <a:lstStyle>
            <a:lvl1pPr>
              <a:defRPr sz="3200"/>
            </a:lvl1pPr>
          </a:lstStyle>
          <a:p>
            <a:r>
              <a:t>Team 3</a:t>
            </a: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5694" tIns="55694" rIns="55694" bIns="55694" numCol="1" spcCol="38100" rtlCol="0" anchor="ctr">
        <a:spAutoFit/>
      </a:bodyPr>
      <a:lstStyle>
        <a:defPPr marL="0" marR="0" indent="0" algn="ctr" defTabSz="64049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5694" tIns="55694" rIns="55694" bIns="55694" numCol="1" spcCol="38100" rtlCol="0" anchor="ctr">
        <a:spAutoFit/>
      </a:bodyPr>
      <a:lstStyle>
        <a:defPPr marL="0" marR="0" indent="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5694" tIns="55694" rIns="55694" bIns="55694" numCol="1" spcCol="38100" rtlCol="0" anchor="ctr">
        <a:spAutoFit/>
      </a:bodyPr>
      <a:lstStyle>
        <a:defPPr marL="0" marR="0" indent="0" algn="ctr" defTabSz="64049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5694" tIns="55694" rIns="55694" bIns="55694" numCol="1" spcCol="38100" rtlCol="0" anchor="ctr">
        <a:spAutoFit/>
      </a:bodyPr>
      <a:lstStyle>
        <a:defPPr marL="0" marR="0" indent="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146</TotalTime>
  <Words>2400</Words>
  <Application>Microsoft Office PowerPoint</Application>
  <PresentationFormat>Custom</PresentationFormat>
  <Paragraphs>187</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Avenir Next</vt:lpstr>
      <vt:lpstr>Calibri</vt:lpstr>
      <vt:lpstr>Copperplate</vt:lpstr>
      <vt:lpstr>DIN Condensed</vt:lpstr>
      <vt:lpstr>Helvetica Light</vt:lpstr>
      <vt:lpstr>Helvetica Neue</vt:lpstr>
      <vt:lpstr>Siemens Sans</vt:lpstr>
      <vt:lpstr>Superclarendon</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Akarsh Goyal</cp:lastModifiedBy>
  <cp:revision>20</cp:revision>
  <dcterms:modified xsi:type="dcterms:W3CDTF">2016-04-21T11:48:05Z</dcterms:modified>
</cp:coreProperties>
</file>