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8" r:id="rId2"/>
    <p:sldId id="271" r:id="rId3"/>
    <p:sldId id="261" r:id="rId4"/>
  </p:sldIdLst>
  <p:sldSz cx="15113000" cy="10693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17050317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2188914" y="696185"/>
            <a:ext cx="10721248" cy="6488444"/>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819936" y="7365636"/>
            <a:ext cx="11473128" cy="1559455"/>
          </a:xfrm>
          <a:prstGeom prst="rect">
            <a:avLst/>
          </a:prstGeom>
        </p:spPr>
        <p:txBody>
          <a:bodyPr anchor="b"/>
          <a:lstStyle/>
          <a:p>
            <a:r>
              <a:t>Title Text</a:t>
            </a:r>
          </a:p>
        </p:txBody>
      </p:sp>
      <p:sp>
        <p:nvSpPr>
          <p:cNvPr id="22" name="Shape 22"/>
          <p:cNvSpPr>
            <a:spLocks noGrp="1"/>
          </p:cNvSpPr>
          <p:nvPr>
            <p:ph type="body" sz="quarter" idx="1"/>
          </p:nvPr>
        </p:nvSpPr>
        <p:spPr>
          <a:xfrm>
            <a:off x="1819936" y="8980785"/>
            <a:ext cx="11473128" cy="1239210"/>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7360391" y="10136451"/>
            <a:ext cx="378294" cy="39079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427566" y="0"/>
            <a:ext cx="14257868" cy="106934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F2F2F2"/>
        </a:solidFill>
        <a:effectLst/>
      </p:bgPr>
    </p:bg>
    <p:spTree>
      <p:nvGrpSpPr>
        <p:cNvPr id="1" name=""/>
        <p:cNvGrpSpPr/>
        <p:nvPr/>
      </p:nvGrpSpPr>
      <p:grpSpPr>
        <a:xfrm>
          <a:off x="0" y="0"/>
          <a:ext cx="0" cy="0"/>
          <a:chOff x="0" y="0"/>
          <a:chExt cx="0" cy="0"/>
        </a:xfrm>
      </p:grpSpPr>
      <p:sp>
        <p:nvSpPr>
          <p:cNvPr id="117" name="Shape 117"/>
          <p:cNvSpPr>
            <a:spLocks noGrp="1"/>
          </p:cNvSpPr>
          <p:nvPr>
            <p:ph type="title"/>
          </p:nvPr>
        </p:nvSpPr>
        <p:spPr>
          <a:xfrm>
            <a:off x="1140460" y="707605"/>
            <a:ext cx="12835253" cy="1681223"/>
          </a:xfrm>
          <a:prstGeom prst="rect">
            <a:avLst/>
          </a:prstGeom>
        </p:spPr>
        <p:txBody>
          <a:bodyPr lIns="69566" tIns="69566" rIns="69566" bIns="69566"/>
          <a:lstStyle>
            <a:lvl1pPr defTabSz="1474603">
              <a:defRPr sz="7000">
                <a:latin typeface="Calibri"/>
                <a:ea typeface="Calibri"/>
                <a:cs typeface="Calibri"/>
                <a:sym typeface="Calibri"/>
              </a:defRPr>
            </a:lvl1pPr>
          </a:lstStyle>
          <a:p>
            <a:r>
              <a:t>Title Text</a:t>
            </a:r>
          </a:p>
        </p:txBody>
      </p:sp>
      <p:sp>
        <p:nvSpPr>
          <p:cNvPr id="118" name="Shape 118"/>
          <p:cNvSpPr>
            <a:spLocks noGrp="1"/>
          </p:cNvSpPr>
          <p:nvPr>
            <p:ph type="body" idx="1"/>
          </p:nvPr>
        </p:nvSpPr>
        <p:spPr>
          <a:xfrm>
            <a:off x="1140460" y="2657484"/>
            <a:ext cx="12835253" cy="6657198"/>
          </a:xfrm>
          <a:prstGeom prst="rect">
            <a:avLst/>
          </a:prstGeom>
        </p:spPr>
        <p:txBody>
          <a:bodyPr lIns="69566" tIns="69566" rIns="69566" bIns="69566" anchor="t"/>
          <a:lstStyle>
            <a:lvl1pPr marL="536053" indent="-536053" defTabSz="1474603">
              <a:spcBef>
                <a:spcPts val="1200"/>
              </a:spcBef>
              <a:buSzPct val="100000"/>
              <a:buFont typeface="Arial"/>
              <a:defRPr sz="5000">
                <a:latin typeface="Calibri"/>
                <a:ea typeface="Calibri"/>
                <a:cs typeface="Calibri"/>
                <a:sym typeface="Calibri"/>
              </a:defRPr>
            </a:lvl1pPr>
            <a:lvl2pPr marL="2597299" indent="-509736" defTabSz="1474603">
              <a:spcBef>
                <a:spcPts val="1200"/>
              </a:spcBef>
              <a:buSzPct val="100000"/>
              <a:buFont typeface="Arial"/>
              <a:buChar char="–"/>
              <a:defRPr sz="5000">
                <a:latin typeface="Calibri"/>
                <a:ea typeface="Calibri"/>
                <a:cs typeface="Calibri"/>
                <a:sym typeface="Calibri"/>
              </a:defRPr>
            </a:lvl2pPr>
            <a:lvl3pPr marL="4650797" indent="-474085" defTabSz="1474603">
              <a:spcBef>
                <a:spcPts val="1200"/>
              </a:spcBef>
              <a:buSzPct val="100000"/>
              <a:buFont typeface="Arial"/>
              <a:defRPr sz="5000">
                <a:latin typeface="Calibri"/>
                <a:ea typeface="Calibri"/>
                <a:cs typeface="Calibri"/>
                <a:sym typeface="Calibri"/>
              </a:defRPr>
            </a:lvl3pPr>
            <a:lvl4pPr marL="6837345" indent="-573070" defTabSz="1474603">
              <a:spcBef>
                <a:spcPts val="1200"/>
              </a:spcBef>
              <a:buSzPct val="100000"/>
              <a:buFont typeface="Arial"/>
              <a:buChar char="–"/>
              <a:defRPr sz="5000">
                <a:latin typeface="Calibri"/>
                <a:ea typeface="Calibri"/>
                <a:cs typeface="Calibri"/>
                <a:sym typeface="Calibri"/>
              </a:defRPr>
            </a:lvl4pPr>
            <a:lvl5pPr marL="8926495" indent="-573070" defTabSz="1474603">
              <a:spcBef>
                <a:spcPts val="1200"/>
              </a:spcBef>
              <a:buSzPct val="100000"/>
              <a:buFont typeface="Arial"/>
              <a:buChar char="»"/>
              <a:defRPr sz="5000">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19" name="Shape 119"/>
          <p:cNvSpPr>
            <a:spLocks noGrp="1"/>
          </p:cNvSpPr>
          <p:nvPr>
            <p:ph type="sldNum" sz="quarter" idx="2"/>
          </p:nvPr>
        </p:nvSpPr>
        <p:spPr>
          <a:xfrm>
            <a:off x="13610758" y="9731323"/>
            <a:ext cx="364955" cy="380433"/>
          </a:xfrm>
          <a:prstGeom prst="rect">
            <a:avLst/>
          </a:prstGeom>
        </p:spPr>
        <p:txBody>
          <a:bodyPr lIns="69566" tIns="69566" rIns="69566" bIns="69566" anchor="ctr"/>
          <a:lstStyle>
            <a:lvl1pPr algn="r" defTabSz="1475065">
              <a:defRPr sz="1600">
                <a:solidFill>
                  <a:srgbClr val="888888"/>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819936" y="3536619"/>
            <a:ext cx="11473128" cy="3620162"/>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7793202" y="696185"/>
            <a:ext cx="5847954" cy="9022556"/>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1471844" y="696185"/>
            <a:ext cx="5847954" cy="4372042"/>
          </a:xfrm>
          <a:prstGeom prst="rect">
            <a:avLst/>
          </a:prstGeom>
        </p:spPr>
        <p:txBody>
          <a:bodyPr anchor="b"/>
          <a:lstStyle>
            <a:lvl1pPr>
              <a:defRPr sz="6400"/>
            </a:lvl1pPr>
          </a:lstStyle>
          <a:p>
            <a:r>
              <a:t>Title Text</a:t>
            </a:r>
          </a:p>
        </p:txBody>
      </p:sp>
      <p:sp>
        <p:nvSpPr>
          <p:cNvPr id="40" name="Shape 40"/>
          <p:cNvSpPr>
            <a:spLocks noGrp="1"/>
          </p:cNvSpPr>
          <p:nvPr>
            <p:ph type="body" sz="quarter" idx="1"/>
          </p:nvPr>
        </p:nvSpPr>
        <p:spPr>
          <a:xfrm>
            <a:off x="1471844" y="5221386"/>
            <a:ext cx="5847954" cy="4497355"/>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7793202" y="2854358"/>
            <a:ext cx="5847954" cy="6892231"/>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471844" y="2854358"/>
            <a:ext cx="5847954" cy="6892231"/>
          </a:xfrm>
          <a:prstGeom prst="rect">
            <a:avLst/>
          </a:prstGeom>
        </p:spPr>
        <p:txBody>
          <a:bodyPr/>
          <a:lstStyle>
            <a:lvl1pPr marL="367392" indent="-367392">
              <a:spcBef>
                <a:spcPts val="3500"/>
              </a:spcBef>
              <a:defRPr sz="3000"/>
            </a:lvl1pPr>
            <a:lvl2pPr marL="710292" indent="-367392">
              <a:spcBef>
                <a:spcPts val="3500"/>
              </a:spcBef>
              <a:defRPr sz="3000"/>
            </a:lvl2pPr>
            <a:lvl3pPr marL="1053192" indent="-367392">
              <a:spcBef>
                <a:spcPts val="3500"/>
              </a:spcBef>
              <a:defRPr sz="3000"/>
            </a:lvl3pPr>
            <a:lvl4pPr marL="1396092" indent="-367392">
              <a:spcBef>
                <a:spcPts val="3500"/>
              </a:spcBef>
              <a:defRPr sz="3000"/>
            </a:lvl4pPr>
            <a:lvl5pPr marL="1738992" indent="-367392">
              <a:spcBef>
                <a:spcPts val="3500"/>
              </a:spcBef>
              <a:defRPr sz="30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1471844" y="1392369"/>
            <a:ext cx="12169312" cy="790866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7793202" y="5583402"/>
            <a:ext cx="5847954" cy="4135339"/>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7800020" y="974659"/>
            <a:ext cx="5847954" cy="4135339"/>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1471844" y="974659"/>
            <a:ext cx="5847954" cy="8744082"/>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819936" y="6975772"/>
            <a:ext cx="11473128" cy="520701"/>
          </a:xfrm>
          <a:prstGeom prst="rect">
            <a:avLst/>
          </a:prstGeom>
        </p:spPr>
        <p:txBody>
          <a:bodyPr anchor="t">
            <a:spAutoFit/>
          </a:bodyPr>
          <a:lstStyle>
            <a:lvl1pPr marL="0" indent="0" algn="ctr">
              <a:spcBef>
                <a:spcPts val="0"/>
              </a:spcBef>
              <a:buSzTx/>
              <a:buNone/>
              <a:defRPr sz="2600"/>
            </a:lvl1pPr>
          </a:lstStyle>
          <a:p>
            <a:r>
              <a:t>–Johnny Appleseed</a:t>
            </a:r>
          </a:p>
        </p:txBody>
      </p:sp>
      <p:sp>
        <p:nvSpPr>
          <p:cNvPr id="94" name="Shape 94"/>
          <p:cNvSpPr>
            <a:spLocks noGrp="1"/>
          </p:cNvSpPr>
          <p:nvPr>
            <p:ph type="body" sz="quarter" idx="14"/>
          </p:nvPr>
        </p:nvSpPr>
        <p:spPr>
          <a:xfrm>
            <a:off x="1819936" y="4678362"/>
            <a:ext cx="11473128" cy="751881"/>
          </a:xfrm>
          <a:prstGeom prst="rect">
            <a:avLst/>
          </a:prstGeom>
        </p:spPr>
        <p:txBody>
          <a:bodyPr>
            <a:spAutoFit/>
          </a:bodyPr>
          <a:lstStyle>
            <a:lvl1pPr marL="0" indent="0" algn="ctr">
              <a:spcBef>
                <a:spcPts val="0"/>
              </a:spcBef>
              <a:buSzTx/>
              <a:buNone/>
              <a:defRPr sz="40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471844" y="487329"/>
            <a:ext cx="12169312" cy="2367030"/>
          </a:xfrm>
          <a:prstGeom prst="rect">
            <a:avLst/>
          </a:prstGeom>
          <a:ln w="12700">
            <a:miter lim="400000"/>
          </a:ln>
          <a:extLst>
            <a:ext uri="{C572A759-6A51-4108-AA02-DFA0A04FC94B}">
              <ma14:wrappingTextBoxFlag xmlns:ma14="http://schemas.microsoft.com/office/mac/drawingml/2011/main" xmlns="" val="1"/>
            </a:ext>
          </a:extLst>
        </p:spPr>
        <p:txBody>
          <a:bodyPr lIns="55694" tIns="55694" rIns="55694" bIns="55694" anchor="ctr">
            <a:normAutofit/>
          </a:bodyPr>
          <a:lstStyle/>
          <a:p>
            <a:r>
              <a:t>Title Text</a:t>
            </a:r>
          </a:p>
        </p:txBody>
      </p:sp>
      <p:sp>
        <p:nvSpPr>
          <p:cNvPr id="3" name="Shape 3"/>
          <p:cNvSpPr>
            <a:spLocks noGrp="1"/>
          </p:cNvSpPr>
          <p:nvPr>
            <p:ph type="body" idx="1"/>
          </p:nvPr>
        </p:nvSpPr>
        <p:spPr>
          <a:xfrm>
            <a:off x="1471844" y="2854358"/>
            <a:ext cx="12169312" cy="6892231"/>
          </a:xfrm>
          <a:prstGeom prst="rect">
            <a:avLst/>
          </a:prstGeom>
          <a:ln w="12700">
            <a:miter lim="400000"/>
          </a:ln>
          <a:extLst>
            <a:ext uri="{C572A759-6A51-4108-AA02-DFA0A04FC94B}">
              <ma14:wrappingTextBoxFlag xmlns:ma14="http://schemas.microsoft.com/office/mac/drawingml/2011/main" xmlns="" val="1"/>
            </a:ext>
          </a:extLst>
        </p:spPr>
        <p:txBody>
          <a:bodyPr lIns="55694" tIns="55694" rIns="55694" bIns="55694"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7360391" y="10143413"/>
            <a:ext cx="378294" cy="390791"/>
          </a:xfrm>
          <a:prstGeom prst="rect">
            <a:avLst/>
          </a:prstGeom>
          <a:ln w="12700">
            <a:miter lim="400000"/>
          </a:ln>
        </p:spPr>
        <p:txBody>
          <a:bodyPr wrap="none" lIns="55694" tIns="55694" rIns="55694" bIns="55694">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1pPr>
      <a:lvl2pPr marL="0" marR="0" indent="2286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2pPr>
      <a:lvl3pPr marL="0" marR="0" indent="4572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3pPr>
      <a:lvl4pPr marL="0" marR="0" indent="6858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4pPr>
      <a:lvl5pPr marL="0" marR="0" indent="9144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5pPr>
      <a:lvl6pPr marL="0" marR="0" indent="11430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6pPr>
      <a:lvl7pPr marL="0" marR="0" indent="13716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7pPr>
      <a:lvl8pPr marL="0" marR="0" indent="16002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8pPr>
      <a:lvl9pPr marL="0" marR="0" indent="1828800" algn="ctr" defTabSz="640490" rtl="0" latinLnBrk="0">
        <a:lnSpc>
          <a:spcPct val="100000"/>
        </a:lnSpc>
        <a:spcBef>
          <a:spcPts val="0"/>
        </a:spcBef>
        <a:spcAft>
          <a:spcPts val="0"/>
        </a:spcAft>
        <a:buClrTx/>
        <a:buSzTx/>
        <a:buFontTx/>
        <a:buNone/>
        <a:tabLst/>
        <a:defRPr sz="8600" b="0" i="0" u="none" strike="noStrike" cap="none" spc="0" baseline="0">
          <a:ln>
            <a:noFill/>
          </a:ln>
          <a:solidFill>
            <a:srgbClr val="000000"/>
          </a:solidFill>
          <a:uFillTx/>
          <a:latin typeface="+mn-lt"/>
          <a:ea typeface="+mn-ea"/>
          <a:cs typeface="+mn-cs"/>
          <a:sym typeface="Helvetica Light"/>
        </a:defRPr>
      </a:lvl9pPr>
    </p:titleStyle>
    <p:bodyStyle>
      <a:lvl1pPr marL="4691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1pPr>
      <a:lvl2pPr marL="9136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2pPr>
      <a:lvl3pPr marL="13581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3pPr>
      <a:lvl4pPr marL="18026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4pPr>
      <a:lvl5pPr marL="22471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5pPr>
      <a:lvl6pPr marL="26916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6pPr>
      <a:lvl7pPr marL="31361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7pPr>
      <a:lvl8pPr marL="35806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8pPr>
      <a:lvl9pPr marL="4025194" marR="0" indent="-469194" algn="l" defTabSz="640490" rtl="0" latinLnBrk="0">
        <a:lnSpc>
          <a:spcPct val="100000"/>
        </a:lnSpc>
        <a:spcBef>
          <a:spcPts val="4600"/>
        </a:spcBef>
        <a:spcAft>
          <a:spcPts val="0"/>
        </a:spcAft>
        <a:buClrTx/>
        <a:buSzPct val="75000"/>
        <a:buFontTx/>
        <a:buChar char="•"/>
        <a:tabLst/>
        <a:defRPr sz="38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64049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sp>
        <p:nvSpPr>
          <p:cNvPr id="166" name="Shape 166"/>
          <p:cNvSpPr/>
          <p:nvPr/>
        </p:nvSpPr>
        <p:spPr>
          <a:xfrm>
            <a:off x="553467" y="1796942"/>
            <a:ext cx="14009239" cy="8467914"/>
          </a:xfrm>
          <a:prstGeom prst="roundRect">
            <a:avLst>
              <a:gd name="adj" fmla="val 2303"/>
            </a:avLst>
          </a:prstGeom>
          <a:solidFill>
            <a:srgbClr val="FFFFFF"/>
          </a:solidFill>
          <a:ln w="3175">
            <a:solidFill>
              <a:srgbClr val="31859C"/>
            </a:solidFill>
          </a:ln>
        </p:spPr>
        <p:txBody>
          <a:bodyPr lIns="15230" tIns="15230" rIns="15230" bIns="15230"/>
          <a:lstStyle/>
          <a:p>
            <a:pPr marL="172861" indent="-172861" algn="l" defTabSz="1474603">
              <a:buSzPct val="75000"/>
              <a:buChar char="-"/>
              <a:defRPr sz="1400">
                <a:latin typeface="Calibri"/>
                <a:ea typeface="Calibri"/>
                <a:cs typeface="Calibri"/>
                <a:sym typeface="Calibri"/>
              </a:defRPr>
            </a:pPr>
            <a:endParaRPr dirty="0"/>
          </a:p>
        </p:txBody>
      </p:sp>
      <p:grpSp>
        <p:nvGrpSpPr>
          <p:cNvPr id="169" name="Group 169"/>
          <p:cNvGrpSpPr/>
          <p:nvPr/>
        </p:nvGrpSpPr>
        <p:grpSpPr>
          <a:xfrm>
            <a:off x="551881" y="398988"/>
            <a:ext cx="14009238" cy="729181"/>
            <a:chOff x="0" y="52568"/>
            <a:chExt cx="14009237" cy="729180"/>
          </a:xfrm>
        </p:grpSpPr>
        <p:sp>
          <p:nvSpPr>
            <p:cNvPr id="167" name="Shape 167"/>
            <p:cNvSpPr/>
            <p:nvPr/>
          </p:nvSpPr>
          <p:spPr>
            <a:xfrm>
              <a:off x="0" y="52568"/>
              <a:ext cx="14009239" cy="729182"/>
            </a:xfrm>
            <a:prstGeom prst="rect">
              <a:avLst/>
            </a:prstGeom>
            <a:solidFill>
              <a:srgbClr val="FEFFFF"/>
            </a:solidFill>
            <a:ln w="12700" cap="flat">
              <a:noFill/>
              <a:miter lim="400000"/>
            </a:ln>
            <a:effectLst/>
          </p:spPr>
          <p:txBody>
            <a:bodyPr wrap="square" lIns="15230" tIns="15230" rIns="15230" bIns="15230" numCol="1" anchor="ctr">
              <a:noAutofit/>
            </a:bodyPr>
            <a:lstStyle/>
            <a:p>
              <a:pPr defTabSz="1474603">
                <a:defRPr sz="1800" b="1">
                  <a:latin typeface="Siemens Sans"/>
                  <a:ea typeface="Siemens Sans"/>
                  <a:cs typeface="Siemens Sans"/>
                  <a:sym typeface="Siemens Sans"/>
                </a:defRPr>
              </a:pPr>
              <a:endParaRPr/>
            </a:p>
          </p:txBody>
        </p:sp>
        <p:sp>
          <p:nvSpPr>
            <p:cNvPr id="168" name="Shape 168"/>
            <p:cNvSpPr/>
            <p:nvPr/>
          </p:nvSpPr>
          <p:spPr>
            <a:xfrm>
              <a:off x="6287457" y="120164"/>
              <a:ext cx="1434324" cy="5939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5694" tIns="55694" rIns="55694" bIns="55694" numCol="1" anchor="ctr">
              <a:spAutoFit/>
            </a:bodyPr>
            <a:lstStyle>
              <a:lvl1pPr>
                <a:defRPr sz="3200"/>
              </a:lvl1pPr>
            </a:lstStyle>
            <a:p>
              <a:r>
                <a:t>Team 3</a:t>
              </a:r>
            </a:p>
          </p:txBody>
        </p:sp>
      </p:grpSp>
      <p:pic>
        <p:nvPicPr>
          <p:cNvPr id="170"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pic>
        <p:nvPicPr>
          <p:cNvPr id="171"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grpSp>
        <p:nvGrpSpPr>
          <p:cNvPr id="174" name="Group 174"/>
          <p:cNvGrpSpPr/>
          <p:nvPr/>
        </p:nvGrpSpPr>
        <p:grpSpPr>
          <a:xfrm>
            <a:off x="553467" y="1269197"/>
            <a:ext cx="13899889" cy="386717"/>
            <a:chOff x="0" y="0"/>
            <a:chExt cx="13899888" cy="386716"/>
          </a:xfrm>
        </p:grpSpPr>
        <p:sp>
          <p:nvSpPr>
            <p:cNvPr id="172" name="Shape 172"/>
            <p:cNvSpPr/>
            <p:nvPr/>
          </p:nvSpPr>
          <p:spPr>
            <a:xfrm>
              <a:off x="0" y="0"/>
              <a:ext cx="13899889" cy="386717"/>
            </a:xfrm>
            <a:prstGeom prst="roundRect">
              <a:avLst>
                <a:gd name="adj" fmla="val 16667"/>
              </a:avLst>
            </a:prstGeom>
            <a:solidFill>
              <a:srgbClr val="EB780A"/>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173" name="Shape 173"/>
            <p:cNvSpPr/>
            <p:nvPr/>
          </p:nvSpPr>
          <p:spPr>
            <a:xfrm>
              <a:off x="18877" y="70177"/>
              <a:ext cx="13862134"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Observations in the Goa Scan center</a:t>
              </a:r>
            </a:p>
          </p:txBody>
        </p:sp>
      </p:grpSp>
      <p:sp>
        <p:nvSpPr>
          <p:cNvPr id="178" name="Shape 178"/>
          <p:cNvSpPr/>
          <p:nvPr/>
        </p:nvSpPr>
        <p:spPr>
          <a:xfrm>
            <a:off x="1352727" y="3198995"/>
            <a:ext cx="7765570" cy="327290"/>
          </a:xfrm>
          <a:prstGeom prst="rect">
            <a:avLst/>
          </a:prstGeom>
          <a:ln w="12700">
            <a:miter lim="400000"/>
          </a:ln>
        </p:spPr>
        <p:txBody>
          <a:bodyPr lIns="55694" tIns="55694" rIns="55694" bIns="55694" anchor="ctr">
            <a:spAutoFit/>
          </a:bodyPr>
          <a:lstStyle/>
          <a:p>
            <a:pPr>
              <a:defRPr sz="1400"/>
            </a:pPr>
            <a:endParaRPr/>
          </a:p>
        </p:txBody>
      </p:sp>
      <p:sp>
        <p:nvSpPr>
          <p:cNvPr id="3" name="TextBox 2"/>
          <p:cNvSpPr txBox="1"/>
          <p:nvPr/>
        </p:nvSpPr>
        <p:spPr>
          <a:xfrm>
            <a:off x="572345" y="2080154"/>
            <a:ext cx="9840898" cy="5829060"/>
          </a:xfrm>
          <a:prstGeom prst="rect">
            <a:avLst/>
          </a:prstGeom>
          <a:solidFill>
            <a:schemeClr val="accent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5694" tIns="55694" rIns="55694" bIns="55694" numCol="1" spcCol="38100" rtlCol="0" anchor="t">
            <a:noAutofit/>
          </a:bodyPr>
          <a:lstStyle/>
          <a:p>
            <a:pPr marL="0" marR="0" indent="0" algn="ctr" defTabSz="640490" rtl="0" fontAlgn="auto" latinLnBrk="0" hangingPunct="0">
              <a:lnSpc>
                <a:spcPct val="100000"/>
              </a:lnSpc>
              <a:spcBef>
                <a:spcPts val="0"/>
              </a:spcBef>
              <a:spcAft>
                <a:spcPts val="0"/>
              </a:spcAft>
              <a:buClrTx/>
              <a:buSzTx/>
              <a:buFontTx/>
              <a:buNone/>
              <a:tabLst/>
            </a:pPr>
            <a:r>
              <a:rPr lang="en-IN" sz="3200" b="1" u="sng" dirty="0" smtClean="0">
                <a:latin typeface="Calibri" panose="020F0502020204030204" pitchFamily="34" charset="0"/>
              </a:rPr>
              <a:t>CT-SCAN</a:t>
            </a:r>
          </a:p>
          <a:p>
            <a:pPr algn="l"/>
            <a:r>
              <a:rPr lang="en-IN" sz="1400" b="1" dirty="0" smtClean="0">
                <a:latin typeface="Calibri" panose="020F0502020204030204" pitchFamily="34" charset="0"/>
              </a:rPr>
              <a:t>Computer System- </a:t>
            </a:r>
            <a:r>
              <a:rPr lang="en-IN" sz="1100" dirty="0">
                <a:latin typeface="Calibri" panose="020F0502020204030204" pitchFamily="34" charset="0"/>
              </a:rPr>
              <a:t>Three systems were being used for controlling and processing the scan process. They were a computer, remote control CT2 and a device with keypad. On the computer the work is saved on a database known as </a:t>
            </a:r>
            <a:r>
              <a:rPr lang="en-IN" sz="1100" dirty="0" err="1">
                <a:latin typeface="Calibri" panose="020F0502020204030204" pitchFamily="34" charset="0"/>
              </a:rPr>
              <a:t>Medpc</a:t>
            </a:r>
            <a:r>
              <a:rPr lang="en-IN" sz="1100" dirty="0">
                <a:latin typeface="Calibri" panose="020F0502020204030204" pitchFamily="34" charset="0"/>
              </a:rPr>
              <a:t>. First the patient registration is done there. </a:t>
            </a:r>
            <a:r>
              <a:rPr lang="en-IN" sz="1100" dirty="0" err="1">
                <a:latin typeface="Calibri" panose="020F0502020204030204" pitchFamily="34" charset="0"/>
              </a:rPr>
              <a:t>Topogram</a:t>
            </a:r>
            <a:r>
              <a:rPr lang="en-IN" sz="1100" dirty="0">
                <a:latin typeface="Calibri" panose="020F0502020204030204" pitchFamily="34" charset="0"/>
              </a:rPr>
              <a:t> view was taken. The guy handling this was taking an axial slice. The white part in the image was for bone and cavities. Different views of the scan were taken.  The white part was cut-off manually to remove those things which are non-contributing to the scan. For properly seeing the contrast black and white imagery is there. It was being done for </a:t>
            </a:r>
            <a:r>
              <a:rPr lang="en-IN" sz="1100" dirty="0" err="1">
                <a:latin typeface="Calibri" panose="020F0502020204030204" pitchFamily="34" charset="0"/>
              </a:rPr>
              <a:t>angio</a:t>
            </a:r>
            <a:r>
              <a:rPr lang="en-IN" sz="1100" dirty="0">
                <a:latin typeface="Calibri" panose="020F0502020204030204" pitchFamily="34" charset="0"/>
              </a:rPr>
              <a:t> so the white part was cut. The spin and the tilt of the view are also displayed on the view screen. An option was also given in the software to input radial ranges. The inputs to be given were angle between images and the number of </a:t>
            </a:r>
            <a:r>
              <a:rPr lang="en-IN" sz="1100" dirty="0" smtClean="0">
                <a:latin typeface="Calibri" panose="020F0502020204030204" pitchFamily="34" charset="0"/>
              </a:rPr>
              <a:t>images.</a:t>
            </a:r>
          </a:p>
          <a:p>
            <a:pPr algn="l"/>
            <a:endParaRPr lang="en-IN" sz="1100" dirty="0">
              <a:latin typeface="Calibri" panose="020F0502020204030204" pitchFamily="34" charset="0"/>
            </a:endParaRPr>
          </a:p>
          <a:p>
            <a:pPr algn="l"/>
            <a:r>
              <a:rPr lang="en-IN" sz="1400" b="1" dirty="0" smtClean="0">
                <a:latin typeface="Calibri" panose="020F0502020204030204" pitchFamily="34" charset="0"/>
              </a:rPr>
              <a:t>CT-Scan Machine</a:t>
            </a:r>
            <a:r>
              <a:rPr lang="en-IN" sz="1100" b="1" dirty="0" smtClean="0">
                <a:latin typeface="Calibri" panose="020F0502020204030204" pitchFamily="34" charset="0"/>
              </a:rPr>
              <a:t>-</a:t>
            </a:r>
            <a:r>
              <a:rPr lang="en-IN" sz="1100" b="1" dirty="0">
                <a:latin typeface="Calibri" panose="020F0502020204030204" pitchFamily="34" charset="0"/>
              </a:rPr>
              <a:t> </a:t>
            </a:r>
            <a:r>
              <a:rPr lang="en-IN" sz="1100" dirty="0">
                <a:latin typeface="Calibri" panose="020F0502020204030204" pitchFamily="34" charset="0"/>
              </a:rPr>
              <a:t>The CT-Scan machine’s name was </a:t>
            </a:r>
            <a:r>
              <a:rPr lang="en-IN" sz="1100" dirty="0" err="1">
                <a:latin typeface="Calibri" panose="020F0502020204030204" pitchFamily="34" charset="0"/>
              </a:rPr>
              <a:t>Somatom</a:t>
            </a:r>
            <a:r>
              <a:rPr lang="en-IN" sz="1100" dirty="0">
                <a:latin typeface="Calibri" panose="020F0502020204030204" pitchFamily="34" charset="0"/>
              </a:rPr>
              <a:t> Sensation and it was made by Siemens. </a:t>
            </a:r>
            <a:r>
              <a:rPr lang="en-IN" sz="1100" dirty="0" smtClean="0">
                <a:latin typeface="Calibri" panose="020F0502020204030204" pitchFamily="34" charset="0"/>
              </a:rPr>
              <a:t>The </a:t>
            </a:r>
            <a:r>
              <a:rPr lang="en-IN" sz="1100" dirty="0">
                <a:latin typeface="Calibri" panose="020F0502020204030204" pitchFamily="34" charset="0"/>
              </a:rPr>
              <a:t>machine has a lever type system to make it go up and down. A thermometer was </a:t>
            </a:r>
            <a:r>
              <a:rPr lang="en-IN" sz="1100" dirty="0" smtClean="0">
                <a:latin typeface="Calibri" panose="020F0502020204030204" pitchFamily="34" charset="0"/>
              </a:rPr>
              <a:t>there in </a:t>
            </a:r>
            <a:r>
              <a:rPr lang="en-IN" sz="1100" dirty="0">
                <a:latin typeface="Calibri" panose="020F0502020204030204" pitchFamily="34" charset="0"/>
              </a:rPr>
              <a:t>the room to keep the room temperature under check. A temperature of 18C was maintained and it does not change. One problem was that the machine was kept continuously on at all times during the day after starting it once in the morning even when it only takes 5 minutes to start the machine. So it could be kept off when there are no patients for a 1 or 2 </a:t>
            </a:r>
            <a:r>
              <a:rPr lang="en-IN" sz="1100" dirty="0" smtClean="0">
                <a:latin typeface="Calibri" panose="020F0502020204030204" pitchFamily="34" charset="0"/>
              </a:rPr>
              <a:t>hours.</a:t>
            </a:r>
          </a:p>
          <a:p>
            <a:pPr algn="l"/>
            <a:endParaRPr lang="en-IN" sz="1100" dirty="0">
              <a:latin typeface="Calibri" panose="020F0502020204030204" pitchFamily="34" charset="0"/>
            </a:endParaRPr>
          </a:p>
          <a:p>
            <a:pPr algn="l"/>
            <a:endParaRPr lang="en-IN" sz="1100" dirty="0" smtClean="0">
              <a:latin typeface="Calibri" panose="020F0502020204030204" pitchFamily="34" charset="0"/>
            </a:endParaRPr>
          </a:p>
          <a:p>
            <a:pPr algn="l"/>
            <a:endParaRPr lang="en-IN" sz="1100" b="1" dirty="0">
              <a:latin typeface="Calibri" panose="020F0502020204030204" pitchFamily="34" charset="0"/>
            </a:endParaRPr>
          </a:p>
          <a:p>
            <a:pPr algn="l"/>
            <a:endParaRPr lang="en-IN" sz="1100" b="1" dirty="0" smtClean="0">
              <a:latin typeface="Calibri" panose="020F0502020204030204" pitchFamily="34" charset="0"/>
            </a:endParaRPr>
          </a:p>
          <a:p>
            <a:pPr algn="l"/>
            <a:endParaRPr lang="en-IN" sz="1100" b="1" dirty="0">
              <a:latin typeface="Calibri" panose="020F0502020204030204" pitchFamily="34" charset="0"/>
            </a:endParaRPr>
          </a:p>
          <a:p>
            <a:pPr algn="l"/>
            <a:r>
              <a:rPr lang="en-IN" sz="1400" b="1" dirty="0" smtClean="0">
                <a:latin typeface="Calibri" panose="020F0502020204030204" pitchFamily="34" charset="0"/>
              </a:rPr>
              <a:t>Use of Contrast</a:t>
            </a:r>
            <a:r>
              <a:rPr lang="en-IN" sz="1100" b="1" dirty="0" smtClean="0">
                <a:latin typeface="Calibri" panose="020F0502020204030204" pitchFamily="34" charset="0"/>
              </a:rPr>
              <a:t>-</a:t>
            </a:r>
            <a:r>
              <a:rPr lang="en-IN" sz="1100" b="1" dirty="0">
                <a:latin typeface="Calibri" panose="020F0502020204030204" pitchFamily="34" charset="0"/>
              </a:rPr>
              <a:t> </a:t>
            </a:r>
            <a:r>
              <a:rPr lang="en-IN" sz="1100" dirty="0">
                <a:latin typeface="Calibri" panose="020F0502020204030204" pitchFamily="34" charset="0"/>
              </a:rPr>
              <a:t>The procedure is first started by doing plain scan. Then the report is shown to the doctor. If the doctor feels that more discernment should be there then contrast is done where the fluid is either injected or orally taken by the patient. Contrast is administered for the patient which depends on his height and weight. Contrast is done by taking a fluid which has barium and it highlights those parts which needs to be scanned. Contrast has higher atomic number as compared to other fluids and parts in the body. So they are able to easily make places which need scanning denser Oral Contrast is performed for people with sinus problem and those with bladder or pelvic problem have contrast intravenously injected into them.</a:t>
            </a:r>
          </a:p>
          <a:p>
            <a:pPr algn="l"/>
            <a:endParaRPr lang="en-IN" sz="1100" dirty="0" smtClean="0"/>
          </a:p>
          <a:p>
            <a:pPr algn="l"/>
            <a:r>
              <a:rPr lang="en-IN" sz="1100" b="1" dirty="0" smtClean="0"/>
              <a:t>Some </a:t>
            </a:r>
            <a:r>
              <a:rPr lang="en-IN" sz="1100" b="1" dirty="0"/>
              <a:t>of the problems encountered by them were-</a:t>
            </a:r>
          </a:p>
          <a:p>
            <a:pPr lvl="0" algn="l"/>
            <a:r>
              <a:rPr lang="en-IN" sz="1100" dirty="0"/>
              <a:t>If while starting the contrast stage if the process gets stuck due to problems given by the generator then the whole procedure needs to be repeated.</a:t>
            </a:r>
          </a:p>
          <a:p>
            <a:pPr lvl="0" algn="l"/>
            <a:r>
              <a:rPr lang="en-IN" sz="1100" dirty="0"/>
              <a:t>Some post-scan problems were difficulty given by system due to its technical fault which is treated by engineers sent by Siemens, Logon </a:t>
            </a:r>
            <a:r>
              <a:rPr lang="en-IN" sz="1100" dirty="0" err="1"/>
              <a:t>etc</a:t>
            </a:r>
            <a:endParaRPr lang="en-IN" sz="1100" dirty="0"/>
          </a:p>
          <a:p>
            <a:pPr algn="l"/>
            <a:endParaRPr lang="en-IN" sz="1100" dirty="0" smtClean="0"/>
          </a:p>
          <a:p>
            <a:pPr algn="l"/>
            <a:r>
              <a:rPr lang="en-IN" sz="1100" b="1" dirty="0" smtClean="0"/>
              <a:t>Some </a:t>
            </a:r>
            <a:r>
              <a:rPr lang="en-IN" sz="1100" b="1" dirty="0"/>
              <a:t>of the areas where I found some good solutions could be developed were-</a:t>
            </a:r>
          </a:p>
          <a:p>
            <a:pPr marL="171450" lvl="0" indent="-171450" algn="l">
              <a:buFont typeface="Arial" panose="020B0604020202020204" pitchFamily="34" charset="0"/>
              <a:buChar char="•"/>
            </a:pPr>
            <a:r>
              <a:rPr lang="en-IN" sz="1100" dirty="0"/>
              <a:t>Tilt- A person with leg problem was not given the facility which could help him to lift his leg while scanning.</a:t>
            </a:r>
          </a:p>
          <a:p>
            <a:pPr marL="171450" lvl="0" indent="-171450" algn="l">
              <a:buFont typeface="Arial" panose="020B0604020202020204" pitchFamily="34" charset="0"/>
              <a:buChar char="•"/>
            </a:pPr>
            <a:r>
              <a:rPr lang="en-IN" sz="1100" dirty="0"/>
              <a:t>Pregnant Woman is not allowed to get the CT-Scan done.</a:t>
            </a:r>
          </a:p>
          <a:p>
            <a:pPr marL="171450" indent="-171450" algn="l">
              <a:buFont typeface="Arial" panose="020B0604020202020204" pitchFamily="34" charset="0"/>
              <a:buChar char="•"/>
            </a:pPr>
            <a:r>
              <a:rPr lang="en-IN" sz="1100" dirty="0"/>
              <a:t>Manually removing bone and cavity area is very tedious and it could be done by using other things</a:t>
            </a:r>
            <a:endParaRPr lang="en-IN" sz="1100" dirty="0">
              <a:latin typeface="Calibri" panose="020F0502020204030204" pitchFamily="34" charset="0"/>
            </a:endParaRPr>
          </a:p>
          <a:p>
            <a:pPr algn="l"/>
            <a:r>
              <a:rPr lang="en-IN" sz="1100" dirty="0" smtClean="0"/>
              <a:t>.</a:t>
            </a:r>
            <a:endParaRPr lang="en-IN" sz="1100" dirty="0">
              <a:latin typeface="Calibri" panose="020F0502020204030204" pitchFamily="34" charset="0"/>
            </a:endParaRPr>
          </a:p>
        </p:txBody>
      </p:sp>
      <p:pic>
        <p:nvPicPr>
          <p:cNvPr id="19" name="Picture 18" descr="C:\Users\AKARSH\Downloads\Siemens HealthCare Project\Photos\IMAG0809.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2550" y="4420957"/>
            <a:ext cx="1167934" cy="861000"/>
          </a:xfrm>
          <a:prstGeom prst="rect">
            <a:avLst/>
          </a:prstGeom>
          <a:noFill/>
          <a:ln>
            <a:noFill/>
          </a:ln>
        </p:spPr>
      </p:pic>
      <p:pic>
        <p:nvPicPr>
          <p:cNvPr id="20" name="Picture 19" descr="C:\Users\AKARSH\Downloads\Siemens HealthCare Project\Photos\IMAG081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96241" y="4557819"/>
            <a:ext cx="855404" cy="873730"/>
          </a:xfrm>
          <a:prstGeom prst="rect">
            <a:avLst/>
          </a:prstGeom>
          <a:noFill/>
          <a:ln>
            <a:noFill/>
          </a:ln>
        </p:spPr>
      </p:pic>
      <p:pic>
        <p:nvPicPr>
          <p:cNvPr id="21" name="Picture 20" descr="C:\Users\AKARSH\Downloads\Siemens HealthCare Project\Photos\IMAG0813.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9293" y="6978022"/>
            <a:ext cx="1543050" cy="864235"/>
          </a:xfrm>
          <a:prstGeom prst="rect">
            <a:avLst/>
          </a:prstGeom>
          <a:noFill/>
          <a:ln>
            <a:noFill/>
          </a:ln>
        </p:spPr>
      </p:pic>
      <p:sp>
        <p:nvSpPr>
          <p:cNvPr id="4" name="TextBox 3"/>
          <p:cNvSpPr txBox="1"/>
          <p:nvPr/>
        </p:nvSpPr>
        <p:spPr>
          <a:xfrm>
            <a:off x="10432120" y="2080154"/>
            <a:ext cx="3945312" cy="6414448"/>
          </a:xfrm>
          <a:prstGeom prst="rect">
            <a:avLst/>
          </a:prstGeom>
          <a:solidFill>
            <a:schemeClr val="accent5">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5694" tIns="55694" rIns="55694" bIns="55694" numCol="1" spcCol="38100" rtlCol="0" anchor="t">
            <a:noAutofit/>
          </a:bodyPr>
          <a:lstStyle/>
          <a:p>
            <a:r>
              <a:rPr lang="en-IN" sz="2800" b="1" u="sng" dirty="0" smtClean="0">
                <a:latin typeface="Calibri" panose="020F0502020204030204" pitchFamily="34" charset="0"/>
              </a:rPr>
              <a:t>MRI</a:t>
            </a:r>
          </a:p>
          <a:p>
            <a:pPr algn="l"/>
            <a:r>
              <a:rPr lang="en-IN" sz="1100" dirty="0" smtClean="0"/>
              <a:t>The computer system </a:t>
            </a:r>
            <a:r>
              <a:rPr lang="en-IN" sz="1100" dirty="0"/>
              <a:t>had these readings:</a:t>
            </a:r>
          </a:p>
          <a:p>
            <a:pPr algn="l"/>
            <a:r>
              <a:rPr lang="en-IN" sz="1100" dirty="0"/>
              <a:t>Slab Group                                           </a:t>
            </a:r>
            <a:r>
              <a:rPr lang="en-IN" sz="1100" dirty="0" err="1"/>
              <a:t>Fov</a:t>
            </a:r>
            <a:r>
              <a:rPr lang="en-IN" sz="1100" dirty="0"/>
              <a:t> read</a:t>
            </a:r>
          </a:p>
          <a:p>
            <a:pPr algn="l"/>
            <a:r>
              <a:rPr lang="en-IN" sz="1100" dirty="0"/>
              <a:t>Slabs                                                     </a:t>
            </a:r>
            <a:r>
              <a:rPr lang="en-IN" sz="1100" dirty="0" err="1"/>
              <a:t>Fov</a:t>
            </a:r>
            <a:r>
              <a:rPr lang="en-IN" sz="1100" dirty="0"/>
              <a:t> phase</a:t>
            </a:r>
          </a:p>
          <a:p>
            <a:pPr algn="l"/>
            <a:r>
              <a:rPr lang="en-IN" sz="1100" dirty="0"/>
              <a:t>Dist. Factor                                          Thickness</a:t>
            </a:r>
          </a:p>
          <a:p>
            <a:pPr algn="l"/>
            <a:r>
              <a:rPr lang="en-IN" sz="1100" dirty="0"/>
              <a:t>Position                                                TR </a:t>
            </a:r>
          </a:p>
          <a:p>
            <a:pPr algn="l"/>
            <a:r>
              <a:rPr lang="en-IN" sz="1100" dirty="0"/>
              <a:t>Orientation                                          TE</a:t>
            </a:r>
          </a:p>
          <a:p>
            <a:pPr algn="l"/>
            <a:r>
              <a:rPr lang="en-IN" sz="1100" dirty="0"/>
              <a:t>Phase enc. dir.                                     Averages</a:t>
            </a:r>
          </a:p>
          <a:p>
            <a:pPr algn="l"/>
            <a:r>
              <a:rPr lang="en-IN" sz="1100" dirty="0" err="1"/>
              <a:t>Autoassign</a:t>
            </a:r>
            <a:r>
              <a:rPr lang="en-IN" sz="1100" dirty="0"/>
              <a:t>                                           Concatenations</a:t>
            </a:r>
          </a:p>
          <a:p>
            <a:pPr algn="l"/>
            <a:r>
              <a:rPr lang="en-IN" sz="1100" dirty="0"/>
              <a:t>Phase Oversampling                           Filter  </a:t>
            </a:r>
          </a:p>
          <a:p>
            <a:pPr algn="l"/>
            <a:r>
              <a:rPr lang="en-IN" sz="1100" dirty="0"/>
              <a:t>Slice Oversampling                              </a:t>
            </a:r>
            <a:r>
              <a:rPr lang="en-IN" sz="1100" dirty="0" err="1"/>
              <a:t>Coll</a:t>
            </a:r>
            <a:r>
              <a:rPr lang="en-IN" sz="1100" dirty="0"/>
              <a:t> elements   </a:t>
            </a:r>
          </a:p>
          <a:p>
            <a:pPr algn="l"/>
            <a:r>
              <a:rPr lang="en-IN" sz="1100" dirty="0" smtClean="0"/>
              <a:t>The </a:t>
            </a:r>
            <a:r>
              <a:rPr lang="en-IN" sz="1100" dirty="0"/>
              <a:t>screen also displayed breathing ECG reading. Breathing patterns were being recorded.</a:t>
            </a:r>
          </a:p>
          <a:p>
            <a:pPr algn="l"/>
            <a:r>
              <a:rPr lang="en-IN" sz="1100" dirty="0"/>
              <a:t>The time needed to take MRI is 4 mins. 4-5 sequences of no breathing were being performed and communicated by the lab person to the patient so that much more clear images of the scan could be obtained. If the patient is somewhat uncooperative then he is sedated so that he doesn’t move and cause problems during scanning.</a:t>
            </a:r>
          </a:p>
          <a:p>
            <a:pPr algn="l"/>
            <a:r>
              <a:rPr lang="en-IN" sz="1100" dirty="0" smtClean="0"/>
              <a:t>The </a:t>
            </a:r>
            <a:r>
              <a:rPr lang="en-IN" sz="1100" dirty="0"/>
              <a:t>temperature to be maintained inside the room was 19C. If the temperature is not properly maintained then:</a:t>
            </a:r>
          </a:p>
          <a:p>
            <a:pPr lvl="0" algn="l"/>
            <a:r>
              <a:rPr lang="en-IN" sz="1100" dirty="0"/>
              <a:t>Helium level in the system can go down</a:t>
            </a:r>
          </a:p>
          <a:p>
            <a:pPr lvl="0" algn="l"/>
            <a:r>
              <a:rPr lang="en-IN" sz="1100" dirty="0"/>
              <a:t>Images taken will be blurry.</a:t>
            </a:r>
          </a:p>
          <a:p>
            <a:pPr algn="l"/>
            <a:r>
              <a:rPr lang="en-IN" sz="1100" dirty="0"/>
              <a:t> </a:t>
            </a:r>
            <a:r>
              <a:rPr lang="en-IN" sz="1100" dirty="0" smtClean="0"/>
              <a:t>Helium </a:t>
            </a:r>
            <a:r>
              <a:rPr lang="en-IN" sz="1100" dirty="0"/>
              <a:t>level should be 70. It is replaced once during a year.</a:t>
            </a:r>
          </a:p>
          <a:p>
            <a:pPr algn="l"/>
            <a:r>
              <a:rPr lang="en-IN" sz="1100" dirty="0"/>
              <a:t>If any critical problem develops during the process then emergency stop button has also been provided to immediately stop the whole the entire machine. </a:t>
            </a:r>
          </a:p>
          <a:p>
            <a:pPr algn="l"/>
            <a:r>
              <a:rPr lang="en-IN" sz="1100" dirty="0" err="1" smtClean="0"/>
              <a:t>Fluroscopy</a:t>
            </a:r>
            <a:r>
              <a:rPr lang="en-IN" sz="1100" dirty="0" smtClean="0"/>
              <a:t> </a:t>
            </a:r>
            <a:r>
              <a:rPr lang="en-IN" sz="1100" dirty="0"/>
              <a:t>function was not present in the system.</a:t>
            </a:r>
          </a:p>
          <a:p>
            <a:pPr algn="l"/>
            <a:r>
              <a:rPr lang="en-IN" sz="1100" b="1" u="sng" dirty="0" smtClean="0"/>
              <a:t>Problems</a:t>
            </a:r>
            <a:r>
              <a:rPr lang="en-IN" sz="1100" u="sng" dirty="0" smtClean="0"/>
              <a:t>-</a:t>
            </a:r>
            <a:endParaRPr lang="en-IN" sz="1100" dirty="0"/>
          </a:p>
          <a:p>
            <a:pPr algn="l"/>
            <a:r>
              <a:rPr lang="en-IN" sz="1100" dirty="0"/>
              <a:t>MRI could not be performed on people who are fat. So it is a problem.</a:t>
            </a:r>
          </a:p>
          <a:p>
            <a:pPr algn="l"/>
            <a:r>
              <a:rPr lang="en-IN" sz="1100" dirty="0"/>
              <a:t>Metal objects are not allowed in the MRI Room as it will affect the magnetic    function of MRI.</a:t>
            </a:r>
          </a:p>
          <a:p>
            <a:pPr algn="l"/>
            <a:r>
              <a:rPr lang="en-IN" sz="1100" dirty="0"/>
              <a:t>P- Scanning has to be started again if the patient is breathing abnormally.</a:t>
            </a:r>
            <a:endParaRPr lang="en-IN" sz="1100" b="1" u="sng" dirty="0">
              <a:latin typeface="Calibri" panose="020F0502020204030204" pitchFamily="34" charset="0"/>
            </a:endParaRPr>
          </a:p>
        </p:txBody>
      </p:sp>
      <p:cxnSp>
        <p:nvCxnSpPr>
          <p:cNvPr id="7" name="Straight Connector 6"/>
          <p:cNvCxnSpPr/>
          <p:nvPr/>
        </p:nvCxnSpPr>
        <p:spPr>
          <a:xfrm>
            <a:off x="10470541" y="2728134"/>
            <a:ext cx="3510516"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 name="Straight Connector 8"/>
          <p:cNvCxnSpPr/>
          <p:nvPr/>
        </p:nvCxnSpPr>
        <p:spPr>
          <a:xfrm>
            <a:off x="10470541" y="4221515"/>
            <a:ext cx="347747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p:cNvCxnSpPr/>
          <p:nvPr/>
        </p:nvCxnSpPr>
        <p:spPr>
          <a:xfrm flipH="1">
            <a:off x="10450079" y="2728134"/>
            <a:ext cx="891" cy="149338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p:cNvCxnSpPr/>
          <p:nvPr/>
        </p:nvCxnSpPr>
        <p:spPr>
          <a:xfrm flipH="1">
            <a:off x="13952721" y="2728134"/>
            <a:ext cx="28336" cy="151632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4" name="TextBox 13"/>
          <p:cNvSpPr txBox="1"/>
          <p:nvPr/>
        </p:nvSpPr>
        <p:spPr>
          <a:xfrm>
            <a:off x="590305" y="7850211"/>
            <a:ext cx="9859774" cy="2235484"/>
          </a:xfrm>
          <a:prstGeom prst="rect">
            <a:avLst/>
          </a:prstGeom>
          <a:solidFill>
            <a:schemeClr val="accent2">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5694" tIns="55694" rIns="55694" bIns="55694" numCol="1" spcCol="38100" rtlCol="0" anchor="t">
            <a:noAutofit/>
          </a:bodyPr>
          <a:lstStyle/>
          <a:p>
            <a:pPr lvl="0"/>
            <a:r>
              <a:rPr lang="en-IN" sz="2000" b="1" u="sng" dirty="0" smtClean="0">
                <a:latin typeface="Calibri" panose="020F0502020204030204" pitchFamily="34" charset="0"/>
              </a:rPr>
              <a:t>PATHOLOGY LAB</a:t>
            </a:r>
          </a:p>
          <a:p>
            <a:pPr algn="l"/>
            <a:r>
              <a:rPr lang="en-IN" sz="1100" b="1" dirty="0" err="1" smtClean="0"/>
              <a:t>Mindray</a:t>
            </a:r>
            <a:r>
              <a:rPr lang="en-IN" sz="1100" dirty="0" smtClean="0"/>
              <a:t>-</a:t>
            </a:r>
            <a:r>
              <a:rPr lang="en-IN" sz="1100" dirty="0"/>
              <a:t>T</a:t>
            </a:r>
            <a:r>
              <a:rPr lang="en-IN" sz="1100" dirty="0" smtClean="0"/>
              <a:t>he </a:t>
            </a:r>
            <a:r>
              <a:rPr lang="en-IN" sz="1100" dirty="0"/>
              <a:t>machine used to do </a:t>
            </a:r>
            <a:r>
              <a:rPr lang="en-IN" sz="1100" b="1" dirty="0" err="1"/>
              <a:t>Haemotology</a:t>
            </a:r>
            <a:r>
              <a:rPr lang="en-IN" sz="1100" dirty="0"/>
              <a:t>. It gave the Haemoglobin count, WBC,RBC and platelets </a:t>
            </a:r>
            <a:r>
              <a:rPr lang="en-IN" sz="1100" dirty="0" err="1" smtClean="0"/>
              <a:t>count.</a:t>
            </a:r>
            <a:r>
              <a:rPr lang="en-IN" sz="1100" b="1" dirty="0" err="1" smtClean="0"/>
              <a:t>ESR</a:t>
            </a:r>
            <a:r>
              <a:rPr lang="en-IN" sz="1100" dirty="0" smtClean="0"/>
              <a:t> detected </a:t>
            </a:r>
            <a:r>
              <a:rPr lang="en-IN" sz="1100" dirty="0"/>
              <a:t>if the person has an infection or not by inserting the sample in it. </a:t>
            </a:r>
            <a:r>
              <a:rPr lang="en-IN" sz="1100" dirty="0" smtClean="0"/>
              <a:t>Then </a:t>
            </a:r>
            <a:r>
              <a:rPr lang="en-IN" sz="1100" dirty="0"/>
              <a:t>two </a:t>
            </a:r>
            <a:r>
              <a:rPr lang="en-IN" sz="1100" dirty="0" smtClean="0"/>
              <a:t>devices to test </a:t>
            </a:r>
            <a:r>
              <a:rPr lang="en-IN" sz="1100" dirty="0"/>
              <a:t>were there. One was semi-automated and the other one was fully-automated. The semi-automated device was used to perform tests like liver function test and kidney test. The name of the fully-automated device was HB1C. All kinds of tests could be checked by it. It can take 40 sample tests in total and out of it 15 tests could be that of a single person. Reagents were kept in it. The sample quantity should be 2-3 ml. Any probe problem is detected by seeing the graph by the lab </a:t>
            </a:r>
            <a:r>
              <a:rPr lang="en-IN" sz="1100" dirty="0" smtClean="0"/>
              <a:t>doctors</a:t>
            </a:r>
            <a:r>
              <a:rPr lang="en-IN" sz="1100" b="1" dirty="0" smtClean="0"/>
              <a:t>. MYSPA I2 </a:t>
            </a:r>
            <a:r>
              <a:rPr lang="en-IN" sz="1100" dirty="0" smtClean="0"/>
              <a:t>was the device shown to us which took the </a:t>
            </a:r>
            <a:r>
              <a:rPr lang="en-IN" sz="1100" dirty="0" err="1" smtClean="0"/>
              <a:t>glycogel</a:t>
            </a:r>
            <a:r>
              <a:rPr lang="en-IN" sz="1100" dirty="0" smtClean="0"/>
              <a:t> joint test and gave the result in 5 mins.</a:t>
            </a:r>
          </a:p>
          <a:p>
            <a:pPr algn="l"/>
            <a:r>
              <a:rPr lang="en-IN" sz="1100" b="1" dirty="0" err="1" smtClean="0"/>
              <a:t>Prothomin</a:t>
            </a:r>
            <a:r>
              <a:rPr lang="en-IN" sz="1100" b="1" dirty="0" smtClean="0"/>
              <a:t> </a:t>
            </a:r>
            <a:r>
              <a:rPr lang="en-IN" sz="1100" b="1" dirty="0"/>
              <a:t>Tam</a:t>
            </a:r>
            <a:r>
              <a:rPr lang="en-IN" sz="1100" dirty="0"/>
              <a:t> </a:t>
            </a:r>
            <a:r>
              <a:rPr lang="en-IN" sz="1100" dirty="0" smtClean="0"/>
              <a:t>-</a:t>
            </a:r>
            <a:r>
              <a:rPr lang="en-IN" sz="1100" dirty="0"/>
              <a:t>T</a:t>
            </a:r>
            <a:r>
              <a:rPr lang="en-IN" sz="1100" dirty="0" smtClean="0"/>
              <a:t>he </a:t>
            </a:r>
            <a:r>
              <a:rPr lang="en-IN" sz="1100" dirty="0"/>
              <a:t>device which is used to get the clotting time.</a:t>
            </a:r>
          </a:p>
          <a:p>
            <a:pPr algn="l"/>
            <a:r>
              <a:rPr lang="en-IN" sz="1100" b="1" dirty="0" err="1"/>
              <a:t>Electropath</a:t>
            </a:r>
            <a:r>
              <a:rPr lang="en-IN" sz="1100" b="1" dirty="0"/>
              <a:t> </a:t>
            </a:r>
            <a:r>
              <a:rPr lang="en-IN" sz="1100" b="1" dirty="0" err="1"/>
              <a:t>Platolyte</a:t>
            </a:r>
            <a:r>
              <a:rPr lang="en-IN" sz="1100" b="1" dirty="0"/>
              <a:t> </a:t>
            </a:r>
            <a:r>
              <a:rPr lang="en-IN" sz="1100" b="1" dirty="0" smtClean="0"/>
              <a:t>3-</a:t>
            </a:r>
            <a:r>
              <a:rPr lang="en-IN" sz="1100" dirty="0" smtClean="0"/>
              <a:t>The </a:t>
            </a:r>
            <a:r>
              <a:rPr lang="en-IN" sz="1100" dirty="0"/>
              <a:t>device which takes a sample consisting of diet and serum.</a:t>
            </a:r>
          </a:p>
          <a:p>
            <a:pPr algn="l"/>
            <a:r>
              <a:rPr lang="en-IN" sz="1100" dirty="0"/>
              <a:t>A centrifuge device was there named REMIR-8C. It performs centrifugation for separating the layers of </a:t>
            </a:r>
            <a:r>
              <a:rPr lang="en-IN" sz="1100" dirty="0" err="1"/>
              <a:t>serum,RBC,WBC</a:t>
            </a:r>
            <a:r>
              <a:rPr lang="en-IN" sz="1100" dirty="0"/>
              <a:t> etc. </a:t>
            </a:r>
            <a:endParaRPr lang="en-IN" sz="1100" dirty="0" smtClean="0"/>
          </a:p>
          <a:p>
            <a:pPr algn="l"/>
            <a:r>
              <a:rPr lang="en-IN" sz="1100" b="1" u="sng" dirty="0" smtClean="0"/>
              <a:t>Problems</a:t>
            </a:r>
            <a:r>
              <a:rPr lang="en-IN" sz="1100" u="sng" dirty="0" smtClean="0"/>
              <a:t>-</a:t>
            </a:r>
            <a:r>
              <a:rPr lang="en-IN" sz="1100" dirty="0" smtClean="0"/>
              <a:t> No </a:t>
            </a:r>
            <a:r>
              <a:rPr lang="en-IN" sz="1100" dirty="0"/>
              <a:t>proper waste disposal system.</a:t>
            </a:r>
          </a:p>
          <a:p>
            <a:pPr algn="l"/>
            <a:r>
              <a:rPr lang="en-IN" sz="1100" dirty="0"/>
              <a:t>If Fully automated system gives some anomalous reading then test is performed again on semi-automated.</a:t>
            </a:r>
          </a:p>
          <a:p>
            <a:pPr lvl="0" algn="l"/>
            <a:endParaRPr lang="en-IN" sz="1100" dirty="0" smtClean="0">
              <a:latin typeface="Calibri" panose="020F0502020204030204" pitchFamily="34" charset="0"/>
            </a:endParaRPr>
          </a:p>
        </p:txBody>
      </p:sp>
      <p:sp>
        <p:nvSpPr>
          <p:cNvPr id="22" name="TextBox 21"/>
          <p:cNvSpPr txBox="1"/>
          <p:nvPr/>
        </p:nvSpPr>
        <p:spPr>
          <a:xfrm>
            <a:off x="10432120" y="8494602"/>
            <a:ext cx="3945312" cy="1591093"/>
          </a:xfrm>
          <a:prstGeom prst="rect">
            <a:avLst/>
          </a:prstGeom>
          <a:solidFill>
            <a:schemeClr val="accent3">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5694" tIns="55694" rIns="55694" bIns="55694" numCol="1" spcCol="38100" rtlCol="0" anchor="t">
            <a:noAutofit/>
          </a:bodyPr>
          <a:lstStyle/>
          <a:p>
            <a:pPr lvl="0"/>
            <a:r>
              <a:rPr lang="en-IN" sz="1600" b="1" u="sng" dirty="0" smtClean="0">
                <a:latin typeface="Calibri" panose="020F0502020204030204" pitchFamily="34" charset="0"/>
              </a:rPr>
              <a:t>ULTRASOUND</a:t>
            </a:r>
          </a:p>
          <a:p>
            <a:pPr lvl="0" algn="l"/>
            <a:r>
              <a:rPr lang="en-IN" sz="1100" dirty="0"/>
              <a:t>The ultrasound of only </a:t>
            </a:r>
            <a:r>
              <a:rPr lang="en-IN" sz="1100" b="1" dirty="0"/>
              <a:t>heart</a:t>
            </a:r>
            <a:r>
              <a:rPr lang="en-IN" sz="1100" dirty="0"/>
              <a:t> was shown to us for 2 minutes. B</a:t>
            </a:r>
            <a:r>
              <a:rPr lang="en-IN" sz="1100" dirty="0" smtClean="0"/>
              <a:t>lue denoted </a:t>
            </a:r>
            <a:r>
              <a:rPr lang="en-IN" sz="1100" dirty="0"/>
              <a:t>blood going down from the heart and red lines denoted blood going up from heart. The four chambers of the heart were properly shown. Blood of the </a:t>
            </a:r>
            <a:r>
              <a:rPr lang="en-IN" sz="1100" b="1" dirty="0"/>
              <a:t>four chambers</a:t>
            </a:r>
            <a:r>
              <a:rPr lang="en-IN" sz="1100" dirty="0"/>
              <a:t> </a:t>
            </a:r>
            <a:r>
              <a:rPr lang="en-IN" sz="1100" dirty="0" smtClean="0"/>
              <a:t>shouldn’t </a:t>
            </a:r>
            <a:r>
              <a:rPr lang="en-IN" sz="1100" dirty="0"/>
              <a:t>mix otherwise it could be critical problem for a person. If a person has a hole in the heart then the above mentioned thing happens which could pose a serious threat to </a:t>
            </a:r>
            <a:r>
              <a:rPr lang="en-IN" sz="1100" dirty="0" smtClean="0"/>
              <a:t>his life..</a:t>
            </a:r>
            <a:endParaRPr lang="en-IN" sz="1100" dirty="0">
              <a:latin typeface="Calibri" panose="020F0502020204030204" pitchFamily="34" charset="0"/>
            </a:endParaRPr>
          </a:p>
        </p:txBody>
      </p:sp>
      <p:pic>
        <p:nvPicPr>
          <p:cNvPr id="44" name="Picture 43" descr="http://www.rgca.org.in/image/img/Tissue%20processing%20unit%20of%20pathology%20lab.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25954" y="9028055"/>
            <a:ext cx="1520891" cy="948458"/>
          </a:xfrm>
          <a:prstGeom prst="rect">
            <a:avLst/>
          </a:prstGeom>
          <a:noFill/>
          <a:ln>
            <a:noFill/>
          </a:ln>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sp>
        <p:nvSpPr>
          <p:cNvPr id="211" name="Shape 211"/>
          <p:cNvSpPr/>
          <p:nvPr/>
        </p:nvSpPr>
        <p:spPr>
          <a:xfrm>
            <a:off x="553467" y="1783294"/>
            <a:ext cx="14009239" cy="8467914"/>
          </a:xfrm>
          <a:prstGeom prst="roundRect">
            <a:avLst>
              <a:gd name="adj" fmla="val 2303"/>
            </a:avLst>
          </a:prstGeom>
          <a:solidFill>
            <a:srgbClr val="FFFFFF"/>
          </a:solidFill>
          <a:ln w="3175">
            <a:solidFill>
              <a:srgbClr val="31859C"/>
            </a:solidFill>
          </a:ln>
        </p:spPr>
        <p:txBody>
          <a:bodyPr lIns="15230" tIns="15230" rIns="15230" bIns="15230"/>
          <a:lstStyle/>
          <a:p>
            <a:pPr algn="l" defTabSz="1474603">
              <a:buSzPct val="75000"/>
              <a:defRPr sz="1400">
                <a:latin typeface="Calibri"/>
                <a:ea typeface="Calibri"/>
                <a:cs typeface="Calibri"/>
                <a:sym typeface="Calibri"/>
              </a:defRPr>
            </a:pPr>
            <a:r>
              <a:rPr lang="en-IN" dirty="0"/>
              <a:t> </a:t>
            </a:r>
            <a:r>
              <a:rPr lang="en-IN" dirty="0" smtClean="0"/>
              <a:t>    </a:t>
            </a:r>
            <a:r>
              <a:rPr lang="en-IN" sz="2000" b="1" dirty="0" smtClean="0"/>
              <a:t>Related to radiology-</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Disturbances are caused </a:t>
            </a:r>
            <a:r>
              <a:rPr lang="en-IN" sz="1400" dirty="0">
                <a:sym typeface="Calibri"/>
              </a:rPr>
              <a:t>in radiology due to breathing, tattoos, internal metal screw [IRREGULAR BREATHING = DO AGAIN] Blurred Images, ECG must be behind yellow </a:t>
            </a:r>
            <a:r>
              <a:rPr lang="en-IN" sz="1400" dirty="0" smtClean="0">
                <a:sym typeface="Calibri"/>
              </a:rPr>
              <a:t>line. So </a:t>
            </a:r>
            <a:r>
              <a:rPr lang="en-IN" sz="1400" dirty="0">
                <a:sym typeface="Calibri"/>
              </a:rPr>
              <a:t>Automatic peak detection </a:t>
            </a:r>
            <a:r>
              <a:rPr lang="en-IN" sz="1400" dirty="0" smtClean="0">
                <a:sym typeface="Calibri"/>
              </a:rPr>
              <a:t> should be there in </a:t>
            </a:r>
            <a:r>
              <a:rPr lang="en-IN" sz="1400" dirty="0">
                <a:sym typeface="Calibri"/>
              </a:rPr>
              <a:t>ECG to prevent false reading at early step </a:t>
            </a:r>
            <a:r>
              <a:rPr lang="en-IN" sz="1400" dirty="0" smtClean="0">
                <a:sym typeface="Calibri"/>
              </a:rPr>
              <a:t>.</a:t>
            </a:r>
          </a:p>
          <a:p>
            <a:pPr marL="285750" indent="-285750" algn="l" defTabSz="1474603">
              <a:buSzPct val="75000"/>
              <a:buFontTx/>
              <a:buChar char="-"/>
              <a:defRPr sz="1400">
                <a:latin typeface="Calibri"/>
                <a:ea typeface="Calibri"/>
                <a:cs typeface="Calibri"/>
                <a:sym typeface="Calibri"/>
              </a:defRPr>
            </a:pPr>
            <a:r>
              <a:rPr lang="en-IN" sz="1400" dirty="0">
                <a:sym typeface="Calibri"/>
              </a:rPr>
              <a:t>MRI </a:t>
            </a:r>
            <a:r>
              <a:rPr lang="en-IN" sz="1400" dirty="0" smtClean="0">
                <a:sym typeface="Calibri"/>
              </a:rPr>
              <a:t>is not </a:t>
            </a:r>
            <a:r>
              <a:rPr lang="en-IN" sz="1400" dirty="0">
                <a:sym typeface="Calibri"/>
              </a:rPr>
              <a:t>possible for fat </a:t>
            </a:r>
            <a:r>
              <a:rPr lang="en-IN" sz="1400" dirty="0" smtClean="0">
                <a:sym typeface="Calibri"/>
              </a:rPr>
              <a:t>people.</a:t>
            </a:r>
            <a:r>
              <a:rPr lang="en-IN" sz="1400" dirty="0">
                <a:sym typeface="Calibri"/>
              </a:rPr>
              <a:t> </a:t>
            </a:r>
            <a:r>
              <a:rPr lang="en-IN" sz="1400" dirty="0" smtClean="0">
                <a:sym typeface="Calibri"/>
              </a:rPr>
              <a:t> To overcome the problem wide </a:t>
            </a:r>
            <a:r>
              <a:rPr lang="en-IN" sz="1400" dirty="0">
                <a:sym typeface="Calibri"/>
              </a:rPr>
              <a:t>bore MRI </a:t>
            </a:r>
            <a:r>
              <a:rPr lang="en-IN" sz="1400" dirty="0" smtClean="0">
                <a:sym typeface="Calibri"/>
              </a:rPr>
              <a:t>machine should be used  </a:t>
            </a:r>
            <a:r>
              <a:rPr lang="en-IN" sz="1400" dirty="0">
                <a:sym typeface="Calibri"/>
              </a:rPr>
              <a:t>in which diameter can be increased</a:t>
            </a:r>
            <a:r>
              <a:rPr lang="en-IN" sz="1400" dirty="0" smtClean="0">
                <a:sym typeface="Calibri"/>
              </a:rPr>
              <a:t>, longer </a:t>
            </a:r>
            <a:r>
              <a:rPr lang="en-IN" sz="1400" dirty="0">
                <a:sym typeface="Calibri"/>
              </a:rPr>
              <a:t>needles and steadier beds</a:t>
            </a:r>
            <a:r>
              <a:rPr lang="en-IN" sz="1400" dirty="0" smtClean="0">
                <a:sym typeface="Calibri"/>
              </a:rPr>
              <a:t>.</a:t>
            </a:r>
          </a:p>
          <a:p>
            <a:pPr marL="285750" indent="-285750" algn="l" defTabSz="1474603">
              <a:buSzPct val="75000"/>
              <a:buFontTx/>
              <a:buChar char="-"/>
              <a:defRPr sz="1400">
                <a:latin typeface="Calibri"/>
                <a:ea typeface="Calibri"/>
                <a:cs typeface="Calibri"/>
                <a:sym typeface="Calibri"/>
              </a:defRPr>
            </a:pPr>
            <a:r>
              <a:rPr lang="en-IN" sz="1400" dirty="0">
                <a:sym typeface="Calibri"/>
              </a:rPr>
              <a:t>Helium level </a:t>
            </a:r>
            <a:r>
              <a:rPr lang="en-IN" sz="1400" dirty="0" smtClean="0">
                <a:sym typeface="Calibri"/>
              </a:rPr>
              <a:t>goes down </a:t>
            </a:r>
            <a:r>
              <a:rPr lang="en-IN" sz="1400" dirty="0">
                <a:sym typeface="Calibri"/>
              </a:rPr>
              <a:t>if temp [15-20 degree centigrade ] </a:t>
            </a:r>
            <a:r>
              <a:rPr lang="en-IN" sz="1400" dirty="0" smtClean="0">
                <a:sym typeface="Calibri"/>
              </a:rPr>
              <a:t>is not maintained. </a:t>
            </a:r>
            <a:r>
              <a:rPr lang="en-IN" sz="1400" dirty="0">
                <a:sym typeface="Calibri"/>
              </a:rPr>
              <a:t>C</a:t>
            </a:r>
            <a:r>
              <a:rPr lang="en-IN" sz="1400" dirty="0" smtClean="0">
                <a:sym typeface="Calibri"/>
              </a:rPr>
              <a:t>ontinuously </a:t>
            </a:r>
            <a:r>
              <a:rPr lang="en-IN" sz="1400" dirty="0">
                <a:sym typeface="Calibri"/>
              </a:rPr>
              <a:t>filled cryostat could be used which consumes a negligible amount of liquid helium. It can measure temperatures below 4.2K to room temperature and also control the pressure of the exchange gas in the </a:t>
            </a:r>
            <a:r>
              <a:rPr lang="en-IN" sz="1400" dirty="0" smtClean="0">
                <a:sym typeface="Calibri"/>
              </a:rPr>
              <a:t>vacuum.</a:t>
            </a:r>
          </a:p>
          <a:p>
            <a:pPr marL="285750" indent="-285750" algn="l" defTabSz="1474603">
              <a:buSzPct val="75000"/>
              <a:buFontTx/>
              <a:buChar char="-"/>
              <a:defRPr sz="1400">
                <a:latin typeface="Calibri"/>
                <a:ea typeface="Calibri"/>
                <a:cs typeface="Calibri"/>
                <a:sym typeface="Calibri"/>
              </a:defRPr>
            </a:pPr>
            <a:r>
              <a:rPr lang="en-IN" sz="1400" dirty="0">
                <a:sym typeface="Calibri"/>
              </a:rPr>
              <a:t>Communication problem for breathing between operator and patient [language barrier] care taker has to stand during radiology. Robot type technology could be used in the machine to stop the breathing of the patient for the required time.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Patients experience discomfort when they are transferred from one bed to other for tests. Bed with wheels for CT scan for easy patient </a:t>
            </a:r>
            <a:r>
              <a:rPr lang="en-IN" sz="1400" dirty="0" smtClean="0">
                <a:sym typeface="Calibri"/>
              </a:rPr>
              <a:t>transfer.</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Metal objects are not allowed inside the MRI room. </a:t>
            </a:r>
            <a:r>
              <a:rPr lang="en-IN" sz="1400" dirty="0">
                <a:sym typeface="Calibri"/>
              </a:rPr>
              <a:t>Using metal detector gate  before undergoing MRI </a:t>
            </a:r>
            <a:r>
              <a:rPr lang="en-IN" sz="1400" dirty="0" smtClean="0">
                <a:sym typeface="Calibri"/>
              </a:rPr>
              <a:t>the metal objects could be detected.</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Operating C-Arm again and again manually is a problem . Voice</a:t>
            </a:r>
            <a:r>
              <a:rPr lang="en-IN" sz="1400" dirty="0">
                <a:sym typeface="Calibri"/>
              </a:rPr>
              <a:t>/ Joystick based C arm </a:t>
            </a:r>
            <a:r>
              <a:rPr lang="en-IN" sz="1400" dirty="0" smtClean="0">
                <a:sym typeface="Calibri"/>
              </a:rPr>
              <a:t>operation could be done and sensors </a:t>
            </a:r>
            <a:r>
              <a:rPr lang="en-IN" sz="1400" dirty="0">
                <a:sym typeface="Calibri"/>
              </a:rPr>
              <a:t>in </a:t>
            </a:r>
            <a:endParaRPr lang="en-IN" sz="1400" dirty="0" smtClean="0">
              <a:sym typeface="Calibri"/>
            </a:endParaRPr>
          </a:p>
          <a:p>
            <a:pPr algn="l" defTabSz="1474603">
              <a:buSzPct val="75000"/>
              <a:defRPr sz="1400">
                <a:latin typeface="Calibri"/>
                <a:ea typeface="Calibri"/>
                <a:cs typeface="Calibri"/>
                <a:sym typeface="Calibri"/>
              </a:defRPr>
            </a:pPr>
            <a:r>
              <a:rPr lang="en-IN" sz="1400" dirty="0">
                <a:sym typeface="Calibri"/>
              </a:rPr>
              <a:t> </a:t>
            </a:r>
            <a:r>
              <a:rPr lang="en-IN" sz="1400" dirty="0" smtClean="0">
                <a:sym typeface="Calibri"/>
              </a:rPr>
              <a:t>      </a:t>
            </a:r>
            <a:r>
              <a:rPr lang="en-IN" sz="1400" dirty="0" smtClean="0">
                <a:sym typeface="Calibri"/>
              </a:rPr>
              <a:t>C </a:t>
            </a:r>
            <a:r>
              <a:rPr lang="en-IN" sz="1400" dirty="0">
                <a:sym typeface="Calibri"/>
              </a:rPr>
              <a:t>arm </a:t>
            </a:r>
            <a:r>
              <a:rPr lang="en-IN" sz="1400" dirty="0" smtClean="0">
                <a:sym typeface="Calibri"/>
              </a:rPr>
              <a:t>could be used to </a:t>
            </a:r>
            <a:r>
              <a:rPr lang="en-IN" sz="1400" dirty="0">
                <a:sym typeface="Calibri"/>
              </a:rPr>
              <a:t>prevent </a:t>
            </a:r>
            <a:r>
              <a:rPr lang="en-IN" sz="1400" dirty="0" smtClean="0">
                <a:sym typeface="Calibri"/>
              </a:rPr>
              <a:t>collision.</a:t>
            </a:r>
          </a:p>
          <a:p>
            <a:pPr marL="285750" indent="-285750" algn="l" defTabSz="1474603">
              <a:buSzPct val="75000"/>
              <a:buFontTx/>
              <a:buChar char="-"/>
              <a:defRPr sz="1400">
                <a:latin typeface="Calibri"/>
                <a:ea typeface="Calibri"/>
                <a:cs typeface="Calibri"/>
                <a:sym typeface="Calibri"/>
              </a:defRPr>
            </a:pPr>
            <a:r>
              <a:rPr lang="en-IN" sz="1400" dirty="0">
                <a:sym typeface="Calibri"/>
              </a:rPr>
              <a:t>CT </a:t>
            </a:r>
            <a:r>
              <a:rPr lang="en-IN" sz="1400" dirty="0" smtClean="0">
                <a:sym typeface="Calibri"/>
              </a:rPr>
              <a:t>scan of leg of an injured person is a problem for him. Facility can be provided </a:t>
            </a:r>
            <a:r>
              <a:rPr lang="en-IN" sz="1400" dirty="0">
                <a:sym typeface="Calibri"/>
              </a:rPr>
              <a:t>where the patient doesn't have to lift his leg.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CT </a:t>
            </a:r>
            <a:r>
              <a:rPr lang="en-IN" sz="1400" dirty="0" smtClean="0">
                <a:sym typeface="Calibri"/>
              </a:rPr>
              <a:t>scan is dangerous for </a:t>
            </a:r>
            <a:r>
              <a:rPr lang="en-IN" sz="1400" dirty="0">
                <a:sym typeface="Calibri"/>
              </a:rPr>
              <a:t>pregnant </a:t>
            </a:r>
            <a:r>
              <a:rPr lang="en-IN" sz="1400" dirty="0" smtClean="0">
                <a:sym typeface="Calibri"/>
              </a:rPr>
              <a:t>ladies.</a:t>
            </a:r>
            <a:r>
              <a:rPr lang="en-IN" sz="1400" dirty="0">
                <a:sym typeface="Calibri"/>
              </a:rPr>
              <a:t> Shield could be used.CAT scans use 360 degrees of radiation…if only chest scan is to be performed </a:t>
            </a:r>
            <a:endParaRPr lang="en-IN" sz="1400" dirty="0" smtClean="0">
              <a:sym typeface="Calibri"/>
            </a:endParaRPr>
          </a:p>
          <a:p>
            <a:pPr algn="l" defTabSz="1474603">
              <a:buSzPct val="75000"/>
              <a:defRPr sz="1400">
                <a:latin typeface="Calibri"/>
                <a:ea typeface="Calibri"/>
                <a:cs typeface="Calibri"/>
                <a:sym typeface="Calibri"/>
              </a:defRPr>
            </a:pPr>
            <a:r>
              <a:rPr lang="en-IN" sz="1400" dirty="0">
                <a:sym typeface="Calibri"/>
              </a:rPr>
              <a:t> </a:t>
            </a:r>
            <a:r>
              <a:rPr lang="en-IN" sz="1400" dirty="0" smtClean="0">
                <a:sym typeface="Calibri"/>
              </a:rPr>
              <a:t>      </a:t>
            </a:r>
            <a:r>
              <a:rPr lang="en-IN" sz="1400" dirty="0" smtClean="0">
                <a:sym typeface="Calibri"/>
              </a:rPr>
              <a:t>a </a:t>
            </a:r>
            <a:r>
              <a:rPr lang="en-IN" sz="1400" dirty="0">
                <a:sym typeface="Calibri"/>
              </a:rPr>
              <a:t>shield placed beneath back low around abdominal </a:t>
            </a:r>
            <a:r>
              <a:rPr lang="en-IN" sz="1400" dirty="0" err="1">
                <a:sym typeface="Calibri"/>
              </a:rPr>
              <a:t>area..and</a:t>
            </a:r>
            <a:r>
              <a:rPr lang="en-IN" sz="1400" dirty="0">
                <a:sym typeface="Calibri"/>
              </a:rPr>
              <a:t> a </a:t>
            </a:r>
            <a:r>
              <a:rPr lang="en-IN" sz="1400" dirty="0" err="1">
                <a:sym typeface="Calibri"/>
              </a:rPr>
              <a:t>sheild</a:t>
            </a:r>
            <a:r>
              <a:rPr lang="en-IN" sz="1400" dirty="0">
                <a:sym typeface="Calibri"/>
              </a:rPr>
              <a:t> placed over abdomen.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Manual selection of bone and cavity </a:t>
            </a:r>
            <a:r>
              <a:rPr lang="en-IN" sz="1400" dirty="0" smtClean="0">
                <a:sym typeface="Calibri"/>
              </a:rPr>
              <a:t>area is very time-consuming.</a:t>
            </a:r>
            <a:r>
              <a:rPr lang="en-IN" sz="1400" dirty="0">
                <a:sym typeface="Calibri"/>
              </a:rPr>
              <a:t> Software such as </a:t>
            </a:r>
            <a:r>
              <a:rPr lang="en-IN" sz="1400" dirty="0" err="1">
                <a:sym typeface="Calibri"/>
              </a:rPr>
              <a:t>photoshop</a:t>
            </a:r>
            <a:r>
              <a:rPr lang="en-IN" sz="1400" dirty="0">
                <a:sym typeface="Calibri"/>
              </a:rPr>
              <a:t> could be used for automatically detecting white areas. </a:t>
            </a:r>
            <a:endParaRPr lang="en-IN" sz="1400" dirty="0" smtClean="0">
              <a:sym typeface="Calibri"/>
            </a:endParaRPr>
          </a:p>
          <a:p>
            <a:pPr algn="l" defTabSz="1474603">
              <a:buSzPct val="75000"/>
              <a:defRPr sz="1400">
                <a:latin typeface="Calibri"/>
                <a:ea typeface="Calibri"/>
                <a:cs typeface="Calibri"/>
                <a:sym typeface="Calibri"/>
              </a:defRPr>
            </a:pPr>
            <a:r>
              <a:rPr lang="en-IN" sz="1400" dirty="0">
                <a:sym typeface="Calibri"/>
              </a:rPr>
              <a:t> </a:t>
            </a:r>
            <a:r>
              <a:rPr lang="en-IN" sz="1400" dirty="0" smtClean="0">
                <a:sym typeface="Calibri"/>
              </a:rPr>
              <a:t>      </a:t>
            </a:r>
            <a:r>
              <a:rPr lang="en-IN" sz="1400" dirty="0" smtClean="0">
                <a:sym typeface="Calibri"/>
              </a:rPr>
              <a:t>Machine </a:t>
            </a:r>
            <a:r>
              <a:rPr lang="en-IN" sz="1400" dirty="0">
                <a:sym typeface="Calibri"/>
              </a:rPr>
              <a:t>learning could be used to feed the system with different pictures of bones and cavities and it could be matched with incoming view.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If patient is sedated breathing cant be regulated.</a:t>
            </a:r>
            <a:r>
              <a:rPr lang="en-IN" sz="1400" b="1" dirty="0">
                <a:sym typeface="Calibri"/>
              </a:rPr>
              <a:t> </a:t>
            </a:r>
            <a:r>
              <a:rPr lang="en-IN" sz="1400" dirty="0">
                <a:sym typeface="Calibri"/>
              </a:rPr>
              <a:t>Much finer modules could be used for taking image sequences when person is sedated.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Unnecessary exposure by C arm during </a:t>
            </a:r>
            <a:r>
              <a:rPr lang="en-IN" sz="1400" dirty="0" smtClean="0">
                <a:sym typeface="Calibri"/>
              </a:rPr>
              <a:t>positioning </a:t>
            </a:r>
            <a:r>
              <a:rPr lang="en-IN" sz="1400" dirty="0">
                <a:sym typeface="Calibri"/>
              </a:rPr>
              <a:t>at proper position. Using laser in C arm proper position of part to be scanned could be known. Also the machine should be able to detect area to be scanned.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The radiation details should be highlighted on </a:t>
            </a:r>
            <a:r>
              <a:rPr lang="en-IN" sz="1400" dirty="0">
                <a:sym typeface="Calibri"/>
              </a:rPr>
              <a:t>machine for patients to know and get </a:t>
            </a:r>
            <a:r>
              <a:rPr lang="en-IN" sz="1400" dirty="0" smtClean="0">
                <a:sym typeface="Calibri"/>
              </a:rPr>
              <a:t>comfortable with. Also dosiametricians should properly explain the amount of radiation which will affect them during radiation.</a:t>
            </a:r>
            <a:endParaRPr lang="en-IN" sz="1400" dirty="0">
              <a:sym typeface="Calibri"/>
            </a:endParaRPr>
          </a:p>
          <a:p>
            <a:pPr algn="l" defTabSz="1474603">
              <a:buSzPct val="75000"/>
              <a:defRPr sz="1400">
                <a:latin typeface="Calibri"/>
                <a:ea typeface="Calibri"/>
                <a:cs typeface="Calibri"/>
                <a:sym typeface="Calibri"/>
              </a:defRPr>
            </a:pPr>
            <a:endParaRPr lang="en-IN" sz="1400" dirty="0">
              <a:sym typeface="Calibri"/>
            </a:endParaRPr>
          </a:p>
          <a:p>
            <a:pPr algn="l" defTabSz="1474603">
              <a:buSzPct val="75000"/>
              <a:defRPr sz="1400">
                <a:latin typeface="Calibri"/>
                <a:ea typeface="Calibri"/>
                <a:cs typeface="Calibri"/>
                <a:sym typeface="Calibri"/>
              </a:defRPr>
            </a:pPr>
            <a:r>
              <a:rPr lang="en-IN" sz="2000" b="1" dirty="0" smtClean="0"/>
              <a:t>    Related </a:t>
            </a:r>
            <a:r>
              <a:rPr lang="en-IN" sz="2000" b="1" dirty="0"/>
              <a:t>to </a:t>
            </a:r>
            <a:r>
              <a:rPr lang="en-IN" sz="2000" b="1" dirty="0" smtClean="0"/>
              <a:t>pathology-</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When </a:t>
            </a:r>
            <a:r>
              <a:rPr lang="en-IN" sz="1400" dirty="0">
                <a:sym typeface="Calibri"/>
              </a:rPr>
              <a:t>test in </a:t>
            </a:r>
            <a:r>
              <a:rPr lang="en-IN" sz="1400" dirty="0" err="1">
                <a:sym typeface="Calibri"/>
              </a:rPr>
              <a:t>bioanalyzer</a:t>
            </a:r>
            <a:r>
              <a:rPr lang="en-IN" sz="1400" dirty="0">
                <a:sym typeface="Calibri"/>
              </a:rPr>
              <a:t> is done, machine does not self </a:t>
            </a:r>
            <a:r>
              <a:rPr lang="en-IN" sz="1400" dirty="0" smtClean="0">
                <a:sym typeface="Calibri"/>
              </a:rPr>
              <a:t>detect the anomalous readings, </a:t>
            </a:r>
            <a:r>
              <a:rPr lang="en-IN" sz="1400" dirty="0">
                <a:sym typeface="Calibri"/>
              </a:rPr>
              <a:t>lab assistant has to manually see </a:t>
            </a:r>
            <a:r>
              <a:rPr lang="en-IN" sz="1400" dirty="0" smtClean="0">
                <a:sym typeface="Calibri"/>
              </a:rPr>
              <a:t>graphs.</a:t>
            </a:r>
            <a:r>
              <a:rPr lang="en-IN" sz="1400" dirty="0">
                <a:sym typeface="Calibri"/>
              </a:rPr>
              <a:t> . Machine learning could be used which does auto-         </a:t>
            </a:r>
            <a:r>
              <a:rPr lang="en-IN" sz="1400" dirty="0" smtClean="0">
                <a:sym typeface="Calibri"/>
              </a:rPr>
              <a:t>  analysis.</a:t>
            </a:r>
          </a:p>
          <a:p>
            <a:pPr marL="285750" indent="-285750" algn="l" defTabSz="1474603">
              <a:buSzPct val="75000"/>
              <a:buFontTx/>
              <a:buChar char="-"/>
              <a:defRPr sz="1400">
                <a:latin typeface="Calibri"/>
                <a:ea typeface="Calibri"/>
                <a:cs typeface="Calibri"/>
                <a:sym typeface="Calibri"/>
              </a:defRPr>
            </a:pPr>
            <a:r>
              <a:rPr lang="en-IN" sz="1400" dirty="0">
                <a:sym typeface="Calibri"/>
              </a:rPr>
              <a:t>Sample must be tested in least time </a:t>
            </a:r>
            <a:r>
              <a:rPr lang="en-IN" sz="1400" dirty="0" smtClean="0">
                <a:sym typeface="Calibri"/>
              </a:rPr>
              <a:t>possible. So </a:t>
            </a:r>
            <a:r>
              <a:rPr lang="en-IN" sz="1400" dirty="0">
                <a:sym typeface="Calibri"/>
              </a:rPr>
              <a:t>c</a:t>
            </a:r>
            <a:r>
              <a:rPr lang="en-IN" sz="1400" dirty="0" smtClean="0">
                <a:sym typeface="Calibri"/>
              </a:rPr>
              <a:t>onveyor </a:t>
            </a:r>
            <a:r>
              <a:rPr lang="en-IN" sz="1400" dirty="0">
                <a:sym typeface="Calibri"/>
              </a:rPr>
              <a:t>mechanism to transfer sample to prevent sample quality </a:t>
            </a:r>
            <a:r>
              <a:rPr lang="en-IN" sz="1400" dirty="0" smtClean="0">
                <a:sym typeface="Calibri"/>
              </a:rPr>
              <a:t>loss.</a:t>
            </a:r>
          </a:p>
          <a:p>
            <a:pPr marL="285750" indent="-285750" algn="l" defTabSz="1474603">
              <a:buSzPct val="75000"/>
              <a:buFontTx/>
              <a:buChar char="-"/>
              <a:defRPr sz="1400">
                <a:latin typeface="Calibri"/>
                <a:ea typeface="Calibri"/>
                <a:cs typeface="Calibri"/>
                <a:sym typeface="Calibri"/>
              </a:defRPr>
            </a:pPr>
            <a:r>
              <a:rPr lang="en-IN" sz="1400" dirty="0">
                <a:sym typeface="Calibri"/>
              </a:rPr>
              <a:t>Sample are not marked properly and </a:t>
            </a:r>
            <a:r>
              <a:rPr lang="en-IN" sz="1400" dirty="0" smtClean="0">
                <a:sym typeface="Calibri"/>
              </a:rPr>
              <a:t>lost.</a:t>
            </a:r>
            <a:r>
              <a:rPr lang="en-IN" sz="1400" dirty="0">
                <a:sym typeface="Calibri"/>
              </a:rPr>
              <a:t> Test tubes could be barcoded in which the sample is taken.</a:t>
            </a:r>
            <a:r>
              <a:rPr lang="en-IN" sz="1400" dirty="0" smtClean="0">
                <a:sym typeface="Calibri"/>
              </a:rPr>
              <a:t> </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The lab areas are also infected with contagious diseases and infections.</a:t>
            </a:r>
            <a:r>
              <a:rPr lang="en-IN" sz="1400" b="1" dirty="0">
                <a:sym typeface="Calibri"/>
              </a:rPr>
              <a:t> </a:t>
            </a:r>
            <a:r>
              <a:rPr lang="en-IN" sz="1400" dirty="0" smtClean="0">
                <a:sym typeface="Calibri"/>
              </a:rPr>
              <a:t>These areas should </a:t>
            </a:r>
            <a:r>
              <a:rPr lang="en-IN" sz="1400" dirty="0">
                <a:sym typeface="Calibri"/>
              </a:rPr>
              <a:t>follow proper sanitization policy and </a:t>
            </a:r>
            <a:endParaRPr lang="en-IN" sz="1400" dirty="0" smtClean="0">
              <a:sym typeface="Calibri"/>
            </a:endParaRPr>
          </a:p>
          <a:p>
            <a:pPr algn="l" defTabSz="1474603">
              <a:buSzPct val="75000"/>
              <a:defRPr sz="1400">
                <a:latin typeface="Calibri"/>
                <a:ea typeface="Calibri"/>
                <a:cs typeface="Calibri"/>
                <a:sym typeface="Calibri"/>
              </a:defRPr>
            </a:pPr>
            <a:r>
              <a:rPr lang="en-IN" sz="1400" dirty="0">
                <a:sym typeface="Calibri"/>
              </a:rPr>
              <a:t> </a:t>
            </a:r>
            <a:r>
              <a:rPr lang="en-IN" sz="1400" dirty="0" smtClean="0">
                <a:sym typeface="Calibri"/>
              </a:rPr>
              <a:t>      </a:t>
            </a:r>
            <a:r>
              <a:rPr lang="en-IN" sz="1400" dirty="0" smtClean="0">
                <a:sym typeface="Calibri"/>
              </a:rPr>
              <a:t>also </a:t>
            </a:r>
            <a:r>
              <a:rPr lang="en-IN" sz="1400" dirty="0">
                <a:sym typeface="Calibri"/>
              </a:rPr>
              <a:t>these places should be </a:t>
            </a:r>
            <a:r>
              <a:rPr lang="en-IN" sz="1400" dirty="0" err="1">
                <a:sym typeface="Calibri"/>
              </a:rPr>
              <a:t>continuosly</a:t>
            </a:r>
            <a:r>
              <a:rPr lang="en-IN" sz="1400" dirty="0">
                <a:sym typeface="Calibri"/>
              </a:rPr>
              <a:t> probed for different microbes present even in the air.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endParaRPr lang="en-IN" sz="1400" dirty="0" smtClean="0">
              <a:sym typeface="Calibri"/>
            </a:endParaRPr>
          </a:p>
          <a:p>
            <a:pPr algn="l" defTabSz="1474603">
              <a:buSzPct val="75000"/>
              <a:defRPr sz="1400">
                <a:latin typeface="Calibri"/>
                <a:ea typeface="Calibri"/>
                <a:cs typeface="Calibri"/>
                <a:sym typeface="Calibri"/>
              </a:defRPr>
            </a:pPr>
            <a:r>
              <a:rPr lang="en-IN" sz="2000" b="1" dirty="0" smtClean="0">
                <a:sym typeface="Calibri"/>
              </a:rPr>
              <a:t>    General-</a:t>
            </a:r>
            <a:endParaRPr lang="en-IN" sz="20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  Often </a:t>
            </a:r>
            <a:r>
              <a:rPr lang="en-IN" sz="1400" dirty="0">
                <a:sym typeface="Calibri"/>
              </a:rPr>
              <a:t>doctor and patient are not in complete contact with each </a:t>
            </a:r>
            <a:r>
              <a:rPr lang="en-IN" sz="1400" dirty="0" smtClean="0">
                <a:sym typeface="Calibri"/>
              </a:rPr>
              <a:t>other . So </a:t>
            </a:r>
            <a:r>
              <a:rPr lang="en-IN" sz="1400" dirty="0">
                <a:sym typeface="Calibri"/>
              </a:rPr>
              <a:t>it could cause problems. </a:t>
            </a:r>
            <a:r>
              <a:rPr lang="en-IN" sz="1400" dirty="0" smtClean="0">
                <a:sym typeface="Calibri"/>
              </a:rPr>
              <a:t>App </a:t>
            </a:r>
            <a:r>
              <a:rPr lang="en-IN" sz="1400" dirty="0">
                <a:sym typeface="Calibri"/>
              </a:rPr>
              <a:t>notifications for medication, video conferencing, </a:t>
            </a:r>
            <a:r>
              <a:rPr lang="en-IN" sz="1400" dirty="0" err="1" smtClean="0">
                <a:sym typeface="Calibri"/>
              </a:rPr>
              <a:t>etc</a:t>
            </a:r>
            <a:r>
              <a:rPr lang="en-IN" sz="1400" dirty="0" smtClean="0">
                <a:sym typeface="Calibri"/>
              </a:rPr>
              <a:t> could be put in place to       overcome it.</a:t>
            </a:r>
          </a:p>
          <a:p>
            <a:pPr marL="342900" indent="-342900" algn="l" defTabSz="1474603">
              <a:buSzPct val="75000"/>
              <a:buFontTx/>
              <a:buChar char="-"/>
              <a:defRPr sz="1400">
                <a:latin typeface="Calibri"/>
                <a:ea typeface="Calibri"/>
                <a:cs typeface="Calibri"/>
                <a:sym typeface="Calibri"/>
              </a:defRPr>
            </a:pPr>
            <a:r>
              <a:rPr lang="en-IN" sz="1400" dirty="0">
                <a:sym typeface="Calibri"/>
              </a:rPr>
              <a:t>Improper waste disposal </a:t>
            </a:r>
            <a:r>
              <a:rPr lang="en-IN" sz="1400" dirty="0" smtClean="0">
                <a:sym typeface="Calibri"/>
              </a:rPr>
              <a:t>in hospitals is there. </a:t>
            </a:r>
            <a:r>
              <a:rPr lang="en-IN" sz="1400" dirty="0">
                <a:sym typeface="Calibri"/>
              </a:rPr>
              <a:t>Incineration could be used. Autoclave is also an efficient method. </a:t>
            </a:r>
            <a:r>
              <a:rPr lang="en-IN" sz="1400" dirty="0" smtClean="0">
                <a:sym typeface="Calibri"/>
              </a:rPr>
              <a:t>Bleach , heat , alkaline </a:t>
            </a:r>
            <a:r>
              <a:rPr lang="en-IN" sz="1400" dirty="0">
                <a:sym typeface="Calibri"/>
              </a:rPr>
              <a:t>digesters could be used to disinfect biomedical waste. </a:t>
            </a:r>
            <a:endParaRPr lang="en-IN" sz="1400" dirty="0" smtClean="0">
              <a:sym typeface="Calibri"/>
            </a:endParaRPr>
          </a:p>
          <a:p>
            <a:pPr marL="342900" indent="-342900" algn="l" defTabSz="1474603">
              <a:buSzPct val="75000"/>
              <a:buFontTx/>
              <a:buChar char="-"/>
              <a:defRPr sz="1400">
                <a:latin typeface="Calibri"/>
                <a:ea typeface="Calibri"/>
                <a:cs typeface="Calibri"/>
                <a:sym typeface="Calibri"/>
              </a:defRPr>
            </a:pPr>
            <a:r>
              <a:rPr lang="en-IN" sz="1400" dirty="0">
                <a:sym typeface="Calibri"/>
              </a:rPr>
              <a:t>Electricity generator </a:t>
            </a:r>
            <a:r>
              <a:rPr lang="en-IN" sz="1400" dirty="0" smtClean="0">
                <a:sym typeface="Calibri"/>
              </a:rPr>
              <a:t>is not </a:t>
            </a:r>
            <a:r>
              <a:rPr lang="en-IN" sz="1400" dirty="0">
                <a:sym typeface="Calibri"/>
              </a:rPr>
              <a:t>available for sufficient time</a:t>
            </a:r>
            <a:r>
              <a:rPr lang="en-IN" sz="1400" dirty="0" smtClean="0">
                <a:sym typeface="Calibri"/>
              </a:rPr>
              <a:t>. </a:t>
            </a:r>
            <a:r>
              <a:rPr lang="en-IN" sz="1400" dirty="0">
                <a:sym typeface="Calibri"/>
              </a:rPr>
              <a:t>Some source for storing the energy at other times could be used which would power the AC when power issues are there. </a:t>
            </a:r>
            <a:endParaRPr lang="en-IN" sz="1400" dirty="0" smtClean="0">
              <a:sym typeface="Calibri"/>
            </a:endParaRPr>
          </a:p>
          <a:p>
            <a:pPr marL="342900" indent="-342900" algn="l" defTabSz="1474603">
              <a:buSzPct val="75000"/>
              <a:buFontTx/>
              <a:buChar char="-"/>
              <a:defRPr sz="1400">
                <a:latin typeface="Calibri"/>
                <a:ea typeface="Calibri"/>
                <a:cs typeface="Calibri"/>
                <a:sym typeface="Calibri"/>
              </a:defRPr>
            </a:pPr>
            <a:r>
              <a:rPr lang="en-IN" sz="1400" dirty="0">
                <a:sym typeface="Calibri"/>
              </a:rPr>
              <a:t>Distant care taking of patients using sensor and video chat. [Rural area</a:t>
            </a:r>
            <a:r>
              <a:rPr lang="en-IN" sz="1400" dirty="0" smtClean="0">
                <a:sym typeface="Calibri"/>
              </a:rPr>
              <a:t>].</a:t>
            </a:r>
          </a:p>
          <a:p>
            <a:pPr algn="l" defTabSz="1474603">
              <a:buSzPct val="75000"/>
              <a:defRPr sz="1400">
                <a:latin typeface="Calibri"/>
                <a:ea typeface="Calibri"/>
                <a:cs typeface="Calibri"/>
                <a:sym typeface="Calibri"/>
              </a:defRPr>
            </a:pPr>
            <a:endParaRPr lang="en-IN" sz="1400" dirty="0"/>
          </a:p>
          <a:p>
            <a:pPr marL="285750" indent="-285750" algn="l" defTabSz="1474603">
              <a:buSzPct val="75000"/>
              <a:buFontTx/>
              <a:buChar char="-"/>
              <a:defRPr sz="1400">
                <a:latin typeface="Calibri"/>
                <a:ea typeface="Calibri"/>
                <a:cs typeface="Calibri"/>
                <a:sym typeface="Calibri"/>
              </a:defRPr>
            </a:pPr>
            <a:endParaRPr lang="en-IN" sz="1400" dirty="0" smtClean="0">
              <a:sym typeface="Calibri"/>
            </a:endParaRPr>
          </a:p>
          <a:p>
            <a:pPr algn="l" defTabSz="1474603">
              <a:buSzPct val="75000"/>
              <a:defRPr sz="1400">
                <a:latin typeface="Calibri"/>
                <a:ea typeface="Calibri"/>
                <a:cs typeface="Calibri"/>
                <a:sym typeface="Calibri"/>
              </a:defRPr>
            </a:pPr>
            <a:endParaRPr lang="en-IN" sz="1400" b="1" dirty="0" smtClean="0">
              <a:sym typeface="Calibri"/>
            </a:endParaRPr>
          </a:p>
          <a:p>
            <a:pPr algn="l" defTabSz="1474603">
              <a:buSzPct val="75000"/>
              <a:defRPr sz="1400">
                <a:latin typeface="Calibri"/>
                <a:ea typeface="Calibri"/>
                <a:cs typeface="Calibri"/>
                <a:sym typeface="Calibri"/>
              </a:defRPr>
            </a:pPr>
            <a:r>
              <a:rPr lang="en-IN" sz="1400" b="1" dirty="0" smtClean="0">
                <a:sym typeface="Calibri"/>
              </a:rPr>
              <a:t> </a:t>
            </a:r>
            <a:endParaRPr lang="en-IN" sz="1400" dirty="0" smtClean="0">
              <a:sym typeface="Calibri"/>
            </a:endParaRPr>
          </a:p>
          <a:p>
            <a:pPr algn="l" defTabSz="1474603">
              <a:buSzPct val="75000"/>
              <a:defRPr sz="1400">
                <a:latin typeface="Calibri"/>
                <a:ea typeface="Calibri"/>
                <a:cs typeface="Calibri"/>
                <a:sym typeface="Calibri"/>
              </a:defRPr>
            </a:pPr>
            <a:endParaRPr lang="en-IN" sz="2000" dirty="0" smtClean="0"/>
          </a:p>
          <a:p>
            <a:pPr algn="l" defTabSz="1474603">
              <a:buSzPct val="75000"/>
              <a:defRPr sz="1400">
                <a:latin typeface="Calibri"/>
                <a:ea typeface="Calibri"/>
                <a:cs typeface="Calibri"/>
                <a:sym typeface="Calibri"/>
              </a:defRPr>
            </a:pPr>
            <a:endParaRPr dirty="0"/>
          </a:p>
        </p:txBody>
      </p:sp>
      <p:grpSp>
        <p:nvGrpSpPr>
          <p:cNvPr id="214" name="Group 214"/>
          <p:cNvGrpSpPr/>
          <p:nvPr/>
        </p:nvGrpSpPr>
        <p:grpSpPr>
          <a:xfrm>
            <a:off x="551881" y="398988"/>
            <a:ext cx="14009238" cy="729181"/>
            <a:chOff x="0" y="52568"/>
            <a:chExt cx="14009237" cy="729180"/>
          </a:xfrm>
        </p:grpSpPr>
        <p:sp>
          <p:nvSpPr>
            <p:cNvPr id="212" name="Shape 212"/>
            <p:cNvSpPr/>
            <p:nvPr/>
          </p:nvSpPr>
          <p:spPr>
            <a:xfrm>
              <a:off x="0" y="52568"/>
              <a:ext cx="14009239" cy="729182"/>
            </a:xfrm>
            <a:prstGeom prst="rect">
              <a:avLst/>
            </a:prstGeom>
            <a:solidFill>
              <a:srgbClr val="FEFFFF"/>
            </a:solidFill>
            <a:ln w="12700" cap="flat">
              <a:noFill/>
              <a:miter lim="400000"/>
            </a:ln>
            <a:effectLst/>
          </p:spPr>
          <p:txBody>
            <a:bodyPr wrap="square" lIns="15230" tIns="15230" rIns="15230" bIns="15230" numCol="1" anchor="ctr">
              <a:noAutofit/>
            </a:bodyPr>
            <a:lstStyle/>
            <a:p>
              <a:pPr defTabSz="1474603">
                <a:defRPr sz="1800" b="1">
                  <a:latin typeface="Siemens Sans"/>
                  <a:ea typeface="Siemens Sans"/>
                  <a:cs typeface="Siemens Sans"/>
                  <a:sym typeface="Siemens Sans"/>
                </a:defRPr>
              </a:pPr>
              <a:endParaRPr/>
            </a:p>
          </p:txBody>
        </p:sp>
        <p:sp>
          <p:nvSpPr>
            <p:cNvPr id="213" name="Shape 213"/>
            <p:cNvSpPr/>
            <p:nvPr/>
          </p:nvSpPr>
          <p:spPr>
            <a:xfrm>
              <a:off x="6287457" y="120164"/>
              <a:ext cx="1434324" cy="5939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5694" tIns="55694" rIns="55694" bIns="55694" numCol="1" anchor="ctr">
              <a:spAutoFit/>
            </a:bodyPr>
            <a:lstStyle>
              <a:lvl1pPr>
                <a:defRPr sz="3200"/>
              </a:lvl1pPr>
            </a:lstStyle>
            <a:p>
              <a:r>
                <a:t>Team 3</a:t>
              </a:r>
            </a:p>
          </p:txBody>
        </p:sp>
      </p:grpSp>
      <p:pic>
        <p:nvPicPr>
          <p:cNvPr id="215"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pic>
        <p:nvPicPr>
          <p:cNvPr id="216"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grpSp>
        <p:nvGrpSpPr>
          <p:cNvPr id="219" name="Group 219"/>
          <p:cNvGrpSpPr/>
          <p:nvPr/>
        </p:nvGrpSpPr>
        <p:grpSpPr>
          <a:xfrm>
            <a:off x="553467" y="1235143"/>
            <a:ext cx="14009239" cy="386718"/>
            <a:chOff x="0" y="0"/>
            <a:chExt cx="14009237" cy="386716"/>
          </a:xfrm>
        </p:grpSpPr>
        <p:sp>
          <p:nvSpPr>
            <p:cNvPr id="217" name="Shape 217"/>
            <p:cNvSpPr/>
            <p:nvPr/>
          </p:nvSpPr>
          <p:spPr>
            <a:xfrm>
              <a:off x="0" y="0"/>
              <a:ext cx="14009239" cy="386717"/>
            </a:xfrm>
            <a:prstGeom prst="roundRect">
              <a:avLst>
                <a:gd name="adj" fmla="val 16667"/>
              </a:avLst>
            </a:prstGeom>
            <a:solidFill>
              <a:srgbClr val="641946"/>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18" name="Shape 218"/>
            <p:cNvSpPr/>
            <p:nvPr/>
          </p:nvSpPr>
          <p:spPr>
            <a:xfrm>
              <a:off x="18877" y="70177"/>
              <a:ext cx="13971483"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Proposed ideas overall</a:t>
              </a:r>
            </a:p>
          </p:txBody>
        </p:sp>
      </p:grpSp>
      <p:pic>
        <p:nvPicPr>
          <p:cNvPr id="12" name="Picture 11" descr="http://www.swansea-radiology.co.uk/images2013/learn-radiologyblue.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73905" y="3534770"/>
            <a:ext cx="2774358" cy="1624083"/>
          </a:xfrm>
          <a:prstGeom prst="rect">
            <a:avLst/>
          </a:prstGeom>
          <a:noFill/>
          <a:ln>
            <a:noFill/>
          </a:ln>
        </p:spPr>
      </p:pic>
      <p:pic>
        <p:nvPicPr>
          <p:cNvPr id="13" name="Picture 12" descr="http://static1.squarespace.com/static/50f0a19be4b0a42e43ea5e78/50f0a19ce4b0a42e43ea5e83/50f8a571e4b0dc4dd5c7f492/1358472562170/cbm2.jpg?format=1000w"/>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28797" y="7453919"/>
            <a:ext cx="2162175" cy="1435735"/>
          </a:xfrm>
          <a:prstGeom prst="rect">
            <a:avLst/>
          </a:prstGeom>
          <a:noFill/>
          <a:ln>
            <a:noFill/>
          </a:ln>
        </p:spPr>
      </p:pic>
    </p:spTree>
    <p:extLst>
      <p:ext uri="{BB962C8B-B14F-4D97-AF65-F5344CB8AC3E}">
        <p14:creationId xmlns:p14="http://schemas.microsoft.com/office/powerpoint/2010/main" val="453706630"/>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nvSpPr>
        <p:spPr>
          <a:xfrm>
            <a:off x="409536" y="303561"/>
            <a:ext cx="14327047" cy="10087336"/>
          </a:xfrm>
          <a:prstGeom prst="rect">
            <a:avLst/>
          </a:prstGeom>
          <a:solidFill>
            <a:srgbClr val="879BAA"/>
          </a:solidFill>
          <a:ln w="12700">
            <a:miter lim="400000"/>
          </a:ln>
        </p:spPr>
        <p:txBody>
          <a:bodyPr lIns="15230" tIns="15230" rIns="15230" bIns="15230" anchor="ctr"/>
          <a:lstStyle/>
          <a:p>
            <a:pPr defTabSz="1474603">
              <a:defRPr sz="2800">
                <a:solidFill>
                  <a:srgbClr val="FFFFFF"/>
                </a:solidFill>
                <a:latin typeface="Calibri"/>
                <a:ea typeface="Calibri"/>
                <a:cs typeface="Calibri"/>
                <a:sym typeface="Calibri"/>
              </a:defRPr>
            </a:pPr>
            <a:endParaRPr/>
          </a:p>
        </p:txBody>
      </p:sp>
      <p:sp>
        <p:nvSpPr>
          <p:cNvPr id="211" name="Shape 211"/>
          <p:cNvSpPr/>
          <p:nvPr/>
        </p:nvSpPr>
        <p:spPr>
          <a:xfrm>
            <a:off x="553467" y="1783294"/>
            <a:ext cx="14009239" cy="8467914"/>
          </a:xfrm>
          <a:prstGeom prst="roundRect">
            <a:avLst>
              <a:gd name="adj" fmla="val 2303"/>
            </a:avLst>
          </a:prstGeom>
          <a:solidFill>
            <a:srgbClr val="FFFFFF"/>
          </a:solidFill>
          <a:ln w="3175">
            <a:solidFill>
              <a:srgbClr val="31859C"/>
            </a:solidFill>
          </a:ln>
        </p:spPr>
        <p:txBody>
          <a:bodyPr lIns="15230" tIns="15230" rIns="15230" bIns="15230"/>
          <a:lstStyle/>
          <a:p>
            <a:pPr algn="l" defTabSz="1474603">
              <a:buSzPct val="75000"/>
              <a:defRPr sz="1400">
                <a:latin typeface="Calibri"/>
                <a:ea typeface="Calibri"/>
                <a:cs typeface="Calibri"/>
                <a:sym typeface="Calibri"/>
              </a:defRPr>
            </a:pPr>
            <a:r>
              <a:rPr lang="en-IN" dirty="0"/>
              <a:t> </a:t>
            </a:r>
            <a:r>
              <a:rPr lang="en-IN" dirty="0" smtClean="0"/>
              <a:t>    </a:t>
            </a:r>
            <a:r>
              <a:rPr lang="en-IN" sz="1400" dirty="0">
                <a:sym typeface="Calibri"/>
              </a:rPr>
              <a:t> </a:t>
            </a:r>
            <a:r>
              <a:rPr lang="en-IN" sz="1400" dirty="0" smtClean="0">
                <a:sym typeface="Calibri"/>
              </a:rPr>
              <a:t>    </a:t>
            </a:r>
            <a:r>
              <a:rPr lang="en-IN" sz="2000" b="1" dirty="0" smtClean="0">
                <a:sym typeface="Calibri"/>
              </a:rPr>
              <a:t>General (</a:t>
            </a:r>
            <a:r>
              <a:rPr lang="en-IN" sz="2000" b="1" dirty="0" err="1" smtClean="0">
                <a:sym typeface="Calibri"/>
              </a:rPr>
              <a:t>Cont</a:t>
            </a:r>
            <a:r>
              <a:rPr lang="en-IN" sz="2000" b="1" dirty="0" smtClean="0">
                <a:sym typeface="Calibri"/>
              </a:rPr>
              <a:t>)-</a:t>
            </a:r>
            <a:endParaRPr lang="en-IN" sz="20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Recording </a:t>
            </a:r>
            <a:r>
              <a:rPr lang="en-IN" sz="1400" dirty="0">
                <a:sym typeface="Calibri"/>
              </a:rPr>
              <a:t>surgeries based on R pi for training purposes</a:t>
            </a:r>
            <a:r>
              <a:rPr lang="en-IN" sz="1400" dirty="0" smtClean="0">
                <a:sym typeface="Calibri"/>
              </a:rPr>
              <a:t>.</a:t>
            </a:r>
          </a:p>
          <a:p>
            <a:pPr marL="285750" indent="-285750" algn="l" defTabSz="1474603">
              <a:buSzPct val="75000"/>
              <a:buFontTx/>
              <a:buChar char="-"/>
              <a:defRPr sz="1400">
                <a:latin typeface="Calibri"/>
                <a:ea typeface="Calibri"/>
                <a:cs typeface="Calibri"/>
                <a:sym typeface="Calibri"/>
              </a:defRPr>
            </a:pPr>
            <a:r>
              <a:rPr lang="en-IN" sz="1400" dirty="0">
                <a:sym typeface="Calibri"/>
              </a:rPr>
              <a:t>Pi based cell micro organism counter </a:t>
            </a:r>
            <a:r>
              <a:rPr lang="en-IN" sz="1400" dirty="0" smtClean="0">
                <a:sym typeface="Calibri"/>
              </a:rPr>
              <a:t>.</a:t>
            </a:r>
          </a:p>
          <a:p>
            <a:pPr marL="285750" indent="-285750" algn="l" defTabSz="1474603">
              <a:buSzPct val="75000"/>
              <a:buFontTx/>
              <a:buChar char="-"/>
              <a:defRPr sz="1400">
                <a:latin typeface="Calibri"/>
                <a:ea typeface="Calibri"/>
                <a:cs typeface="Calibri"/>
                <a:sym typeface="Calibri"/>
              </a:defRPr>
            </a:pPr>
            <a:r>
              <a:rPr lang="en-IN" sz="1400" dirty="0">
                <a:sym typeface="Calibri"/>
              </a:rPr>
              <a:t>MRI machine and CT machine is always kept on, kinetic energy is wasted. A battery with capacitor could be used for storing the kinetic energy </a:t>
            </a:r>
            <a:endParaRPr lang="en-IN" sz="1400" dirty="0" smtClean="0">
              <a:sym typeface="Calibri"/>
            </a:endParaRPr>
          </a:p>
          <a:p>
            <a:pPr algn="l" defTabSz="1474603">
              <a:buSzPct val="75000"/>
              <a:defRPr sz="1400">
                <a:latin typeface="Calibri"/>
                <a:ea typeface="Calibri"/>
                <a:cs typeface="Calibri"/>
                <a:sym typeface="Calibri"/>
              </a:defRPr>
            </a:pPr>
            <a:r>
              <a:rPr lang="en-IN" sz="1400" dirty="0">
                <a:sym typeface="Calibri"/>
              </a:rPr>
              <a:t> </a:t>
            </a:r>
            <a:r>
              <a:rPr lang="en-IN" sz="1400" dirty="0" smtClean="0">
                <a:sym typeface="Calibri"/>
              </a:rPr>
              <a:t>      </a:t>
            </a:r>
            <a:r>
              <a:rPr lang="en-IN" sz="1400" dirty="0" smtClean="0">
                <a:sym typeface="Calibri"/>
              </a:rPr>
              <a:t>into </a:t>
            </a:r>
            <a:r>
              <a:rPr lang="en-IN" sz="1400" dirty="0">
                <a:sym typeface="Calibri"/>
              </a:rPr>
              <a:t>potential energy that could be put to other use later.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People do not recognise where to go, lack of interpretable </a:t>
            </a:r>
            <a:r>
              <a:rPr lang="en-IN" sz="1400" dirty="0" err="1">
                <a:sym typeface="Calibri"/>
              </a:rPr>
              <a:t>signages</a:t>
            </a:r>
            <a:r>
              <a:rPr lang="en-IN" sz="1400" dirty="0">
                <a:sym typeface="Calibri"/>
              </a:rPr>
              <a:t>. Use colour coded department and room </a:t>
            </a:r>
            <a:r>
              <a:rPr lang="en-IN" sz="1400" dirty="0" err="1">
                <a:sym typeface="Calibri"/>
              </a:rPr>
              <a:t>signages</a:t>
            </a:r>
            <a:r>
              <a:rPr lang="en-IN" sz="1400" dirty="0">
                <a:sym typeface="Calibri"/>
              </a:rPr>
              <a:t>, make hospital more </a:t>
            </a:r>
            <a:endParaRPr lang="en-IN" sz="1400" dirty="0" smtClean="0">
              <a:sym typeface="Calibri"/>
            </a:endParaRPr>
          </a:p>
          <a:p>
            <a:pPr algn="l" defTabSz="1474603">
              <a:buSzPct val="75000"/>
              <a:defRPr sz="1400">
                <a:latin typeface="Calibri"/>
                <a:ea typeface="Calibri"/>
                <a:cs typeface="Calibri"/>
                <a:sym typeface="Calibri"/>
              </a:defRPr>
            </a:pPr>
            <a:r>
              <a:rPr lang="en-IN" sz="1400" dirty="0">
                <a:sym typeface="Calibri"/>
              </a:rPr>
              <a:t> </a:t>
            </a:r>
            <a:r>
              <a:rPr lang="en-IN" sz="1400" dirty="0" smtClean="0">
                <a:sym typeface="Calibri"/>
              </a:rPr>
              <a:t>      </a:t>
            </a:r>
            <a:r>
              <a:rPr lang="en-IN" sz="1400" dirty="0" smtClean="0">
                <a:sym typeface="Calibri"/>
              </a:rPr>
              <a:t>friendly </a:t>
            </a:r>
            <a:r>
              <a:rPr lang="en-IN" sz="1400" dirty="0">
                <a:sym typeface="Calibri"/>
              </a:rPr>
              <a:t>and </a:t>
            </a:r>
            <a:r>
              <a:rPr lang="en-IN" sz="1400" dirty="0" err="1" smtClean="0">
                <a:sym typeface="Calibri"/>
              </a:rPr>
              <a:t>lively.Use</a:t>
            </a:r>
            <a:r>
              <a:rPr lang="en-IN" sz="1400" dirty="0" smtClean="0">
                <a:sym typeface="Calibri"/>
              </a:rPr>
              <a:t> </a:t>
            </a:r>
            <a:r>
              <a:rPr lang="en-IN" sz="1400" dirty="0">
                <a:sym typeface="Calibri"/>
              </a:rPr>
              <a:t>RFID based smart traffic </a:t>
            </a:r>
            <a:r>
              <a:rPr lang="en-IN" sz="1400" dirty="0" err="1" smtClean="0">
                <a:sym typeface="Calibri"/>
              </a:rPr>
              <a:t>management.Language</a:t>
            </a:r>
            <a:r>
              <a:rPr lang="en-IN" sz="1400" dirty="0" smtClean="0">
                <a:sym typeface="Calibri"/>
              </a:rPr>
              <a:t> </a:t>
            </a:r>
            <a:r>
              <a:rPr lang="en-IN" sz="1400" dirty="0">
                <a:sym typeface="Calibri"/>
              </a:rPr>
              <a:t>independent </a:t>
            </a:r>
            <a:r>
              <a:rPr lang="en-IN" sz="1400" dirty="0" err="1">
                <a:sym typeface="Calibri"/>
              </a:rPr>
              <a:t>signages</a:t>
            </a:r>
            <a:r>
              <a:rPr lang="en-IN" sz="1400" dirty="0">
                <a:sym typeface="Calibri"/>
              </a:rPr>
              <a:t> </a:t>
            </a:r>
            <a:r>
              <a:rPr lang="en-IN" sz="1400" dirty="0" smtClean="0">
                <a:sym typeface="Calibri"/>
              </a:rPr>
              <a:t>.</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People have to wait a lot in queue.</a:t>
            </a:r>
            <a:r>
              <a:rPr lang="en-IN" sz="1400" dirty="0">
                <a:sym typeface="Calibri"/>
              </a:rPr>
              <a:t> Provide direct registration on app which could be done by the patient anywhere.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Many invasive tests, requiring pricking causing wounds and </a:t>
            </a:r>
            <a:r>
              <a:rPr lang="en-IN" sz="1400" dirty="0" smtClean="0">
                <a:sym typeface="Calibri"/>
              </a:rPr>
              <a:t>pain.</a:t>
            </a:r>
            <a:r>
              <a:rPr lang="en-IN" sz="1400" dirty="0">
                <a:sym typeface="Calibri"/>
              </a:rPr>
              <a:t> Sensor based non-</a:t>
            </a:r>
            <a:r>
              <a:rPr lang="en-IN" sz="1400" dirty="0" err="1">
                <a:sym typeface="Calibri"/>
              </a:rPr>
              <a:t>envasive</a:t>
            </a:r>
            <a:r>
              <a:rPr lang="en-IN" sz="1400" dirty="0">
                <a:sym typeface="Calibri"/>
              </a:rPr>
              <a:t> techniques could be used.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Segregating and recycling biomedical waste : recycling plastic and using ash as </a:t>
            </a:r>
            <a:r>
              <a:rPr lang="en-IN" sz="1400" dirty="0" smtClean="0">
                <a:sym typeface="Calibri"/>
              </a:rPr>
              <a:t>manure.</a:t>
            </a:r>
          </a:p>
          <a:p>
            <a:pPr marL="285750" indent="-285750" algn="l" defTabSz="1474603">
              <a:buSzPct val="75000"/>
              <a:buFontTx/>
              <a:buChar char="-"/>
              <a:defRPr sz="1400">
                <a:latin typeface="Calibri"/>
                <a:ea typeface="Calibri"/>
                <a:cs typeface="Calibri"/>
                <a:sym typeface="Calibri"/>
              </a:defRPr>
            </a:pPr>
            <a:r>
              <a:rPr lang="en-IN" sz="1400" dirty="0">
                <a:sym typeface="Calibri"/>
              </a:rPr>
              <a:t>Keeping pace with new drug launches and placing orders </a:t>
            </a:r>
            <a:r>
              <a:rPr lang="en-IN" sz="1400" dirty="0" smtClean="0">
                <a:sym typeface="Calibri"/>
              </a:rPr>
              <a:t>accordingly.</a:t>
            </a:r>
            <a:r>
              <a:rPr lang="en-IN" sz="1400" dirty="0">
                <a:sym typeface="Calibri"/>
              </a:rPr>
              <a:t> Registering with such suppliers through some online system who </a:t>
            </a:r>
            <a:endParaRPr lang="en-IN" sz="1400" dirty="0" smtClean="0">
              <a:sym typeface="Calibri"/>
            </a:endParaRPr>
          </a:p>
          <a:p>
            <a:pPr algn="l" defTabSz="1474603">
              <a:buSzPct val="75000"/>
              <a:defRPr sz="1400">
                <a:latin typeface="Calibri"/>
                <a:ea typeface="Calibri"/>
                <a:cs typeface="Calibri"/>
                <a:sym typeface="Calibri"/>
              </a:defRPr>
            </a:pPr>
            <a:r>
              <a:rPr lang="en-IN" sz="1400" dirty="0">
                <a:sym typeface="Calibri"/>
              </a:rPr>
              <a:t> </a:t>
            </a:r>
            <a:r>
              <a:rPr lang="en-IN" sz="1400" dirty="0" smtClean="0">
                <a:sym typeface="Calibri"/>
              </a:rPr>
              <a:t>      </a:t>
            </a:r>
            <a:r>
              <a:rPr lang="en-IN" sz="1400" dirty="0" smtClean="0">
                <a:sym typeface="Calibri"/>
              </a:rPr>
              <a:t>directly </a:t>
            </a:r>
            <a:r>
              <a:rPr lang="en-IN" sz="1400" dirty="0">
                <a:sym typeface="Calibri"/>
              </a:rPr>
              <a:t>update the new drugs which they get.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People have many cultural differences due to which they don’t undergo some operations.</a:t>
            </a:r>
            <a:r>
              <a:rPr lang="en-IN" sz="1400" dirty="0">
                <a:sym typeface="Calibri"/>
              </a:rPr>
              <a:t> People should be taught about efficient methods </a:t>
            </a:r>
            <a:endParaRPr lang="en-IN" sz="1400" dirty="0" smtClean="0">
              <a:sym typeface="Calibri"/>
            </a:endParaRPr>
          </a:p>
          <a:p>
            <a:pPr algn="l" defTabSz="1474603">
              <a:buSzPct val="75000"/>
              <a:defRPr sz="1400">
                <a:latin typeface="Calibri"/>
                <a:ea typeface="Calibri"/>
                <a:cs typeface="Calibri"/>
                <a:sym typeface="Calibri"/>
              </a:defRPr>
            </a:pPr>
            <a:r>
              <a:rPr lang="en-IN" sz="1400" dirty="0">
                <a:sym typeface="Calibri"/>
              </a:rPr>
              <a:t> </a:t>
            </a:r>
            <a:r>
              <a:rPr lang="en-IN" sz="1400" dirty="0" smtClean="0">
                <a:sym typeface="Calibri"/>
              </a:rPr>
              <a:t>      </a:t>
            </a:r>
            <a:r>
              <a:rPr lang="en-IN" sz="1400" dirty="0" smtClean="0">
                <a:sym typeface="Calibri"/>
              </a:rPr>
              <a:t>which </a:t>
            </a:r>
            <a:r>
              <a:rPr lang="en-IN" sz="1400" dirty="0">
                <a:sym typeface="Calibri"/>
              </a:rPr>
              <a:t>may not lie in there cultural boundaries but can help in saving their lives.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Attaching camera on drill machine for one drilling. </a:t>
            </a: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r>
              <a:rPr lang="en-IN" sz="1400" dirty="0">
                <a:sym typeface="Calibri"/>
              </a:rPr>
              <a:t>No effective and simple insurance policy for Indian </a:t>
            </a:r>
            <a:r>
              <a:rPr lang="en-IN" sz="1400" dirty="0" smtClean="0">
                <a:sym typeface="Calibri"/>
              </a:rPr>
              <a:t>patients is there at the moment. </a:t>
            </a:r>
            <a:r>
              <a:rPr lang="en-IN" sz="1400" dirty="0">
                <a:sym typeface="Calibri"/>
              </a:rPr>
              <a:t>Good insurance policies should be made which profit both the patient and the company providing the </a:t>
            </a:r>
            <a:r>
              <a:rPr lang="en-IN" sz="1400" dirty="0" smtClean="0">
                <a:sym typeface="Calibri"/>
              </a:rPr>
              <a:t>policy.</a:t>
            </a:r>
          </a:p>
          <a:p>
            <a:pPr marL="285750" indent="-285750" algn="l" defTabSz="1474603">
              <a:buSzPct val="75000"/>
              <a:buFontTx/>
              <a:buChar char="-"/>
              <a:defRPr sz="1400">
                <a:latin typeface="Calibri"/>
                <a:ea typeface="Calibri"/>
                <a:cs typeface="Calibri"/>
                <a:sym typeface="Calibri"/>
              </a:defRPr>
            </a:pPr>
            <a:r>
              <a:rPr lang="en-IN" sz="1400" dirty="0" smtClean="0">
                <a:sym typeface="Calibri"/>
              </a:rPr>
              <a:t>To get training for instruments a person proficient in this or an engineer needs to come. </a:t>
            </a:r>
            <a:r>
              <a:rPr lang="en-IN" sz="1400" dirty="0">
                <a:sym typeface="Calibri"/>
              </a:rPr>
              <a:t>Surgery Video and virtual training using VR for machine </a:t>
            </a:r>
            <a:r>
              <a:rPr lang="en-IN" sz="1400" dirty="0" smtClean="0">
                <a:sym typeface="Calibri"/>
              </a:rPr>
              <a:t>use</a:t>
            </a:r>
            <a:r>
              <a:rPr lang="en-IN" sz="1400" dirty="0">
                <a:sym typeface="Calibri"/>
              </a:rPr>
              <a:t> </a:t>
            </a:r>
            <a:r>
              <a:rPr lang="en-IN" sz="1400" dirty="0" smtClean="0">
                <a:sym typeface="Calibri"/>
              </a:rPr>
              <a:t>could be used instead.</a:t>
            </a:r>
          </a:p>
          <a:p>
            <a:pPr marL="285750" indent="-285750" algn="l" defTabSz="1474603">
              <a:buSzPct val="75000"/>
              <a:buFontTx/>
              <a:buChar char="-"/>
              <a:defRPr sz="1400">
                <a:latin typeface="Calibri"/>
                <a:ea typeface="Calibri"/>
                <a:cs typeface="Calibri"/>
                <a:sym typeface="Calibri"/>
              </a:defRPr>
            </a:pPr>
            <a:r>
              <a:rPr lang="en-IN" sz="1400" dirty="0">
                <a:sym typeface="Calibri"/>
              </a:rPr>
              <a:t>Hospitals often do not use complete machine </a:t>
            </a:r>
            <a:r>
              <a:rPr lang="en-IN" sz="1400" dirty="0" smtClean="0">
                <a:sym typeface="Calibri"/>
              </a:rPr>
              <a:t>functionality. </a:t>
            </a:r>
            <a:r>
              <a:rPr lang="en-IN" sz="1400" dirty="0">
                <a:sym typeface="Calibri"/>
              </a:rPr>
              <a:t>People could be taught to use these </a:t>
            </a:r>
            <a:r>
              <a:rPr lang="en-IN" sz="1400" dirty="0" smtClean="0">
                <a:sym typeface="Calibri"/>
              </a:rPr>
              <a:t>functionalities </a:t>
            </a:r>
            <a:r>
              <a:rPr lang="en-IN" sz="1400" dirty="0">
                <a:sym typeface="Calibri"/>
              </a:rPr>
              <a:t>safely and effectively. </a:t>
            </a:r>
            <a:endParaRPr lang="en-IN" sz="1400" dirty="0" smtClean="0">
              <a:sym typeface="Calibri"/>
            </a:endParaRPr>
          </a:p>
          <a:p>
            <a:pPr marL="342900" indent="-342900" algn="l" defTabSz="1474603">
              <a:buSzPct val="75000"/>
              <a:buFontTx/>
              <a:buChar char="-"/>
              <a:defRPr sz="1400">
                <a:latin typeface="Calibri"/>
                <a:ea typeface="Calibri"/>
                <a:cs typeface="Calibri"/>
                <a:sym typeface="Calibri"/>
              </a:defRPr>
            </a:pPr>
            <a:r>
              <a:rPr lang="en-IN" sz="1400" dirty="0">
                <a:sym typeface="Calibri"/>
              </a:rPr>
              <a:t>Hospital Independent ambulance and ambulance goes to nearest hospital ; get patient information through GPS of mobile  in case of any casualty. Also preparation in advance could be done before emergency as per notification from ambulance .</a:t>
            </a:r>
          </a:p>
          <a:p>
            <a:pPr marL="342900" indent="-342900" algn="l" defTabSz="1474603">
              <a:buSzPct val="75000"/>
              <a:buFontTx/>
              <a:buChar char="-"/>
              <a:defRPr sz="1400">
                <a:latin typeface="Calibri"/>
                <a:ea typeface="Calibri"/>
                <a:cs typeface="Calibri"/>
                <a:sym typeface="Calibri"/>
              </a:defRPr>
            </a:pPr>
            <a:r>
              <a:rPr lang="en-IN" sz="1400" dirty="0">
                <a:sym typeface="Calibri"/>
              </a:rPr>
              <a:t> Many women have misconception that mammography procedure is quite painful which is not </a:t>
            </a:r>
            <a:r>
              <a:rPr lang="en-IN" sz="1400" dirty="0" err="1">
                <a:sym typeface="Calibri"/>
              </a:rPr>
              <a:t>infact</a:t>
            </a:r>
            <a:r>
              <a:rPr lang="en-IN" sz="1400" dirty="0">
                <a:sym typeface="Calibri"/>
              </a:rPr>
              <a:t>. So awareness app for women could be made.</a:t>
            </a:r>
          </a:p>
          <a:p>
            <a:pPr marL="342900" indent="-342900" algn="l" defTabSz="1474603">
              <a:buSzPct val="75000"/>
              <a:buFontTx/>
              <a:buChar char="-"/>
              <a:defRPr sz="1400">
                <a:latin typeface="Calibri"/>
                <a:ea typeface="Calibri"/>
                <a:cs typeface="Calibri"/>
                <a:sym typeface="Calibri"/>
              </a:defRPr>
            </a:pPr>
            <a:r>
              <a:rPr lang="en-IN" sz="1400" dirty="0">
                <a:sym typeface="Calibri"/>
              </a:rPr>
              <a:t>Using Play station to measure improvement in hand movement [gesture detection] .</a:t>
            </a:r>
          </a:p>
          <a:p>
            <a:pPr marL="342900" indent="-342900" algn="l" defTabSz="1474603">
              <a:buSzPct val="75000"/>
              <a:buFontTx/>
              <a:buChar char="-"/>
              <a:defRPr sz="1400">
                <a:latin typeface="Calibri"/>
                <a:ea typeface="Calibri"/>
                <a:cs typeface="Calibri"/>
                <a:sym typeface="Calibri"/>
              </a:defRPr>
            </a:pPr>
            <a:r>
              <a:rPr lang="en-IN" sz="1400" dirty="0">
                <a:sym typeface="Calibri"/>
              </a:rPr>
              <a:t>Digitising hospital: barcodes, digital records, RFID . </a:t>
            </a:r>
            <a:endParaRPr lang="en-IN" sz="1400" dirty="0" smtClean="0">
              <a:sym typeface="Calibri"/>
            </a:endParaRPr>
          </a:p>
          <a:p>
            <a:pPr marL="342900" indent="-342900" algn="l" defTabSz="1474603">
              <a:buSzPct val="75000"/>
              <a:buFontTx/>
              <a:buChar char="-"/>
              <a:defRPr sz="1400">
                <a:latin typeface="Calibri"/>
                <a:ea typeface="Calibri"/>
                <a:cs typeface="Calibri"/>
                <a:sym typeface="Calibri"/>
              </a:defRPr>
            </a:pPr>
            <a:endParaRPr lang="en-IN" sz="1400" dirty="0">
              <a:sym typeface="Calibri"/>
            </a:endParaRPr>
          </a:p>
          <a:p>
            <a:pPr marL="342900" indent="-342900" algn="l" defTabSz="1474603">
              <a:buSzPct val="75000"/>
              <a:buFontTx/>
              <a:buChar char="-"/>
              <a:defRPr sz="1400">
                <a:latin typeface="Calibri"/>
                <a:ea typeface="Calibri"/>
                <a:cs typeface="Calibri"/>
                <a:sym typeface="Calibri"/>
              </a:defRPr>
            </a:pPr>
            <a:endParaRPr lang="en-IN" sz="1400" dirty="0">
              <a:sym typeface="Calibri"/>
            </a:endParaRPr>
          </a:p>
          <a:p>
            <a:pPr marL="285750" indent="-285750" algn="l" defTabSz="1474603">
              <a:buSzPct val="75000"/>
              <a:buFontTx/>
              <a:buChar char="-"/>
              <a:defRPr sz="1400">
                <a:latin typeface="Calibri"/>
                <a:ea typeface="Calibri"/>
                <a:cs typeface="Calibri"/>
                <a:sym typeface="Calibri"/>
              </a:defRPr>
            </a:pPr>
            <a:endParaRPr lang="en-IN" sz="1400" dirty="0" smtClean="0">
              <a:sym typeface="Calibri"/>
            </a:endParaRPr>
          </a:p>
          <a:p>
            <a:pPr marL="285750" indent="-285750" algn="l" defTabSz="1474603">
              <a:buSzPct val="75000"/>
              <a:buFontTx/>
              <a:buChar char="-"/>
              <a:defRPr sz="1400">
                <a:latin typeface="Calibri"/>
                <a:ea typeface="Calibri"/>
                <a:cs typeface="Calibri"/>
                <a:sym typeface="Calibri"/>
              </a:defRPr>
            </a:pPr>
            <a:endParaRPr lang="en-IN" sz="1400" dirty="0" smtClean="0">
              <a:sym typeface="Calibri"/>
            </a:endParaRPr>
          </a:p>
          <a:p>
            <a:pPr algn="l" defTabSz="1474603">
              <a:buSzPct val="75000"/>
              <a:defRPr sz="1400">
                <a:latin typeface="Calibri"/>
                <a:ea typeface="Calibri"/>
                <a:cs typeface="Calibri"/>
                <a:sym typeface="Calibri"/>
              </a:defRPr>
            </a:pPr>
            <a:endParaRPr lang="en-IN" sz="1400" b="1" dirty="0" smtClean="0">
              <a:sym typeface="Calibri"/>
            </a:endParaRPr>
          </a:p>
          <a:p>
            <a:pPr algn="l" defTabSz="1474603">
              <a:buSzPct val="75000"/>
              <a:defRPr sz="1400">
                <a:latin typeface="Calibri"/>
                <a:ea typeface="Calibri"/>
                <a:cs typeface="Calibri"/>
                <a:sym typeface="Calibri"/>
              </a:defRPr>
            </a:pPr>
            <a:r>
              <a:rPr lang="en-IN" sz="1400" b="1" dirty="0" smtClean="0">
                <a:sym typeface="Calibri"/>
              </a:rPr>
              <a:t> </a:t>
            </a:r>
            <a:endParaRPr lang="en-IN" sz="1400" dirty="0" smtClean="0">
              <a:sym typeface="Calibri"/>
            </a:endParaRPr>
          </a:p>
          <a:p>
            <a:pPr algn="l" defTabSz="1474603">
              <a:buSzPct val="75000"/>
              <a:defRPr sz="1400">
                <a:latin typeface="Calibri"/>
                <a:ea typeface="Calibri"/>
                <a:cs typeface="Calibri"/>
                <a:sym typeface="Calibri"/>
              </a:defRPr>
            </a:pPr>
            <a:endParaRPr lang="en-IN" sz="2000" dirty="0" smtClean="0"/>
          </a:p>
          <a:p>
            <a:pPr algn="l" defTabSz="1474603">
              <a:buSzPct val="75000"/>
              <a:defRPr sz="1400">
                <a:latin typeface="Calibri"/>
                <a:ea typeface="Calibri"/>
                <a:cs typeface="Calibri"/>
                <a:sym typeface="Calibri"/>
              </a:defRPr>
            </a:pPr>
            <a:endParaRPr dirty="0"/>
          </a:p>
        </p:txBody>
      </p:sp>
      <p:grpSp>
        <p:nvGrpSpPr>
          <p:cNvPr id="214" name="Group 214"/>
          <p:cNvGrpSpPr/>
          <p:nvPr/>
        </p:nvGrpSpPr>
        <p:grpSpPr>
          <a:xfrm>
            <a:off x="551881" y="398988"/>
            <a:ext cx="14009238" cy="729181"/>
            <a:chOff x="0" y="52568"/>
            <a:chExt cx="14009237" cy="729180"/>
          </a:xfrm>
        </p:grpSpPr>
        <p:sp>
          <p:nvSpPr>
            <p:cNvPr id="212" name="Shape 212"/>
            <p:cNvSpPr/>
            <p:nvPr/>
          </p:nvSpPr>
          <p:spPr>
            <a:xfrm>
              <a:off x="0" y="52568"/>
              <a:ext cx="14009239" cy="729182"/>
            </a:xfrm>
            <a:prstGeom prst="rect">
              <a:avLst/>
            </a:prstGeom>
            <a:solidFill>
              <a:srgbClr val="FEFFFF"/>
            </a:solidFill>
            <a:ln w="12700" cap="flat">
              <a:noFill/>
              <a:miter lim="400000"/>
            </a:ln>
            <a:effectLst/>
          </p:spPr>
          <p:txBody>
            <a:bodyPr wrap="square" lIns="15230" tIns="15230" rIns="15230" bIns="15230" numCol="1" anchor="ctr">
              <a:noAutofit/>
            </a:bodyPr>
            <a:lstStyle/>
            <a:p>
              <a:pPr defTabSz="1474603">
                <a:defRPr sz="1800" b="1">
                  <a:latin typeface="Siemens Sans"/>
                  <a:ea typeface="Siemens Sans"/>
                  <a:cs typeface="Siemens Sans"/>
                  <a:sym typeface="Siemens Sans"/>
                </a:defRPr>
              </a:pPr>
              <a:endParaRPr/>
            </a:p>
          </p:txBody>
        </p:sp>
        <p:sp>
          <p:nvSpPr>
            <p:cNvPr id="213" name="Shape 213"/>
            <p:cNvSpPr/>
            <p:nvPr/>
          </p:nvSpPr>
          <p:spPr>
            <a:xfrm>
              <a:off x="6287457" y="120164"/>
              <a:ext cx="1434324" cy="5939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5694" tIns="55694" rIns="55694" bIns="55694" numCol="1" anchor="ctr">
              <a:spAutoFit/>
            </a:bodyPr>
            <a:lstStyle>
              <a:lvl1pPr>
                <a:defRPr sz="3200"/>
              </a:lvl1pPr>
            </a:lstStyle>
            <a:p>
              <a:r>
                <a:t>Team 3</a:t>
              </a:r>
            </a:p>
          </p:txBody>
        </p:sp>
      </p:grpSp>
      <p:pic>
        <p:nvPicPr>
          <p:cNvPr id="215" name="image1.jpg" descr="C:\Users\rols86\Desktop\Siemens - Be an inventor opportunity\3i Challenges\Posters\2000px-Siemens_AG_logo.svg.jpg"/>
          <p:cNvPicPr>
            <a:picLocks noChangeAspect="1"/>
          </p:cNvPicPr>
          <p:nvPr/>
        </p:nvPicPr>
        <p:blipFill>
          <a:blip r:embed="rId2">
            <a:extLst/>
          </a:blip>
          <a:stretch>
            <a:fillRect/>
          </a:stretch>
        </p:blipFill>
        <p:spPr>
          <a:xfrm>
            <a:off x="12525160" y="581821"/>
            <a:ext cx="1928197" cy="303562"/>
          </a:xfrm>
          <a:prstGeom prst="rect">
            <a:avLst/>
          </a:prstGeom>
          <a:ln w="12700">
            <a:miter lim="400000"/>
          </a:ln>
        </p:spPr>
      </p:pic>
      <p:pic>
        <p:nvPicPr>
          <p:cNvPr id="216" name="image2.jpeg" descr="C:\Users\haidsu5o\AppData\Local\Microsoft\Windows\Temporary Internet Files\Content.Outlook\DLSUA58U\ITT move logo2 (4).jpg"/>
          <p:cNvPicPr>
            <a:picLocks noChangeAspect="1"/>
          </p:cNvPicPr>
          <p:nvPr/>
        </p:nvPicPr>
        <p:blipFill>
          <a:blip r:embed="rId3">
            <a:extLst/>
          </a:blip>
          <a:stretch>
            <a:fillRect/>
          </a:stretch>
        </p:blipFill>
        <p:spPr>
          <a:xfrm>
            <a:off x="626257" y="465152"/>
            <a:ext cx="2469984" cy="564161"/>
          </a:xfrm>
          <a:prstGeom prst="rect">
            <a:avLst/>
          </a:prstGeom>
          <a:ln w="12700">
            <a:miter lim="400000"/>
          </a:ln>
        </p:spPr>
      </p:pic>
      <p:grpSp>
        <p:nvGrpSpPr>
          <p:cNvPr id="219" name="Group 219"/>
          <p:cNvGrpSpPr/>
          <p:nvPr/>
        </p:nvGrpSpPr>
        <p:grpSpPr>
          <a:xfrm>
            <a:off x="553467" y="1235143"/>
            <a:ext cx="14009239" cy="386718"/>
            <a:chOff x="0" y="0"/>
            <a:chExt cx="14009237" cy="386716"/>
          </a:xfrm>
        </p:grpSpPr>
        <p:sp>
          <p:nvSpPr>
            <p:cNvPr id="217" name="Shape 217"/>
            <p:cNvSpPr/>
            <p:nvPr/>
          </p:nvSpPr>
          <p:spPr>
            <a:xfrm>
              <a:off x="0" y="0"/>
              <a:ext cx="14009239" cy="386717"/>
            </a:xfrm>
            <a:prstGeom prst="roundRect">
              <a:avLst>
                <a:gd name="adj" fmla="val 16667"/>
              </a:avLst>
            </a:prstGeom>
            <a:solidFill>
              <a:srgbClr val="641946"/>
            </a:solidFill>
            <a:ln w="12700" cap="flat">
              <a:noFill/>
              <a:miter lim="400000"/>
            </a:ln>
            <a:effectLst/>
          </p:spPr>
          <p:txBody>
            <a:bodyPr wrap="square" lIns="15230" tIns="15230" rIns="15230" bIns="15230" numCol="1" anchor="ctr">
              <a:noAutofit/>
            </a:bodyPr>
            <a:lstStyle/>
            <a:p>
              <a:pPr defTabSz="1473861">
                <a:defRPr sz="1400" b="1">
                  <a:solidFill>
                    <a:srgbClr val="FFFFFF"/>
                  </a:solidFill>
                  <a:latin typeface="Siemens Sans"/>
                  <a:ea typeface="Siemens Sans"/>
                  <a:cs typeface="Siemens Sans"/>
                  <a:sym typeface="Siemens Sans"/>
                </a:defRPr>
              </a:pPr>
              <a:endParaRPr/>
            </a:p>
          </p:txBody>
        </p:sp>
        <p:sp>
          <p:nvSpPr>
            <p:cNvPr id="218" name="Shape 218"/>
            <p:cNvSpPr/>
            <p:nvPr/>
          </p:nvSpPr>
          <p:spPr>
            <a:xfrm>
              <a:off x="18877" y="70177"/>
              <a:ext cx="13971483" cy="2463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5230" tIns="15230" rIns="15230" bIns="15230" numCol="1" anchor="ctr">
              <a:spAutoFit/>
            </a:bodyPr>
            <a:lstStyle>
              <a:lvl1pPr defTabSz="1473861">
                <a:defRPr sz="1400" b="1">
                  <a:solidFill>
                    <a:srgbClr val="FFFFFF"/>
                  </a:solidFill>
                  <a:latin typeface="Siemens Sans"/>
                  <a:ea typeface="Siemens Sans"/>
                  <a:cs typeface="Siemens Sans"/>
                  <a:sym typeface="Siemens Sans"/>
                </a:defRPr>
              </a:lvl1pPr>
            </a:lstStyle>
            <a:p>
              <a:r>
                <a:t>Proposed ideas overall</a:t>
              </a: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5195" y="2553444"/>
            <a:ext cx="3228162" cy="2346102"/>
          </a:xfrm>
          <a:prstGeom prst="rect">
            <a:avLst/>
          </a:prstGeom>
        </p:spPr>
      </p:pic>
      <p:pic>
        <p:nvPicPr>
          <p:cNvPr id="14" name="Picture 13" descr="http://image.slidesharecdn.com/telepresence101-150504224345-conversion-gate01/95/best-practices-for-delivering-virtual-classroom-training-5-638.jpg?cb=1430779470"/>
          <p:cNvPicPr/>
          <p:nvPr/>
        </p:nvPicPr>
        <p:blipFill>
          <a:blip r:embed="rId5">
            <a:extLst>
              <a:ext uri="{28A0092B-C50C-407E-A947-70E740481C1C}">
                <a14:useLocalDpi xmlns:a14="http://schemas.microsoft.com/office/drawing/2010/main" val="0"/>
              </a:ext>
            </a:extLst>
          </a:blip>
          <a:srcRect/>
          <a:stretch>
            <a:fillRect/>
          </a:stretch>
        </p:blipFill>
        <p:spPr bwMode="auto">
          <a:xfrm>
            <a:off x="9014763" y="7069540"/>
            <a:ext cx="3872506" cy="2879677"/>
          </a:xfrm>
          <a:prstGeom prst="rect">
            <a:avLst/>
          </a:prstGeom>
          <a:noFill/>
          <a:ln>
            <a:noFill/>
          </a:ln>
        </p:spPr>
      </p:pic>
      <p:pic>
        <p:nvPicPr>
          <p:cNvPr id="15" name="Picture 14" descr="http://www.barcoding.com/images/healthcare_data_capture_solutions.jpg"/>
          <p:cNvPicPr/>
          <p:nvPr/>
        </p:nvPicPr>
        <p:blipFill>
          <a:blip r:embed="rId6">
            <a:extLst>
              <a:ext uri="{28A0092B-C50C-407E-A947-70E740481C1C}">
                <a14:useLocalDpi xmlns:a14="http://schemas.microsoft.com/office/drawing/2010/main" val="0"/>
              </a:ext>
            </a:extLst>
          </a:blip>
          <a:srcRect/>
          <a:stretch>
            <a:fillRect/>
          </a:stretch>
        </p:blipFill>
        <p:spPr bwMode="auto">
          <a:xfrm>
            <a:off x="2128545" y="7219666"/>
            <a:ext cx="4463324" cy="2511188"/>
          </a:xfrm>
          <a:prstGeom prst="rect">
            <a:avLst/>
          </a:prstGeom>
          <a:noFill/>
          <a:ln>
            <a:noFill/>
          </a:ln>
        </p:spPr>
      </p:pic>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5694" tIns="55694" rIns="55694" bIns="55694" numCol="1" spcCol="38100" rtlCol="0" anchor="ctr">
        <a:spAutoFit/>
      </a:bodyPr>
      <a:lstStyle>
        <a:defPPr marL="0" marR="0" indent="0" algn="ctr" defTabSz="64049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5694" tIns="55694" rIns="55694" bIns="55694" numCol="1" spcCol="38100" rtlCol="0" anchor="ctr">
        <a:spAutoFit/>
      </a:bodyPr>
      <a:lstStyle>
        <a:defPPr marL="0" marR="0" indent="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5694" tIns="55694" rIns="55694" bIns="55694" numCol="1" spcCol="38100" rtlCol="0" anchor="ctr">
        <a:spAutoFit/>
      </a:bodyPr>
      <a:lstStyle>
        <a:defPPr marL="0" marR="0" indent="0" algn="ctr" defTabSz="64049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5694" tIns="55694" rIns="55694" bIns="55694" numCol="1" spcCol="38100" rtlCol="0" anchor="ctr">
        <a:spAutoFit/>
      </a:bodyPr>
      <a:lstStyle>
        <a:defPPr marL="0" marR="0" indent="0" algn="ctr" defTabSz="64049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163</TotalTime>
  <Words>2145</Words>
  <Application>Microsoft Office PowerPoint</Application>
  <PresentationFormat>Custom</PresentationFormat>
  <Paragraphs>120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Helvetica Light</vt:lpstr>
      <vt:lpstr>Helvetica Neue</vt:lpstr>
      <vt:lpstr>Siemens Sans</vt:lpstr>
      <vt:lpstr>White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AKARSH</dc:creator>
  <cp:lastModifiedBy>Akarsh Goyal</cp:lastModifiedBy>
  <cp:revision>26</cp:revision>
  <dcterms:modified xsi:type="dcterms:W3CDTF">2016-04-21T12:14:52Z</dcterms:modified>
</cp:coreProperties>
</file>