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21F095-E235-4AC9-A771-45A04775FA9A}" type="datetimeFigureOut">
              <a:rPr lang="en-IN" smtClean="0"/>
              <a:t>21-04-2016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977B7-EA26-4455-A1F8-9103C4780FF6}" type="slidenum">
              <a:rPr lang="en-IN" smtClean="0"/>
              <a:t>‹#›</a:t>
            </a:fld>
            <a:endParaRPr lang="en-IN"/>
          </a:p>
        </p:txBody>
      </p:sp>
    </p:spTree>
    <p:extLst>
      <p:ext uri="{BB962C8B-B14F-4D97-AF65-F5344CB8AC3E}">
        <p14:creationId xmlns:p14="http://schemas.microsoft.com/office/powerpoint/2010/main" val="345238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21F095-E235-4AC9-A771-45A04775FA9A}" type="datetimeFigureOut">
              <a:rPr lang="en-IN" smtClean="0"/>
              <a:t>21-04-2016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977B7-EA26-4455-A1F8-9103C4780FF6}" type="slidenum">
              <a:rPr lang="en-IN" smtClean="0"/>
              <a:t>‹#›</a:t>
            </a:fld>
            <a:endParaRPr lang="en-IN"/>
          </a:p>
        </p:txBody>
      </p:sp>
    </p:spTree>
    <p:extLst>
      <p:ext uri="{BB962C8B-B14F-4D97-AF65-F5344CB8AC3E}">
        <p14:creationId xmlns:p14="http://schemas.microsoft.com/office/powerpoint/2010/main" val="288105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21F095-E235-4AC9-A771-45A04775FA9A}" type="datetimeFigureOut">
              <a:rPr lang="en-IN" smtClean="0"/>
              <a:t>21-04-2016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977B7-EA26-4455-A1F8-9103C4780FF6}" type="slidenum">
              <a:rPr lang="en-IN" smtClean="0"/>
              <a:t>‹#›</a:t>
            </a:fld>
            <a:endParaRPr lang="en-IN"/>
          </a:p>
        </p:txBody>
      </p:sp>
    </p:spTree>
    <p:extLst>
      <p:ext uri="{BB962C8B-B14F-4D97-AF65-F5344CB8AC3E}">
        <p14:creationId xmlns:p14="http://schemas.microsoft.com/office/powerpoint/2010/main" val="334606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21F095-E235-4AC9-A771-45A04775FA9A}" type="datetimeFigureOut">
              <a:rPr lang="en-IN" smtClean="0"/>
              <a:t>21-04-2016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977B7-EA26-4455-A1F8-9103C4780FF6}" type="slidenum">
              <a:rPr lang="en-IN" smtClean="0"/>
              <a:t>‹#›</a:t>
            </a:fld>
            <a:endParaRPr lang="en-IN"/>
          </a:p>
        </p:txBody>
      </p:sp>
    </p:spTree>
    <p:extLst>
      <p:ext uri="{BB962C8B-B14F-4D97-AF65-F5344CB8AC3E}">
        <p14:creationId xmlns:p14="http://schemas.microsoft.com/office/powerpoint/2010/main" val="303363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21F095-E235-4AC9-A771-45A04775FA9A}" type="datetimeFigureOut">
              <a:rPr lang="en-IN" smtClean="0"/>
              <a:t>21-04-2016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977B7-EA26-4455-A1F8-9103C4780FF6}" type="slidenum">
              <a:rPr lang="en-IN" smtClean="0"/>
              <a:t>‹#›</a:t>
            </a:fld>
            <a:endParaRPr lang="en-IN"/>
          </a:p>
        </p:txBody>
      </p:sp>
    </p:spTree>
    <p:extLst>
      <p:ext uri="{BB962C8B-B14F-4D97-AF65-F5344CB8AC3E}">
        <p14:creationId xmlns:p14="http://schemas.microsoft.com/office/powerpoint/2010/main" val="66464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21F095-E235-4AC9-A771-45A04775FA9A}" type="datetimeFigureOut">
              <a:rPr lang="en-IN" smtClean="0"/>
              <a:t>21-04-2016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977B7-EA26-4455-A1F8-9103C4780FF6}" type="slidenum">
              <a:rPr lang="en-IN" smtClean="0"/>
              <a:t>‹#›</a:t>
            </a:fld>
            <a:endParaRPr lang="en-IN"/>
          </a:p>
        </p:txBody>
      </p:sp>
    </p:spTree>
    <p:extLst>
      <p:ext uri="{BB962C8B-B14F-4D97-AF65-F5344CB8AC3E}">
        <p14:creationId xmlns:p14="http://schemas.microsoft.com/office/powerpoint/2010/main" val="3916051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1F095-E235-4AC9-A771-45A04775FA9A}" type="datetimeFigureOut">
              <a:rPr lang="en-IN" smtClean="0"/>
              <a:t>21-04-2016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4977B7-EA26-4455-A1F8-9103C4780FF6}" type="slidenum">
              <a:rPr lang="en-IN" smtClean="0"/>
              <a:t>‹#›</a:t>
            </a:fld>
            <a:endParaRPr lang="en-IN"/>
          </a:p>
        </p:txBody>
      </p:sp>
    </p:spTree>
    <p:extLst>
      <p:ext uri="{BB962C8B-B14F-4D97-AF65-F5344CB8AC3E}">
        <p14:creationId xmlns:p14="http://schemas.microsoft.com/office/powerpoint/2010/main" val="286306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21F095-E235-4AC9-A771-45A04775FA9A}" type="datetimeFigureOut">
              <a:rPr lang="en-IN" smtClean="0"/>
              <a:t>21-04-2016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4977B7-EA26-4455-A1F8-9103C4780FF6}" type="slidenum">
              <a:rPr lang="en-IN" smtClean="0"/>
              <a:t>‹#›</a:t>
            </a:fld>
            <a:endParaRPr lang="en-IN"/>
          </a:p>
        </p:txBody>
      </p:sp>
    </p:spTree>
    <p:extLst>
      <p:ext uri="{BB962C8B-B14F-4D97-AF65-F5344CB8AC3E}">
        <p14:creationId xmlns:p14="http://schemas.microsoft.com/office/powerpoint/2010/main" val="71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1F095-E235-4AC9-A771-45A04775FA9A}" type="datetimeFigureOut">
              <a:rPr lang="en-IN" smtClean="0"/>
              <a:t>21-04-2016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4977B7-EA26-4455-A1F8-9103C4780FF6}" type="slidenum">
              <a:rPr lang="en-IN" smtClean="0"/>
              <a:t>‹#›</a:t>
            </a:fld>
            <a:endParaRPr lang="en-IN"/>
          </a:p>
        </p:txBody>
      </p:sp>
    </p:spTree>
    <p:extLst>
      <p:ext uri="{BB962C8B-B14F-4D97-AF65-F5344CB8AC3E}">
        <p14:creationId xmlns:p14="http://schemas.microsoft.com/office/powerpoint/2010/main" val="36180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21F095-E235-4AC9-A771-45A04775FA9A}" type="datetimeFigureOut">
              <a:rPr lang="en-IN" smtClean="0"/>
              <a:t>21-04-2016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977B7-EA26-4455-A1F8-9103C4780FF6}" type="slidenum">
              <a:rPr lang="en-IN" smtClean="0"/>
              <a:t>‹#›</a:t>
            </a:fld>
            <a:endParaRPr lang="en-IN"/>
          </a:p>
        </p:txBody>
      </p:sp>
    </p:spTree>
    <p:extLst>
      <p:ext uri="{BB962C8B-B14F-4D97-AF65-F5344CB8AC3E}">
        <p14:creationId xmlns:p14="http://schemas.microsoft.com/office/powerpoint/2010/main" val="30098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21F095-E235-4AC9-A771-45A04775FA9A}" type="datetimeFigureOut">
              <a:rPr lang="en-IN" smtClean="0"/>
              <a:t>21-04-2016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977B7-EA26-4455-A1F8-9103C4780FF6}" type="slidenum">
              <a:rPr lang="en-IN" smtClean="0"/>
              <a:t>‹#›</a:t>
            </a:fld>
            <a:endParaRPr lang="en-IN"/>
          </a:p>
        </p:txBody>
      </p:sp>
    </p:spTree>
    <p:extLst>
      <p:ext uri="{BB962C8B-B14F-4D97-AF65-F5344CB8AC3E}">
        <p14:creationId xmlns:p14="http://schemas.microsoft.com/office/powerpoint/2010/main" val="276258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1F095-E235-4AC9-A771-45A04775FA9A}" type="datetimeFigureOut">
              <a:rPr lang="en-IN" smtClean="0"/>
              <a:t>21-04-2016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977B7-EA26-4455-A1F8-9103C4780FF6}" type="slidenum">
              <a:rPr lang="en-IN" smtClean="0"/>
              <a:t>‹#›</a:t>
            </a:fld>
            <a:endParaRPr lang="en-IN"/>
          </a:p>
        </p:txBody>
      </p:sp>
    </p:spTree>
    <p:extLst>
      <p:ext uri="{BB962C8B-B14F-4D97-AF65-F5344CB8AC3E}">
        <p14:creationId xmlns:p14="http://schemas.microsoft.com/office/powerpoint/2010/main" val="3132536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1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5" Type="http://schemas.openxmlformats.org/officeDocument/2006/relationships/image" Target="../media/image14.JPG"/><Relationship Id="rId10" Type="http://schemas.openxmlformats.org/officeDocument/2006/relationships/image" Target="../media/image9.JP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JP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hape 353"/>
          <p:cNvSpPr/>
          <p:nvPr/>
        </p:nvSpPr>
        <p:spPr>
          <a:xfrm>
            <a:off x="1512436" y="194683"/>
            <a:ext cx="9188367" cy="6469313"/>
          </a:xfrm>
          <a:prstGeom prst="rect">
            <a:avLst/>
          </a:prstGeom>
          <a:solidFill>
            <a:srgbClr val="879BAA"/>
          </a:solidFill>
          <a:ln w="12700">
            <a:miter lim="400000"/>
          </a:ln>
        </p:spPr>
        <p:txBody>
          <a:bodyPr lIns="9767" tIns="9767" rIns="9767" bIns="9767" anchor="ctr"/>
          <a:lstStyle/>
          <a:p>
            <a:pPr defTabSz="945663">
              <a:defRPr sz="2800">
                <a:solidFill>
                  <a:srgbClr val="FFFFFF"/>
                </a:solidFill>
                <a:latin typeface="Calibri"/>
                <a:ea typeface="Calibri"/>
                <a:cs typeface="Calibri"/>
                <a:sym typeface="Calibri"/>
              </a:defRPr>
            </a:pPr>
            <a:endParaRPr sz="1796"/>
          </a:p>
        </p:txBody>
      </p:sp>
      <p:grpSp>
        <p:nvGrpSpPr>
          <p:cNvPr id="356" name="Group 356"/>
          <p:cNvGrpSpPr/>
          <p:nvPr/>
        </p:nvGrpSpPr>
        <p:grpSpPr>
          <a:xfrm>
            <a:off x="1604744" y="783205"/>
            <a:ext cx="4276892" cy="248015"/>
            <a:chOff x="0" y="0"/>
            <a:chExt cx="6668782" cy="386717"/>
          </a:xfrm>
        </p:grpSpPr>
        <p:sp>
          <p:nvSpPr>
            <p:cNvPr id="354" name="Shape 354"/>
            <p:cNvSpPr/>
            <p:nvPr/>
          </p:nvSpPr>
          <p:spPr>
            <a:xfrm>
              <a:off x="0" y="0"/>
              <a:ext cx="6668782" cy="386717"/>
            </a:xfrm>
            <a:prstGeom prst="roundRect">
              <a:avLst>
                <a:gd name="adj" fmla="val 16667"/>
              </a:avLst>
            </a:prstGeom>
            <a:solidFill>
              <a:srgbClr val="EB780A"/>
            </a:solidFill>
            <a:ln w="12700" cap="flat">
              <a:noFill/>
              <a:miter lim="400000"/>
            </a:ln>
            <a:effectLst/>
          </p:spPr>
          <p:txBody>
            <a:bodyPr wrap="square" lIns="9767" tIns="9767" rIns="9767" bIns="9767" numCol="1" anchor="ctr">
              <a:noAutofit/>
            </a:bodyPr>
            <a:lstStyle/>
            <a:p>
              <a:pPr defTabSz="945187">
                <a:defRPr sz="1400" b="1">
                  <a:solidFill>
                    <a:srgbClr val="FFFFFF"/>
                  </a:solidFill>
                  <a:latin typeface="Siemens Sans"/>
                  <a:ea typeface="Siemens Sans"/>
                  <a:cs typeface="Siemens Sans"/>
                  <a:sym typeface="Siemens Sans"/>
                </a:defRPr>
              </a:pPr>
              <a:endParaRPr sz="898"/>
            </a:p>
          </p:txBody>
        </p:sp>
        <p:sp>
          <p:nvSpPr>
            <p:cNvPr id="355" name="Shape 355"/>
            <p:cNvSpPr/>
            <p:nvPr/>
          </p:nvSpPr>
          <p:spPr>
            <a:xfrm>
              <a:off x="18876" y="70252"/>
              <a:ext cx="6631028" cy="2462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767" tIns="9767" rIns="9767" bIns="9767" numCol="1" anchor="ctr">
              <a:spAutoFit/>
            </a:bodyPr>
            <a:lstStyle>
              <a:lvl1pPr defTabSz="1473861">
                <a:defRPr sz="1400" b="1">
                  <a:solidFill>
                    <a:srgbClr val="FFFFFF"/>
                  </a:solidFill>
                  <a:latin typeface="Siemens Sans"/>
                  <a:ea typeface="Siemens Sans"/>
                  <a:cs typeface="Siemens Sans"/>
                  <a:sym typeface="Siemens Sans"/>
                </a:defRPr>
              </a:lvl1pPr>
            </a:lstStyle>
            <a:p>
              <a:r>
                <a:rPr sz="898"/>
                <a:t>Working app : Nearest hospital [Future Hospital]</a:t>
              </a:r>
            </a:p>
          </p:txBody>
        </p:sp>
      </p:grpSp>
      <p:sp>
        <p:nvSpPr>
          <p:cNvPr id="357" name="Shape 357"/>
          <p:cNvSpPr/>
          <p:nvPr/>
        </p:nvSpPr>
        <p:spPr>
          <a:xfrm>
            <a:off x="1604744" y="1027611"/>
            <a:ext cx="4276891" cy="5569189"/>
          </a:xfrm>
          <a:prstGeom prst="roundRect">
            <a:avLst>
              <a:gd name="adj" fmla="val 2303"/>
            </a:avLst>
          </a:prstGeom>
          <a:solidFill>
            <a:srgbClr val="FFFFFF"/>
          </a:solidFill>
          <a:ln w="3175">
            <a:solidFill>
              <a:srgbClr val="31859C"/>
            </a:solidFill>
          </a:ln>
        </p:spPr>
        <p:txBody>
          <a:bodyPr lIns="9767" tIns="9767" rIns="9767" bIns="9767" anchor="t"/>
          <a:lstStyle/>
          <a:p>
            <a:pPr defTabSz="945663">
              <a:defRPr sz="1400">
                <a:latin typeface="Calibri"/>
                <a:ea typeface="Calibri"/>
                <a:cs typeface="Calibri"/>
                <a:sym typeface="Calibri"/>
              </a:defRPr>
            </a:pPr>
            <a:endParaRPr lang="en-IN" sz="898"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58" name="Shape 358"/>
          <p:cNvSpPr/>
          <p:nvPr/>
        </p:nvSpPr>
        <p:spPr>
          <a:xfrm>
            <a:off x="1604744" y="254022"/>
            <a:ext cx="8984548" cy="467646"/>
          </a:xfrm>
          <a:prstGeom prst="rect">
            <a:avLst/>
          </a:prstGeom>
          <a:solidFill>
            <a:srgbClr val="FEFFFF"/>
          </a:solidFill>
          <a:ln w="12700">
            <a:miter lim="400000"/>
          </a:ln>
        </p:spPr>
        <p:txBody>
          <a:bodyPr lIns="9767" tIns="9767" rIns="9767" bIns="9767" anchor="ctr"/>
          <a:lstStyle/>
          <a:p>
            <a:pPr defTabSz="945663">
              <a:defRPr sz="1800" b="1">
                <a:latin typeface="Siemens Sans"/>
                <a:ea typeface="Siemens Sans"/>
                <a:cs typeface="Siemens Sans"/>
                <a:sym typeface="Siemens Sans"/>
              </a:defRPr>
            </a:pPr>
            <a:endParaRPr sz="1154"/>
          </a:p>
        </p:txBody>
      </p:sp>
      <p:pic>
        <p:nvPicPr>
          <p:cNvPr id="359" name="image1.jpg" descr="C:\Users\rols86\Desktop\Siemens - Be an inventor opportunity\3i Challenges\Posters\2000px-Siemens_AG_logo.svg.jpg"/>
          <p:cNvPicPr>
            <a:picLocks noChangeAspect="1"/>
          </p:cNvPicPr>
          <p:nvPr/>
        </p:nvPicPr>
        <p:blipFill>
          <a:blip r:embed="rId2">
            <a:extLst/>
          </a:blip>
          <a:srcRect/>
          <a:stretch>
            <a:fillRect/>
          </a:stretch>
        </p:blipFill>
        <p:spPr>
          <a:xfrm>
            <a:off x="9282552" y="373140"/>
            <a:ext cx="1236611" cy="194683"/>
          </a:xfrm>
          <a:prstGeom prst="rect">
            <a:avLst/>
          </a:prstGeom>
          <a:ln w="12700">
            <a:miter lim="400000"/>
          </a:ln>
        </p:spPr>
      </p:pic>
      <p:grpSp>
        <p:nvGrpSpPr>
          <p:cNvPr id="362" name="Group 362"/>
          <p:cNvGrpSpPr/>
          <p:nvPr/>
        </p:nvGrpSpPr>
        <p:grpSpPr>
          <a:xfrm>
            <a:off x="5958557" y="783205"/>
            <a:ext cx="4630735" cy="199270"/>
            <a:chOff x="0" y="0"/>
            <a:chExt cx="7220516" cy="310712"/>
          </a:xfrm>
        </p:grpSpPr>
        <p:sp>
          <p:nvSpPr>
            <p:cNvPr id="360" name="Shape 360"/>
            <p:cNvSpPr/>
            <p:nvPr/>
          </p:nvSpPr>
          <p:spPr>
            <a:xfrm>
              <a:off x="0" y="0"/>
              <a:ext cx="7220516" cy="310712"/>
            </a:xfrm>
            <a:prstGeom prst="roundRect">
              <a:avLst>
                <a:gd name="adj" fmla="val 16667"/>
              </a:avLst>
            </a:prstGeom>
            <a:solidFill>
              <a:srgbClr val="641946"/>
            </a:solidFill>
            <a:ln w="12700" cap="flat">
              <a:noFill/>
              <a:miter lim="400000"/>
            </a:ln>
            <a:effectLst/>
          </p:spPr>
          <p:txBody>
            <a:bodyPr wrap="square" lIns="9767" tIns="9767" rIns="9767" bIns="9767" numCol="1" anchor="ctr">
              <a:noAutofit/>
            </a:bodyPr>
            <a:lstStyle/>
            <a:p>
              <a:pPr defTabSz="945187">
                <a:defRPr sz="1400" b="1">
                  <a:solidFill>
                    <a:srgbClr val="FFFFFF"/>
                  </a:solidFill>
                  <a:latin typeface="Siemens Sans"/>
                  <a:ea typeface="Siemens Sans"/>
                  <a:cs typeface="Siemens Sans"/>
                  <a:sym typeface="Siemens Sans"/>
                </a:defRPr>
              </a:pPr>
              <a:endParaRPr sz="898"/>
            </a:p>
          </p:txBody>
        </p:sp>
        <p:sp>
          <p:nvSpPr>
            <p:cNvPr id="361" name="Shape 361"/>
            <p:cNvSpPr/>
            <p:nvPr/>
          </p:nvSpPr>
          <p:spPr>
            <a:xfrm>
              <a:off x="15167" y="32248"/>
              <a:ext cx="7190181" cy="24621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767" tIns="9767" rIns="9767" bIns="9767" numCol="1" anchor="ctr">
              <a:spAutoFit/>
            </a:bodyPr>
            <a:lstStyle>
              <a:lvl1pPr defTabSz="1473861">
                <a:defRPr sz="1400" b="1">
                  <a:solidFill>
                    <a:srgbClr val="FFFFFF"/>
                  </a:solidFill>
                  <a:latin typeface="Siemens Sans"/>
                  <a:ea typeface="Siemens Sans"/>
                  <a:cs typeface="Siemens Sans"/>
                  <a:sym typeface="Siemens Sans"/>
                </a:defRPr>
              </a:lvl1pPr>
            </a:lstStyle>
            <a:p>
              <a:r>
                <a:rPr sz="898"/>
                <a:t>RFID based patient traffic monitor [Future Hospital]</a:t>
              </a:r>
            </a:p>
          </p:txBody>
        </p:sp>
      </p:grpSp>
      <p:pic>
        <p:nvPicPr>
          <p:cNvPr id="363"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1651426" y="298317"/>
            <a:ext cx="1584075" cy="361813"/>
          </a:xfrm>
          <a:prstGeom prst="rect">
            <a:avLst/>
          </a:prstGeom>
          <a:ln w="12700">
            <a:miter lim="400000"/>
          </a:ln>
        </p:spPr>
      </p:pic>
      <p:sp>
        <p:nvSpPr>
          <p:cNvPr id="364" name="Shape 364"/>
          <p:cNvSpPr/>
          <p:nvPr/>
        </p:nvSpPr>
        <p:spPr>
          <a:xfrm>
            <a:off x="5925755" y="1037729"/>
            <a:ext cx="4631881" cy="5559070"/>
          </a:xfrm>
          <a:prstGeom prst="roundRect">
            <a:avLst>
              <a:gd name="adj" fmla="val 2303"/>
            </a:avLst>
          </a:prstGeom>
          <a:solidFill>
            <a:srgbClr val="FFFFFF"/>
          </a:solidFill>
          <a:ln w="3175">
            <a:solidFill>
              <a:srgbClr val="31859C"/>
            </a:solidFill>
          </a:ln>
        </p:spPr>
        <p:txBody>
          <a:bodyPr lIns="9767" tIns="9767" rIns="9767" bIns="9767" anchor="ctr"/>
          <a:lstStyle/>
          <a:p>
            <a:pPr defTabSz="945959">
              <a:defRPr sz="1400">
                <a:latin typeface="Siemens Sans"/>
                <a:ea typeface="Siemens Sans"/>
                <a:cs typeface="Siemens Sans"/>
                <a:sym typeface="Siemens Sans"/>
              </a:defRPr>
            </a:pPr>
            <a:endParaRPr lang="en-IN" sz="898" dirty="0"/>
          </a:p>
          <a:p>
            <a:pPr defTabSz="945959">
              <a:defRPr sz="1400">
                <a:latin typeface="Siemens Sans"/>
                <a:ea typeface="Siemens Sans"/>
                <a:cs typeface="Siemens Sans"/>
                <a:sym typeface="Siemens Sans"/>
              </a:defRPr>
            </a:pPr>
            <a:r>
              <a:rPr lang="en-IN" sz="898" dirty="0"/>
              <a:t>                          </a:t>
            </a:r>
            <a:r>
              <a:rPr lang="en-IN" sz="641" dirty="0">
                <a:latin typeface="Calibri" panose="020F0502020204030204" pitchFamily="34" charset="0"/>
              </a:rPr>
              <a:t>Asset  Control                </a:t>
            </a:r>
          </a:p>
          <a:p>
            <a:pPr defTabSz="945959">
              <a:defRPr sz="1400">
                <a:latin typeface="Siemens Sans"/>
                <a:ea typeface="Siemens Sans"/>
                <a:cs typeface="Siemens Sans"/>
                <a:sym typeface="Siemens Sans"/>
              </a:defRPr>
            </a:pPr>
            <a:r>
              <a:rPr lang="en-IN" sz="898" dirty="0"/>
              <a:t> </a:t>
            </a:r>
          </a:p>
          <a:p>
            <a:pPr defTabSz="945959">
              <a:defRPr sz="1400">
                <a:latin typeface="Siemens Sans"/>
                <a:ea typeface="Siemens Sans"/>
                <a:cs typeface="Siemens Sans"/>
                <a:sym typeface="Siemens Sans"/>
              </a:defRPr>
            </a:pPr>
            <a:r>
              <a:rPr lang="en-IN" sz="898" dirty="0"/>
              <a:t>                                                                                                                                                                                                                                                          </a:t>
            </a:r>
          </a:p>
        </p:txBody>
      </p:sp>
      <p:sp>
        <p:nvSpPr>
          <p:cNvPr id="365" name="Shape 365"/>
          <p:cNvSpPr/>
          <p:nvPr/>
        </p:nvSpPr>
        <p:spPr>
          <a:xfrm>
            <a:off x="5636062" y="295743"/>
            <a:ext cx="837408" cy="387926"/>
          </a:xfrm>
          <a:prstGeom prst="rect">
            <a:avLst/>
          </a:prstGeom>
          <a:ln w="12700">
            <a:miter lim="400000"/>
          </a:ln>
          <a:extLst>
            <a:ext uri="{C572A759-6A51-4108-AA02-DFA0A04FC94B}">
              <ma14:wrappingTextBoxFlag xmlns:ma14="http://schemas.microsoft.com/office/mac/drawingml/2011/main" xmlns="" val="1"/>
            </a:ext>
          </a:extLst>
        </p:spPr>
        <p:txBody>
          <a:bodyPr wrap="none" lIns="35718" tIns="35718" rIns="35718" bIns="35718" anchor="ctr">
            <a:spAutoFit/>
          </a:bodyPr>
          <a:lstStyle>
            <a:lvl1pPr>
              <a:defRPr sz="3200"/>
            </a:lvl1pPr>
          </a:lstStyle>
          <a:p>
            <a:r>
              <a:rPr sz="2052"/>
              <a:t>Team 3</a:t>
            </a:r>
          </a:p>
        </p:txBody>
      </p:sp>
      <p:sp>
        <p:nvSpPr>
          <p:cNvPr id="15" name="Shape 443"/>
          <p:cNvSpPr/>
          <p:nvPr/>
        </p:nvSpPr>
        <p:spPr>
          <a:xfrm>
            <a:off x="1876145" y="1173399"/>
            <a:ext cx="3256819" cy="763028"/>
          </a:xfrm>
          <a:prstGeom prst="rect">
            <a:avLst/>
          </a:prstGeom>
          <a:ln w="3175">
            <a:solidFill>
              <a:srgbClr val="31859C"/>
            </a:solidFill>
          </a:ln>
          <a:extLst>
            <a:ext uri="{C572A759-6A51-4108-AA02-DFA0A04FC94B}">
              <ma14:wrappingTextBoxFlag xmlns:ma14="http://schemas.microsoft.com/office/mac/drawingml/2011/main" xmlns="" val="1"/>
            </a:ext>
          </a:extLst>
        </p:spPr>
        <p:txBody>
          <a:bodyPr lIns="35718" tIns="35718" rIns="35718" bIns="35718" anchor="ctr">
            <a:spAutoFit/>
          </a:bodyPr>
          <a:lstStyle/>
          <a:p>
            <a:pPr lvl="0">
              <a:defRPr sz="1400" b="1">
                <a:latin typeface="Helvetica"/>
                <a:ea typeface="Helvetica"/>
                <a:cs typeface="Helvetica"/>
                <a:sym typeface="Helvetica"/>
              </a:defRPr>
            </a:pPr>
            <a:r>
              <a:rPr lang="en-US" sz="898" dirty="0">
                <a:latin typeface="Calibri" panose="020F0502020204030204" pitchFamily="34" charset="0"/>
                <a:ea typeface="Calibri" panose="020F0502020204030204" pitchFamily="34" charset="0"/>
                <a:cs typeface="Times New Roman" panose="02020603050405020304" pitchFamily="18" charset="0"/>
              </a:rPr>
              <a:t>A cheap body automation network(BAN) could be created for a specific person in which different sensors will be connected to a person’s body. They will monitor </a:t>
            </a:r>
            <a:r>
              <a:rPr lang="en-US" sz="898" dirty="0">
                <a:latin typeface="Calibri" panose="020F0502020204030204" pitchFamily="34" charset="0"/>
              </a:rPr>
              <a:t>pulse rate body temperature ,diabetes</a:t>
            </a:r>
            <a:r>
              <a:rPr lang="en-IN" sz="898" dirty="0">
                <a:latin typeface="Calibri" panose="020F0502020204030204" pitchFamily="34" charset="0"/>
              </a:rPr>
              <a:t>,</a:t>
            </a:r>
            <a:r>
              <a:rPr lang="en-US" sz="898" dirty="0">
                <a:latin typeface="Calibri" panose="020F0502020204030204" pitchFamily="34" charset="0"/>
              </a:rPr>
              <a:t>stress and other things.</a:t>
            </a:r>
          </a:p>
          <a:p>
            <a:pPr>
              <a:defRPr sz="1400" b="1">
                <a:latin typeface="Helvetica"/>
                <a:ea typeface="Helvetica"/>
                <a:cs typeface="Helvetica"/>
                <a:sym typeface="Helvetica"/>
              </a:defRPr>
            </a:pPr>
            <a:endParaRPr sz="898" dirty="0">
              <a:sym typeface="Helvetica Light"/>
            </a:endParaRPr>
          </a:p>
        </p:txBody>
      </p:sp>
      <p:sp>
        <p:nvSpPr>
          <p:cNvPr id="16" name="Shape 443"/>
          <p:cNvSpPr/>
          <p:nvPr/>
        </p:nvSpPr>
        <p:spPr>
          <a:xfrm>
            <a:off x="1876145" y="1959795"/>
            <a:ext cx="2332064" cy="1177564"/>
          </a:xfrm>
          <a:prstGeom prst="rect">
            <a:avLst/>
          </a:prstGeom>
          <a:ln w="3175">
            <a:solidFill>
              <a:srgbClr val="31859C"/>
            </a:solidFill>
          </a:ln>
          <a:extLst>
            <a:ext uri="{C572A759-6A51-4108-AA02-DFA0A04FC94B}">
              <ma14:wrappingTextBoxFlag xmlns:ma14="http://schemas.microsoft.com/office/mac/drawingml/2011/main" xmlns="" val="1"/>
            </a:ext>
          </a:extLst>
        </p:spPr>
        <p:txBody>
          <a:bodyPr wrap="square" lIns="35718" tIns="35718" rIns="35718" bIns="35718" anchor="ctr">
            <a:spAutoFit/>
          </a:bodyPr>
          <a:lstStyle/>
          <a:p>
            <a:pPr lvl="0" algn="l"/>
            <a:r>
              <a:rPr lang="en-US" sz="898" b="1" dirty="0">
                <a:latin typeface="Calibri" panose="020F0502020204030204" pitchFamily="34" charset="0"/>
              </a:rPr>
              <a:t>It will send the real time data to the web server using MQTT protocol. The web server will link the data directly to the app. If any of the parameters being monitored cross their threshold then the GPS coordinates of the patient along with his unique id will get automatically sent to the nearest hospital server using an Arduino and GSM shield.</a:t>
            </a:r>
            <a:endParaRPr lang="en-US" sz="898"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descr="http://www.renesas.com/media/edge_ol/features/08/img_01.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6795" y="1977804"/>
            <a:ext cx="1335546" cy="1518762"/>
          </a:xfrm>
          <a:prstGeom prst="rect">
            <a:avLst/>
          </a:prstGeom>
          <a:noFill/>
          <a:ln>
            <a:noFill/>
          </a:ln>
        </p:spPr>
      </p:pic>
      <p:pic>
        <p:nvPicPr>
          <p:cNvPr id="21" name="Picture 20"/>
          <p:cNvPicPr/>
          <p:nvPr/>
        </p:nvPicPr>
        <p:blipFill>
          <a:blip r:embed="rId5"/>
          <a:stretch>
            <a:fillRect/>
          </a:stretch>
        </p:blipFill>
        <p:spPr>
          <a:xfrm>
            <a:off x="1685806" y="3304313"/>
            <a:ext cx="1553353" cy="1888021"/>
          </a:xfrm>
          <a:prstGeom prst="rect">
            <a:avLst/>
          </a:prstGeom>
        </p:spPr>
      </p:pic>
      <p:pic>
        <p:nvPicPr>
          <p:cNvPr id="24" name="Picture 23" descr="C:\Users\AKARSH\Desktop\App Sceernshots\Main App\Screenshot (5).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6278" y="3632379"/>
            <a:ext cx="1045427" cy="2135664"/>
          </a:xfrm>
          <a:prstGeom prst="rect">
            <a:avLst/>
          </a:prstGeom>
          <a:noFill/>
          <a:ln>
            <a:noFill/>
          </a:ln>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2740" y="5314537"/>
            <a:ext cx="1435469" cy="1274324"/>
          </a:xfrm>
          <a:prstGeom prst="rect">
            <a:avLst/>
          </a:prstGeom>
        </p:spPr>
      </p:pic>
      <p:sp>
        <p:nvSpPr>
          <p:cNvPr id="26" name="Shape 443"/>
          <p:cNvSpPr/>
          <p:nvPr/>
        </p:nvSpPr>
        <p:spPr>
          <a:xfrm>
            <a:off x="3521030" y="3222972"/>
            <a:ext cx="1132941" cy="1969362"/>
          </a:xfrm>
          <a:prstGeom prst="rect">
            <a:avLst/>
          </a:prstGeom>
          <a:ln w="3175">
            <a:solidFill>
              <a:srgbClr val="31859C"/>
            </a:solidFill>
          </a:ln>
          <a:extLst>
            <a:ext uri="{C572A759-6A51-4108-AA02-DFA0A04FC94B}">
              <ma14:wrappingTextBoxFlag xmlns:ma14="http://schemas.microsoft.com/office/mac/drawingml/2011/main" xmlns="" val="1"/>
            </a:ext>
          </a:extLst>
        </p:spPr>
        <p:txBody>
          <a:bodyPr wrap="square" lIns="35718" tIns="35718" rIns="35718" bIns="35718" anchor="t">
            <a:noAutofit/>
          </a:bodyPr>
          <a:lstStyle/>
          <a:p>
            <a:pPr defTabSz="945663">
              <a:defRPr sz="1400">
                <a:latin typeface="Calibri"/>
                <a:ea typeface="Calibri"/>
                <a:cs typeface="Calibri"/>
                <a:sym typeface="Calibri"/>
              </a:defRPr>
            </a:pPr>
            <a:r>
              <a:rPr lang="en-IN" sz="898" b="1">
                <a:latin typeface="Calibri" panose="020F0502020204030204" pitchFamily="34" charset="0"/>
                <a:ea typeface="Calibri" panose="020F0502020204030204" pitchFamily="34" charset="0"/>
                <a:cs typeface="Times New Roman" panose="02020603050405020304" pitchFamily="18" charset="0"/>
              </a:rPr>
              <a:t>This will be achieved by an app running in the background. The hospital server will show an alert stating that a patient needs immediate attention and his location and identity will be in the message transmitted along with the alert giving the whereabouts of the patient.</a:t>
            </a:r>
            <a:endParaRPr lang="en-IN" sz="898"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28" name="Shape 443"/>
          <p:cNvSpPr/>
          <p:nvPr/>
        </p:nvSpPr>
        <p:spPr>
          <a:xfrm>
            <a:off x="6226434" y="1343463"/>
            <a:ext cx="2332064" cy="901207"/>
          </a:xfrm>
          <a:prstGeom prst="rect">
            <a:avLst/>
          </a:prstGeom>
          <a:ln w="3175">
            <a:solidFill>
              <a:srgbClr val="31859C"/>
            </a:solidFill>
          </a:ln>
          <a:extLst>
            <a:ext uri="{C572A759-6A51-4108-AA02-DFA0A04FC94B}">
              <ma14:wrappingTextBoxFlag xmlns:ma14="http://schemas.microsoft.com/office/mac/drawingml/2011/main" xmlns="" val="1"/>
            </a:ext>
          </a:extLst>
        </p:spPr>
        <p:txBody>
          <a:bodyPr wrap="square" lIns="35718" tIns="35718" rIns="35718" bIns="35718" anchor="ctr">
            <a:spAutoFit/>
          </a:bodyPr>
          <a:lstStyle/>
          <a:p>
            <a:pPr>
              <a:defRPr sz="1400" b="1">
                <a:latin typeface="Helvetica"/>
                <a:ea typeface="Helvetica"/>
                <a:cs typeface="Helvetica"/>
                <a:sym typeface="Helvetica"/>
              </a:defRPr>
            </a:pPr>
            <a:r>
              <a:rPr lang="en-IN" sz="898" dirty="0">
                <a:latin typeface="Calibri" panose="020F0502020204030204" pitchFamily="34" charset="0"/>
              </a:rPr>
              <a:t>RFIDs can be incorporated into the infrastructure of an already existing hospital. The medical equipment must embed RFID tags. The doctors, nurses, caregivers and other staff members wear a “smart badge”2 storing their employee ID number.</a:t>
            </a:r>
            <a:endParaRPr lang="en-IN" sz="898" dirty="0">
              <a:latin typeface="Calibri" panose="020F0502020204030204" pitchFamily="34" charset="0"/>
            </a:endParaRPr>
          </a:p>
        </p:txBody>
      </p:sp>
      <p:sp>
        <p:nvSpPr>
          <p:cNvPr id="29" name="Shape 443"/>
          <p:cNvSpPr/>
          <p:nvPr/>
        </p:nvSpPr>
        <p:spPr>
          <a:xfrm>
            <a:off x="8752506" y="1277854"/>
            <a:ext cx="1672568" cy="1592102"/>
          </a:xfrm>
          <a:prstGeom prst="rect">
            <a:avLst/>
          </a:prstGeom>
          <a:ln w="3175">
            <a:solidFill>
              <a:srgbClr val="31859C"/>
            </a:solidFill>
          </a:ln>
          <a:extLst>
            <a:ext uri="{C572A759-6A51-4108-AA02-DFA0A04FC94B}">
              <ma14:wrappingTextBoxFlag xmlns:ma14="http://schemas.microsoft.com/office/mac/drawingml/2011/main" xmlns="" val="1"/>
            </a:ext>
          </a:extLst>
        </p:spPr>
        <p:txBody>
          <a:bodyPr wrap="square" lIns="35718" tIns="35718" rIns="35718" bIns="35718" anchor="ctr">
            <a:spAutoFit/>
          </a:bodyPr>
          <a:lstStyle/>
          <a:p>
            <a:pPr defTabSz="945959">
              <a:defRPr sz="1400">
                <a:latin typeface="Siemens Sans"/>
                <a:ea typeface="Siemens Sans"/>
                <a:cs typeface="Siemens Sans"/>
                <a:sym typeface="Siemens Sans"/>
              </a:defRPr>
            </a:pPr>
            <a:r>
              <a:rPr lang="en-IN" sz="898" b="1" dirty="0">
                <a:latin typeface="Calibri" panose="020F0502020204030204" pitchFamily="34" charset="0"/>
              </a:rPr>
              <a:t>On arrival, each patient receives a wristband with an embedded RFID tag storing a unique identiﬁer, and some information about him)All the patients’ medical histories (aka paper medical ﬁles) and other important</a:t>
            </a:r>
          </a:p>
          <a:p>
            <a:pPr defTabSz="945959">
              <a:defRPr sz="1400">
                <a:latin typeface="Siemens Sans"/>
                <a:ea typeface="Siemens Sans"/>
                <a:cs typeface="Siemens Sans"/>
                <a:sym typeface="Siemens Sans"/>
              </a:defRPr>
            </a:pPr>
            <a:r>
              <a:rPr lang="en-IN" sz="898" b="1" dirty="0">
                <a:latin typeface="Calibri" panose="020F0502020204030204" pitchFamily="34" charset="0"/>
              </a:rPr>
              <a:t>documents are tagged with self-adhesive RFID labels containing a unique number.</a:t>
            </a:r>
            <a:endParaRPr lang="en-IN" sz="898" b="1" dirty="0">
              <a:latin typeface="Calibri" panose="020F0502020204030204" pitchFamily="34" charset="0"/>
            </a:endParaRPr>
          </a:p>
        </p:txBody>
      </p:sp>
      <p:sp>
        <p:nvSpPr>
          <p:cNvPr id="31" name="Shape 443"/>
          <p:cNvSpPr/>
          <p:nvPr/>
        </p:nvSpPr>
        <p:spPr>
          <a:xfrm>
            <a:off x="6250349" y="2527789"/>
            <a:ext cx="2332064" cy="1039386"/>
          </a:xfrm>
          <a:prstGeom prst="rect">
            <a:avLst/>
          </a:prstGeom>
          <a:ln w="3175">
            <a:solidFill>
              <a:srgbClr val="31859C"/>
            </a:solidFill>
          </a:ln>
          <a:extLst>
            <a:ext uri="{C572A759-6A51-4108-AA02-DFA0A04FC94B}">
              <ma14:wrappingTextBoxFlag xmlns:ma14="http://schemas.microsoft.com/office/mac/drawingml/2011/main" xmlns="" val="1"/>
            </a:ext>
          </a:extLst>
        </p:spPr>
        <p:txBody>
          <a:bodyPr wrap="square" lIns="35718" tIns="35718" rIns="35718" bIns="35718" anchor="ctr">
            <a:spAutoFit/>
          </a:bodyPr>
          <a:lstStyle/>
          <a:p>
            <a:pPr lvl="0" algn="l"/>
            <a:r>
              <a:rPr lang="en-IN" sz="898" b="1" dirty="0">
                <a:latin typeface="Calibri" panose="020F0502020204030204" pitchFamily="34" charset="0"/>
              </a:rPr>
              <a:t>The blister packs and other drugs’ packages all contain RFID labels. These transponders should preferably be EPC </a:t>
            </a:r>
            <a:r>
              <a:rPr lang="en-IN" sz="898" b="1" dirty="0" err="1">
                <a:latin typeface="Calibri" panose="020F0502020204030204" pitchFamily="34" charset="0"/>
              </a:rPr>
              <a:t>compliant.The</a:t>
            </a:r>
            <a:r>
              <a:rPr lang="en-IN" sz="898" b="1" dirty="0">
                <a:latin typeface="Calibri" panose="020F0502020204030204" pitchFamily="34" charset="0"/>
              </a:rPr>
              <a:t> bags of blood are attached with a self-adhesive RFID label holding a unique identiﬁer, the hospital tracking number and some important information about the contained type of blood</a:t>
            </a:r>
            <a:endParaRPr lang="en-US" sz="898"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2" name="Shape 443"/>
          <p:cNvSpPr/>
          <p:nvPr/>
        </p:nvSpPr>
        <p:spPr>
          <a:xfrm>
            <a:off x="8687979" y="2925114"/>
            <a:ext cx="1669943" cy="1730280"/>
          </a:xfrm>
          <a:prstGeom prst="rect">
            <a:avLst/>
          </a:prstGeom>
          <a:ln w="3175">
            <a:solidFill>
              <a:srgbClr val="31859C"/>
            </a:solidFill>
          </a:ln>
          <a:extLst>
            <a:ext uri="{C572A759-6A51-4108-AA02-DFA0A04FC94B}">
              <ma14:wrappingTextBoxFlag xmlns:ma14="http://schemas.microsoft.com/office/mac/drawingml/2011/main" xmlns="" val="1"/>
            </a:ext>
          </a:extLst>
        </p:spPr>
        <p:txBody>
          <a:bodyPr wrap="square" lIns="35718" tIns="35718" rIns="35718" bIns="35718" anchor="ctr">
            <a:spAutoFit/>
          </a:bodyPr>
          <a:lstStyle/>
          <a:p>
            <a:pPr defTabSz="945959">
              <a:defRPr sz="1400">
                <a:latin typeface="Siemens Sans"/>
                <a:ea typeface="Siemens Sans"/>
                <a:cs typeface="Siemens Sans"/>
                <a:sym typeface="Siemens Sans"/>
              </a:defRPr>
            </a:pPr>
            <a:r>
              <a:rPr lang="en-IN" sz="898" b="1" dirty="0">
                <a:latin typeface="Calibri" panose="020F0502020204030204" pitchFamily="34" charset="0"/>
              </a:rPr>
              <a:t>Furthermore, RFID readers are placed at strategic places within the hospital:</a:t>
            </a:r>
          </a:p>
          <a:p>
            <a:pPr marL="183251" indent="-183251" defTabSz="945959">
              <a:buFont typeface="Arial" panose="020B0604020202020204" pitchFamily="34" charset="0"/>
              <a:buChar char="•"/>
              <a:defRPr sz="1400">
                <a:latin typeface="Siemens Sans"/>
                <a:ea typeface="Siemens Sans"/>
                <a:cs typeface="Siemens Sans"/>
                <a:sym typeface="Siemens Sans"/>
              </a:defRPr>
            </a:pPr>
            <a:r>
              <a:rPr lang="en-IN" sz="898" b="1" dirty="0">
                <a:latin typeface="Calibri" panose="020F0502020204030204" pitchFamily="34" charset="0"/>
              </a:rPr>
              <a:t>RFID gates are disposed at entrances and exits of the hospital.</a:t>
            </a:r>
          </a:p>
          <a:p>
            <a:pPr marL="183251" indent="-183251" defTabSz="945959">
              <a:buFont typeface="Arial" panose="020B0604020202020204" pitchFamily="34" charset="0"/>
              <a:buChar char="•"/>
              <a:defRPr sz="1400">
                <a:latin typeface="Siemens Sans"/>
                <a:ea typeface="Siemens Sans"/>
                <a:cs typeface="Siemens Sans"/>
                <a:sym typeface="Siemens Sans"/>
              </a:defRPr>
            </a:pPr>
            <a:r>
              <a:rPr lang="en-IN" sz="898" b="1" dirty="0">
                <a:latin typeface="Calibri" panose="020F0502020204030204" pitchFamily="34" charset="0"/>
              </a:rPr>
              <a:t>Each operating </a:t>
            </a:r>
            <a:r>
              <a:rPr lang="en-IN" sz="898" b="1" dirty="0" err="1">
                <a:latin typeface="Calibri" panose="020F0502020204030204" pitchFamily="34" charset="0"/>
              </a:rPr>
              <a:t>theater</a:t>
            </a:r>
            <a:r>
              <a:rPr lang="en-IN" sz="898" b="1" dirty="0">
                <a:latin typeface="Calibri" panose="020F0502020204030204" pitchFamily="34" charset="0"/>
              </a:rPr>
              <a:t> contains a least one RFID reader.</a:t>
            </a:r>
          </a:p>
          <a:p>
            <a:pPr marL="183251" indent="-183251" defTabSz="945959">
              <a:buFont typeface="Arial" panose="020B0604020202020204" pitchFamily="34" charset="0"/>
              <a:buChar char="•"/>
              <a:defRPr sz="1400">
                <a:latin typeface="Siemens Sans"/>
                <a:ea typeface="Siemens Sans"/>
                <a:cs typeface="Siemens Sans"/>
                <a:sym typeface="Siemens Sans"/>
              </a:defRPr>
            </a:pPr>
            <a:r>
              <a:rPr lang="en-IN" sz="898" b="1" dirty="0">
                <a:latin typeface="Calibri" panose="020F0502020204030204" pitchFamily="34" charset="0"/>
              </a:rPr>
              <a:t>RFID sensors are placed in strategic galleries and important ofﬁces</a:t>
            </a:r>
            <a:r>
              <a:rPr lang="en-IN" sz="898" dirty="0">
                <a:latin typeface="Calibri" panose="020F0502020204030204" pitchFamily="34" charset="0"/>
              </a:rPr>
              <a:t>. </a:t>
            </a:r>
            <a:endParaRPr lang="en-IN" sz="898" dirty="0">
              <a:latin typeface="Calibri" panose="020F0502020204030204" pitchFamily="34" charset="0"/>
            </a:endParaRPr>
          </a:p>
        </p:txBody>
      </p:sp>
      <p:cxnSp>
        <p:nvCxnSpPr>
          <p:cNvPr id="5" name="Straight Arrow Connector 4"/>
          <p:cNvCxnSpPr/>
          <p:nvPr/>
        </p:nvCxnSpPr>
        <p:spPr>
          <a:xfrm>
            <a:off x="8593686" y="1794066"/>
            <a:ext cx="158820"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 name="Straight Arrow Connector 6"/>
          <p:cNvCxnSpPr/>
          <p:nvPr/>
        </p:nvCxnSpPr>
        <p:spPr>
          <a:xfrm flipH="1" flipV="1">
            <a:off x="8574519" y="2741866"/>
            <a:ext cx="177987" cy="1524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 name="Straight Arrow Connector 8"/>
          <p:cNvCxnSpPr/>
          <p:nvPr/>
        </p:nvCxnSpPr>
        <p:spPr>
          <a:xfrm>
            <a:off x="8617602" y="3496566"/>
            <a:ext cx="70378"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44978" y="4112673"/>
            <a:ext cx="605125" cy="864253"/>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74659" y="3732341"/>
            <a:ext cx="871250" cy="515983"/>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29313" y="4727593"/>
            <a:ext cx="1090411" cy="985245"/>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78733" y="4738515"/>
            <a:ext cx="659736" cy="1001822"/>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22951" y="4912912"/>
            <a:ext cx="625237" cy="855132"/>
          </a:xfrm>
          <a:prstGeom prst="rect">
            <a:avLst/>
          </a:prstGeom>
        </p:spPr>
      </p:pic>
      <p:pic>
        <p:nvPicPr>
          <p:cNvPr id="25" name="Picture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64400" y="5738139"/>
            <a:ext cx="549780" cy="708606"/>
          </a:xfrm>
          <a:prstGeom prst="rect">
            <a:avLst/>
          </a:prstGeom>
        </p:spPr>
      </p:pic>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551923" y="5788489"/>
            <a:ext cx="2150252" cy="678062"/>
          </a:xfrm>
          <a:prstGeom prst="rect">
            <a:avLst/>
          </a:prstGeom>
        </p:spPr>
      </p:pic>
      <p:pic>
        <p:nvPicPr>
          <p:cNvPr id="34" name="Picture 3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89089" y="4883846"/>
            <a:ext cx="555889" cy="616976"/>
          </a:xfrm>
          <a:prstGeom prst="rect">
            <a:avLst/>
          </a:prstGeom>
        </p:spPr>
      </p:pic>
      <p:cxnSp>
        <p:nvCxnSpPr>
          <p:cNvPr id="37" name="Straight Arrow Connector 36"/>
          <p:cNvCxnSpPr/>
          <p:nvPr/>
        </p:nvCxnSpPr>
        <p:spPr>
          <a:xfrm flipH="1" flipV="1">
            <a:off x="7910609" y="4248324"/>
            <a:ext cx="235300" cy="296475"/>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39" name="Straight Arrow Connector 38"/>
          <p:cNvCxnSpPr/>
          <p:nvPr/>
        </p:nvCxnSpPr>
        <p:spPr>
          <a:xfrm>
            <a:off x="9221577" y="5192333"/>
            <a:ext cx="301375" cy="0"/>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41" name="Straight Arrow Connector 40"/>
          <p:cNvCxnSpPr/>
          <p:nvPr/>
        </p:nvCxnSpPr>
        <p:spPr>
          <a:xfrm flipV="1">
            <a:off x="9282551" y="5624381"/>
            <a:ext cx="482823" cy="211836"/>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8079913" y="5636161"/>
            <a:ext cx="102753" cy="126545"/>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a:endCxn id="11" idx="3"/>
          </p:cNvCxnSpPr>
          <p:nvPr/>
        </p:nvCxnSpPr>
        <p:spPr>
          <a:xfrm flipH="1" flipV="1">
            <a:off x="7150103" y="4544799"/>
            <a:ext cx="148723" cy="282621"/>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pic>
        <p:nvPicPr>
          <p:cNvPr id="48" name="Picture 47"/>
          <p:cNvPicPr>
            <a:picLocks noChangeAspect="1"/>
          </p:cNvPicPr>
          <p:nvPr/>
        </p:nvPicPr>
        <p:blipFill>
          <a:blip r:embed="rId16"/>
          <a:stretch>
            <a:fillRect/>
          </a:stretch>
        </p:blipFill>
        <p:spPr>
          <a:xfrm>
            <a:off x="7248065" y="4431596"/>
            <a:ext cx="653628" cy="201586"/>
          </a:xfrm>
          <a:prstGeom prst="rect">
            <a:avLst/>
          </a:prstGeom>
        </p:spPr>
      </p:pic>
      <p:pic>
        <p:nvPicPr>
          <p:cNvPr id="49" name="Picture 48"/>
          <p:cNvPicPr>
            <a:picLocks noChangeAspect="1"/>
          </p:cNvPicPr>
          <p:nvPr/>
        </p:nvPicPr>
        <p:blipFill>
          <a:blip r:embed="rId17"/>
          <a:stretch>
            <a:fillRect/>
          </a:stretch>
        </p:blipFill>
        <p:spPr>
          <a:xfrm>
            <a:off x="5968462" y="5905964"/>
            <a:ext cx="576515" cy="230606"/>
          </a:xfrm>
          <a:prstGeom prst="rect">
            <a:avLst/>
          </a:prstGeom>
        </p:spPr>
      </p:pic>
      <p:pic>
        <p:nvPicPr>
          <p:cNvPr id="50" name="Picture 49"/>
          <p:cNvPicPr>
            <a:picLocks noChangeAspect="1"/>
          </p:cNvPicPr>
          <p:nvPr/>
        </p:nvPicPr>
        <p:blipFill>
          <a:blip r:embed="rId18"/>
          <a:stretch>
            <a:fillRect/>
          </a:stretch>
        </p:blipFill>
        <p:spPr>
          <a:xfrm>
            <a:off x="9358299" y="5865172"/>
            <a:ext cx="1110101" cy="566324"/>
          </a:xfrm>
          <a:prstGeom prst="rect">
            <a:avLst/>
          </a:prstGeom>
        </p:spPr>
      </p:pic>
      <p:pic>
        <p:nvPicPr>
          <p:cNvPr id="52" name="Picture 51"/>
          <p:cNvPicPr>
            <a:picLocks noChangeAspect="1"/>
          </p:cNvPicPr>
          <p:nvPr/>
        </p:nvPicPr>
        <p:blipFill>
          <a:blip r:embed="rId19"/>
          <a:stretch>
            <a:fillRect/>
          </a:stretch>
        </p:blipFill>
        <p:spPr>
          <a:xfrm>
            <a:off x="6379318" y="5535459"/>
            <a:ext cx="678062" cy="195477"/>
          </a:xfrm>
          <a:prstGeom prst="rect">
            <a:avLst/>
          </a:prstGeom>
        </p:spPr>
      </p:pic>
      <p:pic>
        <p:nvPicPr>
          <p:cNvPr id="53" name="Picture 52"/>
          <p:cNvPicPr>
            <a:picLocks noChangeAspect="1"/>
          </p:cNvPicPr>
          <p:nvPr/>
        </p:nvPicPr>
        <p:blipFill>
          <a:blip r:embed="rId20"/>
          <a:stretch>
            <a:fillRect/>
          </a:stretch>
        </p:blipFill>
        <p:spPr>
          <a:xfrm>
            <a:off x="5993673" y="4371695"/>
            <a:ext cx="579405" cy="375871"/>
          </a:xfrm>
          <a:prstGeom prst="rect">
            <a:avLst/>
          </a:prstGeom>
        </p:spPr>
      </p:pic>
    </p:spTree>
    <p:extLst>
      <p:ext uri="{BB962C8B-B14F-4D97-AF65-F5344CB8AC3E}">
        <p14:creationId xmlns:p14="http://schemas.microsoft.com/office/powerpoint/2010/main" val="2104356493"/>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Helvetica</vt:lpstr>
      <vt:lpstr>Helvetica Light</vt:lpstr>
      <vt:lpstr>Siemens Sans</vt:lpstr>
      <vt:lpstr>Times New Roman</vt:lpstr>
      <vt:lpstr>Office Theme</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Akarsh Goyal</dc:creator>
  <cp:lastModifiedBy>Akarsh Goyal</cp:lastModifiedBy>
  <cp:revision>1</cp:revision>
  <dcterms:created xsi:type="dcterms:W3CDTF">2016-04-21T17:28:46Z</dcterms:created>
  <dcterms:modified xsi:type="dcterms:W3CDTF">2016-04-21T17:29:42Z</dcterms:modified>
</cp:coreProperties>
</file>