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1002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5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981370" y="884839"/>
            <a:ext cx="11044790" cy="1446700"/>
          </a:xfrm>
          <a:prstGeom prst="rect">
            <a:avLst/>
          </a:prstGeom>
        </p:spPr>
        <p:txBody>
          <a:bodyPr lIns="59861" tIns="59861" rIns="59861" bIns="59861"/>
          <a:lstStyle>
            <a:lvl1pPr defTabSz="1345006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981370" y="2562719"/>
            <a:ext cx="11044790" cy="5728546"/>
          </a:xfrm>
          <a:prstGeom prst="rect">
            <a:avLst/>
          </a:prstGeom>
        </p:spPr>
        <p:txBody>
          <a:bodyPr lIns="59861" tIns="59861" rIns="59861" bIns="59861" anchor="t"/>
          <a:lstStyle>
            <a:lvl1pPr marL="471726" indent="-471726" defTabSz="1345006">
              <a:spcBef>
                <a:spcPts val="11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2536130" indent="-448567" defTabSz="1345006">
              <a:spcBef>
                <a:spcPts val="11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4593907" indent="-417195" defTabSz="1345006">
              <a:spcBef>
                <a:spcPts val="11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6768577" indent="-504302" defTabSz="1345006">
              <a:spcBef>
                <a:spcPts val="11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8857726" indent="-504301" defTabSz="1345006">
              <a:spcBef>
                <a:spcPts val="11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707254" y="8652006"/>
            <a:ext cx="318906" cy="322925"/>
          </a:xfrm>
          <a:prstGeom prst="rect">
            <a:avLst/>
          </a:prstGeom>
        </p:spPr>
        <p:txBody>
          <a:bodyPr lIns="59861" tIns="59861" rIns="59861" bIns="59861" anchor="ctr"/>
          <a:lstStyle>
            <a:lvl1pPr algn="r" defTabSz="1345427"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6.ti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tif"/><Relationship Id="rId11" Type="http://schemas.openxmlformats.org/officeDocument/2006/relationships/image" Target="../media/image10.png"/><Relationship Id="rId5" Type="http://schemas.openxmlformats.org/officeDocument/2006/relationships/image" Target="../media/image4.ti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gi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2408" y="537158"/>
            <a:ext cx="12328484" cy="8680195"/>
          </a:xfrm>
          <a:prstGeom prst="rect">
            <a:avLst/>
          </a:prstGeom>
          <a:solidFill>
            <a:srgbClr val="879BAA"/>
          </a:solidFill>
          <a:ln w="12700">
            <a:miter lim="400000"/>
          </a:ln>
        </p:spPr>
        <p:txBody>
          <a:bodyPr lIns="13106" tIns="13106" rIns="13106" bIns="13106" anchor="ctr"/>
          <a:lstStyle/>
          <a:p>
            <a:pPr defTabSz="1345006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1" name="Group 131"/>
          <p:cNvGrpSpPr/>
          <p:nvPr/>
        </p:nvGrpSpPr>
        <p:grpSpPr>
          <a:xfrm>
            <a:off x="476261" y="1326807"/>
            <a:ext cx="5738515" cy="332772"/>
            <a:chOff x="0" y="0"/>
            <a:chExt cx="5738514" cy="332771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5738515" cy="332772"/>
            </a:xfrm>
            <a:prstGeom prst="roundRect">
              <a:avLst>
                <a:gd name="adj" fmla="val 16667"/>
              </a:avLst>
            </a:prstGeom>
            <a:solidFill>
              <a:srgbClr val="EB780A"/>
            </a:solidFill>
            <a:ln w="12700" cap="flat">
              <a:noFill/>
              <a:miter lim="400000"/>
            </a:ln>
            <a:effectLst/>
          </p:spPr>
          <p:txBody>
            <a:bodyPr wrap="square" lIns="13106" tIns="13106" rIns="13106" bIns="13106" numCol="1" anchor="ctr">
              <a:noAutofit/>
            </a:bodyPr>
            <a:lstStyle/>
            <a:p>
              <a:pPr defTabSz="1344329">
                <a:defRPr sz="12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6244" y="64379"/>
              <a:ext cx="5706026" cy="204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3106" tIns="13106" rIns="13106" bIns="13106" numCol="1" anchor="ctr">
              <a:spAutoFit/>
            </a:bodyPr>
            <a:lstStyle>
              <a:lvl1pPr defTabSz="1344329">
                <a:defRPr sz="12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lvl1pPr>
            </a:lstStyle>
            <a:p>
              <a:r>
                <a:t>Sample transfer via Hyperloop with Smart labelling [Pathology]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476261" y="1636439"/>
            <a:ext cx="5738515" cy="7472454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3175">
            <a:solidFill>
              <a:srgbClr val="31859C"/>
            </a:solidFill>
          </a:ln>
        </p:spPr>
        <p:txBody>
          <a:bodyPr lIns="13106" tIns="13106" rIns="13106" bIns="13106" anchor="ctr"/>
          <a:lstStyle/>
          <a:p>
            <a:pPr algn="l" defTabSz="1345006"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76260" y="616776"/>
            <a:ext cx="12055010" cy="627463"/>
          </a:xfrm>
          <a:prstGeom prst="rect">
            <a:avLst/>
          </a:prstGeom>
          <a:solidFill>
            <a:srgbClr val="FEFFFF"/>
          </a:solidFill>
          <a:ln w="12700">
            <a:miter lim="400000"/>
          </a:ln>
        </p:spPr>
        <p:txBody>
          <a:bodyPr lIns="13106" tIns="13106" rIns="13106" bIns="13106" anchor="ctr"/>
          <a:lstStyle/>
          <a:p>
            <a:pPr defTabSz="1345006">
              <a:defRPr sz="1600" b="1">
                <a:latin typeface="Siemens Sans"/>
                <a:ea typeface="Siemens Sans"/>
                <a:cs typeface="Siemens Sans"/>
                <a:sym typeface="Siemens Sans"/>
              </a:defRPr>
            </a:pPr>
            <a:endParaRPr/>
          </a:p>
        </p:txBody>
      </p:sp>
      <p:pic>
        <p:nvPicPr>
          <p:cNvPr id="134" name="image1.jpg" descr="C:\Users\rols86\Desktop\Siemens - Be an inventor opportunity\3i Challenges\Posters\2000px-Siemens_AG_logo.sv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7953" y="776601"/>
            <a:ext cx="1659222" cy="2612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Group 137"/>
          <p:cNvGrpSpPr/>
          <p:nvPr/>
        </p:nvGrpSpPr>
        <p:grpSpPr>
          <a:xfrm>
            <a:off x="6317985" y="1326807"/>
            <a:ext cx="6213286" cy="267370"/>
            <a:chOff x="0" y="0"/>
            <a:chExt cx="6213284" cy="26736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6213284" cy="267369"/>
            </a:xfrm>
            <a:prstGeom prst="roundRect">
              <a:avLst>
                <a:gd name="adj" fmla="val 16667"/>
              </a:avLst>
            </a:prstGeom>
            <a:solidFill>
              <a:srgbClr val="641946"/>
            </a:solidFill>
            <a:ln w="12700" cap="flat">
              <a:noFill/>
              <a:miter lim="400000"/>
            </a:ln>
            <a:effectLst/>
          </p:spPr>
          <p:txBody>
            <a:bodyPr wrap="square" lIns="13106" tIns="13106" rIns="13106" bIns="13106" numCol="1" anchor="ctr">
              <a:noAutofit/>
            </a:bodyPr>
            <a:lstStyle/>
            <a:p>
              <a:pPr defTabSz="1344329">
                <a:defRPr sz="12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3051" y="28118"/>
              <a:ext cx="6187181" cy="211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3106" tIns="13106" rIns="13106" bIns="13106" numCol="1" anchor="ctr">
              <a:spAutoFit/>
            </a:bodyPr>
            <a:lstStyle>
              <a:lvl1pPr defTabSz="1344329">
                <a:defRPr sz="12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lvl1pPr>
            </a:lstStyle>
            <a:p>
              <a:r>
                <a:rPr dirty="0"/>
                <a:t>Segregation </a:t>
              </a:r>
              <a:r>
                <a:rPr lang="en-IN" dirty="0" smtClean="0"/>
                <a:t>of </a:t>
              </a:r>
              <a:r>
                <a:rPr dirty="0" smtClean="0"/>
                <a:t> bio </a:t>
              </a:r>
              <a:r>
                <a:rPr dirty="0"/>
                <a:t>medical waste [Pathology]</a:t>
              </a:r>
            </a:p>
          </p:txBody>
        </p:sp>
      </p:grpSp>
      <p:pic>
        <p:nvPicPr>
          <p:cNvPr id="138" name="image2.jpeg" descr="C:\Users\haidsu5o\AppData\Local\Microsoft\Windows\Temporary Internet Files\Content.Outlook\DLSUA58U\ITT move logo2 (4)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897" y="676207"/>
            <a:ext cx="2125431" cy="48546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6309205" y="1663663"/>
            <a:ext cx="6214823" cy="7458878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3175">
            <a:solidFill>
              <a:srgbClr val="31859C"/>
            </a:solidFill>
          </a:ln>
        </p:spPr>
        <p:txBody>
          <a:bodyPr lIns="13106" tIns="13106" rIns="13106" bIns="13106" anchor="ctr"/>
          <a:lstStyle/>
          <a:p>
            <a:endParaRPr sz="1400" dirty="0">
              <a:latin typeface="Calibri" panose="020F050202020403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874897" y="669179"/>
            <a:ext cx="1255006" cy="52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7925" tIns="47925" rIns="47925" bIns="47925" anchor="ctr">
            <a:spAutoFit/>
          </a:bodyPr>
          <a:lstStyle>
            <a:lvl1pPr>
              <a:defRPr sz="2800"/>
            </a:lvl1pPr>
          </a:lstStyle>
          <a:p>
            <a:r>
              <a:t>Team 3</a:t>
            </a:r>
          </a:p>
        </p:txBody>
      </p:sp>
      <p:sp>
        <p:nvSpPr>
          <p:cNvPr id="141" name="Shape 141"/>
          <p:cNvSpPr/>
          <p:nvPr/>
        </p:nvSpPr>
        <p:spPr>
          <a:xfrm>
            <a:off x="538682" y="1703285"/>
            <a:ext cx="5613672" cy="1420693"/>
          </a:xfrm>
          <a:prstGeom prst="rect">
            <a:avLst/>
          </a:prstGeom>
          <a:solidFill>
            <a:srgbClr val="F46B75"/>
          </a:solidFill>
          <a:ln w="12700">
            <a:miter lim="400000"/>
          </a:ln>
        </p:spPr>
        <p:txBody>
          <a:bodyPr lIns="43713" tIns="43713" rIns="43713" bIns="43713" anchor="ctr"/>
          <a:lstStyle/>
          <a:p>
            <a:pPr algn="l" defTabSz="417018">
              <a:lnSpc>
                <a:spcPct val="110000"/>
              </a:lnSpc>
              <a:spcBef>
                <a:spcPts val="1500"/>
              </a:spcBef>
              <a:defRPr sz="1000">
                <a:latin typeface="Charter"/>
                <a:ea typeface="Charter"/>
                <a:cs typeface="Charter"/>
                <a:sym typeface="Charter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57250" y="2337132"/>
            <a:ext cx="5176536" cy="67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417018">
              <a:spcBef>
                <a:spcPts val="100"/>
              </a:spcBef>
              <a:defRPr sz="2200" b="1" spc="-44">
                <a:solidFill>
                  <a:srgbClr val="FFFF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t>Path Hyper loop</a:t>
            </a:r>
          </a:p>
        </p:txBody>
      </p:sp>
      <p:sp>
        <p:nvSpPr>
          <p:cNvPr id="143" name="Shape 143"/>
          <p:cNvSpPr/>
          <p:nvPr/>
        </p:nvSpPr>
        <p:spPr>
          <a:xfrm>
            <a:off x="757250" y="1845354"/>
            <a:ext cx="5464203" cy="26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 defTabSz="417018">
              <a:tabLst>
                <a:tab pos="5791200" algn="r"/>
              </a:tabLst>
              <a:defRPr sz="1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Using automated high speed sample tube transfer to prevent sample deterioration during pathological testing</a:t>
            </a:r>
          </a:p>
        </p:txBody>
      </p:sp>
      <p:pic>
        <p:nvPicPr>
          <p:cNvPr id="144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50692" y="3604820"/>
            <a:ext cx="2721223" cy="2040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tiff"/>
          <p:cNvPicPr>
            <a:picLocks noChangeAspect="1"/>
          </p:cNvPicPr>
          <p:nvPr/>
        </p:nvPicPr>
        <p:blipFill>
          <a:blip r:embed="rId6">
            <a:extLst/>
          </a:blip>
          <a:srcRect l="24522" r="27464"/>
          <a:stretch>
            <a:fillRect/>
          </a:stretch>
        </p:blipFill>
        <p:spPr>
          <a:xfrm rot="16200000">
            <a:off x="3069020" y="6915029"/>
            <a:ext cx="485611" cy="101140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656310" y="3604525"/>
            <a:ext cx="3161598" cy="273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925" tIns="47925" rIns="47925" bIns="47925" anchor="ctr">
            <a:spAutoFit/>
          </a:bodyPr>
          <a:lstStyle/>
          <a:p>
            <a:pPr algn="l" defTabSz="417018">
              <a:lnSpc>
                <a:spcPct val="80000"/>
              </a:lnSpc>
              <a:spcBef>
                <a:spcPts val="1000"/>
              </a:spcBef>
              <a:defRPr sz="1600" b="1">
                <a:solidFill>
                  <a:srgbClr val="077582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dirty="0"/>
              <a:t>Blood Sample quality decays with time</a:t>
            </a:r>
          </a:p>
          <a:p>
            <a:pPr algn="l" defTabSz="417018">
              <a:spcBef>
                <a:spcPts val="900"/>
              </a:spcBef>
              <a:defRPr sz="1200">
                <a:solidFill>
                  <a:srgbClr val="0C95A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latin typeface="Avenir Next Demi Bold"/>
                <a:ea typeface="Avenir Next Demi Bold"/>
                <a:cs typeface="Avenir Next Demi Bold"/>
                <a:sym typeface="Avenir Next Demi Bold"/>
              </a:rPr>
              <a:t>Problem Observed : </a:t>
            </a:r>
            <a:r>
              <a:rPr dirty="0"/>
              <a:t>At max within an hour sample must be processed in lab for accurate results</a:t>
            </a:r>
          </a:p>
          <a:p>
            <a:pPr marL="115454" indent="-115454" algn="l" defTabSz="417018">
              <a:lnSpc>
                <a:spcPct val="110000"/>
              </a:lnSpc>
              <a:spcBef>
                <a:spcPts val="1500"/>
              </a:spcBef>
              <a:buClr>
                <a:srgbClr val="9A958E"/>
              </a:buClr>
              <a:buSzPct val="90000"/>
              <a:buChar char="-"/>
              <a:defRPr sz="1000">
                <a:latin typeface="Charter"/>
                <a:ea typeface="Charter"/>
                <a:cs typeface="Charter"/>
                <a:sym typeface="Charter"/>
              </a:defRPr>
            </a:pPr>
            <a:r>
              <a:rPr b="1" dirty="0"/>
              <a:t>Solution?…</a:t>
            </a:r>
            <a:r>
              <a:rPr dirty="0"/>
              <a:t>Tube is created from sample collection room to lab, and assign as sample is collected, it is transferred to pathology lab, via air blower.</a:t>
            </a:r>
          </a:p>
          <a:p>
            <a:pPr algn="l" defTabSz="417018">
              <a:lnSpc>
                <a:spcPct val="110000"/>
              </a:lnSpc>
              <a:spcBef>
                <a:spcPts val="1500"/>
              </a:spcBef>
              <a:defRPr sz="1000" b="1">
                <a:latin typeface="Charter"/>
                <a:ea typeface="Charter"/>
                <a:cs typeface="Charter"/>
                <a:sym typeface="Charter"/>
              </a:defRPr>
            </a:pPr>
            <a:r>
              <a:rPr dirty="0"/>
              <a:t>Feasibility?…</a:t>
            </a:r>
            <a:r>
              <a:rPr b="0" dirty="0"/>
              <a:t> Low cost material such as PVC can be used along with air blower to make low cost device to transfer samples and also temperature of tube can be maintained.</a:t>
            </a:r>
          </a:p>
        </p:txBody>
      </p:sp>
      <p:pic>
        <p:nvPicPr>
          <p:cNvPr id="147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10184" y="7111054"/>
            <a:ext cx="1230883" cy="123088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112640" y="7619749"/>
            <a:ext cx="300767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7925" tIns="47925" rIns="47925" bIns="47925" anchor="ctr"/>
          <a:lstStyle/>
          <a:p>
            <a:pPr>
              <a:defRPr sz="22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738117" y="7182613"/>
            <a:ext cx="38219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7925" tIns="47925" rIns="47925" bIns="47925" anchor="ctr"/>
          <a:lstStyle/>
          <a:p>
            <a:pPr>
              <a:defRPr sz="22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040401" y="7182613"/>
            <a:ext cx="165922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7925" tIns="47925" rIns="47925" bIns="47925" anchor="ctr"/>
          <a:lstStyle/>
          <a:p>
            <a:pPr>
              <a:defRPr sz="2200"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V="1">
            <a:off x="2754561" y="6680515"/>
            <a:ext cx="502099" cy="50209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7925" tIns="47925" rIns="47925" bIns="47925" anchor="ctr"/>
          <a:lstStyle/>
          <a:p>
            <a:pPr>
              <a:defRPr sz="2200"/>
            </a:pPr>
            <a:endParaRPr/>
          </a:p>
        </p:txBody>
      </p:sp>
      <p:sp>
        <p:nvSpPr>
          <p:cNvPr id="27" name="Shape 443"/>
          <p:cNvSpPr/>
          <p:nvPr/>
        </p:nvSpPr>
        <p:spPr>
          <a:xfrm>
            <a:off x="8087795" y="4439414"/>
            <a:ext cx="2332064" cy="687687"/>
          </a:xfrm>
          <a:prstGeom prst="rect">
            <a:avLst/>
          </a:prstGeom>
          <a:ln w="3175">
            <a:solidFill>
              <a:srgbClr val="31859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algn="l"/>
            <a:r>
              <a:rPr lang="en-IN" sz="1000" dirty="0">
                <a:latin typeface="Charter"/>
              </a:rPr>
              <a:t>The system separates inorganic </a:t>
            </a:r>
            <a:r>
              <a:rPr lang="en-IN" sz="1000" dirty="0" smtClean="0">
                <a:latin typeface="Charter"/>
              </a:rPr>
              <a:t>elements  using four different </a:t>
            </a:r>
            <a:r>
              <a:rPr lang="en-IN" sz="1000" dirty="0">
                <a:latin typeface="Charter"/>
              </a:rPr>
              <a:t>components: </a:t>
            </a:r>
            <a:r>
              <a:rPr lang="en-IN" sz="1000" dirty="0" smtClean="0">
                <a:latin typeface="Charter"/>
              </a:rPr>
              <a:t>computer  </a:t>
            </a:r>
            <a:r>
              <a:rPr lang="en-IN" sz="1000" dirty="0">
                <a:latin typeface="Charter"/>
              </a:rPr>
              <a:t>vision</a:t>
            </a:r>
            <a:r>
              <a:rPr lang="en-IN" sz="1000" dirty="0" smtClean="0">
                <a:latin typeface="Charter"/>
              </a:rPr>
              <a:t>, user interface </a:t>
            </a:r>
            <a:r>
              <a:rPr lang="en-IN" sz="1000" dirty="0">
                <a:latin typeface="Charter"/>
              </a:rPr>
              <a:t>and conveyor belt.</a:t>
            </a:r>
          </a:p>
        </p:txBody>
      </p:sp>
      <p:sp>
        <p:nvSpPr>
          <p:cNvPr id="29" name="Shape 443"/>
          <p:cNvSpPr/>
          <p:nvPr/>
        </p:nvSpPr>
        <p:spPr>
          <a:xfrm>
            <a:off x="6471896" y="3839299"/>
            <a:ext cx="1485332" cy="3673119"/>
          </a:xfrm>
          <a:prstGeom prst="rect">
            <a:avLst/>
          </a:prstGeom>
          <a:ln w="3175">
            <a:solidFill>
              <a:srgbClr val="31859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r>
              <a:rPr lang="en-IN" sz="1400" b="1" u="sng" dirty="0">
                <a:latin typeface="Calibri" panose="020F0502020204030204" pitchFamily="34" charset="0"/>
              </a:rPr>
              <a:t>U</a:t>
            </a:r>
            <a:r>
              <a:rPr lang="en-IN" sz="1400" b="1" u="sng" dirty="0" smtClean="0">
                <a:latin typeface="Calibri" panose="020F0502020204030204" pitchFamily="34" charset="0"/>
              </a:rPr>
              <a:t>ser Interface</a:t>
            </a:r>
            <a:endParaRPr lang="en-IN" sz="1400" b="1" u="sng" dirty="0">
              <a:latin typeface="Calibri" panose="020F0502020204030204" pitchFamily="34" charset="0"/>
            </a:endParaRPr>
          </a:p>
          <a:p>
            <a:pPr algn="l"/>
            <a:r>
              <a:rPr lang="en-IN" sz="1000" dirty="0" smtClean="0">
                <a:latin typeface="Charter"/>
              </a:rPr>
              <a:t>User interface could be given with the help of technology such as Windows Presentation </a:t>
            </a:r>
            <a:r>
              <a:rPr lang="en-IN" sz="1000" dirty="0" smtClean="0">
                <a:latin typeface="Charter"/>
              </a:rPr>
              <a:t>Foundation and </a:t>
            </a:r>
            <a:r>
              <a:rPr lang="en-IN" sz="1000" smtClean="0">
                <a:latin typeface="Charter"/>
              </a:rPr>
              <a:t>Matlab. </a:t>
            </a:r>
            <a:r>
              <a:rPr lang="en-IN" sz="1000" dirty="0"/>
              <a:t>From the point of view of the functionality of </a:t>
            </a:r>
            <a:r>
              <a:rPr lang="en-IN" sz="1000" dirty="0" smtClean="0"/>
              <a:t>the system</a:t>
            </a:r>
            <a:r>
              <a:rPr lang="en-IN" sz="1000" dirty="0"/>
              <a:t>, </a:t>
            </a:r>
            <a:r>
              <a:rPr lang="en-IN" sz="1000" dirty="0" smtClean="0"/>
              <a:t>it offers </a:t>
            </a:r>
            <a:r>
              <a:rPr lang="en-IN" sz="1000" dirty="0"/>
              <a:t>3 manners of functioning</a:t>
            </a:r>
            <a:r>
              <a:rPr lang="en-IN" sz="1000" dirty="0" smtClean="0"/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000" dirty="0" smtClean="0"/>
              <a:t>Way </a:t>
            </a:r>
            <a:r>
              <a:rPr lang="en-IN" sz="1000" dirty="0"/>
              <a:t>of Classification: where the user sees the </a:t>
            </a:r>
            <a:r>
              <a:rPr lang="en-IN" sz="1000" dirty="0" smtClean="0"/>
              <a:t>system work </a:t>
            </a:r>
            <a:r>
              <a:rPr lang="en-IN" sz="1000" dirty="0"/>
              <a:t>and classification it shows the images directly from </a:t>
            </a:r>
            <a:r>
              <a:rPr lang="en-IN" sz="1000" dirty="0" smtClean="0"/>
              <a:t>the camera.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000" dirty="0"/>
              <a:t>Way of Training: where the user can train the system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000" dirty="0" smtClean="0"/>
              <a:t>Way </a:t>
            </a:r>
            <a:r>
              <a:rPr lang="en-IN" sz="1000" dirty="0"/>
              <a:t>of configuration: where the user can prepare </a:t>
            </a:r>
            <a:r>
              <a:rPr lang="en-IN" sz="1000" dirty="0" smtClean="0"/>
              <a:t>the system</a:t>
            </a:r>
            <a:r>
              <a:rPr lang="en-IN" sz="1000" dirty="0"/>
              <a:t>.</a:t>
            </a:r>
            <a:endParaRPr lang="en-IN" sz="1000" dirty="0" smtClean="0"/>
          </a:p>
          <a:p>
            <a:pPr algn="l"/>
            <a:endParaRPr lang="en-IN" sz="1000" dirty="0">
              <a:latin typeface="Charter"/>
            </a:endParaRPr>
          </a:p>
        </p:txBody>
      </p:sp>
      <p:sp>
        <p:nvSpPr>
          <p:cNvPr id="30" name="Shape 443"/>
          <p:cNvSpPr/>
          <p:nvPr/>
        </p:nvSpPr>
        <p:spPr>
          <a:xfrm>
            <a:off x="10604309" y="4363835"/>
            <a:ext cx="1567263" cy="4643688"/>
          </a:xfrm>
          <a:prstGeom prst="rect">
            <a:avLst/>
          </a:prstGeom>
          <a:ln w="3175">
            <a:solidFill>
              <a:srgbClr val="31859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t">
            <a:noAutofit/>
          </a:bodyPr>
          <a:lstStyle/>
          <a:p>
            <a:r>
              <a:rPr lang="en-IN" sz="1400" b="1" u="sng" dirty="0" smtClean="0">
                <a:latin typeface="Calibri" panose="020F0502020204030204" pitchFamily="34" charset="0"/>
              </a:rPr>
              <a:t>Computer Vision </a:t>
            </a:r>
            <a:endParaRPr lang="en-IN" sz="1400" b="1" u="sng" dirty="0">
              <a:latin typeface="Calibri" panose="020F0502020204030204" pitchFamily="34" charset="0"/>
            </a:endParaRPr>
          </a:p>
          <a:p>
            <a:pPr algn="l"/>
            <a:r>
              <a:rPr lang="en-IN" sz="1000" dirty="0" smtClean="0">
                <a:latin typeface="Charter"/>
              </a:rPr>
              <a:t>Computer Vision can be put to good use.</a:t>
            </a:r>
            <a:r>
              <a:rPr lang="en-IN" sz="1000" dirty="0"/>
              <a:t> In order to properly classify</a:t>
            </a:r>
          </a:p>
          <a:p>
            <a:pPr algn="l"/>
            <a:r>
              <a:rPr lang="en-IN" sz="1000" dirty="0"/>
              <a:t>the objects, we need to isolate them from the background </a:t>
            </a:r>
            <a:r>
              <a:rPr lang="en-IN" sz="1000" dirty="0" smtClean="0"/>
              <a:t>and somehow </a:t>
            </a:r>
            <a:r>
              <a:rPr lang="en-IN" sz="1000" dirty="0"/>
              <a:t>characterize them. The most </a:t>
            </a:r>
            <a:r>
              <a:rPr lang="en-IN" sz="1000" dirty="0" smtClean="0"/>
              <a:t>relevant characteristic</a:t>
            </a:r>
            <a:r>
              <a:rPr lang="en-IN" sz="1000" dirty="0"/>
              <a:t> </a:t>
            </a:r>
            <a:r>
              <a:rPr lang="en-IN" sz="1000" dirty="0" smtClean="0"/>
              <a:t>we </a:t>
            </a:r>
            <a:r>
              <a:rPr lang="en-IN" sz="1000" dirty="0"/>
              <a:t>have considered and have decided to use is the </a:t>
            </a:r>
            <a:r>
              <a:rPr lang="en-IN" sz="1000" dirty="0" smtClean="0"/>
              <a:t>objects shape</a:t>
            </a:r>
            <a:r>
              <a:rPr lang="en-IN" sz="1000" dirty="0"/>
              <a:t>, so the system can recognize objects by their shapes in</a:t>
            </a:r>
          </a:p>
          <a:p>
            <a:pPr algn="l"/>
            <a:r>
              <a:rPr lang="en-IN" sz="1000" dirty="0"/>
              <a:t>a similar way as humans do. After this training, we </a:t>
            </a:r>
            <a:r>
              <a:rPr lang="en-IN" sz="1000" dirty="0" smtClean="0"/>
              <a:t>can characterize </a:t>
            </a:r>
            <a:r>
              <a:rPr lang="en-IN" sz="1000" dirty="0"/>
              <a:t>an arbitrary object and compare it to known</a:t>
            </a:r>
          </a:p>
          <a:p>
            <a:pPr algn="l"/>
            <a:r>
              <a:rPr lang="en-IN" sz="1000" dirty="0"/>
              <a:t>objects in order to determine what type of object it is</a:t>
            </a:r>
            <a:r>
              <a:rPr lang="en-IN" sz="1000" dirty="0" smtClean="0"/>
              <a:t>. The </a:t>
            </a:r>
            <a:r>
              <a:rPr lang="en-IN" sz="1000" dirty="0"/>
              <a:t>first processing step (segmentation) involves</a:t>
            </a:r>
          </a:p>
          <a:p>
            <a:pPr algn="l"/>
            <a:r>
              <a:rPr lang="en-IN" sz="1000" dirty="0"/>
              <a:t>distinguishing objects from the background and </a:t>
            </a:r>
            <a:r>
              <a:rPr lang="en-IN" sz="1000" dirty="0" smtClean="0"/>
              <a:t>from other</a:t>
            </a:r>
            <a:r>
              <a:rPr lang="en-IN" sz="1000" dirty="0"/>
              <a:t> </a:t>
            </a:r>
            <a:r>
              <a:rPr lang="en-IN" sz="1000" dirty="0" smtClean="0"/>
              <a:t>objects</a:t>
            </a:r>
            <a:r>
              <a:rPr lang="en-IN" sz="1000" dirty="0"/>
              <a:t>. In this step, quite generic image processing methods</a:t>
            </a:r>
          </a:p>
          <a:p>
            <a:pPr algn="l"/>
            <a:r>
              <a:rPr lang="en-IN" sz="1000" dirty="0"/>
              <a:t>are </a:t>
            </a:r>
            <a:r>
              <a:rPr lang="en-IN" sz="1000" dirty="0" smtClean="0"/>
              <a:t>used.</a:t>
            </a:r>
            <a:endParaRPr lang="en-IN" sz="1000" dirty="0">
              <a:latin typeface="Charter"/>
            </a:endParaRPr>
          </a:p>
        </p:txBody>
      </p:sp>
      <p:sp>
        <p:nvSpPr>
          <p:cNvPr id="31" name="Shape 443"/>
          <p:cNvSpPr/>
          <p:nvPr/>
        </p:nvSpPr>
        <p:spPr>
          <a:xfrm>
            <a:off x="6413230" y="1817366"/>
            <a:ext cx="2332064" cy="1980348"/>
          </a:xfrm>
          <a:prstGeom prst="rect">
            <a:avLst/>
          </a:prstGeom>
          <a:ln w="3175">
            <a:solidFill>
              <a:srgbClr val="31859C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r>
              <a:rPr lang="en-IN" sz="1400" b="1" u="sng" dirty="0" smtClean="0">
                <a:latin typeface="Calibri" panose="020F0502020204030204" pitchFamily="34" charset="0"/>
              </a:rPr>
              <a:t>Conveyor Belt</a:t>
            </a:r>
          </a:p>
          <a:p>
            <a:pPr algn="l"/>
            <a:r>
              <a:rPr lang="en-IN" sz="1000" dirty="0" smtClean="0"/>
              <a:t>The </a:t>
            </a:r>
            <a:r>
              <a:rPr lang="en-IN" sz="1000" dirty="0"/>
              <a:t>elements are placed on the conveyor belt that </a:t>
            </a:r>
            <a:r>
              <a:rPr lang="en-IN" sz="1000" dirty="0" smtClean="0"/>
              <a:t>moves them </a:t>
            </a:r>
            <a:r>
              <a:rPr lang="en-IN" sz="1000" dirty="0"/>
              <a:t>up to where the webcam is, the webcam is in charge </a:t>
            </a:r>
            <a:r>
              <a:rPr lang="en-IN" sz="1000" dirty="0" smtClean="0"/>
              <a:t>of telling </a:t>
            </a:r>
            <a:r>
              <a:rPr lang="en-IN" sz="1000" dirty="0"/>
              <a:t>the conveyor belt when to start and stop. Once </a:t>
            </a:r>
            <a:r>
              <a:rPr lang="en-IN" sz="1000" dirty="0" smtClean="0"/>
              <a:t>the object </a:t>
            </a:r>
            <a:r>
              <a:rPr lang="en-IN" sz="1000" dirty="0"/>
              <a:t>is right under the camera, the system will </a:t>
            </a:r>
            <a:r>
              <a:rPr lang="en-IN" sz="1000" dirty="0" err="1"/>
              <a:t>analyze</a:t>
            </a:r>
            <a:r>
              <a:rPr lang="en-IN" sz="1000" dirty="0"/>
              <a:t> </a:t>
            </a:r>
            <a:r>
              <a:rPr lang="en-IN" sz="1000" dirty="0" smtClean="0"/>
              <a:t>the image </a:t>
            </a:r>
            <a:r>
              <a:rPr lang="en-IN" sz="1000" dirty="0"/>
              <a:t>and determine which kind of object it is, and its shape</a:t>
            </a:r>
          </a:p>
          <a:p>
            <a:pPr algn="l"/>
            <a:r>
              <a:rPr lang="en-IN" sz="1000" dirty="0"/>
              <a:t>to tell the robotic arm the coordinates for picking it up </a:t>
            </a:r>
            <a:r>
              <a:rPr lang="en-IN" sz="1000" dirty="0" smtClean="0"/>
              <a:t>and placing </a:t>
            </a:r>
            <a:r>
              <a:rPr lang="en-IN" sz="1000" dirty="0"/>
              <a:t>it in the appropriate container.</a:t>
            </a:r>
            <a:r>
              <a:rPr lang="en-IN" sz="1000" dirty="0" smtClean="0">
                <a:latin typeface="Charter"/>
              </a:rPr>
              <a:t>.</a:t>
            </a:r>
            <a:endParaRPr lang="en-IN" sz="1000" dirty="0">
              <a:latin typeface="Char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1082" y="1971835"/>
            <a:ext cx="3034607" cy="2391999"/>
          </a:xfrm>
          <a:prstGeom prst="rect">
            <a:avLst/>
          </a:prstGeom>
        </p:spPr>
      </p:pic>
      <p:pic>
        <p:nvPicPr>
          <p:cNvPr id="33" name="Picture 32" descr="http://www.mathworks.com/help/bioinfo/ref/function_knnclassify_example2.gi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96" y="7581904"/>
            <a:ext cx="2212623" cy="14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7522" y="5348142"/>
            <a:ext cx="750936" cy="688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6390" y="6339675"/>
            <a:ext cx="789683" cy="743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651" y="5276050"/>
            <a:ext cx="743208" cy="761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4705" y="6382409"/>
            <a:ext cx="691699" cy="7004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561231" y="6037074"/>
            <a:ext cx="0" cy="3026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9015835" y="6711290"/>
            <a:ext cx="73286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 flipV="1">
            <a:off x="9221082" y="5692608"/>
            <a:ext cx="0" cy="10186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9221082" y="5675859"/>
            <a:ext cx="455569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378" y="6063648"/>
            <a:ext cx="568957" cy="2318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5835" y="5290994"/>
            <a:ext cx="592092" cy="3043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54176" y="6042984"/>
            <a:ext cx="845167" cy="317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430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Avenir Next Demi Bold</vt:lpstr>
      <vt:lpstr>Avenir Next Medium</vt:lpstr>
      <vt:lpstr>Calibri</vt:lpstr>
      <vt:lpstr>Charter</vt:lpstr>
      <vt:lpstr>DIN Condensed</vt:lpstr>
      <vt:lpstr>Helvetica Light</vt:lpstr>
      <vt:lpstr>Helvetica Neue</vt:lpstr>
      <vt:lpstr>Siemens Sans</vt:lpstr>
      <vt:lpstr>Superclarendon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AKARSH</dc:creator>
  <cp:lastModifiedBy>Akarsh Goyal</cp:lastModifiedBy>
  <cp:revision>11</cp:revision>
  <dcterms:modified xsi:type="dcterms:W3CDTF">2016-04-21T18:56:01Z</dcterms:modified>
</cp:coreProperties>
</file>