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22ACCA-878A-0682-3FE7-7E46D1ED4872}" v="606" dt="2024-03-24T20:43:29.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7328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2436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2837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2281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10303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6746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1562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246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6654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3720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611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983046345"/>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4037C1C0-FADA-40C7-B923-037899A24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c 55">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892818" y="1370171"/>
            <a:ext cx="5085580" cy="2387600"/>
          </a:xfrm>
        </p:spPr>
        <p:txBody>
          <a:bodyPr>
            <a:normAutofit/>
          </a:bodyPr>
          <a:lstStyle/>
          <a:p>
            <a:pPr algn="l"/>
            <a:r>
              <a:rPr lang="en-US" sz="3800" b="1" dirty="0"/>
              <a:t>MACHINE VISION </a:t>
            </a:r>
            <a:br>
              <a:rPr lang="en-US" sz="3800" b="1" dirty="0"/>
            </a:br>
            <a:br>
              <a:rPr lang="en-US" sz="3800" b="1" dirty="0"/>
            </a:br>
            <a:r>
              <a:rPr lang="en-US" sz="3800" b="1" dirty="0"/>
              <a:t>DIGITAL ASSIGNMENT - 2</a:t>
            </a:r>
          </a:p>
        </p:txBody>
      </p:sp>
      <p:sp>
        <p:nvSpPr>
          <p:cNvPr id="3" name="Subtitle 2"/>
          <p:cNvSpPr>
            <a:spLocks noGrp="1"/>
          </p:cNvSpPr>
          <p:nvPr>
            <p:ph type="subTitle" idx="1"/>
          </p:nvPr>
        </p:nvSpPr>
        <p:spPr>
          <a:xfrm>
            <a:off x="892818" y="4230845"/>
            <a:ext cx="5085580" cy="1881751"/>
          </a:xfrm>
        </p:spPr>
        <p:txBody>
          <a:bodyPr vert="horz" lIns="91440" tIns="45720" rIns="91440" bIns="45720" rtlCol="0" anchor="t">
            <a:normAutofit/>
          </a:bodyPr>
          <a:lstStyle/>
          <a:p>
            <a:pPr algn="r"/>
            <a:r>
              <a:rPr lang="en-US" dirty="0"/>
              <a:t>PROJECT ON COLORS DETECTION USING ML</a:t>
            </a:r>
            <a:endParaRPr lang="en-US">
              <a:cs typeface="Calibri" panose="020F0502020204030204"/>
            </a:endParaRPr>
          </a:p>
          <a:p>
            <a:pPr algn="l"/>
            <a:endParaRPr lang="en-US" dirty="0">
              <a:cs typeface="Calibri"/>
            </a:endParaRPr>
          </a:p>
          <a:p>
            <a:pPr marL="342900" indent="-342900" algn="r">
              <a:buFont typeface="Calibri" panose="020B0604020202020204" pitchFamily="34" charset="0"/>
              <a:buChar char="-"/>
            </a:pPr>
            <a:r>
              <a:rPr lang="en-US" dirty="0">
                <a:cs typeface="Calibri"/>
              </a:rPr>
              <a:t>AKARSHIT MISRA (21BAI1597)</a:t>
            </a:r>
          </a:p>
        </p:txBody>
      </p:sp>
      <p:sp>
        <p:nvSpPr>
          <p:cNvPr id="58" name="Oval 57">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4703" y="541034"/>
            <a:ext cx="931930" cy="9066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C0743CD0-7468-393B-3DDF-290061D320A4}"/>
              </a:ext>
            </a:extLst>
          </p:cNvPr>
          <p:cNvPicPr>
            <a:picLocks noChangeAspect="1"/>
          </p:cNvPicPr>
          <p:nvPr/>
        </p:nvPicPr>
        <p:blipFill rotWithShape="1">
          <a:blip r:embed="rId2"/>
          <a:srcRect l="24599" r="15652" b="2"/>
          <a:stretch/>
        </p:blipFill>
        <p:spPr>
          <a:xfrm>
            <a:off x="6041841" y="413674"/>
            <a:ext cx="4123157" cy="4123157"/>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60" name="Rectangle 59">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501" y="3865664"/>
            <a:ext cx="739429" cy="739429"/>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9090134-662D-0920-C65F-2EDC06172086}"/>
              </a:ext>
            </a:extLst>
          </p:cNvPr>
          <p:cNvPicPr>
            <a:picLocks noChangeAspect="1"/>
          </p:cNvPicPr>
          <p:nvPr/>
        </p:nvPicPr>
        <p:blipFill rotWithShape="1">
          <a:blip r:embed="rId2"/>
          <a:srcRect l="24600" r="15649" b="-2"/>
          <a:stretch/>
        </p:blipFill>
        <p:spPr>
          <a:xfrm>
            <a:off x="8695537" y="3158548"/>
            <a:ext cx="3047542" cy="3047542"/>
          </a:xfrm>
          <a:custGeom>
            <a:avLst/>
            <a:gdLst/>
            <a:ahLst/>
            <a:cxnLst/>
            <a:rect l="l" t="t" r="r" b="b"/>
            <a:pathLst>
              <a:path w="2283868" h="2283868">
                <a:moveTo>
                  <a:pt x="1141934" y="0"/>
                </a:moveTo>
                <a:cubicBezTo>
                  <a:pt x="1772607" y="0"/>
                  <a:pt x="2283868" y="511261"/>
                  <a:pt x="2283868" y="1141934"/>
                </a:cubicBezTo>
                <a:cubicBezTo>
                  <a:pt x="2283868" y="1772607"/>
                  <a:pt x="1772607" y="2283868"/>
                  <a:pt x="1141934" y="2283868"/>
                </a:cubicBezTo>
                <a:cubicBezTo>
                  <a:pt x="511261" y="2283868"/>
                  <a:pt x="0" y="1772607"/>
                  <a:pt x="0" y="1141934"/>
                </a:cubicBezTo>
                <a:cubicBezTo>
                  <a:pt x="0" y="511261"/>
                  <a:pt x="511261" y="0"/>
                  <a:pt x="1141934"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EA91DD-03E2-169D-ACC2-FC9EF4AE77D3}"/>
              </a:ext>
            </a:extLst>
          </p:cNvPr>
          <p:cNvSpPr>
            <a:spLocks noGrp="1"/>
          </p:cNvSpPr>
          <p:nvPr>
            <p:ph type="title"/>
          </p:nvPr>
        </p:nvSpPr>
        <p:spPr>
          <a:xfrm>
            <a:off x="417214" y="241141"/>
            <a:ext cx="5954533" cy="1454051"/>
          </a:xfrm>
        </p:spPr>
        <p:txBody>
          <a:bodyPr>
            <a:normAutofit/>
          </a:bodyPr>
          <a:lstStyle/>
          <a:p>
            <a:r>
              <a:rPr lang="en-US" sz="3600">
                <a:solidFill>
                  <a:schemeClr val="tx2"/>
                </a:solidFill>
                <a:ea typeface="+mj-lt"/>
                <a:cs typeface="+mj-lt"/>
              </a:rPr>
              <a:t>PROPOSED METHODOLOGY</a:t>
            </a:r>
          </a:p>
          <a:p>
            <a:endParaRPr lang="en-US" sz="3600">
              <a:solidFill>
                <a:schemeClr val="tx2"/>
              </a:solidFill>
              <a:cs typeface="Calibri Light"/>
            </a:endParaRPr>
          </a:p>
        </p:txBody>
      </p:sp>
      <p:sp>
        <p:nvSpPr>
          <p:cNvPr id="3" name="Content Placeholder 2">
            <a:extLst>
              <a:ext uri="{FF2B5EF4-FFF2-40B4-BE49-F238E27FC236}">
                <a16:creationId xmlns:a16="http://schemas.microsoft.com/office/drawing/2014/main" id="{EC12326F-77CA-113C-B9AD-15F214977D93}"/>
              </a:ext>
            </a:extLst>
          </p:cNvPr>
          <p:cNvSpPr>
            <a:spLocks noGrp="1"/>
          </p:cNvSpPr>
          <p:nvPr>
            <p:ph idx="1"/>
          </p:nvPr>
        </p:nvSpPr>
        <p:spPr>
          <a:xfrm>
            <a:off x="262232" y="1310971"/>
            <a:ext cx="5553779" cy="5148694"/>
          </a:xfrm>
        </p:spPr>
        <p:txBody>
          <a:bodyPr vert="horz" lIns="91440" tIns="45720" rIns="91440" bIns="45720" rtlCol="0" anchor="t">
            <a:normAutofit fontScale="92500" lnSpcReduction="20000"/>
          </a:bodyPr>
          <a:lstStyle/>
          <a:p>
            <a:r>
              <a:rPr lang="en-US" sz="1800" dirty="0">
                <a:solidFill>
                  <a:schemeClr val="tx2"/>
                </a:solidFill>
                <a:ea typeface="+mn-lt"/>
                <a:cs typeface="+mn-lt"/>
              </a:rPr>
              <a:t>To handle noisy images or videos, incorporating noise reduction techniques is crucial. Denoising algorithms, such as Gaussian filtering, median filtering, or wavelet-based methods, can be applied to remove noise while preserving the color information. Adaptive filtering techniques can also be utilized to selectively filter noise based on local image characteristics, ensuring a balance between noise reduction and color accuracy.</a:t>
            </a:r>
            <a:endParaRPr lang="en-US" sz="1800">
              <a:solidFill>
                <a:schemeClr val="tx2"/>
              </a:solidFill>
              <a:cs typeface="Calibri" panose="020F0502020204030204"/>
            </a:endParaRPr>
          </a:p>
          <a:p>
            <a:r>
              <a:rPr lang="en-US" sz="1800" dirty="0">
                <a:solidFill>
                  <a:schemeClr val="tx2"/>
                </a:solidFill>
                <a:ea typeface="+mn-lt"/>
                <a:cs typeface="+mn-lt"/>
              </a:rPr>
              <a:t>Additionally, dataset augmentation techniques can be employed to improve the generalization capability of color detection models. By artificially generating variations in color images through techniques such as rotation, scaling, flipping, and adding noise, the models can learn robust color features and perform better in real-world scenarios.</a:t>
            </a:r>
            <a:endParaRPr lang="en-US" sz="1800">
              <a:solidFill>
                <a:schemeClr val="tx2"/>
              </a:solidFill>
              <a:cs typeface="Calibri"/>
            </a:endParaRPr>
          </a:p>
          <a:p>
            <a:r>
              <a:rPr lang="en-US" sz="1800" dirty="0">
                <a:solidFill>
                  <a:schemeClr val="tx2"/>
                </a:solidFill>
                <a:ea typeface="+mn-lt"/>
                <a:cs typeface="+mn-lt"/>
              </a:rPr>
              <a:t>Efficient real-time optimization is essential for many color detection applications. Techniques such as model compression, network pruning, and quantization can be employed to reduce the computational complexity of the models without significant loss in accuracy. Hardware acceleration techniques, such as utilizing specialized hardware like GPUs or FPGAs, can also be explored to expedite the color detection process.</a:t>
            </a:r>
            <a:endParaRPr lang="en-US" sz="1800">
              <a:solidFill>
                <a:schemeClr val="tx2"/>
              </a:solidFill>
              <a:cs typeface="Calibri"/>
            </a:endParaRPr>
          </a:p>
          <a:p>
            <a:pPr marL="0" indent="0">
              <a:buNone/>
            </a:pPr>
            <a:br>
              <a:rPr lang="en-US" sz="1100" dirty="0"/>
            </a:br>
            <a:endParaRPr lang="en-US" sz="1800">
              <a:solidFill>
                <a:schemeClr val="tx2"/>
              </a:solidFill>
              <a:cs typeface="Calibri"/>
            </a:endParaRPr>
          </a:p>
        </p:txBody>
      </p:sp>
      <p:grpSp>
        <p:nvGrpSpPr>
          <p:cNvPr id="20" name="Group 19">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1" name="Freeform: Shape 20">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Graph on document with pen">
            <a:extLst>
              <a:ext uri="{FF2B5EF4-FFF2-40B4-BE49-F238E27FC236}">
                <a16:creationId xmlns:a16="http://schemas.microsoft.com/office/drawing/2014/main" id="{68DDBE32-ACD1-AAFD-3419-CB39D6349D3F}"/>
              </a:ext>
            </a:extLst>
          </p:cNvPr>
          <p:cNvPicPr>
            <a:picLocks noChangeAspect="1"/>
          </p:cNvPicPr>
          <p:nvPr/>
        </p:nvPicPr>
        <p:blipFill rotWithShape="1">
          <a:blip r:embed="rId2"/>
          <a:srcRect l="27403" r="13351" b="-4"/>
          <a:stretch/>
        </p:blipFill>
        <p:spPr>
          <a:xfrm>
            <a:off x="7835795" y="1907428"/>
            <a:ext cx="3861595" cy="3295095"/>
          </a:xfrm>
          <a:prstGeom prst="rect">
            <a:avLst/>
          </a:prstGeom>
        </p:spPr>
      </p:pic>
    </p:spTree>
    <p:extLst>
      <p:ext uri="{BB962C8B-B14F-4D97-AF65-F5344CB8AC3E}">
        <p14:creationId xmlns:p14="http://schemas.microsoft.com/office/powerpoint/2010/main" val="2394325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32FFCC-5627-1A97-FB9A-1F7E8A853B96}"/>
              </a:ext>
            </a:extLst>
          </p:cNvPr>
          <p:cNvSpPr>
            <a:spLocks noGrp="1"/>
          </p:cNvSpPr>
          <p:nvPr>
            <p:ph type="title"/>
          </p:nvPr>
        </p:nvSpPr>
        <p:spPr>
          <a:xfrm>
            <a:off x="77295" y="408315"/>
            <a:ext cx="6119242" cy="1624520"/>
          </a:xfrm>
        </p:spPr>
        <p:txBody>
          <a:bodyPr anchor="ctr">
            <a:normAutofit/>
          </a:bodyPr>
          <a:lstStyle/>
          <a:p>
            <a:r>
              <a:rPr lang="en-US" sz="4000">
                <a:ea typeface="+mj-lt"/>
                <a:cs typeface="+mj-lt"/>
              </a:rPr>
              <a:t>PROPOSED METHODOLOGY</a:t>
            </a:r>
          </a:p>
          <a:p>
            <a:endParaRPr lang="en-US" sz="4000">
              <a:ea typeface="+mj-lt"/>
              <a:cs typeface="+mj-lt"/>
            </a:endParaRPr>
          </a:p>
          <a:p>
            <a:endParaRPr lang="en-US" sz="4000">
              <a:cs typeface="Calibri Light"/>
            </a:endParaRPr>
          </a:p>
        </p:txBody>
      </p:sp>
      <p:sp>
        <p:nvSpPr>
          <p:cNvPr id="3" name="Content Placeholder 2">
            <a:extLst>
              <a:ext uri="{FF2B5EF4-FFF2-40B4-BE49-F238E27FC236}">
                <a16:creationId xmlns:a16="http://schemas.microsoft.com/office/drawing/2014/main" id="{9551B2E3-929C-7891-55EC-739B65AE1AF8}"/>
              </a:ext>
            </a:extLst>
          </p:cNvPr>
          <p:cNvSpPr>
            <a:spLocks noGrp="1"/>
          </p:cNvSpPr>
          <p:nvPr>
            <p:ph idx="1"/>
          </p:nvPr>
        </p:nvSpPr>
        <p:spPr>
          <a:xfrm>
            <a:off x="77294" y="2465523"/>
            <a:ext cx="5667209" cy="4058724"/>
          </a:xfrm>
        </p:spPr>
        <p:txBody>
          <a:bodyPr vert="horz" lIns="91440" tIns="45720" rIns="91440" bIns="45720" rtlCol="0" anchor="ctr">
            <a:noAutofit/>
          </a:bodyPr>
          <a:lstStyle/>
          <a:p>
            <a:r>
              <a:rPr lang="en-US" sz="1600" dirty="0">
                <a:ea typeface="+mn-lt"/>
                <a:cs typeface="+mn-lt"/>
              </a:rPr>
              <a:t>Lastly, incorporating user feedback and calibration mechanisms can enhance the adaptability and accuracy of the color detection system. Allowing users to provide input or corrections on detected colors can help refine the system's performance over time. Calibration techniques, such as color calibration cards or reference objects, can be utilized to ensure accurate color representation and consistent detection across different devices or environments.</a:t>
            </a:r>
            <a:endParaRPr lang="en-US" sz="1600">
              <a:cs typeface="Calibri" panose="020F0502020204030204"/>
            </a:endParaRPr>
          </a:p>
          <a:p>
            <a:r>
              <a:rPr lang="en-US" sz="1600" dirty="0">
                <a:ea typeface="+mn-lt"/>
                <a:cs typeface="+mn-lt"/>
              </a:rPr>
              <a:t>By implementing these modifications and methodologies, the proposed approach aims to significantly enhance the accuracy, robustness, and efficiency of color detection in my machine vision project. These advancements can enable more reliable color-based decision-making, object recognition, and automation in various domains, ranging from robotics and manufacturing to quality control and image processing.</a:t>
            </a:r>
            <a:endParaRPr lang="en-US" sz="1600" dirty="0">
              <a:cs typeface="Calibri"/>
            </a:endParaRPr>
          </a:p>
          <a:p>
            <a:endParaRPr lang="en-US" sz="1600" dirty="0">
              <a:cs typeface="Calibri"/>
            </a:endParaRPr>
          </a:p>
        </p:txBody>
      </p:sp>
      <p:pic>
        <p:nvPicPr>
          <p:cNvPr id="5" name="Picture 4" descr="Multi-coloured paper-craft art">
            <a:extLst>
              <a:ext uri="{FF2B5EF4-FFF2-40B4-BE49-F238E27FC236}">
                <a16:creationId xmlns:a16="http://schemas.microsoft.com/office/drawing/2014/main" id="{8470732B-E73F-A57C-ACFB-DB1A69ED865F}"/>
              </a:ext>
            </a:extLst>
          </p:cNvPr>
          <p:cNvPicPr>
            <a:picLocks noChangeAspect="1"/>
          </p:cNvPicPr>
          <p:nvPr/>
        </p:nvPicPr>
        <p:blipFill rotWithShape="1">
          <a:blip r:embed="rId2"/>
          <a:srcRect l="22155" r="18532" b="-3"/>
          <a:stretch/>
        </p:blipFill>
        <p:spPr>
          <a:xfrm>
            <a:off x="6096000" y="1"/>
            <a:ext cx="6102825" cy="6858000"/>
          </a:xfrm>
          <a:prstGeom prst="rect">
            <a:avLst/>
          </a:prstGeom>
        </p:spPr>
      </p:pic>
    </p:spTree>
    <p:extLst>
      <p:ext uri="{BB962C8B-B14F-4D97-AF65-F5344CB8AC3E}">
        <p14:creationId xmlns:p14="http://schemas.microsoft.com/office/powerpoint/2010/main" val="2638406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2541E-2C2A-260E-9303-55645A282DF7}"/>
              </a:ext>
            </a:extLst>
          </p:cNvPr>
          <p:cNvSpPr>
            <a:spLocks noGrp="1"/>
          </p:cNvSpPr>
          <p:nvPr>
            <p:ph type="title"/>
          </p:nvPr>
        </p:nvSpPr>
        <p:spPr>
          <a:xfrm>
            <a:off x="841248" y="548640"/>
            <a:ext cx="3600860" cy="5431536"/>
          </a:xfrm>
        </p:spPr>
        <p:txBody>
          <a:bodyPr>
            <a:normAutofit/>
          </a:bodyPr>
          <a:lstStyle/>
          <a:p>
            <a:r>
              <a:rPr lang="en-US" sz="4200">
                <a:cs typeface="Calibri Light"/>
              </a:rPr>
              <a:t>PROPOSED METHADOLOGY</a:t>
            </a:r>
            <a:endParaRPr lang="en-US" sz="42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CCA2C5EB-FDC7-18B8-C3F6-27B3BE388EAB}"/>
              </a:ext>
            </a:extLst>
          </p:cNvPr>
          <p:cNvSpPr>
            <a:spLocks noGrp="1"/>
          </p:cNvSpPr>
          <p:nvPr>
            <p:ph idx="1"/>
          </p:nvPr>
        </p:nvSpPr>
        <p:spPr>
          <a:xfrm>
            <a:off x="5126418" y="552091"/>
            <a:ext cx="6902385" cy="6032095"/>
          </a:xfrm>
        </p:spPr>
        <p:txBody>
          <a:bodyPr vert="horz" lIns="91440" tIns="45720" rIns="91440" bIns="45720" rtlCol="0" anchor="ctr">
            <a:normAutofit fontScale="92500" lnSpcReduction="10000"/>
          </a:bodyPr>
          <a:lstStyle/>
          <a:p>
            <a:r>
              <a:rPr lang="en-US" sz="2000" dirty="0">
                <a:ea typeface="+mn-lt"/>
                <a:cs typeface="+mn-lt"/>
              </a:rPr>
              <a:t>You will need the </a:t>
            </a:r>
            <a:r>
              <a:rPr lang="en-US" sz="2000" dirty="0" err="1">
                <a:ea typeface="+mn-lt"/>
                <a:cs typeface="+mn-lt"/>
              </a:rPr>
              <a:t>Sklearn</a:t>
            </a:r>
            <a:r>
              <a:rPr lang="en-US" sz="2000" dirty="0">
                <a:ea typeface="+mn-lt"/>
                <a:cs typeface="+mn-lt"/>
              </a:rPr>
              <a:t> libraries for the Machine Learning part, </a:t>
            </a:r>
            <a:r>
              <a:rPr lang="en-US" sz="2000" dirty="0" err="1">
                <a:ea typeface="+mn-lt"/>
                <a:cs typeface="+mn-lt"/>
              </a:rPr>
              <a:t>Numpy</a:t>
            </a:r>
            <a:r>
              <a:rPr lang="en-US" sz="2000" dirty="0">
                <a:ea typeface="+mn-lt"/>
                <a:cs typeface="+mn-lt"/>
              </a:rPr>
              <a:t> for the vector transformations, Pandas for the final summary and some Image Processing typical libraries (cv2, </a:t>
            </a:r>
            <a:r>
              <a:rPr lang="en-US" sz="2000" dirty="0" err="1">
                <a:ea typeface="+mn-lt"/>
                <a:cs typeface="+mn-lt"/>
              </a:rPr>
              <a:t>skimage</a:t>
            </a:r>
            <a:r>
              <a:rPr lang="en-US" sz="2000" dirty="0">
                <a:ea typeface="+mn-lt"/>
                <a:cs typeface="+mn-lt"/>
              </a:rPr>
              <a:t>, </a:t>
            </a:r>
            <a:r>
              <a:rPr lang="en-US" sz="2000" dirty="0" err="1">
                <a:ea typeface="+mn-lt"/>
                <a:cs typeface="+mn-lt"/>
              </a:rPr>
              <a:t>matplotlib.pyplot</a:t>
            </a:r>
            <a:r>
              <a:rPr lang="en-US" sz="2000" dirty="0">
                <a:ea typeface="+mn-lt"/>
                <a:cs typeface="+mn-lt"/>
              </a:rPr>
              <a:t>, …)</a:t>
            </a:r>
            <a:endParaRPr lang="en-US" sz="2000" dirty="0">
              <a:cs typeface="Calibri"/>
            </a:endParaRPr>
          </a:p>
          <a:p>
            <a:r>
              <a:rPr lang="en-US" sz="2000" dirty="0">
                <a:ea typeface="+mn-lt"/>
                <a:cs typeface="+mn-lt"/>
              </a:rPr>
              <a:t>he main idea is pretty basic. In fact, the image is RGB encoded. That means that if we compute the difference between the image and the </a:t>
            </a:r>
            <a:r>
              <a:rPr lang="en-US" sz="2000" dirty="0" err="1">
                <a:ea typeface="+mn-lt"/>
                <a:cs typeface="+mn-lt"/>
              </a:rPr>
              <a:t>rgb</a:t>
            </a:r>
            <a:r>
              <a:rPr lang="en-US" sz="2000" dirty="0">
                <a:ea typeface="+mn-lt"/>
                <a:cs typeface="+mn-lt"/>
              </a:rPr>
              <a:t> expression of one of the 10 colors, we get [0,0,0] exactly when the image is equal to the color.</a:t>
            </a:r>
            <a:endParaRPr lang="en-US" sz="2000" dirty="0">
              <a:cs typeface="Calibri"/>
            </a:endParaRPr>
          </a:p>
          <a:p>
            <a:r>
              <a:rPr lang="en-US" sz="2000" dirty="0">
                <a:ea typeface="+mn-lt"/>
                <a:cs typeface="+mn-lt"/>
              </a:rPr>
              <a:t>Then, if we want to identify the colors of the image, the idea is to break this image into smaller squares. In this case, I’ve chosen the dimension of each square to be N rows/10 X N columns/10, thus obtaining 100 squares. These squares are obtained by using a function.</a:t>
            </a:r>
          </a:p>
          <a:p>
            <a:r>
              <a:rPr lang="en-US" sz="2000" dirty="0">
                <a:ea typeface="+mn-lt"/>
                <a:cs typeface="+mn-lt"/>
              </a:rPr>
              <a:t>Of course, the squares are not monochromatic. This means that each square will have multiple colors. Nonetheless, the average distance between the image is the indicator that we need: we pick the color that, in average, is closer to 0 than the others. In particular, we do that by using a function:</a:t>
            </a:r>
            <a:endParaRPr lang="en-US" sz="2000" dirty="0">
              <a:cs typeface="Calibri"/>
            </a:endParaRPr>
          </a:p>
          <a:p>
            <a:r>
              <a:rPr lang="en-US" sz="2000" dirty="0">
                <a:ea typeface="+mn-lt"/>
                <a:cs typeface="+mn-lt"/>
              </a:rPr>
              <a:t>With this function, we can plot the “best color” for each square.</a:t>
            </a:r>
            <a:endParaRPr lang="en-US" sz="2000" dirty="0">
              <a:cs typeface="Calibri" panose="020F0502020204030204"/>
            </a:endParaRPr>
          </a:p>
          <a:p>
            <a:pPr marL="0" indent="0">
              <a:buNone/>
            </a:pPr>
            <a:br>
              <a:rPr lang="en-US" sz="1500" dirty="0"/>
            </a:br>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65788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574D5-ED57-25DF-31E7-D25C0F540CB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PRELIMINARY RESULTS</a:t>
            </a:r>
          </a:p>
        </p:txBody>
      </p:sp>
      <p:pic>
        <p:nvPicPr>
          <p:cNvPr id="4" name="Content Placeholder 3" descr="A screenshot of a graph&#10;&#10;Description automatically generated">
            <a:extLst>
              <a:ext uri="{FF2B5EF4-FFF2-40B4-BE49-F238E27FC236}">
                <a16:creationId xmlns:a16="http://schemas.microsoft.com/office/drawing/2014/main" id="{E82831AD-78E7-243B-9352-B84104DEC2DC}"/>
              </a:ext>
            </a:extLst>
          </p:cNvPr>
          <p:cNvPicPr>
            <a:picLocks noGrp="1" noChangeAspect="1"/>
          </p:cNvPicPr>
          <p:nvPr>
            <p:ph idx="1"/>
          </p:nvPr>
        </p:nvPicPr>
        <p:blipFill>
          <a:blip r:embed="rId2"/>
          <a:stretch>
            <a:fillRect/>
          </a:stretch>
        </p:blipFill>
        <p:spPr>
          <a:xfrm>
            <a:off x="5141109" y="640080"/>
            <a:ext cx="6165693" cy="5901697"/>
          </a:xfrm>
          <a:prstGeom prst="rect">
            <a:avLst/>
          </a:prstGeom>
        </p:spPr>
      </p:pic>
    </p:spTree>
    <p:extLst>
      <p:ext uri="{BB962C8B-B14F-4D97-AF65-F5344CB8AC3E}">
        <p14:creationId xmlns:p14="http://schemas.microsoft.com/office/powerpoint/2010/main" val="249948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8B60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C6B7A-5609-7C69-D20A-FFAB9B6CE907}"/>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PRELIMINARY RESULTS</a:t>
            </a:r>
          </a:p>
        </p:txBody>
      </p:sp>
      <p:pic>
        <p:nvPicPr>
          <p:cNvPr id="4" name="Content Placeholder 3">
            <a:extLst>
              <a:ext uri="{FF2B5EF4-FFF2-40B4-BE49-F238E27FC236}">
                <a16:creationId xmlns:a16="http://schemas.microsoft.com/office/drawing/2014/main" id="{62017B48-D756-660B-2A4E-2ACE2FA699B2}"/>
              </a:ext>
            </a:extLst>
          </p:cNvPr>
          <p:cNvPicPr>
            <a:picLocks noGrp="1" noChangeAspect="1"/>
          </p:cNvPicPr>
          <p:nvPr>
            <p:ph idx="1"/>
          </p:nvPr>
        </p:nvPicPr>
        <p:blipFill>
          <a:blip r:embed="rId2"/>
          <a:stretch>
            <a:fillRect/>
          </a:stretch>
        </p:blipFill>
        <p:spPr>
          <a:xfrm>
            <a:off x="4207933" y="1537498"/>
            <a:ext cx="7824749" cy="4168828"/>
          </a:xfrm>
          <a:prstGeom prst="rect">
            <a:avLst/>
          </a:prstGeom>
        </p:spPr>
      </p:pic>
    </p:spTree>
    <p:extLst>
      <p:ext uri="{BB962C8B-B14F-4D97-AF65-F5344CB8AC3E}">
        <p14:creationId xmlns:p14="http://schemas.microsoft.com/office/powerpoint/2010/main" val="1272951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FA3DC-1DCB-1B27-42A0-52ED9D5BE4A1}"/>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SUMMARY OF RESULTS </a:t>
            </a:r>
          </a:p>
        </p:txBody>
      </p:sp>
      <p:sp>
        <p:nvSpPr>
          <p:cNvPr id="1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table with numbers and symbols&#10;&#10;Description automatically generated">
            <a:extLst>
              <a:ext uri="{FF2B5EF4-FFF2-40B4-BE49-F238E27FC236}">
                <a16:creationId xmlns:a16="http://schemas.microsoft.com/office/drawing/2014/main" id="{DCBF95DA-A5E2-8776-46BC-82AF76C0A35A}"/>
              </a:ext>
            </a:extLst>
          </p:cNvPr>
          <p:cNvPicPr>
            <a:picLocks noGrp="1" noChangeAspect="1"/>
          </p:cNvPicPr>
          <p:nvPr>
            <p:ph idx="1"/>
          </p:nvPr>
        </p:nvPicPr>
        <p:blipFill>
          <a:blip r:embed="rId2"/>
          <a:stretch>
            <a:fillRect/>
          </a:stretch>
        </p:blipFill>
        <p:spPr>
          <a:xfrm>
            <a:off x="320040" y="2636575"/>
            <a:ext cx="11548872" cy="3580147"/>
          </a:xfrm>
          <a:prstGeom prst="rect">
            <a:avLst/>
          </a:prstGeom>
        </p:spPr>
      </p:pic>
    </p:spTree>
    <p:extLst>
      <p:ext uri="{BB962C8B-B14F-4D97-AF65-F5344CB8AC3E}">
        <p14:creationId xmlns:p14="http://schemas.microsoft.com/office/powerpoint/2010/main" val="24989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87107C-CBA7-0AF8-F03E-26CDC0FE2AB9}"/>
              </a:ext>
            </a:extLst>
          </p:cNvPr>
          <p:cNvSpPr>
            <a:spLocks noGrp="1"/>
          </p:cNvSpPr>
          <p:nvPr>
            <p:ph type="title"/>
          </p:nvPr>
        </p:nvSpPr>
        <p:spPr>
          <a:xfrm>
            <a:off x="5185526" y="1990581"/>
            <a:ext cx="4800261" cy="3065269"/>
          </a:xfrm>
        </p:spPr>
        <p:txBody>
          <a:bodyPr vert="horz" lIns="91440" tIns="45720" rIns="91440" bIns="45720" rtlCol="0" anchor="t">
            <a:normAutofit/>
          </a:bodyPr>
          <a:lstStyle/>
          <a:p>
            <a:pPr algn="ctr"/>
            <a:r>
              <a:rPr lang="en-US" sz="3700">
                <a:solidFill>
                  <a:schemeClr val="tx2"/>
                </a:solidFill>
              </a:rPr>
              <a:t>THANK YOU </a:t>
            </a:r>
            <a:br>
              <a:rPr lang="en-US" sz="3700" dirty="0"/>
            </a:br>
            <a:br>
              <a:rPr lang="en-US" sz="3700" dirty="0"/>
            </a:br>
            <a:r>
              <a:rPr lang="en-US" sz="3700">
                <a:solidFill>
                  <a:schemeClr val="tx2"/>
                </a:solidFill>
              </a:rPr>
              <a:t>THE END</a:t>
            </a:r>
            <a:endParaRPr lang="en-US">
              <a:solidFill>
                <a:schemeClr val="tx2"/>
              </a:solidFill>
            </a:endParaRPr>
          </a:p>
        </p:txBody>
      </p:sp>
      <p:pic>
        <p:nvPicPr>
          <p:cNvPr id="4" name="Picture 3">
            <a:extLst>
              <a:ext uri="{FF2B5EF4-FFF2-40B4-BE49-F238E27FC236}">
                <a16:creationId xmlns:a16="http://schemas.microsoft.com/office/drawing/2014/main" id="{F54794BC-746F-1911-86BE-86BD9DFCD66A}"/>
              </a:ext>
            </a:extLst>
          </p:cNvPr>
          <p:cNvPicPr>
            <a:picLocks noChangeAspect="1"/>
          </p:cNvPicPr>
          <p:nvPr/>
        </p:nvPicPr>
        <p:blipFill rotWithShape="1">
          <a:blip r:embed="rId2">
            <a:alphaModFix/>
          </a:blip>
          <a:srcRect l="13602" r="28957" b="-3"/>
          <a:stretch/>
        </p:blipFill>
        <p:spPr>
          <a:xfrm>
            <a:off x="-305" y="1"/>
            <a:ext cx="6423053" cy="6858000"/>
          </a:xfrm>
          <a:prstGeom prst="rect">
            <a:avLst/>
          </a:prstGeom>
        </p:spPr>
      </p:pic>
      <p:grpSp>
        <p:nvGrpSpPr>
          <p:cNvPr id="10" name="Group 9">
            <a:extLst>
              <a:ext uri="{FF2B5EF4-FFF2-40B4-BE49-F238E27FC236}">
                <a16:creationId xmlns:a16="http://schemas.microsoft.com/office/drawing/2014/main" id="{B0A10B5A-315F-4751-BA35-34556B5D2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423049" cy="6858001"/>
            <a:chOff x="0" y="0"/>
            <a:chExt cx="6423049" cy="6858001"/>
          </a:xfrm>
        </p:grpSpPr>
        <p:sp>
          <p:nvSpPr>
            <p:cNvPr id="11" name="Freeform: Shape 10">
              <a:extLst>
                <a:ext uri="{FF2B5EF4-FFF2-40B4-BE49-F238E27FC236}">
                  <a16:creationId xmlns:a16="http://schemas.microsoft.com/office/drawing/2014/main" id="{4A5DAC55-04A1-4AB4-A2C6-C859A915C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18714" cy="6858000"/>
            </a:xfrm>
            <a:custGeom>
              <a:avLst/>
              <a:gdLst>
                <a:gd name="connsiteX0" fmla="*/ 0 w 6018714"/>
                <a:gd name="connsiteY0" fmla="*/ 6499477 h 6858000"/>
                <a:gd name="connsiteX1" fmla="*/ 248639 w 6018714"/>
                <a:gd name="connsiteY1" fmla="*/ 6701197 h 6858000"/>
                <a:gd name="connsiteX2" fmla="*/ 392359 w 6018714"/>
                <a:gd name="connsiteY2" fmla="*/ 6814935 h 6858000"/>
                <a:gd name="connsiteX3" fmla="*/ 448656 w 6018714"/>
                <a:gd name="connsiteY3" fmla="*/ 6858000 h 6858000"/>
                <a:gd name="connsiteX4" fmla="*/ 0 w 6018714"/>
                <a:gd name="connsiteY4" fmla="*/ 6858000 h 6858000"/>
                <a:gd name="connsiteX5" fmla="*/ 998246 w 6018714"/>
                <a:gd name="connsiteY5" fmla="*/ 0 h 6858000"/>
                <a:gd name="connsiteX6" fmla="*/ 1984114 w 6018714"/>
                <a:gd name="connsiteY6" fmla="*/ 0 h 6858000"/>
                <a:gd name="connsiteX7" fmla="*/ 2011390 w 6018714"/>
                <a:gd name="connsiteY7" fmla="*/ 2333 h 6858000"/>
                <a:gd name="connsiteX8" fmla="*/ 4182319 w 6018714"/>
                <a:gd name="connsiteY8" fmla="*/ 838030 h 6858000"/>
                <a:gd name="connsiteX9" fmla="*/ 4785565 w 6018714"/>
                <a:gd name="connsiteY9" fmla="*/ 1338564 h 6858000"/>
                <a:gd name="connsiteX10" fmla="*/ 5695308 w 6018714"/>
                <a:gd name="connsiteY10" fmla="*/ 2616232 h 6858000"/>
                <a:gd name="connsiteX11" fmla="*/ 5937944 w 6018714"/>
                <a:gd name="connsiteY11" fmla="*/ 3368583 h 6858000"/>
                <a:gd name="connsiteX12" fmla="*/ 6018677 w 6018714"/>
                <a:gd name="connsiteY12" fmla="*/ 4153681 h 6858000"/>
                <a:gd name="connsiteX13" fmla="*/ 5990165 w 6018714"/>
                <a:gd name="connsiteY13" fmla="*/ 4557147 h 6858000"/>
                <a:gd name="connsiteX14" fmla="*/ 5982312 w 6018714"/>
                <a:gd name="connsiteY14" fmla="*/ 4607451 h 6858000"/>
                <a:gd name="connsiteX15" fmla="*/ 5972856 w 6018714"/>
                <a:gd name="connsiteY15" fmla="*/ 4657609 h 6858000"/>
                <a:gd name="connsiteX16" fmla="*/ 5951328 w 6018714"/>
                <a:gd name="connsiteY16" fmla="*/ 4757628 h 6858000"/>
                <a:gd name="connsiteX17" fmla="*/ 5893141 w 6018714"/>
                <a:gd name="connsiteY17" fmla="*/ 4953827 h 6858000"/>
                <a:gd name="connsiteX18" fmla="*/ 5817644 w 6018714"/>
                <a:gd name="connsiteY18" fmla="*/ 5141915 h 6858000"/>
                <a:gd name="connsiteX19" fmla="*/ 5728909 w 6018714"/>
                <a:gd name="connsiteY19" fmla="*/ 5322626 h 6858000"/>
                <a:gd name="connsiteX20" fmla="*/ 5532095 w 6018714"/>
                <a:gd name="connsiteY20" fmla="*/ 5663839 h 6858000"/>
                <a:gd name="connsiteX21" fmla="*/ 5330043 w 6018714"/>
                <a:gd name="connsiteY21" fmla="*/ 5988236 h 6858000"/>
                <a:gd name="connsiteX22" fmla="*/ 5232580 w 6018714"/>
                <a:gd name="connsiteY22" fmla="*/ 6146081 h 6858000"/>
                <a:gd name="connsiteX23" fmla="*/ 5183269 w 6018714"/>
                <a:gd name="connsiteY23" fmla="*/ 6227660 h 6858000"/>
                <a:gd name="connsiteX24" fmla="*/ 5131628 w 6018714"/>
                <a:gd name="connsiteY24" fmla="*/ 6311451 h 6858000"/>
                <a:gd name="connsiteX25" fmla="*/ 4910811 w 6018714"/>
                <a:gd name="connsiteY25" fmla="*/ 6641009 h 6858000"/>
                <a:gd name="connsiteX26" fmla="*/ 4788885 w 6018714"/>
                <a:gd name="connsiteY26" fmla="*/ 6800448 h 6858000"/>
                <a:gd name="connsiteX27" fmla="*/ 4739213 w 6018714"/>
                <a:gd name="connsiteY27" fmla="*/ 6858000 h 6858000"/>
                <a:gd name="connsiteX28" fmla="*/ 3950454 w 6018714"/>
                <a:gd name="connsiteY28" fmla="*/ 6858000 h 6858000"/>
                <a:gd name="connsiteX29" fmla="*/ 4012997 w 6018714"/>
                <a:gd name="connsiteY29" fmla="*/ 6806378 h 6858000"/>
                <a:gd name="connsiteX30" fmla="*/ 4268871 w 6018714"/>
                <a:gd name="connsiteY30" fmla="*/ 6566512 h 6858000"/>
                <a:gd name="connsiteX31" fmla="*/ 4750072 w 6018714"/>
                <a:gd name="connsiteY31" fmla="*/ 6033375 h 6858000"/>
                <a:gd name="connsiteX32" fmla="*/ 4806075 w 6018714"/>
                <a:gd name="connsiteY32" fmla="*/ 5961092 h 6858000"/>
                <a:gd name="connsiteX33" fmla="*/ 4863244 w 6018714"/>
                <a:gd name="connsiteY33" fmla="*/ 5885856 h 6858000"/>
                <a:gd name="connsiteX34" fmla="*/ 4982235 w 6018714"/>
                <a:gd name="connsiteY34" fmla="*/ 5732288 h 6858000"/>
                <a:gd name="connsiteX35" fmla="*/ 5221526 w 6018714"/>
                <a:gd name="connsiteY35" fmla="*/ 5438135 h 6858000"/>
                <a:gd name="connsiteX36" fmla="*/ 5442633 w 6018714"/>
                <a:gd name="connsiteY36" fmla="*/ 5146193 h 6858000"/>
                <a:gd name="connsiteX37" fmla="*/ 5538350 w 6018714"/>
                <a:gd name="connsiteY37" fmla="*/ 4995133 h 6858000"/>
                <a:gd name="connsiteX38" fmla="*/ 5621702 w 6018714"/>
                <a:gd name="connsiteY38" fmla="*/ 4839205 h 6858000"/>
                <a:gd name="connsiteX39" fmla="*/ 5741275 w 6018714"/>
                <a:gd name="connsiteY39" fmla="*/ 4507728 h 6858000"/>
                <a:gd name="connsiteX40" fmla="*/ 5781714 w 6018714"/>
                <a:gd name="connsiteY40" fmla="*/ 4153681 h 6858000"/>
                <a:gd name="connsiteX41" fmla="*/ 5685706 w 6018714"/>
                <a:gd name="connsiteY41" fmla="*/ 3428918 h 6858000"/>
                <a:gd name="connsiteX42" fmla="*/ 5422122 w 6018714"/>
                <a:gd name="connsiteY42" fmla="*/ 2750328 h 6858000"/>
                <a:gd name="connsiteX43" fmla="*/ 5033730 w 6018714"/>
                <a:gd name="connsiteY43" fmla="*/ 2136204 h 6858000"/>
                <a:gd name="connsiteX44" fmla="*/ 4542784 w 6018714"/>
                <a:gd name="connsiteY44" fmla="*/ 1601886 h 6858000"/>
                <a:gd name="connsiteX45" fmla="*/ 2668605 w 6018714"/>
                <a:gd name="connsiteY45" fmla="*/ 539746 h 6858000"/>
                <a:gd name="connsiteX46" fmla="*/ 1965570 w 6018714"/>
                <a:gd name="connsiteY46" fmla="*/ 389865 h 6858000"/>
                <a:gd name="connsiteX47" fmla="*/ 1249006 w 6018714"/>
                <a:gd name="connsiteY47" fmla="*/ 363461 h 6858000"/>
                <a:gd name="connsiteX48" fmla="*/ 542188 w 6018714"/>
                <a:gd name="connsiteY48" fmla="*/ 465544 h 6858000"/>
                <a:gd name="connsiteX49" fmla="*/ 37349 w 6018714"/>
                <a:gd name="connsiteY49" fmla="*/ 636266 h 6858000"/>
                <a:gd name="connsiteX50" fmla="*/ 0 w 6018714"/>
                <a:gd name="connsiteY50" fmla="*/ 653785 h 6858000"/>
                <a:gd name="connsiteX51" fmla="*/ 0 w 6018714"/>
                <a:gd name="connsiteY51" fmla="*/ 255198 h 6858000"/>
                <a:gd name="connsiteX52" fmla="*/ 167136 w 6018714"/>
                <a:gd name="connsiteY52" fmla="*/ 188295 h 6858000"/>
                <a:gd name="connsiteX53" fmla="*/ 451417 w 6018714"/>
                <a:gd name="connsiteY53" fmla="*/ 101466 h 6858000"/>
                <a:gd name="connsiteX54" fmla="*/ 836914 w 6018714"/>
                <a:gd name="connsiteY54" fmla="*/ 21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18714" h="6858000">
                  <a:moveTo>
                    <a:pt x="0" y="6499477"/>
                  </a:moveTo>
                  <a:lnTo>
                    <a:pt x="248639" y="6701197"/>
                  </a:lnTo>
                  <a:cubicBezTo>
                    <a:pt x="296496" y="6739700"/>
                    <a:pt x="344500" y="6777613"/>
                    <a:pt x="392359" y="6814935"/>
                  </a:cubicBezTo>
                  <a:lnTo>
                    <a:pt x="448656" y="6858000"/>
                  </a:lnTo>
                  <a:lnTo>
                    <a:pt x="0" y="6858000"/>
                  </a:lnTo>
                  <a:close/>
                  <a:moveTo>
                    <a:pt x="998246" y="0"/>
                  </a:moveTo>
                  <a:lnTo>
                    <a:pt x="1984114" y="0"/>
                  </a:lnTo>
                  <a:lnTo>
                    <a:pt x="2011390" y="2333"/>
                  </a:lnTo>
                  <a:cubicBezTo>
                    <a:pt x="2791770" y="95667"/>
                    <a:pt x="3537428" y="382707"/>
                    <a:pt x="4182319" y="838030"/>
                  </a:cubicBezTo>
                  <a:cubicBezTo>
                    <a:pt x="4396386" y="988089"/>
                    <a:pt x="4598134" y="1155477"/>
                    <a:pt x="4785565" y="1338564"/>
                  </a:cubicBezTo>
                  <a:cubicBezTo>
                    <a:pt x="5159266" y="1705003"/>
                    <a:pt x="5477110" y="2135318"/>
                    <a:pt x="5695308" y="2616232"/>
                  </a:cubicBezTo>
                  <a:cubicBezTo>
                    <a:pt x="5803975" y="2856910"/>
                    <a:pt x="5885376" y="3109302"/>
                    <a:pt x="5937944" y="3368583"/>
                  </a:cubicBezTo>
                  <a:cubicBezTo>
                    <a:pt x="5990936" y="3626845"/>
                    <a:pt x="6017985" y="3889887"/>
                    <a:pt x="6018677" y="4153681"/>
                  </a:cubicBezTo>
                  <a:cubicBezTo>
                    <a:pt x="6019393" y="4288706"/>
                    <a:pt x="6009862" y="4423598"/>
                    <a:pt x="5990165" y="4557147"/>
                  </a:cubicBezTo>
                  <a:lnTo>
                    <a:pt x="5982312" y="4607451"/>
                  </a:lnTo>
                  <a:lnTo>
                    <a:pt x="5972856" y="4657609"/>
                  </a:lnTo>
                  <a:cubicBezTo>
                    <a:pt x="5966601" y="4691096"/>
                    <a:pt x="5959037" y="4724287"/>
                    <a:pt x="5951328" y="4757628"/>
                  </a:cubicBezTo>
                  <a:cubicBezTo>
                    <a:pt x="5934889" y="4823863"/>
                    <a:pt x="5915834" y="4890100"/>
                    <a:pt x="5893141" y="4953827"/>
                  </a:cubicBezTo>
                  <a:cubicBezTo>
                    <a:pt x="5870448" y="5017556"/>
                    <a:pt x="5845282" y="5080252"/>
                    <a:pt x="5817644" y="5141915"/>
                  </a:cubicBezTo>
                  <a:cubicBezTo>
                    <a:pt x="5790005" y="5203578"/>
                    <a:pt x="5760040" y="5263619"/>
                    <a:pt x="5728909" y="5322626"/>
                  </a:cubicBezTo>
                  <a:cubicBezTo>
                    <a:pt x="5666505" y="5440642"/>
                    <a:pt x="5599591" y="5553937"/>
                    <a:pt x="5532095" y="5663839"/>
                  </a:cubicBezTo>
                  <a:lnTo>
                    <a:pt x="5330043" y="5988236"/>
                  </a:lnTo>
                  <a:cubicBezTo>
                    <a:pt x="5297022" y="6041195"/>
                    <a:pt x="5264148" y="6093565"/>
                    <a:pt x="5232580" y="6146081"/>
                  </a:cubicBezTo>
                  <a:lnTo>
                    <a:pt x="5183269" y="6227660"/>
                  </a:lnTo>
                  <a:cubicBezTo>
                    <a:pt x="5166103" y="6255541"/>
                    <a:pt x="5149375" y="6283717"/>
                    <a:pt x="5131628" y="6311451"/>
                  </a:cubicBezTo>
                  <a:cubicBezTo>
                    <a:pt x="5062676" y="6423417"/>
                    <a:pt x="4988635" y="6533174"/>
                    <a:pt x="4910811" y="6641009"/>
                  </a:cubicBezTo>
                  <a:cubicBezTo>
                    <a:pt x="4871725" y="6695377"/>
                    <a:pt x="4831064" y="6748547"/>
                    <a:pt x="4788885" y="6800448"/>
                  </a:cubicBezTo>
                  <a:lnTo>
                    <a:pt x="4739213" y="6858000"/>
                  </a:lnTo>
                  <a:lnTo>
                    <a:pt x="3950454" y="6858000"/>
                  </a:lnTo>
                  <a:lnTo>
                    <a:pt x="4012997" y="6806378"/>
                  </a:lnTo>
                  <a:cubicBezTo>
                    <a:pt x="4100089" y="6729374"/>
                    <a:pt x="4185375" y="6649419"/>
                    <a:pt x="4268871" y="6566512"/>
                  </a:cubicBezTo>
                  <a:cubicBezTo>
                    <a:pt x="4439315" y="6398398"/>
                    <a:pt x="4599980" y="6220387"/>
                    <a:pt x="4750072" y="6033375"/>
                  </a:cubicBezTo>
                  <a:cubicBezTo>
                    <a:pt x="4769418" y="6009920"/>
                    <a:pt x="4787311" y="5985138"/>
                    <a:pt x="4806075" y="5961092"/>
                  </a:cubicBezTo>
                  <a:lnTo>
                    <a:pt x="4863244" y="5885856"/>
                  </a:lnTo>
                  <a:cubicBezTo>
                    <a:pt x="4902520" y="5833635"/>
                    <a:pt x="4942184" y="5782445"/>
                    <a:pt x="4982235" y="5732288"/>
                  </a:cubicBezTo>
                  <a:cubicBezTo>
                    <a:pt x="5061513" y="5631533"/>
                    <a:pt x="5143556" y="5534760"/>
                    <a:pt x="5221526" y="5438135"/>
                  </a:cubicBezTo>
                  <a:cubicBezTo>
                    <a:pt x="5299495" y="5341509"/>
                    <a:pt x="5374846" y="5245326"/>
                    <a:pt x="5442633" y="5146193"/>
                  </a:cubicBezTo>
                  <a:cubicBezTo>
                    <a:pt x="5476091" y="5096480"/>
                    <a:pt x="5508530" y="5046176"/>
                    <a:pt x="5538350" y="4995133"/>
                  </a:cubicBezTo>
                  <a:cubicBezTo>
                    <a:pt x="5568171" y="4944091"/>
                    <a:pt x="5596245" y="4892164"/>
                    <a:pt x="5621702" y="4839205"/>
                  </a:cubicBezTo>
                  <a:cubicBezTo>
                    <a:pt x="5673203" y="4733405"/>
                    <a:pt x="5713291" y="4622262"/>
                    <a:pt x="5741275" y="4507728"/>
                  </a:cubicBezTo>
                  <a:cubicBezTo>
                    <a:pt x="5767878" y="4391630"/>
                    <a:pt x="5781445" y="4272861"/>
                    <a:pt x="5781714" y="4153681"/>
                  </a:cubicBezTo>
                  <a:cubicBezTo>
                    <a:pt x="5781640" y="3908842"/>
                    <a:pt x="5749352" y="3665096"/>
                    <a:pt x="5685706" y="3428918"/>
                  </a:cubicBezTo>
                  <a:cubicBezTo>
                    <a:pt x="5621295" y="3194067"/>
                    <a:pt x="5532959" y="2966636"/>
                    <a:pt x="5422122" y="2750328"/>
                  </a:cubicBezTo>
                  <a:cubicBezTo>
                    <a:pt x="5312356" y="2533473"/>
                    <a:pt x="5182293" y="2327817"/>
                    <a:pt x="5033730" y="2136204"/>
                  </a:cubicBezTo>
                  <a:cubicBezTo>
                    <a:pt x="4885345" y="1944281"/>
                    <a:pt x="4721094" y="1765530"/>
                    <a:pt x="4542784" y="1601886"/>
                  </a:cubicBezTo>
                  <a:cubicBezTo>
                    <a:pt x="4001273" y="1114380"/>
                    <a:pt x="3361806" y="751985"/>
                    <a:pt x="2668605" y="539746"/>
                  </a:cubicBezTo>
                  <a:cubicBezTo>
                    <a:pt x="2438667" y="470493"/>
                    <a:pt x="2203536" y="420366"/>
                    <a:pt x="1965570" y="389865"/>
                  </a:cubicBezTo>
                  <a:cubicBezTo>
                    <a:pt x="1727936" y="359890"/>
                    <a:pt x="1488166" y="351053"/>
                    <a:pt x="1249006" y="363461"/>
                  </a:cubicBezTo>
                  <a:cubicBezTo>
                    <a:pt x="1010718" y="374400"/>
                    <a:pt x="774017" y="408587"/>
                    <a:pt x="542188" y="465544"/>
                  </a:cubicBezTo>
                  <a:cubicBezTo>
                    <a:pt x="369418" y="508120"/>
                    <a:pt x="200552" y="565242"/>
                    <a:pt x="37349" y="636266"/>
                  </a:cubicBezTo>
                  <a:lnTo>
                    <a:pt x="0" y="653785"/>
                  </a:lnTo>
                  <a:lnTo>
                    <a:pt x="0" y="255198"/>
                  </a:lnTo>
                  <a:lnTo>
                    <a:pt x="167136" y="188295"/>
                  </a:lnTo>
                  <a:cubicBezTo>
                    <a:pt x="260597" y="155379"/>
                    <a:pt x="355437" y="126405"/>
                    <a:pt x="451417" y="101466"/>
                  </a:cubicBezTo>
                  <a:cubicBezTo>
                    <a:pt x="578649" y="68513"/>
                    <a:pt x="707299" y="41799"/>
                    <a:pt x="836914" y="213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2" name="Freeform: Shape 11">
              <a:extLst>
                <a:ext uri="{FF2B5EF4-FFF2-40B4-BE49-F238E27FC236}">
                  <a16:creationId xmlns:a16="http://schemas.microsoft.com/office/drawing/2014/main" id="{A7370387-C8AA-4FC4-B636-C83BA7921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834"/>
              <a:ext cx="6015920" cy="6819166"/>
            </a:xfrm>
            <a:custGeom>
              <a:avLst/>
              <a:gdLst>
                <a:gd name="connsiteX0" fmla="*/ 0 w 6015920"/>
                <a:gd name="connsiteY0" fmla="*/ 6143989 h 6819166"/>
                <a:gd name="connsiteX1" fmla="*/ 134018 w 6015920"/>
                <a:gd name="connsiteY1" fmla="*/ 6248665 h 6819166"/>
                <a:gd name="connsiteX2" fmla="*/ 880799 w 6015920"/>
                <a:gd name="connsiteY2" fmla="*/ 6790482 h 6819166"/>
                <a:gd name="connsiteX3" fmla="*/ 929680 w 6015920"/>
                <a:gd name="connsiteY3" fmla="*/ 6819166 h 6819166"/>
                <a:gd name="connsiteX4" fmla="*/ 0 w 6015920"/>
                <a:gd name="connsiteY4" fmla="*/ 6819166 h 6819166"/>
                <a:gd name="connsiteX5" fmla="*/ 1408589 w 6015920"/>
                <a:gd name="connsiteY5" fmla="*/ 0 h 6819166"/>
                <a:gd name="connsiteX6" fmla="*/ 1409171 w 6015920"/>
                <a:gd name="connsiteY6" fmla="*/ 294 h 6819166"/>
                <a:gd name="connsiteX7" fmla="*/ 6015920 w 6015920"/>
                <a:gd name="connsiteY7" fmla="*/ 4129828 h 6819166"/>
                <a:gd name="connsiteX8" fmla="*/ 5101088 w 6015920"/>
                <a:gd name="connsiteY8" fmla="*/ 6096419 h 6819166"/>
                <a:gd name="connsiteX9" fmla="*/ 4546786 w 6015920"/>
                <a:gd name="connsiteY9" fmla="*/ 6797679 h 6819166"/>
                <a:gd name="connsiteX10" fmla="*/ 4525032 w 6015920"/>
                <a:gd name="connsiteY10" fmla="*/ 6819166 h 6819166"/>
                <a:gd name="connsiteX11" fmla="*/ 3362009 w 6015920"/>
                <a:gd name="connsiteY11" fmla="*/ 6819166 h 6819166"/>
                <a:gd name="connsiteX12" fmla="*/ 3559506 w 6015920"/>
                <a:gd name="connsiteY12" fmla="*/ 6694254 h 6819166"/>
                <a:gd name="connsiteX13" fmla="*/ 4499295 w 6015920"/>
                <a:gd name="connsiteY13" fmla="*/ 5685109 h 6819166"/>
                <a:gd name="connsiteX14" fmla="*/ 4763752 w 6015920"/>
                <a:gd name="connsiteY14" fmla="*/ 5310428 h 6819166"/>
                <a:gd name="connsiteX15" fmla="*/ 5288592 w 6015920"/>
                <a:gd name="connsiteY15" fmla="*/ 4129828 h 6819166"/>
                <a:gd name="connsiteX16" fmla="*/ 4971477 w 6015920"/>
                <a:gd name="connsiteY16" fmla="*/ 2858526 h 6819166"/>
                <a:gd name="connsiteX17" fmla="*/ 4096938 w 6015920"/>
                <a:gd name="connsiteY17" fmla="*/ 1766138 h 6819166"/>
                <a:gd name="connsiteX18" fmla="*/ 2832696 w 6015920"/>
                <a:gd name="connsiteY18" fmla="*/ 1008719 h 6819166"/>
                <a:gd name="connsiteX19" fmla="*/ 1409171 w 6015920"/>
                <a:gd name="connsiteY19" fmla="*/ 732948 h 6819166"/>
                <a:gd name="connsiteX20" fmla="*/ 189877 w 6015920"/>
                <a:gd name="connsiteY20" fmla="*/ 989377 h 6819166"/>
                <a:gd name="connsiteX21" fmla="*/ 0 w 6015920"/>
                <a:gd name="connsiteY21" fmla="*/ 1091881 h 6819166"/>
                <a:gd name="connsiteX22" fmla="*/ 0 w 6015920"/>
                <a:gd name="connsiteY22" fmla="*/ 273645 h 6819166"/>
                <a:gd name="connsiteX23" fmla="*/ 53152 w 6015920"/>
                <a:gd name="connsiteY23" fmla="*/ 250589 h 6819166"/>
                <a:gd name="connsiteX24" fmla="*/ 1408589 w 6015920"/>
                <a:gd name="connsiteY24" fmla="*/ 0 h 681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15920" h="6819166">
                  <a:moveTo>
                    <a:pt x="0" y="6143989"/>
                  </a:moveTo>
                  <a:lnTo>
                    <a:pt x="134018" y="6248665"/>
                  </a:lnTo>
                  <a:cubicBezTo>
                    <a:pt x="404095" y="6461250"/>
                    <a:pt x="645672" y="6645215"/>
                    <a:pt x="880799" y="6790482"/>
                  </a:cubicBezTo>
                  <a:lnTo>
                    <a:pt x="929680" y="6819166"/>
                  </a:lnTo>
                  <a:lnTo>
                    <a:pt x="0" y="6819166"/>
                  </a:lnTo>
                  <a:close/>
                  <a:moveTo>
                    <a:pt x="1408589" y="0"/>
                  </a:moveTo>
                  <a:lnTo>
                    <a:pt x="1409171" y="294"/>
                  </a:lnTo>
                  <a:cubicBezTo>
                    <a:pt x="3696325" y="294"/>
                    <a:pt x="6015920" y="1849221"/>
                    <a:pt x="6015920" y="4129828"/>
                  </a:cubicBezTo>
                  <a:cubicBezTo>
                    <a:pt x="6015920" y="4985129"/>
                    <a:pt x="5545048" y="5437324"/>
                    <a:pt x="5101088" y="6096419"/>
                  </a:cubicBezTo>
                  <a:cubicBezTo>
                    <a:pt x="4927721" y="6353993"/>
                    <a:pt x="4744312" y="6588925"/>
                    <a:pt x="4546786" y="6797679"/>
                  </a:cubicBezTo>
                  <a:lnTo>
                    <a:pt x="4525032" y="6819166"/>
                  </a:lnTo>
                  <a:lnTo>
                    <a:pt x="3362009" y="6819166"/>
                  </a:lnTo>
                  <a:lnTo>
                    <a:pt x="3559506" y="6694254"/>
                  </a:lnTo>
                  <a:cubicBezTo>
                    <a:pt x="3895644" y="6458563"/>
                    <a:pt x="4202210" y="6126161"/>
                    <a:pt x="4499295" y="5685109"/>
                  </a:cubicBezTo>
                  <a:cubicBezTo>
                    <a:pt x="4589775" y="5550592"/>
                    <a:pt x="4678218" y="5428532"/>
                    <a:pt x="4763752" y="5310428"/>
                  </a:cubicBezTo>
                  <a:cubicBezTo>
                    <a:pt x="5118251" y="4820868"/>
                    <a:pt x="5288592" y="4566198"/>
                    <a:pt x="5288592" y="4129828"/>
                  </a:cubicBezTo>
                  <a:cubicBezTo>
                    <a:pt x="5288592" y="3696828"/>
                    <a:pt x="5181966" y="3269106"/>
                    <a:pt x="4971477" y="2858526"/>
                  </a:cubicBezTo>
                  <a:cubicBezTo>
                    <a:pt x="4765643" y="2456885"/>
                    <a:pt x="4471366" y="2089240"/>
                    <a:pt x="4096938" y="1766138"/>
                  </a:cubicBezTo>
                  <a:cubicBezTo>
                    <a:pt x="3720910" y="1443697"/>
                    <a:pt x="3293474" y="1187604"/>
                    <a:pt x="2832696" y="1008719"/>
                  </a:cubicBezTo>
                  <a:cubicBezTo>
                    <a:pt x="2360806" y="825703"/>
                    <a:pt x="1881933" y="732948"/>
                    <a:pt x="1409171" y="732948"/>
                  </a:cubicBezTo>
                  <a:cubicBezTo>
                    <a:pt x="963609" y="732948"/>
                    <a:pt x="553251" y="819255"/>
                    <a:pt x="189877" y="989377"/>
                  </a:cubicBezTo>
                  <a:lnTo>
                    <a:pt x="0" y="1091881"/>
                  </a:lnTo>
                  <a:lnTo>
                    <a:pt x="0" y="273645"/>
                  </a:lnTo>
                  <a:lnTo>
                    <a:pt x="53152" y="250589"/>
                  </a:lnTo>
                  <a:cubicBezTo>
                    <a:pt x="457881" y="88474"/>
                    <a:pt x="911201" y="0"/>
                    <a:pt x="1408589"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3" name="Freeform: Shape 12">
              <a:extLst>
                <a:ext uri="{FF2B5EF4-FFF2-40B4-BE49-F238E27FC236}">
                  <a16:creationId xmlns:a16="http://schemas.microsoft.com/office/drawing/2014/main" id="{4E3C2B3B-4414-484B-8914-7CB18736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9880"/>
              <a:ext cx="5997097" cy="6768121"/>
            </a:xfrm>
            <a:custGeom>
              <a:avLst/>
              <a:gdLst>
                <a:gd name="connsiteX0" fmla="*/ 0 w 5997097"/>
                <a:gd name="connsiteY0" fmla="*/ 5929955 h 6768121"/>
                <a:gd name="connsiteX1" fmla="*/ 204947 w 5997097"/>
                <a:gd name="connsiteY1" fmla="*/ 6088753 h 6768121"/>
                <a:gd name="connsiteX2" fmla="*/ 1135927 w 5997097"/>
                <a:gd name="connsiteY2" fmla="*/ 6730112 h 6768121"/>
                <a:gd name="connsiteX3" fmla="*/ 1219620 w 5997097"/>
                <a:gd name="connsiteY3" fmla="*/ 6768121 h 6768121"/>
                <a:gd name="connsiteX4" fmla="*/ 0 w 5997097"/>
                <a:gd name="connsiteY4" fmla="*/ 6768121 h 6768121"/>
                <a:gd name="connsiteX5" fmla="*/ 1389767 w 5997097"/>
                <a:gd name="connsiteY5" fmla="*/ 0 h 6768121"/>
                <a:gd name="connsiteX6" fmla="*/ 1390348 w 5997097"/>
                <a:gd name="connsiteY6" fmla="*/ 292 h 6768121"/>
                <a:gd name="connsiteX7" fmla="*/ 5997097 w 5997097"/>
                <a:gd name="connsiteY7" fmla="*/ 4099802 h 6768121"/>
                <a:gd name="connsiteX8" fmla="*/ 5082265 w 5997097"/>
                <a:gd name="connsiteY8" fmla="*/ 6052096 h 6768121"/>
                <a:gd name="connsiteX9" fmla="*/ 4527964 w 5997097"/>
                <a:gd name="connsiteY9" fmla="*/ 6748257 h 6768121"/>
                <a:gd name="connsiteX10" fmla="*/ 4507706 w 5997097"/>
                <a:gd name="connsiteY10" fmla="*/ 6768121 h 6768121"/>
                <a:gd name="connsiteX11" fmla="*/ 3011909 w 5997097"/>
                <a:gd name="connsiteY11" fmla="*/ 6768121 h 6768121"/>
                <a:gd name="connsiteX12" fmla="*/ 3041514 w 5997097"/>
                <a:gd name="connsiteY12" fmla="*/ 6756841 h 6768121"/>
                <a:gd name="connsiteX13" fmla="*/ 3339587 w 5997097"/>
                <a:gd name="connsiteY13" fmla="*/ 6603120 h 6768121"/>
                <a:gd name="connsiteX14" fmla="*/ 4359591 w 5997097"/>
                <a:gd name="connsiteY14" fmla="*/ 5561878 h 6768121"/>
                <a:gd name="connsiteX15" fmla="*/ 4626956 w 5997097"/>
                <a:gd name="connsiteY15" fmla="*/ 5185850 h 6768121"/>
                <a:gd name="connsiteX16" fmla="*/ 5124303 w 5997097"/>
                <a:gd name="connsiteY16" fmla="*/ 4099802 h 6768121"/>
                <a:gd name="connsiteX17" fmla="*/ 4823481 w 5997097"/>
                <a:gd name="connsiteY17" fmla="*/ 2904512 h 6768121"/>
                <a:gd name="connsiteX18" fmla="*/ 3983561 w 5997097"/>
                <a:gd name="connsiteY18" fmla="*/ 1863706 h 6768121"/>
                <a:gd name="connsiteX19" fmla="*/ 2761651 w 5997097"/>
                <a:gd name="connsiteY19" fmla="*/ 1136378 h 6768121"/>
                <a:gd name="connsiteX20" fmla="*/ 1390348 w 5997097"/>
                <a:gd name="connsiteY20" fmla="*/ 873085 h 6768121"/>
                <a:gd name="connsiteX21" fmla="*/ 232295 w 5997097"/>
                <a:gd name="connsiteY21" fmla="*/ 1114121 h 6768121"/>
                <a:gd name="connsiteX22" fmla="*/ 0 w 5997097"/>
                <a:gd name="connsiteY22" fmla="*/ 1238681 h 6768121"/>
                <a:gd name="connsiteX23" fmla="*/ 0 w 5997097"/>
                <a:gd name="connsiteY23" fmla="*/ 263550 h 6768121"/>
                <a:gd name="connsiteX24" fmla="*/ 34329 w 5997097"/>
                <a:gd name="connsiteY24" fmla="*/ 248767 h 6768121"/>
                <a:gd name="connsiteX25" fmla="*/ 1389767 w 5997097"/>
                <a:gd name="connsiteY25" fmla="*/ 0 h 676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7097" h="6768121">
                  <a:moveTo>
                    <a:pt x="0" y="5929955"/>
                  </a:moveTo>
                  <a:lnTo>
                    <a:pt x="204947" y="6088753"/>
                  </a:lnTo>
                  <a:cubicBezTo>
                    <a:pt x="536028" y="6347537"/>
                    <a:pt x="834815" y="6574463"/>
                    <a:pt x="1135927" y="6730112"/>
                  </a:cubicBezTo>
                  <a:lnTo>
                    <a:pt x="1219620" y="6768121"/>
                  </a:lnTo>
                  <a:lnTo>
                    <a:pt x="0" y="6768121"/>
                  </a:lnTo>
                  <a:close/>
                  <a:moveTo>
                    <a:pt x="1389767" y="0"/>
                  </a:moveTo>
                  <a:lnTo>
                    <a:pt x="1390348" y="292"/>
                  </a:lnTo>
                  <a:cubicBezTo>
                    <a:pt x="3677502" y="292"/>
                    <a:pt x="5997097" y="1835776"/>
                    <a:pt x="5997097" y="4099802"/>
                  </a:cubicBezTo>
                  <a:cubicBezTo>
                    <a:pt x="5997097" y="4948885"/>
                    <a:pt x="5526225" y="5397792"/>
                    <a:pt x="5082265" y="6052096"/>
                  </a:cubicBezTo>
                  <a:cubicBezTo>
                    <a:pt x="4908898" y="6307797"/>
                    <a:pt x="4725489" y="6541021"/>
                    <a:pt x="4527964" y="6748257"/>
                  </a:cubicBezTo>
                  <a:lnTo>
                    <a:pt x="4507706" y="6768121"/>
                  </a:lnTo>
                  <a:lnTo>
                    <a:pt x="3011909" y="6768121"/>
                  </a:lnTo>
                  <a:lnTo>
                    <a:pt x="3041514" y="6756841"/>
                  </a:lnTo>
                  <a:cubicBezTo>
                    <a:pt x="3144608" y="6713092"/>
                    <a:pt x="3243834" y="6661888"/>
                    <a:pt x="3339587" y="6603120"/>
                  </a:cubicBezTo>
                  <a:cubicBezTo>
                    <a:pt x="3700923" y="6381722"/>
                    <a:pt x="4034475" y="6041040"/>
                    <a:pt x="4359591" y="5561878"/>
                  </a:cubicBezTo>
                  <a:cubicBezTo>
                    <a:pt x="4451526" y="5426449"/>
                    <a:pt x="4540696" y="5304113"/>
                    <a:pt x="4626956" y="5185850"/>
                  </a:cubicBezTo>
                  <a:cubicBezTo>
                    <a:pt x="4972001" y="4713668"/>
                    <a:pt x="5124303" y="4488342"/>
                    <a:pt x="5124303" y="4099802"/>
                  </a:cubicBezTo>
                  <a:cubicBezTo>
                    <a:pt x="5124303" y="3693373"/>
                    <a:pt x="5022478" y="3291306"/>
                    <a:pt x="4823481" y="2904512"/>
                  </a:cubicBezTo>
                  <a:cubicBezTo>
                    <a:pt x="4628994" y="2527756"/>
                    <a:pt x="4338498" y="2167874"/>
                    <a:pt x="3983561" y="1863706"/>
                  </a:cubicBezTo>
                  <a:cubicBezTo>
                    <a:pt x="3620116" y="1554184"/>
                    <a:pt x="3207009" y="1308274"/>
                    <a:pt x="2761651" y="1136378"/>
                  </a:cubicBezTo>
                  <a:cubicBezTo>
                    <a:pt x="2312890" y="964438"/>
                    <a:pt x="1838235" y="873085"/>
                    <a:pt x="1390348" y="873085"/>
                  </a:cubicBezTo>
                  <a:cubicBezTo>
                    <a:pt x="966023" y="873085"/>
                    <a:pt x="576467" y="954255"/>
                    <a:pt x="232295" y="1114121"/>
                  </a:cubicBezTo>
                  <a:lnTo>
                    <a:pt x="0" y="1238681"/>
                  </a:lnTo>
                  <a:lnTo>
                    <a:pt x="0" y="263550"/>
                  </a:lnTo>
                  <a:lnTo>
                    <a:pt x="34329" y="248767"/>
                  </a:lnTo>
                  <a:cubicBezTo>
                    <a:pt x="439058" y="87831"/>
                    <a:pt x="892378" y="0"/>
                    <a:pt x="138976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4" name="Freeform: Shape 13">
              <a:extLst>
                <a:ext uri="{FF2B5EF4-FFF2-40B4-BE49-F238E27FC236}">
                  <a16:creationId xmlns:a16="http://schemas.microsoft.com/office/drawing/2014/main" id="{AFB69BCB-EE83-44E6-8C11-3344C73D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423049" cy="6857275"/>
            </a:xfrm>
            <a:custGeom>
              <a:avLst/>
              <a:gdLst>
                <a:gd name="connsiteX0" fmla="*/ 3207935 w 6423049"/>
                <a:gd name="connsiteY0" fmla="*/ 0 h 6857275"/>
                <a:gd name="connsiteX1" fmla="*/ 6423049 w 6423049"/>
                <a:gd name="connsiteY1" fmla="*/ 0 h 6857275"/>
                <a:gd name="connsiteX2" fmla="*/ 6423049 w 6423049"/>
                <a:gd name="connsiteY2" fmla="*/ 6857275 h 6857275"/>
                <a:gd name="connsiteX3" fmla="*/ 5115455 w 6423049"/>
                <a:gd name="connsiteY3" fmla="*/ 6857275 h 6857275"/>
                <a:gd name="connsiteX4" fmla="*/ 5327016 w 6423049"/>
                <a:gd name="connsiteY4" fmla="*/ 6576778 h 6857275"/>
                <a:gd name="connsiteX5" fmla="*/ 6096492 w 6423049"/>
                <a:gd name="connsiteY5" fmla="*/ 4101445 h 6857275"/>
                <a:gd name="connsiteX6" fmla="*/ 3253269 w 6423049"/>
                <a:gd name="connsiteY6" fmla="*/ 15400 h 6857275"/>
                <a:gd name="connsiteX7" fmla="*/ 0 w 6423049"/>
                <a:gd name="connsiteY7" fmla="*/ 0 h 6857275"/>
                <a:gd name="connsiteX8" fmla="*/ 318887 w 6423049"/>
                <a:gd name="connsiteY8" fmla="*/ 0 h 6857275"/>
                <a:gd name="connsiteX9" fmla="*/ 273553 w 6423049"/>
                <a:gd name="connsiteY9" fmla="*/ 15400 h 6857275"/>
                <a:gd name="connsiteX10" fmla="*/ 76780 w 6423049"/>
                <a:gd name="connsiteY10" fmla="*/ 93287 h 6857275"/>
                <a:gd name="connsiteX11" fmla="*/ 0 w 6423049"/>
                <a:gd name="connsiteY11" fmla="*/ 128134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3049" h="6857275">
                  <a:moveTo>
                    <a:pt x="3207935" y="0"/>
                  </a:moveTo>
                  <a:lnTo>
                    <a:pt x="6423049" y="0"/>
                  </a:lnTo>
                  <a:lnTo>
                    <a:pt x="6423049" y="6857275"/>
                  </a:lnTo>
                  <a:lnTo>
                    <a:pt x="5115455" y="6857275"/>
                  </a:lnTo>
                  <a:lnTo>
                    <a:pt x="5327016" y="6576778"/>
                  </a:lnTo>
                  <a:cubicBezTo>
                    <a:pt x="5812196" y="5874153"/>
                    <a:pt x="6096492" y="5021129"/>
                    <a:pt x="6096492" y="4101445"/>
                  </a:cubicBezTo>
                  <a:cubicBezTo>
                    <a:pt x="6096492" y="2224539"/>
                    <a:pt x="4912418" y="625268"/>
                    <a:pt x="3253269" y="15400"/>
                  </a:cubicBezTo>
                  <a:close/>
                  <a:moveTo>
                    <a:pt x="0" y="0"/>
                  </a:moveTo>
                  <a:lnTo>
                    <a:pt x="318887" y="0"/>
                  </a:lnTo>
                  <a:lnTo>
                    <a:pt x="273553" y="15400"/>
                  </a:lnTo>
                  <a:cubicBezTo>
                    <a:pt x="207186" y="39794"/>
                    <a:pt x="141580" y="65772"/>
                    <a:pt x="76780" y="93287"/>
                  </a:cubicBezTo>
                  <a:lnTo>
                    <a:pt x="0" y="1281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5" name="Freeform: Shape 14">
              <a:extLst>
                <a:ext uri="{FF2B5EF4-FFF2-40B4-BE49-F238E27FC236}">
                  <a16:creationId xmlns:a16="http://schemas.microsoft.com/office/drawing/2014/main" id="{98E9BA58-2C07-4CA1-99C2-7738FBA37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158587" cy="6857275"/>
            </a:xfrm>
            <a:custGeom>
              <a:avLst/>
              <a:gdLst>
                <a:gd name="connsiteX0" fmla="*/ 233278 w 6158587"/>
                <a:gd name="connsiteY0" fmla="*/ 0 h 6857275"/>
                <a:gd name="connsiteX1" fmla="*/ 3441063 w 6158587"/>
                <a:gd name="connsiteY1" fmla="*/ 0 h 6857275"/>
                <a:gd name="connsiteX2" fmla="*/ 3535825 w 6158587"/>
                <a:gd name="connsiteY2" fmla="*/ 38136 h 6857275"/>
                <a:gd name="connsiteX3" fmla="*/ 6158587 w 6158587"/>
                <a:gd name="connsiteY3" fmla="*/ 4076179 h 6857275"/>
                <a:gd name="connsiteX4" fmla="*/ 5573039 w 6158587"/>
                <a:gd name="connsiteY4" fmla="*/ 6283960 h 6857275"/>
                <a:gd name="connsiteX5" fmla="*/ 5222761 w 6158587"/>
                <a:gd name="connsiteY5" fmla="*/ 6804016 h 6857275"/>
                <a:gd name="connsiteX6" fmla="*/ 5179011 w 6158587"/>
                <a:gd name="connsiteY6" fmla="*/ 6857275 h 6857275"/>
                <a:gd name="connsiteX7" fmla="*/ 4477061 w 6158587"/>
                <a:gd name="connsiteY7" fmla="*/ 6857275 h 6857275"/>
                <a:gd name="connsiteX8" fmla="*/ 4532922 w 6158587"/>
                <a:gd name="connsiteY8" fmla="*/ 6798071 h 6857275"/>
                <a:gd name="connsiteX9" fmla="*/ 4660563 w 6158587"/>
                <a:gd name="connsiteY9" fmla="*/ 6651672 h 6857275"/>
                <a:gd name="connsiteX10" fmla="*/ 4772511 w 6158587"/>
                <a:gd name="connsiteY10" fmla="*/ 6513379 h 6857275"/>
                <a:gd name="connsiteX11" fmla="*/ 4781959 w 6158587"/>
                <a:gd name="connsiteY11" fmla="*/ 6501404 h 6857275"/>
                <a:gd name="connsiteX12" fmla="*/ 4800713 w 6158587"/>
                <a:gd name="connsiteY12" fmla="*/ 6476578 h 6857275"/>
                <a:gd name="connsiteX13" fmla="*/ 4897916 w 6158587"/>
                <a:gd name="connsiteY13" fmla="*/ 6345878 h 6857275"/>
                <a:gd name="connsiteX14" fmla="*/ 4953461 w 6158587"/>
                <a:gd name="connsiteY14" fmla="*/ 6268773 h 6857275"/>
                <a:gd name="connsiteX15" fmla="*/ 5015304 w 6158587"/>
                <a:gd name="connsiteY15" fmla="*/ 6182904 h 6857275"/>
                <a:gd name="connsiteX16" fmla="*/ 5136557 w 6158587"/>
                <a:gd name="connsiteY16" fmla="*/ 6021245 h 6857275"/>
                <a:gd name="connsiteX17" fmla="*/ 5232471 w 6158587"/>
                <a:gd name="connsiteY17" fmla="*/ 5895802 h 6857275"/>
                <a:gd name="connsiteX18" fmla="*/ 5377488 w 6158587"/>
                <a:gd name="connsiteY18" fmla="*/ 5704644 h 6857275"/>
                <a:gd name="connsiteX19" fmla="*/ 5492012 w 6158587"/>
                <a:gd name="connsiteY19" fmla="*/ 5545320 h 6857275"/>
                <a:gd name="connsiteX20" fmla="*/ 5598378 w 6158587"/>
                <a:gd name="connsiteY20" fmla="*/ 5383077 h 6857275"/>
                <a:gd name="connsiteX21" fmla="*/ 5694293 w 6158587"/>
                <a:gd name="connsiteY21" fmla="*/ 5215869 h 6857275"/>
                <a:gd name="connsiteX22" fmla="*/ 5726646 w 6158587"/>
                <a:gd name="connsiteY22" fmla="*/ 5151759 h 6857275"/>
                <a:gd name="connsiteX23" fmla="*/ 5736953 w 6158587"/>
                <a:gd name="connsiteY23" fmla="*/ 5130730 h 6857275"/>
                <a:gd name="connsiteX24" fmla="*/ 5748406 w 6158587"/>
                <a:gd name="connsiteY24" fmla="*/ 5105613 h 6857275"/>
                <a:gd name="connsiteX25" fmla="*/ 5775318 w 6158587"/>
                <a:gd name="connsiteY25" fmla="*/ 5043695 h 6857275"/>
                <a:gd name="connsiteX26" fmla="*/ 5887267 w 6158587"/>
                <a:gd name="connsiteY26" fmla="*/ 4677444 h 6857275"/>
                <a:gd name="connsiteX27" fmla="*/ 5925776 w 6158587"/>
                <a:gd name="connsiteY27" fmla="*/ 4291476 h 6857275"/>
                <a:gd name="connsiteX28" fmla="*/ 5837592 w 6158587"/>
                <a:gd name="connsiteY28" fmla="*/ 3514285 h 6857275"/>
                <a:gd name="connsiteX29" fmla="*/ 5728651 w 6158587"/>
                <a:gd name="connsiteY29" fmla="*/ 3139270 h 6857275"/>
                <a:gd name="connsiteX30" fmla="*/ 5728651 w 6158587"/>
                <a:gd name="connsiteY30" fmla="*/ 3138540 h 6857275"/>
                <a:gd name="connsiteX31" fmla="*/ 5707749 w 6158587"/>
                <a:gd name="connsiteY31" fmla="*/ 3080127 h 6857275"/>
                <a:gd name="connsiteX32" fmla="*/ 5695151 w 6158587"/>
                <a:gd name="connsiteY32" fmla="*/ 3046393 h 6857275"/>
                <a:gd name="connsiteX33" fmla="*/ 5662512 w 6158587"/>
                <a:gd name="connsiteY33" fmla="*/ 2963300 h 6857275"/>
                <a:gd name="connsiteX34" fmla="*/ 5659648 w 6158587"/>
                <a:gd name="connsiteY34" fmla="*/ 2956436 h 6857275"/>
                <a:gd name="connsiteX35" fmla="*/ 5641039 w 6158587"/>
                <a:gd name="connsiteY35" fmla="*/ 2911751 h 6857275"/>
                <a:gd name="connsiteX36" fmla="*/ 5621283 w 6158587"/>
                <a:gd name="connsiteY36" fmla="*/ 2867941 h 6857275"/>
                <a:gd name="connsiteX37" fmla="*/ 5581056 w 6158587"/>
                <a:gd name="connsiteY37" fmla="*/ 2780320 h 6857275"/>
                <a:gd name="connsiteX38" fmla="*/ 5397674 w 6158587"/>
                <a:gd name="connsiteY38" fmla="*/ 2438163 h 6857275"/>
                <a:gd name="connsiteX39" fmla="*/ 5182080 w 6158587"/>
                <a:gd name="connsiteY39" fmla="*/ 2116889 h 6857275"/>
                <a:gd name="connsiteX40" fmla="*/ 4676024 w 6158587"/>
                <a:gd name="connsiteY40" fmla="*/ 1540786 h 6857275"/>
                <a:gd name="connsiteX41" fmla="*/ 4391860 w 6158587"/>
                <a:gd name="connsiteY41" fmla="*/ 1286395 h 6857275"/>
                <a:gd name="connsiteX42" fmla="*/ 4318851 w 6158587"/>
                <a:gd name="connsiteY42" fmla="*/ 1226959 h 6857275"/>
                <a:gd name="connsiteX43" fmla="*/ 4306254 w 6158587"/>
                <a:gd name="connsiteY43" fmla="*/ 1216883 h 6857275"/>
                <a:gd name="connsiteX44" fmla="*/ 4244123 w 6158587"/>
                <a:gd name="connsiteY44" fmla="*/ 1168254 h 6857275"/>
                <a:gd name="connsiteX45" fmla="*/ 4092378 w 6158587"/>
                <a:gd name="connsiteY45" fmla="*/ 1055078 h 6857275"/>
                <a:gd name="connsiteX46" fmla="*/ 3449179 w 6158587"/>
                <a:gd name="connsiteY46" fmla="*/ 660348 h 6857275"/>
                <a:gd name="connsiteX47" fmla="*/ 3110758 w 6158587"/>
                <a:gd name="connsiteY47" fmla="*/ 500442 h 6857275"/>
                <a:gd name="connsiteX48" fmla="*/ 2762316 w 6158587"/>
                <a:gd name="connsiteY48" fmla="*/ 368135 h 6857275"/>
                <a:gd name="connsiteX49" fmla="*/ 2404426 w 6158587"/>
                <a:gd name="connsiteY49" fmla="*/ 264452 h 6857275"/>
                <a:gd name="connsiteX50" fmla="*/ 2040668 w 6158587"/>
                <a:gd name="connsiteY50" fmla="*/ 191435 h 6857275"/>
                <a:gd name="connsiteX51" fmla="*/ 1461459 w 6158587"/>
                <a:gd name="connsiteY51" fmla="*/ 147625 h 6857275"/>
                <a:gd name="connsiteX52" fmla="*/ 1300837 w 6158587"/>
                <a:gd name="connsiteY52" fmla="*/ 150983 h 6857275"/>
                <a:gd name="connsiteX53" fmla="*/ 932928 w 6158587"/>
                <a:gd name="connsiteY53" fmla="*/ 183842 h 6857275"/>
                <a:gd name="connsiteX54" fmla="*/ 568022 w 6158587"/>
                <a:gd name="connsiteY54" fmla="*/ 256858 h 6857275"/>
                <a:gd name="connsiteX55" fmla="*/ 39597 w 6158587"/>
                <a:gd name="connsiteY55" fmla="*/ 447169 h 6857275"/>
                <a:gd name="connsiteX56" fmla="*/ 0 w 6158587"/>
                <a:gd name="connsiteY56" fmla="*/ 467328 h 6857275"/>
                <a:gd name="connsiteX57" fmla="*/ 0 w 6158587"/>
                <a:gd name="connsiteY57" fmla="*/ 112255 h 6857275"/>
                <a:gd name="connsiteX58" fmla="*/ 79310 w 6158587"/>
                <a:gd name="connsiteY58" fmla="*/ 70390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158587" h="6857275">
                  <a:moveTo>
                    <a:pt x="233278" y="0"/>
                  </a:moveTo>
                  <a:lnTo>
                    <a:pt x="3441063" y="0"/>
                  </a:lnTo>
                  <a:lnTo>
                    <a:pt x="3535825" y="38136"/>
                  </a:lnTo>
                  <a:cubicBezTo>
                    <a:pt x="5077434" y="703644"/>
                    <a:pt x="6158926" y="2261149"/>
                    <a:pt x="6158587" y="4076179"/>
                  </a:cubicBezTo>
                  <a:cubicBezTo>
                    <a:pt x="6158441" y="4852011"/>
                    <a:pt x="5956378" y="5613884"/>
                    <a:pt x="5573039" y="6283960"/>
                  </a:cubicBezTo>
                  <a:cubicBezTo>
                    <a:pt x="5468266" y="6466229"/>
                    <a:pt x="5351134" y="6639962"/>
                    <a:pt x="5222761" y="6804016"/>
                  </a:cubicBezTo>
                  <a:lnTo>
                    <a:pt x="5179011" y="6857275"/>
                  </a:lnTo>
                  <a:lnTo>
                    <a:pt x="4477061" y="6857275"/>
                  </a:lnTo>
                  <a:lnTo>
                    <a:pt x="4532922" y="6798071"/>
                  </a:lnTo>
                  <a:cubicBezTo>
                    <a:pt x="4575851" y="6750793"/>
                    <a:pt x="4618547" y="6701908"/>
                    <a:pt x="4660563" y="6651672"/>
                  </a:cubicBezTo>
                  <a:cubicBezTo>
                    <a:pt x="4698786" y="6606693"/>
                    <a:pt x="4736294" y="6559232"/>
                    <a:pt x="4772511" y="6513379"/>
                  </a:cubicBezTo>
                  <a:lnTo>
                    <a:pt x="4781959" y="6501404"/>
                  </a:lnTo>
                  <a:lnTo>
                    <a:pt x="4800713" y="6476578"/>
                  </a:lnTo>
                  <a:cubicBezTo>
                    <a:pt x="4833067" y="6434082"/>
                    <a:pt x="4866565" y="6389979"/>
                    <a:pt x="4897916" y="6345878"/>
                  </a:cubicBezTo>
                  <a:cubicBezTo>
                    <a:pt x="4916097" y="6321199"/>
                    <a:pt x="4934277" y="6295788"/>
                    <a:pt x="4953461" y="6268773"/>
                  </a:cubicBezTo>
                  <a:cubicBezTo>
                    <a:pt x="4972643" y="6241756"/>
                    <a:pt x="4994547" y="6211234"/>
                    <a:pt x="5015304" y="6182904"/>
                  </a:cubicBezTo>
                  <a:cubicBezTo>
                    <a:pt x="5059253" y="6123177"/>
                    <a:pt x="5103202" y="6065201"/>
                    <a:pt x="5136557" y="6021245"/>
                  </a:cubicBezTo>
                  <a:cubicBezTo>
                    <a:pt x="5169913" y="5977289"/>
                    <a:pt x="5200977" y="5936836"/>
                    <a:pt x="5232471" y="5895802"/>
                  </a:cubicBezTo>
                  <a:cubicBezTo>
                    <a:pt x="5280429" y="5833299"/>
                    <a:pt x="5330104" y="5768607"/>
                    <a:pt x="5377488" y="5704644"/>
                  </a:cubicBezTo>
                  <a:cubicBezTo>
                    <a:pt x="5414708" y="5654117"/>
                    <a:pt x="5454220" y="5600229"/>
                    <a:pt x="5492012" y="5545320"/>
                  </a:cubicBezTo>
                  <a:cubicBezTo>
                    <a:pt x="5532669" y="5485739"/>
                    <a:pt x="5566453" y="5435067"/>
                    <a:pt x="5598378" y="5383077"/>
                  </a:cubicBezTo>
                  <a:cubicBezTo>
                    <a:pt x="5639177" y="5317217"/>
                    <a:pt x="5668668" y="5266250"/>
                    <a:pt x="5694293" y="5215869"/>
                  </a:cubicBezTo>
                  <a:cubicBezTo>
                    <a:pt x="5705458" y="5195133"/>
                    <a:pt x="5715765" y="5174104"/>
                    <a:pt x="5726646" y="5151759"/>
                  </a:cubicBezTo>
                  <a:lnTo>
                    <a:pt x="5736953" y="5130730"/>
                  </a:lnTo>
                  <a:cubicBezTo>
                    <a:pt x="5740675" y="5122261"/>
                    <a:pt x="5744540" y="5113938"/>
                    <a:pt x="5748406" y="5105613"/>
                  </a:cubicBezTo>
                  <a:cubicBezTo>
                    <a:pt x="5757997" y="5084293"/>
                    <a:pt x="5767159" y="5064140"/>
                    <a:pt x="5775318" y="5043695"/>
                  </a:cubicBezTo>
                  <a:cubicBezTo>
                    <a:pt x="5824718" y="4925802"/>
                    <a:pt x="5862228" y="4803091"/>
                    <a:pt x="5887267" y="4677444"/>
                  </a:cubicBezTo>
                  <a:cubicBezTo>
                    <a:pt x="5911983" y="4550307"/>
                    <a:pt x="5924876" y="4421080"/>
                    <a:pt x="5925776" y="4291476"/>
                  </a:cubicBezTo>
                  <a:cubicBezTo>
                    <a:pt x="5925724" y="4029813"/>
                    <a:pt x="5896133" y="3769041"/>
                    <a:pt x="5837592" y="3514285"/>
                  </a:cubicBezTo>
                  <a:cubicBezTo>
                    <a:pt x="5808496" y="3387220"/>
                    <a:pt x="5772120" y="3261997"/>
                    <a:pt x="5728651" y="3139270"/>
                  </a:cubicBezTo>
                  <a:lnTo>
                    <a:pt x="5728651" y="3138540"/>
                  </a:lnTo>
                  <a:cubicBezTo>
                    <a:pt x="5722351" y="3119409"/>
                    <a:pt x="5715193" y="3100717"/>
                    <a:pt x="5707749" y="3080127"/>
                  </a:cubicBezTo>
                  <a:cubicBezTo>
                    <a:pt x="5703455" y="3068883"/>
                    <a:pt x="5699302" y="3057637"/>
                    <a:pt x="5695151" y="3046393"/>
                  </a:cubicBezTo>
                  <a:cubicBezTo>
                    <a:pt x="5685131" y="3018793"/>
                    <a:pt x="5674107" y="2991778"/>
                    <a:pt x="5662512" y="2963300"/>
                  </a:cubicBezTo>
                  <a:lnTo>
                    <a:pt x="5659648" y="2956436"/>
                  </a:lnTo>
                  <a:lnTo>
                    <a:pt x="5641039" y="2911751"/>
                  </a:lnTo>
                  <a:lnTo>
                    <a:pt x="5621283" y="2867941"/>
                  </a:lnTo>
                  <a:cubicBezTo>
                    <a:pt x="5609687" y="2841362"/>
                    <a:pt x="5595944" y="2810548"/>
                    <a:pt x="5581056" y="2780320"/>
                  </a:cubicBezTo>
                  <a:cubicBezTo>
                    <a:pt x="5530665" y="2672839"/>
                    <a:pt x="5470683" y="2561270"/>
                    <a:pt x="5397674" y="2438163"/>
                  </a:cubicBezTo>
                  <a:cubicBezTo>
                    <a:pt x="5332395" y="2330974"/>
                    <a:pt x="5259814" y="2222909"/>
                    <a:pt x="5182080" y="2116889"/>
                  </a:cubicBezTo>
                  <a:cubicBezTo>
                    <a:pt x="5029667" y="1910602"/>
                    <a:pt x="4860375" y="1717880"/>
                    <a:pt x="4676024" y="1540786"/>
                  </a:cubicBezTo>
                  <a:cubicBezTo>
                    <a:pt x="4590130" y="1458131"/>
                    <a:pt x="4497795" y="1374893"/>
                    <a:pt x="4391860" y="1286395"/>
                  </a:cubicBezTo>
                  <a:cubicBezTo>
                    <a:pt x="4370530" y="1268433"/>
                    <a:pt x="4345334" y="1247404"/>
                    <a:pt x="4318851" y="1226959"/>
                  </a:cubicBezTo>
                  <a:lnTo>
                    <a:pt x="4306254" y="1216883"/>
                  </a:lnTo>
                  <a:cubicBezTo>
                    <a:pt x="4285925" y="1200673"/>
                    <a:pt x="4264880" y="1183880"/>
                    <a:pt x="4244123" y="1168254"/>
                  </a:cubicBezTo>
                  <a:cubicBezTo>
                    <a:pt x="4189438" y="1125467"/>
                    <a:pt x="4134322" y="1085307"/>
                    <a:pt x="4092378" y="1055078"/>
                  </a:cubicBezTo>
                  <a:cubicBezTo>
                    <a:pt x="3887264" y="908357"/>
                    <a:pt x="3672344" y="776461"/>
                    <a:pt x="3449179" y="660348"/>
                  </a:cubicBezTo>
                  <a:cubicBezTo>
                    <a:pt x="3338519" y="602958"/>
                    <a:pt x="3224710" y="549071"/>
                    <a:pt x="3110758" y="500442"/>
                  </a:cubicBezTo>
                  <a:cubicBezTo>
                    <a:pt x="2996806" y="451812"/>
                    <a:pt x="2879991" y="407565"/>
                    <a:pt x="2762316" y="368135"/>
                  </a:cubicBezTo>
                  <a:cubicBezTo>
                    <a:pt x="2649508" y="330312"/>
                    <a:pt x="2529403" y="295119"/>
                    <a:pt x="2404426" y="264452"/>
                  </a:cubicBezTo>
                  <a:cubicBezTo>
                    <a:pt x="2288900" y="236121"/>
                    <a:pt x="2166502" y="211733"/>
                    <a:pt x="2040668" y="191435"/>
                  </a:cubicBezTo>
                  <a:cubicBezTo>
                    <a:pt x="1848910" y="162425"/>
                    <a:pt x="1655321" y="147782"/>
                    <a:pt x="1461459" y="147625"/>
                  </a:cubicBezTo>
                  <a:cubicBezTo>
                    <a:pt x="1408061" y="147625"/>
                    <a:pt x="1354092" y="148794"/>
                    <a:pt x="1300837" y="150983"/>
                  </a:cubicBezTo>
                  <a:cubicBezTo>
                    <a:pt x="1177739" y="155618"/>
                    <a:pt x="1054939" y="166584"/>
                    <a:pt x="932928" y="183842"/>
                  </a:cubicBezTo>
                  <a:cubicBezTo>
                    <a:pt x="810083" y="201379"/>
                    <a:pt x="688259" y="225753"/>
                    <a:pt x="568022" y="256858"/>
                  </a:cubicBezTo>
                  <a:cubicBezTo>
                    <a:pt x="386369" y="303536"/>
                    <a:pt x="209474" y="367270"/>
                    <a:pt x="39597" y="447169"/>
                  </a:cubicBezTo>
                  <a:lnTo>
                    <a:pt x="0" y="467328"/>
                  </a:lnTo>
                  <a:lnTo>
                    <a:pt x="0" y="112255"/>
                  </a:lnTo>
                  <a:lnTo>
                    <a:pt x="79310" y="703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grpSp>
    </p:spTree>
    <p:extLst>
      <p:ext uri="{BB962C8B-B14F-4D97-AF65-F5344CB8AC3E}">
        <p14:creationId xmlns:p14="http://schemas.microsoft.com/office/powerpoint/2010/main" val="238707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4DB2-09F8-A848-1CF0-2080DF5BE030}"/>
              </a:ext>
            </a:extLst>
          </p:cNvPr>
          <p:cNvSpPr>
            <a:spLocks noGrp="1"/>
          </p:cNvSpPr>
          <p:nvPr>
            <p:ph type="title"/>
          </p:nvPr>
        </p:nvSpPr>
        <p:spPr>
          <a:xfrm>
            <a:off x="5506930" y="963680"/>
            <a:ext cx="5444382" cy="1402470"/>
          </a:xfrm>
        </p:spPr>
        <p:txBody>
          <a:bodyPr anchor="t">
            <a:normAutofit/>
          </a:bodyPr>
          <a:lstStyle/>
          <a:p>
            <a:r>
              <a:rPr lang="en-US" sz="3200">
                <a:cs typeface="Calibri Light"/>
              </a:rPr>
              <a:t>INTRODUCTION</a:t>
            </a:r>
            <a:endParaRPr lang="en-US" sz="3200"/>
          </a:p>
        </p:txBody>
      </p:sp>
      <p:pic>
        <p:nvPicPr>
          <p:cNvPr id="15" name="Picture 14" descr="Robot operating a machine">
            <a:extLst>
              <a:ext uri="{FF2B5EF4-FFF2-40B4-BE49-F238E27FC236}">
                <a16:creationId xmlns:a16="http://schemas.microsoft.com/office/drawing/2014/main" id="{FF81F427-911B-8216-D935-3D15DD3ACFE6}"/>
              </a:ext>
            </a:extLst>
          </p:cNvPr>
          <p:cNvPicPr>
            <a:picLocks noChangeAspect="1"/>
          </p:cNvPicPr>
          <p:nvPr/>
        </p:nvPicPr>
        <p:blipFill rotWithShape="1">
          <a:blip r:embed="rId2"/>
          <a:srcRect l="19958" r="22354" b="4"/>
          <a:stretch/>
        </p:blipFill>
        <p:spPr>
          <a:xfrm>
            <a:off x="-1" y="10"/>
            <a:ext cx="5151179" cy="6857990"/>
          </a:xfrm>
          <a:prstGeom prst="rect">
            <a:avLst/>
          </a:prstGeom>
        </p:spPr>
      </p:pic>
      <p:cxnSp>
        <p:nvCxnSpPr>
          <p:cNvPr id="16" name="Straight Connector 1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AA9FA55D-C07A-26EB-CD6A-DC2CBD3B1456}"/>
              </a:ext>
            </a:extLst>
          </p:cNvPr>
          <p:cNvSpPr>
            <a:spLocks noGrp="1"/>
          </p:cNvSpPr>
          <p:nvPr>
            <p:ph idx="1"/>
          </p:nvPr>
        </p:nvSpPr>
        <p:spPr>
          <a:xfrm>
            <a:off x="5313202" y="1666482"/>
            <a:ext cx="6761736" cy="5018341"/>
          </a:xfrm>
        </p:spPr>
        <p:txBody>
          <a:bodyPr vert="horz" lIns="91440" tIns="45720" rIns="91440" bIns="45720" rtlCol="0" anchor="t">
            <a:noAutofit/>
          </a:bodyPr>
          <a:lstStyle/>
          <a:p>
            <a:r>
              <a:rPr lang="en-US" sz="2000" dirty="0">
                <a:ea typeface="+mn-lt"/>
                <a:cs typeface="+mn-lt"/>
              </a:rPr>
              <a:t>Machine vision has emerged as a powerful technology that enables machines to perceive and interpret visual information, mimicking the human visual system. One fascinating application of machine vision is color detection, which involves the accurate identification and analysis of colors within images or videos. Color detection plays a crucial role in various industries, including robotics, quality control, automation, and image processing.</a:t>
            </a:r>
            <a:endParaRPr lang="en-US" sz="2000" dirty="0">
              <a:cs typeface="Calibri" panose="020F0502020204030204"/>
            </a:endParaRPr>
          </a:p>
          <a:p>
            <a:r>
              <a:rPr lang="en-US" sz="2000" dirty="0">
                <a:ea typeface="+mn-lt"/>
                <a:cs typeface="+mn-lt"/>
              </a:rPr>
              <a:t>The ability to recognize and differentiate colors is fundamental for many tasks performed by machines. For instance, in industrial automation, color detection is used to identify and sort objects based on their color, ensuring efficient and accurate assembly line operations. In robotics, color detection enables robots to interact with their environment and perform tasks such as object recognition, navigation, and grasping.</a:t>
            </a:r>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2470596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B57F-BA4E-FDD3-3D9D-AA9A99A963C3}"/>
              </a:ext>
            </a:extLst>
          </p:cNvPr>
          <p:cNvSpPr>
            <a:spLocks noGrp="1"/>
          </p:cNvSpPr>
          <p:nvPr>
            <p:ph type="title"/>
          </p:nvPr>
        </p:nvSpPr>
        <p:spPr>
          <a:xfrm>
            <a:off x="308421" y="-498473"/>
            <a:ext cx="5479719" cy="1616203"/>
          </a:xfrm>
        </p:spPr>
        <p:txBody>
          <a:bodyPr anchor="b">
            <a:normAutofit/>
          </a:bodyPr>
          <a:lstStyle/>
          <a:p>
            <a:r>
              <a:rPr lang="en-US" sz="3200" dirty="0">
                <a:cs typeface="Calibri Light"/>
              </a:rPr>
              <a:t>INTRODUCTION</a:t>
            </a:r>
            <a:endParaRPr lang="en-US" sz="3200" dirty="0"/>
          </a:p>
        </p:txBody>
      </p:sp>
      <p:sp>
        <p:nvSpPr>
          <p:cNvPr id="3" name="Content Placeholder 2">
            <a:extLst>
              <a:ext uri="{FF2B5EF4-FFF2-40B4-BE49-F238E27FC236}">
                <a16:creationId xmlns:a16="http://schemas.microsoft.com/office/drawing/2014/main" id="{F2C77437-EC4B-1891-23FF-1AF621CA431E}"/>
              </a:ext>
            </a:extLst>
          </p:cNvPr>
          <p:cNvSpPr>
            <a:spLocks noGrp="1"/>
          </p:cNvSpPr>
          <p:nvPr>
            <p:ph idx="1"/>
          </p:nvPr>
        </p:nvSpPr>
        <p:spPr>
          <a:xfrm>
            <a:off x="75947" y="1325900"/>
            <a:ext cx="7081209" cy="5365746"/>
          </a:xfrm>
        </p:spPr>
        <p:txBody>
          <a:bodyPr vert="horz" lIns="91440" tIns="45720" rIns="91440" bIns="45720" rtlCol="0" anchor="t">
            <a:noAutofit/>
          </a:bodyPr>
          <a:lstStyle/>
          <a:p>
            <a:r>
              <a:rPr lang="en-US" sz="2000" dirty="0">
                <a:ea typeface="+mn-lt"/>
                <a:cs typeface="+mn-lt"/>
              </a:rPr>
              <a:t>The goal of a color detection project is to develop robust algorithms and techniques that can accurately detect and classify colors in real-time. This involves capturing images or video frames, extracting color information, and applying sophisticated image processing and machine learning algorithms to identify and categorize different colors.</a:t>
            </a:r>
            <a:endParaRPr lang="en-US" sz="2000">
              <a:cs typeface="Calibri" panose="020F0502020204030204"/>
            </a:endParaRPr>
          </a:p>
          <a:p>
            <a:r>
              <a:rPr lang="en-US" sz="2000" dirty="0">
                <a:ea typeface="+mn-lt"/>
                <a:cs typeface="+mn-lt"/>
              </a:rPr>
              <a:t>Color detection algorithms typically involve several steps, including color space conversion, thresholding, segmentation, and classification. Color space conversion transforms the color representation from the RGB (Red, Green, Blue) color model to other color spaces such as HSV (Hue, Saturation, Value) or LAB (Lightness, A, B). Thresholding is used to separate colors of interest from the background or other unwanted colors. Segmentation techniques are then employed to isolate regions or objects based on their color properties. Finally, machine learning algorithms can be applied to classify the detected colors into predefined categories or to train the system to recognize new colors.</a:t>
            </a:r>
            <a:endParaRPr lang="en-US" sz="2000" dirty="0">
              <a:cs typeface="Calibri"/>
            </a:endParaRPr>
          </a:p>
          <a:p>
            <a:endParaRPr lang="en-US" sz="2000" dirty="0">
              <a:cs typeface="Calibri"/>
            </a:endParaRPr>
          </a:p>
        </p:txBody>
      </p:sp>
      <p:pic>
        <p:nvPicPr>
          <p:cNvPr id="12" name="Picture 11" descr="Technological background">
            <a:extLst>
              <a:ext uri="{FF2B5EF4-FFF2-40B4-BE49-F238E27FC236}">
                <a16:creationId xmlns:a16="http://schemas.microsoft.com/office/drawing/2014/main" id="{F97DD775-6846-A160-60E5-10E5B00CC34A}"/>
              </a:ext>
            </a:extLst>
          </p:cNvPr>
          <p:cNvPicPr>
            <a:picLocks noChangeAspect="1"/>
          </p:cNvPicPr>
          <p:nvPr/>
        </p:nvPicPr>
        <p:blipFill rotWithShape="1">
          <a:blip r:embed="rId2"/>
          <a:srcRect l="19237" r="32934" b="-3"/>
          <a:stretch/>
        </p:blipFill>
        <p:spPr>
          <a:xfrm>
            <a:off x="7270812" y="10"/>
            <a:ext cx="4921187" cy="6857990"/>
          </a:xfrm>
          <a:prstGeom prst="rect">
            <a:avLst/>
          </a:prstGeom>
        </p:spPr>
      </p:pic>
      <p:grpSp>
        <p:nvGrpSpPr>
          <p:cNvPr id="13" name="Group 12">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624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9CA1-08D7-8F11-C27D-6A882B313FCD}"/>
              </a:ext>
            </a:extLst>
          </p:cNvPr>
          <p:cNvSpPr>
            <a:spLocks noGrp="1"/>
          </p:cNvSpPr>
          <p:nvPr>
            <p:ph type="title"/>
          </p:nvPr>
        </p:nvSpPr>
        <p:spPr>
          <a:xfrm>
            <a:off x="5584421" y="1015341"/>
            <a:ext cx="5444382" cy="1402470"/>
          </a:xfrm>
        </p:spPr>
        <p:txBody>
          <a:bodyPr anchor="t">
            <a:normAutofit/>
          </a:bodyPr>
          <a:lstStyle/>
          <a:p>
            <a:r>
              <a:rPr lang="en-US" sz="3200">
                <a:cs typeface="Calibri Light"/>
              </a:rPr>
              <a:t>OBJECTIVES</a:t>
            </a:r>
            <a:endParaRPr lang="en-US" sz="3200"/>
          </a:p>
        </p:txBody>
      </p:sp>
      <p:pic>
        <p:nvPicPr>
          <p:cNvPr id="26" name="Picture 25" descr="Hand with pen over a colour palette">
            <a:extLst>
              <a:ext uri="{FF2B5EF4-FFF2-40B4-BE49-F238E27FC236}">
                <a16:creationId xmlns:a16="http://schemas.microsoft.com/office/drawing/2014/main" id="{E13E4516-F31B-EF20-32CE-33254B960291}"/>
              </a:ext>
            </a:extLst>
          </p:cNvPr>
          <p:cNvPicPr>
            <a:picLocks noChangeAspect="1"/>
          </p:cNvPicPr>
          <p:nvPr/>
        </p:nvPicPr>
        <p:blipFill rotWithShape="1">
          <a:blip r:embed="rId2"/>
          <a:srcRect l="18671" r="31265" b="-3"/>
          <a:stretch/>
        </p:blipFill>
        <p:spPr>
          <a:xfrm>
            <a:off x="-1" y="10"/>
            <a:ext cx="5151179" cy="6857990"/>
          </a:xfrm>
          <a:prstGeom prst="rect">
            <a:avLst/>
          </a:prstGeom>
        </p:spPr>
      </p:pic>
      <p:cxnSp>
        <p:nvCxnSpPr>
          <p:cNvPr id="27" name="Straight Connector 26">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0B0FF0F7-52F4-EA92-2026-3670CFAD318E}"/>
              </a:ext>
            </a:extLst>
          </p:cNvPr>
          <p:cNvSpPr>
            <a:spLocks noGrp="1"/>
          </p:cNvSpPr>
          <p:nvPr>
            <p:ph idx="1"/>
          </p:nvPr>
        </p:nvSpPr>
        <p:spPr>
          <a:xfrm>
            <a:off x="5390693" y="1840839"/>
            <a:ext cx="6606754" cy="4766493"/>
          </a:xfrm>
        </p:spPr>
        <p:txBody>
          <a:bodyPr vert="horz" lIns="91440" tIns="45720" rIns="91440" bIns="45720" rtlCol="0" anchor="t">
            <a:noAutofit/>
          </a:bodyPr>
          <a:lstStyle/>
          <a:p>
            <a:r>
              <a:rPr lang="en-US" sz="2000" dirty="0">
                <a:ea typeface="+mn-lt"/>
                <a:cs typeface="+mn-lt"/>
              </a:rPr>
              <a:t>In this project, we will explore and develop a color detection system using state-of-the-art techniques and algorithms. We will investigate different color spaces, analyze various thresholding and segmentation approaches, and evaluate the performance of different machine learning models. The aim is to build an accurate and robust color detection system that can be applied in real-world scenarios to enhance automation, robotics, and image processing applications.</a:t>
            </a:r>
            <a:endParaRPr lang="en-US" sz="2000">
              <a:cs typeface="Calibri" panose="020F0502020204030204"/>
            </a:endParaRPr>
          </a:p>
          <a:p>
            <a:r>
              <a:rPr lang="en-US" sz="2000" dirty="0">
                <a:ea typeface="+mn-lt"/>
                <a:cs typeface="+mn-lt"/>
              </a:rPr>
              <a:t>By advancing the field of color detection, we can unlock a wide range of opportunities for machines to perceive and interact with the world around them. This project will contribute to the growing body of knowledge in machine vision and pave the way for innovative applications that rely on accurate color detection.</a:t>
            </a:r>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538653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09575-24E1-5BCC-119A-747AE5C565BC}"/>
              </a:ext>
            </a:extLst>
          </p:cNvPr>
          <p:cNvSpPr>
            <a:spLocks noGrp="1"/>
          </p:cNvSpPr>
          <p:nvPr>
            <p:ph type="title"/>
          </p:nvPr>
        </p:nvSpPr>
        <p:spPr>
          <a:xfrm>
            <a:off x="384928" y="170107"/>
            <a:ext cx="4977976" cy="1454051"/>
          </a:xfrm>
        </p:spPr>
        <p:txBody>
          <a:bodyPr>
            <a:normAutofit/>
          </a:bodyPr>
          <a:lstStyle/>
          <a:p>
            <a:r>
              <a:rPr lang="en-US" sz="3600">
                <a:solidFill>
                  <a:schemeClr val="tx2"/>
                </a:solidFill>
                <a:cs typeface="Calibri Light"/>
              </a:rPr>
              <a:t>RELATED WORK </a:t>
            </a:r>
            <a:endParaRPr lang="en-US" sz="3600">
              <a:solidFill>
                <a:schemeClr val="tx2"/>
              </a:solidFill>
            </a:endParaRPr>
          </a:p>
        </p:txBody>
      </p:sp>
      <p:sp>
        <p:nvSpPr>
          <p:cNvPr id="3" name="Content Placeholder 2">
            <a:extLst>
              <a:ext uri="{FF2B5EF4-FFF2-40B4-BE49-F238E27FC236}">
                <a16:creationId xmlns:a16="http://schemas.microsoft.com/office/drawing/2014/main" id="{E32AF2F6-A583-E1E7-69BB-5AAE638F1C9E}"/>
              </a:ext>
            </a:extLst>
          </p:cNvPr>
          <p:cNvSpPr>
            <a:spLocks noGrp="1"/>
          </p:cNvSpPr>
          <p:nvPr>
            <p:ph idx="1"/>
          </p:nvPr>
        </p:nvSpPr>
        <p:spPr>
          <a:xfrm>
            <a:off x="100791" y="1711343"/>
            <a:ext cx="6230356" cy="4963101"/>
          </a:xfrm>
        </p:spPr>
        <p:txBody>
          <a:bodyPr vert="horz" lIns="91440" tIns="45720" rIns="91440" bIns="45720" rtlCol="0" anchor="ctr">
            <a:noAutofit/>
          </a:bodyPr>
          <a:lstStyle/>
          <a:p>
            <a:r>
              <a:rPr lang="en-US" sz="2000" dirty="0">
                <a:solidFill>
                  <a:schemeClr val="tx2"/>
                </a:solidFill>
                <a:ea typeface="+mn-lt"/>
                <a:cs typeface="+mn-lt"/>
              </a:rPr>
              <a:t>The goal of a color detection project is to develop robust algorithms and techniques that can accurately detect and classify colors in real-time. This involves capturing images or video frames, extracting color information, and applying sophisticated image processing and machine learning algorithms to identify and categorize different colors.</a:t>
            </a:r>
            <a:endParaRPr lang="en-US" sz="2000">
              <a:solidFill>
                <a:schemeClr val="tx2"/>
              </a:solidFill>
              <a:cs typeface="Calibri" panose="020F0502020204030204"/>
            </a:endParaRPr>
          </a:p>
          <a:p>
            <a:r>
              <a:rPr lang="en-US" sz="2000" dirty="0">
                <a:solidFill>
                  <a:schemeClr val="tx2"/>
                </a:solidFill>
                <a:ea typeface="+mn-lt"/>
                <a:cs typeface="+mn-lt"/>
              </a:rPr>
              <a:t>Color detection algorithms typically involve several steps, including color space conversion, thresholding, segmentation, and classification. Color space conversion transforms the color representation from the RGB (Red, Green, Blue) color model to other color spaces such as HSV (Hue, Saturation, Value) or LAB (Lightness, A, B).  Finally, machine learning algorithms can be applied to classify the detected colors into predefined categories or to train the system to recognize new colors.</a:t>
            </a:r>
            <a:endParaRPr lang="en-US" sz="2000" dirty="0">
              <a:solidFill>
                <a:schemeClr val="tx2"/>
              </a:solidFill>
              <a:cs typeface="Calibri"/>
            </a:endParaRPr>
          </a:p>
          <a:p>
            <a:endParaRPr lang="en-US" sz="2000" dirty="0">
              <a:solidFill>
                <a:schemeClr val="tx2"/>
              </a:solidFill>
              <a:cs typeface="Calibri"/>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Eye">
            <a:extLst>
              <a:ext uri="{FF2B5EF4-FFF2-40B4-BE49-F238E27FC236}">
                <a16:creationId xmlns:a16="http://schemas.microsoft.com/office/drawing/2014/main" id="{1971F391-4AFC-295E-EEDE-D81F34A438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4294044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56EED-DF2C-FC70-54BD-01EE12994227}"/>
              </a:ext>
            </a:extLst>
          </p:cNvPr>
          <p:cNvSpPr>
            <a:spLocks noGrp="1"/>
          </p:cNvSpPr>
          <p:nvPr>
            <p:ph type="title"/>
          </p:nvPr>
        </p:nvSpPr>
        <p:spPr>
          <a:xfrm>
            <a:off x="6094105" y="-307757"/>
            <a:ext cx="4977976" cy="1454051"/>
          </a:xfrm>
        </p:spPr>
        <p:txBody>
          <a:bodyPr>
            <a:normAutofit/>
          </a:bodyPr>
          <a:lstStyle/>
          <a:p>
            <a:r>
              <a:rPr lang="en-US" sz="3600">
                <a:solidFill>
                  <a:schemeClr val="tx2"/>
                </a:solidFill>
                <a:cs typeface="Calibri Light"/>
              </a:rPr>
              <a:t>LIMITATIONS </a:t>
            </a:r>
            <a:endParaRPr lang="en-US" sz="3600">
              <a:solidFill>
                <a:schemeClr val="tx2"/>
              </a:solidFill>
            </a:endParaRPr>
          </a:p>
        </p:txBody>
      </p:sp>
      <p:pic>
        <p:nvPicPr>
          <p:cNvPr id="7" name="Graphic 6" descr="Glasses">
            <a:extLst>
              <a:ext uri="{FF2B5EF4-FFF2-40B4-BE49-F238E27FC236}">
                <a16:creationId xmlns:a16="http://schemas.microsoft.com/office/drawing/2014/main" id="{F08CD7B0-E0AC-A49F-A782-2C0FBA51FD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D092054A-F4C3-7D7F-F005-186E6453E2B9}"/>
              </a:ext>
            </a:extLst>
          </p:cNvPr>
          <p:cNvSpPr>
            <a:spLocks noGrp="1"/>
          </p:cNvSpPr>
          <p:nvPr>
            <p:ph idx="1"/>
          </p:nvPr>
        </p:nvSpPr>
        <p:spPr>
          <a:xfrm>
            <a:off x="5890388" y="1795292"/>
            <a:ext cx="6191611" cy="4414204"/>
          </a:xfrm>
        </p:spPr>
        <p:txBody>
          <a:bodyPr vert="horz" lIns="91440" tIns="45720" rIns="91440" bIns="45720" rtlCol="0" anchor="ctr">
            <a:noAutofit/>
          </a:bodyPr>
          <a:lstStyle/>
          <a:p>
            <a:r>
              <a:rPr lang="en-US" sz="2000" dirty="0">
                <a:solidFill>
                  <a:schemeClr val="tx2"/>
                </a:solidFill>
                <a:ea typeface="+mn-lt"/>
                <a:cs typeface="+mn-lt"/>
              </a:rPr>
              <a:t>Color detection is a complex task in machine vision, and despite significant progress, there are several limitations that researchers and developers need to consider. One of the primary limitations is the dependence of color detection algorithms on lighting conditions. Shadows and reflections further complicate the detection process, as they can alter the appearance and perceived colors of objects. Adapting color detection algorithms to handle diverse lighting environments and ensuring consistent color perception across different conditions remains an ongoing challenge.</a:t>
            </a:r>
            <a:endParaRPr lang="en-US" sz="2000">
              <a:solidFill>
                <a:schemeClr val="tx2"/>
              </a:solidFill>
              <a:cs typeface="Calibri" panose="020F0502020204030204"/>
            </a:endParaRPr>
          </a:p>
          <a:p>
            <a:r>
              <a:rPr lang="en-US" sz="2000" dirty="0">
                <a:solidFill>
                  <a:schemeClr val="tx2"/>
                </a:solidFill>
                <a:ea typeface="+mn-lt"/>
                <a:cs typeface="+mn-lt"/>
              </a:rPr>
              <a:t>Another limitation is the inherent variability and complexity of color appearances. Colors can exhibit variations due to factors such as surface texture, glossiness, and viewing angle. These variations can lead to different color perceptions even for the </a:t>
            </a:r>
            <a:r>
              <a:rPr lang="en-US" sz="2000">
                <a:solidFill>
                  <a:schemeClr val="tx2"/>
                </a:solidFill>
                <a:ea typeface="+mn-lt"/>
                <a:cs typeface="+mn-lt"/>
              </a:rPr>
              <a:t>same object or surface. Developing </a:t>
            </a:r>
            <a:r>
              <a:rPr lang="en-US" sz="2000" dirty="0">
                <a:solidFill>
                  <a:schemeClr val="tx2"/>
                </a:solidFill>
                <a:ea typeface="+mn-lt"/>
                <a:cs typeface="+mn-lt"/>
              </a:rPr>
              <a:t>algorithms that can account for these variations and provide accurate color detection results under diverse conditions is a complex task that requires robust modeling and calibration.</a:t>
            </a:r>
            <a:endParaRPr lang="en-US" sz="2000" dirty="0">
              <a:solidFill>
                <a:schemeClr val="tx2"/>
              </a:solidFill>
              <a:cs typeface="Calibri"/>
            </a:endParaRPr>
          </a:p>
          <a:p>
            <a:endParaRPr lang="en-US" sz="2000" dirty="0">
              <a:solidFill>
                <a:schemeClr val="tx2"/>
              </a:solidFill>
              <a:cs typeface="Calibri"/>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97546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CB370-4849-07FD-4FE4-75803F02509F}"/>
              </a:ext>
            </a:extLst>
          </p:cNvPr>
          <p:cNvSpPr>
            <a:spLocks noGrp="1"/>
          </p:cNvSpPr>
          <p:nvPr>
            <p:ph type="title"/>
          </p:nvPr>
        </p:nvSpPr>
        <p:spPr>
          <a:xfrm>
            <a:off x="4572001" y="1185"/>
            <a:ext cx="6781800" cy="1338696"/>
          </a:xfrm>
        </p:spPr>
        <p:txBody>
          <a:bodyPr>
            <a:normAutofit/>
          </a:bodyPr>
          <a:lstStyle/>
          <a:p>
            <a:r>
              <a:rPr lang="en-US" dirty="0">
                <a:cs typeface="Calibri Light"/>
              </a:rPr>
              <a:t>LIMITATIONS</a:t>
            </a:r>
            <a:endParaRPr lang="en-US" dirty="0"/>
          </a:p>
        </p:txBody>
      </p:sp>
      <p:pic>
        <p:nvPicPr>
          <p:cNvPr id="5" name="Picture 4">
            <a:extLst>
              <a:ext uri="{FF2B5EF4-FFF2-40B4-BE49-F238E27FC236}">
                <a16:creationId xmlns:a16="http://schemas.microsoft.com/office/drawing/2014/main" id="{095C7D4B-954A-991F-B8ED-919003EB1C7A}"/>
              </a:ext>
            </a:extLst>
          </p:cNvPr>
          <p:cNvPicPr>
            <a:picLocks noChangeAspect="1"/>
          </p:cNvPicPr>
          <p:nvPr/>
        </p:nvPicPr>
        <p:blipFill rotWithShape="1">
          <a:blip r:embed="rId2"/>
          <a:srcRect l="34118" r="37010" b="6250"/>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C5C02DBA-C628-1B51-2D6B-641A0028E780}"/>
              </a:ext>
            </a:extLst>
          </p:cNvPr>
          <p:cNvSpPr>
            <a:spLocks noGrp="1"/>
          </p:cNvSpPr>
          <p:nvPr>
            <p:ph idx="1"/>
          </p:nvPr>
        </p:nvSpPr>
        <p:spPr>
          <a:xfrm>
            <a:off x="4352442" y="1336636"/>
            <a:ext cx="7621291" cy="5243916"/>
          </a:xfrm>
        </p:spPr>
        <p:txBody>
          <a:bodyPr vert="horz" lIns="91440" tIns="45720" rIns="91440" bIns="45720" rtlCol="0" anchor="t">
            <a:noAutofit/>
          </a:bodyPr>
          <a:lstStyle/>
          <a:p>
            <a:r>
              <a:rPr lang="en-US" sz="2000" dirty="0">
                <a:ea typeface="+mn-lt"/>
                <a:cs typeface="+mn-lt"/>
              </a:rPr>
              <a:t>Noise and image quality also pose limitations in color detection projects. In real-world scenarios, images or videos captured for color analysis may suffer from noise, artifacts, or low resolution. Such issues can introduce spurious color information, disrupt color boundaries, and affect the accuracy of the detection process. Handling noisy inputs and developing noise-robust algorithms are crucial for reliable color detection.</a:t>
            </a:r>
            <a:endParaRPr lang="en-US" sz="2000">
              <a:cs typeface="Calibri" panose="020F0502020204030204"/>
            </a:endParaRPr>
          </a:p>
          <a:p>
            <a:r>
              <a:rPr lang="en-US" sz="2000" dirty="0">
                <a:ea typeface="+mn-lt"/>
                <a:cs typeface="+mn-lt"/>
              </a:rPr>
              <a:t>Furthermore, the choice of color space and representation can impact the performance of color detection algorithms. Different color spaces, such as RGB, HSV, LAB, or CMYK, have varying capabilities in representing color information.</a:t>
            </a:r>
            <a:endParaRPr lang="en-US" sz="2000">
              <a:cs typeface="Calibri"/>
            </a:endParaRPr>
          </a:p>
          <a:p>
            <a:r>
              <a:rPr lang="en-US" sz="2000" dirty="0">
                <a:ea typeface="+mn-lt"/>
                <a:cs typeface="+mn-lt"/>
              </a:rPr>
              <a:t>Lastly, the computational complexity and processing requirements of color detection algorithms can be a limitation, especially for real-time or resource-constrained applications. Some advanced algorithms, such as deep learning models, may require substantial computational resources and training data. Implementing and deploying such algorithms in embedded systems or real-time applications may pose challenges in terms of speed, memory, and power constraints.</a:t>
            </a:r>
            <a:endParaRPr lang="en-US" sz="2000">
              <a:cs typeface="Calibri"/>
            </a:endParaRPr>
          </a:p>
        </p:txBody>
      </p:sp>
    </p:spTree>
    <p:extLst>
      <p:ext uri="{BB962C8B-B14F-4D97-AF65-F5344CB8AC3E}">
        <p14:creationId xmlns:p14="http://schemas.microsoft.com/office/powerpoint/2010/main" val="258865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03840D-1824-8A79-BECE-05B5BD383A6E}"/>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DATASET </a:t>
            </a:r>
          </a:p>
        </p:txBody>
      </p:sp>
      <p:pic>
        <p:nvPicPr>
          <p:cNvPr id="6" name="Content Placeholder 5" descr="A table with numbers and names&#10;&#10;Description automatically generated">
            <a:extLst>
              <a:ext uri="{FF2B5EF4-FFF2-40B4-BE49-F238E27FC236}">
                <a16:creationId xmlns:a16="http://schemas.microsoft.com/office/drawing/2014/main" id="{692C973D-D638-D4B4-0173-80821E9069AB}"/>
              </a:ext>
            </a:extLst>
          </p:cNvPr>
          <p:cNvPicPr>
            <a:picLocks noGrp="1" noChangeAspect="1"/>
          </p:cNvPicPr>
          <p:nvPr>
            <p:ph idx="1"/>
          </p:nvPr>
        </p:nvPicPr>
        <p:blipFill>
          <a:blip r:embed="rId2"/>
          <a:stretch>
            <a:fillRect/>
          </a:stretch>
        </p:blipFill>
        <p:spPr>
          <a:xfrm>
            <a:off x="5956567" y="1228143"/>
            <a:ext cx="5889556" cy="4506320"/>
          </a:xfrm>
        </p:spPr>
      </p:pic>
    </p:spTree>
    <p:extLst>
      <p:ext uri="{BB962C8B-B14F-4D97-AF65-F5344CB8AC3E}">
        <p14:creationId xmlns:p14="http://schemas.microsoft.com/office/powerpoint/2010/main" val="3732859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FCA790D3-3356-ADFC-801A-80A68F7E2021}"/>
              </a:ext>
            </a:extLst>
          </p:cNvPr>
          <p:cNvPicPr>
            <a:picLocks noChangeAspect="1"/>
          </p:cNvPicPr>
          <p:nvPr/>
        </p:nvPicPr>
        <p:blipFill rotWithShape="1">
          <a:blip r:embed="rId2"/>
          <a:srcRect l="46896" r="4571" b="3"/>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1F28B0-B24D-6694-711A-72E58AF2EDEF}"/>
              </a:ext>
            </a:extLst>
          </p:cNvPr>
          <p:cNvSpPr>
            <a:spLocks noGrp="1"/>
          </p:cNvSpPr>
          <p:nvPr>
            <p:ph type="title"/>
          </p:nvPr>
        </p:nvSpPr>
        <p:spPr>
          <a:xfrm>
            <a:off x="5669741" y="-201332"/>
            <a:ext cx="5981577" cy="1559301"/>
          </a:xfrm>
        </p:spPr>
        <p:txBody>
          <a:bodyPr>
            <a:normAutofit/>
          </a:bodyPr>
          <a:lstStyle/>
          <a:p>
            <a:r>
              <a:rPr lang="en-US" sz="4000">
                <a:cs typeface="Calibri Light"/>
              </a:rPr>
              <a:t>PROPOSED METHODOLOGY</a:t>
            </a:r>
            <a:endParaRPr lang="en-US" sz="4000"/>
          </a:p>
        </p:txBody>
      </p:sp>
      <p:sp>
        <p:nvSpPr>
          <p:cNvPr id="3" name="Content Placeholder 2">
            <a:extLst>
              <a:ext uri="{FF2B5EF4-FFF2-40B4-BE49-F238E27FC236}">
                <a16:creationId xmlns:a16="http://schemas.microsoft.com/office/drawing/2014/main" id="{0B1E8537-6A23-7C4D-3D30-0F6738E4F341}"/>
              </a:ext>
            </a:extLst>
          </p:cNvPr>
          <p:cNvSpPr>
            <a:spLocks noGrp="1"/>
          </p:cNvSpPr>
          <p:nvPr>
            <p:ph idx="1"/>
          </p:nvPr>
        </p:nvSpPr>
        <p:spPr>
          <a:xfrm>
            <a:off x="5482471" y="2284708"/>
            <a:ext cx="6635728" cy="3496878"/>
          </a:xfrm>
        </p:spPr>
        <p:txBody>
          <a:bodyPr vert="horz" lIns="91440" tIns="45720" rIns="91440" bIns="45720" rtlCol="0" anchor="ctr">
            <a:noAutofit/>
          </a:bodyPr>
          <a:lstStyle/>
          <a:p>
            <a:r>
              <a:rPr lang="en-US" sz="1800" dirty="0">
                <a:ea typeface="+mn-lt"/>
                <a:cs typeface="+mn-lt"/>
              </a:rPr>
              <a:t>To enhance the accuracy and performance of machine vision projects focused on color detection, several modifications and methodologies can be considered. The proposed approach involves incorporating advanced techniques and algorithms to overcome the limitations and challenges faced in color detection.</a:t>
            </a:r>
          </a:p>
          <a:p>
            <a:r>
              <a:rPr lang="en-US" sz="1800" dirty="0">
                <a:ea typeface="+mn-lt"/>
                <a:cs typeface="+mn-lt"/>
              </a:rPr>
              <a:t>Firstly, an adaptive lighting compensation technique can be integrated into the color detection pipeline. This technique aims to address the impact of varying lighting conditions by capturing additional information about the lighting environment and applying appropriate adjustments to normalize the color values. Statistical methods, such as histogram equalization or color constancy algorithms, can be utilized to achieve more consistent color perception across different lighting conditions.</a:t>
            </a:r>
            <a:endParaRPr lang="en-US" sz="1800" dirty="0">
              <a:cs typeface="Calibri"/>
            </a:endParaRPr>
          </a:p>
          <a:p>
            <a:r>
              <a:rPr lang="en-US" sz="1800" dirty="0">
                <a:ea typeface="+mn-lt"/>
                <a:cs typeface="+mn-lt"/>
              </a:rPr>
              <a:t>Secondly, a multi-color model fusion strategy can be employed to improve color detection accuracy. Instead of relying solely on a single color space, a fusion of multiple color models can be explored. This fusion can involve combining the strengths of different color spaces, such as RGB, HSV, and LAB, to create a more comprehensive representation of color information. By leveraging the unique characteristics of each color model, the color detection system can achieve enhanced accuracy and robustness</a:t>
            </a:r>
            <a:endParaRPr lang="en-US" sz="1800" dirty="0">
              <a:cs typeface="Calibri"/>
            </a:endParaRPr>
          </a:p>
          <a:p>
            <a:endParaRPr lang="en-US" sz="1800" dirty="0">
              <a:cs typeface="Calibri"/>
            </a:endParaRPr>
          </a:p>
        </p:txBody>
      </p:sp>
    </p:spTree>
    <p:extLst>
      <p:ext uri="{BB962C8B-B14F-4D97-AF65-F5344CB8AC3E}">
        <p14:creationId xmlns:p14="http://schemas.microsoft.com/office/powerpoint/2010/main" val="14526083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MACHINE VISION   DIGITAL ASSIGNMENT - 2</vt:lpstr>
      <vt:lpstr>INTRODUCTION</vt:lpstr>
      <vt:lpstr>INTRODUCTION</vt:lpstr>
      <vt:lpstr>OBJECTIVES</vt:lpstr>
      <vt:lpstr>RELATED WORK </vt:lpstr>
      <vt:lpstr>LIMITATIONS </vt:lpstr>
      <vt:lpstr>LIMITATIONS</vt:lpstr>
      <vt:lpstr>DATASET </vt:lpstr>
      <vt:lpstr>PROPOSED METHODOLOGY</vt:lpstr>
      <vt:lpstr>PROPOSED METHODOLOGY </vt:lpstr>
      <vt:lpstr>PROPOSED METHODOLOGY  </vt:lpstr>
      <vt:lpstr>PROPOSED METHADOLOGY</vt:lpstr>
      <vt:lpstr>PRELIMINARY RESULTS</vt:lpstr>
      <vt:lpstr>PRELIMINARY RESULTS</vt:lpstr>
      <vt:lpstr>SUMMARY OF RESULTS </vt:lpstr>
      <vt:lpstr>THANK YOU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324</cp:revision>
  <dcterms:created xsi:type="dcterms:W3CDTF">2024-03-24T18:26:53Z</dcterms:created>
  <dcterms:modified xsi:type="dcterms:W3CDTF">2024-03-24T20:49:09Z</dcterms:modified>
</cp:coreProperties>
</file>