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9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4" r:id="rId16"/>
    <p:sldId id="270" r:id="rId17"/>
    <p:sldId id="271" r:id="rId18"/>
    <p:sldId id="275" r:id="rId19"/>
    <p:sldId id="276" r:id="rId20"/>
    <p:sldId id="27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58A8EA"/>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DF1D34-547F-4ECB-869F-AED4E58674BB}"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09C886-E86E-4363-BC92-A91AE8E28A87}" type="slidenum">
              <a:rPr lang="en-IN" smtClean="0"/>
              <a:t>‹#›</a:t>
            </a:fld>
            <a:endParaRPr lang="en-IN"/>
          </a:p>
        </p:txBody>
      </p:sp>
    </p:spTree>
    <p:extLst>
      <p:ext uri="{BB962C8B-B14F-4D97-AF65-F5344CB8AC3E}">
        <p14:creationId xmlns:p14="http://schemas.microsoft.com/office/powerpoint/2010/main" val="2413609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DF1D34-547F-4ECB-869F-AED4E58674BB}" type="datetimeFigureOut">
              <a:rPr lang="en-IN" smtClean="0"/>
              <a:t>01-10-2021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09C886-E86E-4363-BC92-A91AE8E28A87}" type="slidenum">
              <a:rPr lang="en-IN" smtClean="0"/>
              <a:t>‹#›</a:t>
            </a:fld>
            <a:endParaRPr lang="en-IN"/>
          </a:p>
        </p:txBody>
      </p:sp>
    </p:spTree>
    <p:extLst>
      <p:ext uri="{BB962C8B-B14F-4D97-AF65-F5344CB8AC3E}">
        <p14:creationId xmlns:p14="http://schemas.microsoft.com/office/powerpoint/2010/main" val="3021769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DF1D34-547F-4ECB-869F-AED4E58674BB}" type="datetimeFigureOut">
              <a:rPr lang="en-IN" smtClean="0"/>
              <a:t>01-10-2021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09C886-E86E-4363-BC92-A91AE8E28A87}" type="slidenum">
              <a:rPr lang="en-IN" smtClean="0"/>
              <a:t>‹#›</a:t>
            </a:fld>
            <a:endParaRPr lang="en-IN"/>
          </a:p>
        </p:txBody>
      </p:sp>
    </p:spTree>
    <p:extLst>
      <p:ext uri="{BB962C8B-B14F-4D97-AF65-F5344CB8AC3E}">
        <p14:creationId xmlns:p14="http://schemas.microsoft.com/office/powerpoint/2010/main" val="2867145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DF1D34-547F-4ECB-869F-AED4E58674BB}" type="datetimeFigureOut">
              <a:rPr lang="en-IN" smtClean="0"/>
              <a:t>01-10-2021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09C886-E86E-4363-BC92-A91AE8E28A87}"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31109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DF1D34-547F-4ECB-869F-AED4E58674BB}" type="datetimeFigureOut">
              <a:rPr lang="en-IN" smtClean="0"/>
              <a:t>01-10-2021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09C886-E86E-4363-BC92-A91AE8E28A87}" type="slidenum">
              <a:rPr lang="en-IN" smtClean="0"/>
              <a:t>‹#›</a:t>
            </a:fld>
            <a:endParaRPr lang="en-IN"/>
          </a:p>
        </p:txBody>
      </p:sp>
    </p:spTree>
    <p:extLst>
      <p:ext uri="{BB962C8B-B14F-4D97-AF65-F5344CB8AC3E}">
        <p14:creationId xmlns:p14="http://schemas.microsoft.com/office/powerpoint/2010/main" val="2657777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BDF1D34-547F-4ECB-869F-AED4E58674BB}" type="datetimeFigureOut">
              <a:rPr lang="en-IN" smtClean="0"/>
              <a:t>01-10-2021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09C886-E86E-4363-BC92-A91AE8E28A87}" type="slidenum">
              <a:rPr lang="en-IN" smtClean="0"/>
              <a:t>‹#›</a:t>
            </a:fld>
            <a:endParaRPr lang="en-IN"/>
          </a:p>
        </p:txBody>
      </p:sp>
    </p:spTree>
    <p:extLst>
      <p:ext uri="{BB962C8B-B14F-4D97-AF65-F5344CB8AC3E}">
        <p14:creationId xmlns:p14="http://schemas.microsoft.com/office/powerpoint/2010/main" val="1312361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BDF1D34-547F-4ECB-869F-AED4E58674BB}" type="datetimeFigureOut">
              <a:rPr lang="en-IN" smtClean="0"/>
              <a:t>01-10-2021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09C886-E86E-4363-BC92-A91AE8E28A87}" type="slidenum">
              <a:rPr lang="en-IN" smtClean="0"/>
              <a:t>‹#›</a:t>
            </a:fld>
            <a:endParaRPr lang="en-IN"/>
          </a:p>
        </p:txBody>
      </p:sp>
    </p:spTree>
    <p:extLst>
      <p:ext uri="{BB962C8B-B14F-4D97-AF65-F5344CB8AC3E}">
        <p14:creationId xmlns:p14="http://schemas.microsoft.com/office/powerpoint/2010/main" val="913171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F1D34-547F-4ECB-869F-AED4E58674BB}"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09C886-E86E-4363-BC92-A91AE8E28A87}" type="slidenum">
              <a:rPr lang="en-IN" smtClean="0"/>
              <a:t>‹#›</a:t>
            </a:fld>
            <a:endParaRPr lang="en-IN"/>
          </a:p>
        </p:txBody>
      </p:sp>
    </p:spTree>
    <p:extLst>
      <p:ext uri="{BB962C8B-B14F-4D97-AF65-F5344CB8AC3E}">
        <p14:creationId xmlns:p14="http://schemas.microsoft.com/office/powerpoint/2010/main" val="2159308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F1D34-547F-4ECB-869F-AED4E58674BB}"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09C886-E86E-4363-BC92-A91AE8E28A87}" type="slidenum">
              <a:rPr lang="en-IN" smtClean="0"/>
              <a:t>‹#›</a:t>
            </a:fld>
            <a:endParaRPr lang="en-IN"/>
          </a:p>
        </p:txBody>
      </p:sp>
    </p:spTree>
    <p:extLst>
      <p:ext uri="{BB962C8B-B14F-4D97-AF65-F5344CB8AC3E}">
        <p14:creationId xmlns:p14="http://schemas.microsoft.com/office/powerpoint/2010/main" val="3999282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DF1D34-547F-4ECB-869F-AED4E58674BB}"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09C886-E86E-4363-BC92-A91AE8E28A87}" type="slidenum">
              <a:rPr lang="en-IN" smtClean="0"/>
              <a:t>‹#›</a:t>
            </a:fld>
            <a:endParaRPr lang="en-IN"/>
          </a:p>
        </p:txBody>
      </p:sp>
    </p:spTree>
    <p:extLst>
      <p:ext uri="{BB962C8B-B14F-4D97-AF65-F5344CB8AC3E}">
        <p14:creationId xmlns:p14="http://schemas.microsoft.com/office/powerpoint/2010/main" val="3541419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DF1D34-547F-4ECB-869F-AED4E58674BB}" type="datetimeFigureOut">
              <a:rPr lang="en-IN" smtClean="0"/>
              <a:t>01-10-2021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09C886-E86E-4363-BC92-A91AE8E28A87}" type="slidenum">
              <a:rPr lang="en-IN" smtClean="0"/>
              <a:t>‹#›</a:t>
            </a:fld>
            <a:endParaRPr lang="en-IN"/>
          </a:p>
        </p:txBody>
      </p:sp>
    </p:spTree>
    <p:extLst>
      <p:ext uri="{BB962C8B-B14F-4D97-AF65-F5344CB8AC3E}">
        <p14:creationId xmlns:p14="http://schemas.microsoft.com/office/powerpoint/2010/main" val="2836987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DF1D34-547F-4ECB-869F-AED4E58674BB}" type="datetimeFigureOut">
              <a:rPr lang="en-IN" smtClean="0"/>
              <a:t>01-10-2021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09C886-E86E-4363-BC92-A91AE8E28A87}" type="slidenum">
              <a:rPr lang="en-IN" smtClean="0"/>
              <a:t>‹#›</a:t>
            </a:fld>
            <a:endParaRPr lang="en-IN"/>
          </a:p>
        </p:txBody>
      </p:sp>
    </p:spTree>
    <p:extLst>
      <p:ext uri="{BB962C8B-B14F-4D97-AF65-F5344CB8AC3E}">
        <p14:creationId xmlns:p14="http://schemas.microsoft.com/office/powerpoint/2010/main" val="2663464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DF1D34-547F-4ECB-869F-AED4E58674BB}" type="datetimeFigureOut">
              <a:rPr lang="en-IN" smtClean="0"/>
              <a:t>01-10-2021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09C886-E86E-4363-BC92-A91AE8E28A87}" type="slidenum">
              <a:rPr lang="en-IN" smtClean="0"/>
              <a:t>‹#›</a:t>
            </a:fld>
            <a:endParaRPr lang="en-IN"/>
          </a:p>
        </p:txBody>
      </p:sp>
    </p:spTree>
    <p:extLst>
      <p:ext uri="{BB962C8B-B14F-4D97-AF65-F5344CB8AC3E}">
        <p14:creationId xmlns:p14="http://schemas.microsoft.com/office/powerpoint/2010/main" val="2852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DF1D34-547F-4ECB-869F-AED4E58674BB}" type="datetimeFigureOut">
              <a:rPr lang="en-IN" smtClean="0"/>
              <a:t>01-10-2021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09C886-E86E-4363-BC92-A91AE8E28A87}" type="slidenum">
              <a:rPr lang="en-IN" smtClean="0"/>
              <a:t>‹#›</a:t>
            </a:fld>
            <a:endParaRPr lang="en-IN"/>
          </a:p>
        </p:txBody>
      </p:sp>
    </p:spTree>
    <p:extLst>
      <p:ext uri="{BB962C8B-B14F-4D97-AF65-F5344CB8AC3E}">
        <p14:creationId xmlns:p14="http://schemas.microsoft.com/office/powerpoint/2010/main" val="2419766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DF1D34-547F-4ECB-869F-AED4E58674BB}" type="datetimeFigureOut">
              <a:rPr lang="en-IN" smtClean="0"/>
              <a:t>01-10-2021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09C886-E86E-4363-BC92-A91AE8E28A87}" type="slidenum">
              <a:rPr lang="en-IN" smtClean="0"/>
              <a:t>‹#›</a:t>
            </a:fld>
            <a:endParaRPr lang="en-IN"/>
          </a:p>
        </p:txBody>
      </p:sp>
    </p:spTree>
    <p:extLst>
      <p:ext uri="{BB962C8B-B14F-4D97-AF65-F5344CB8AC3E}">
        <p14:creationId xmlns:p14="http://schemas.microsoft.com/office/powerpoint/2010/main" val="167051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DF1D34-547F-4ECB-869F-AED4E58674BB}" type="datetimeFigureOut">
              <a:rPr lang="en-IN" smtClean="0"/>
              <a:t>01-10-2021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09C886-E86E-4363-BC92-A91AE8E28A87}" type="slidenum">
              <a:rPr lang="en-IN" smtClean="0"/>
              <a:t>‹#›</a:t>
            </a:fld>
            <a:endParaRPr lang="en-IN"/>
          </a:p>
        </p:txBody>
      </p:sp>
    </p:spTree>
    <p:extLst>
      <p:ext uri="{BB962C8B-B14F-4D97-AF65-F5344CB8AC3E}">
        <p14:creationId xmlns:p14="http://schemas.microsoft.com/office/powerpoint/2010/main" val="3753006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DF1D34-547F-4ECB-869F-AED4E58674BB}" type="datetimeFigureOut">
              <a:rPr lang="en-IN" smtClean="0"/>
              <a:t>01-10-2021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09C886-E86E-4363-BC92-A91AE8E28A87}" type="slidenum">
              <a:rPr lang="en-IN" smtClean="0"/>
              <a:t>‹#›</a:t>
            </a:fld>
            <a:endParaRPr lang="en-IN"/>
          </a:p>
        </p:txBody>
      </p:sp>
    </p:spTree>
    <p:extLst>
      <p:ext uri="{BB962C8B-B14F-4D97-AF65-F5344CB8AC3E}">
        <p14:creationId xmlns:p14="http://schemas.microsoft.com/office/powerpoint/2010/main" val="4001480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BDF1D34-547F-4ECB-869F-AED4E58674BB}" type="datetimeFigureOut">
              <a:rPr lang="en-IN" smtClean="0"/>
              <a:t>01-10-2021</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A09C886-E86E-4363-BC92-A91AE8E28A87}" type="slidenum">
              <a:rPr lang="en-IN" smtClean="0"/>
              <a:t>‹#›</a:t>
            </a:fld>
            <a:endParaRPr lang="en-IN"/>
          </a:p>
        </p:txBody>
      </p:sp>
    </p:spTree>
    <p:extLst>
      <p:ext uri="{BB962C8B-B14F-4D97-AF65-F5344CB8AC3E}">
        <p14:creationId xmlns:p14="http://schemas.microsoft.com/office/powerpoint/2010/main" val="2171229276"/>
      </p:ext>
    </p:extLst>
  </p:cSld>
  <p:clrMap bg1="dk1" tx1="lt1" bg2="dk2" tx2="lt2" accent1="accent1" accent2="accent2" accent3="accent3" accent4="accent4" accent5="accent5" accent6="accent6" hlink="hlink" folHlink="folHlink"/>
  <p:sldLayoutIdLst>
    <p:sldLayoutId id="2147484398" r:id="rId1"/>
    <p:sldLayoutId id="2147484399" r:id="rId2"/>
    <p:sldLayoutId id="2147484400" r:id="rId3"/>
    <p:sldLayoutId id="2147484401" r:id="rId4"/>
    <p:sldLayoutId id="2147484402" r:id="rId5"/>
    <p:sldLayoutId id="2147484403" r:id="rId6"/>
    <p:sldLayoutId id="2147484404" r:id="rId7"/>
    <p:sldLayoutId id="2147484405" r:id="rId8"/>
    <p:sldLayoutId id="2147484406" r:id="rId9"/>
    <p:sldLayoutId id="2147484407" r:id="rId10"/>
    <p:sldLayoutId id="2147484408" r:id="rId11"/>
    <p:sldLayoutId id="2147484409" r:id="rId12"/>
    <p:sldLayoutId id="2147484410" r:id="rId13"/>
    <p:sldLayoutId id="2147484411" r:id="rId14"/>
    <p:sldLayoutId id="2147484412" r:id="rId15"/>
    <p:sldLayoutId id="2147484413" r:id="rId16"/>
    <p:sldLayoutId id="214748441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7908-7BEC-4267-A775-A061E7B14045}"/>
              </a:ext>
            </a:extLst>
          </p:cNvPr>
          <p:cNvSpPr>
            <a:spLocks noGrp="1"/>
          </p:cNvSpPr>
          <p:nvPr>
            <p:ph type="ctrTitle"/>
          </p:nvPr>
        </p:nvSpPr>
        <p:spPr>
          <a:xfrm>
            <a:off x="1375983" y="508911"/>
            <a:ext cx="9440034" cy="1828801"/>
          </a:xfrm>
        </p:spPr>
        <p:txBody>
          <a:bodyPr>
            <a:normAutofit/>
          </a:bodyPr>
          <a:lstStyle/>
          <a:p>
            <a:pPr algn="ctr"/>
            <a:r>
              <a:rPr lang="en-IN" sz="5400" dirty="0">
                <a:solidFill>
                  <a:schemeClr val="tx2">
                    <a:lumMod val="75000"/>
                  </a:schemeClr>
                </a:solidFill>
                <a:latin typeface="Algerian" panose="04020705040A02060702" pitchFamily="82" charset="0"/>
              </a:rPr>
              <a:t>CAMPUS NETWORK DESIGN MODULE</a:t>
            </a:r>
          </a:p>
        </p:txBody>
      </p:sp>
      <p:sp>
        <p:nvSpPr>
          <p:cNvPr id="3" name="Subtitle 2">
            <a:extLst>
              <a:ext uri="{FF2B5EF4-FFF2-40B4-BE49-F238E27FC236}">
                <a16:creationId xmlns:a16="http://schemas.microsoft.com/office/drawing/2014/main" id="{4C97BB71-EA7E-4F80-B9BF-CF17D8D7EEC7}"/>
              </a:ext>
            </a:extLst>
          </p:cNvPr>
          <p:cNvSpPr>
            <a:spLocks noGrp="1"/>
          </p:cNvSpPr>
          <p:nvPr>
            <p:ph type="subTitle" idx="1"/>
          </p:nvPr>
        </p:nvSpPr>
        <p:spPr>
          <a:xfrm>
            <a:off x="2105250" y="3107184"/>
            <a:ext cx="9418320" cy="1962409"/>
          </a:xfrm>
        </p:spPr>
        <p:txBody>
          <a:bodyPr>
            <a:normAutofit/>
          </a:bodyPr>
          <a:lstStyle/>
          <a:p>
            <a:pPr marL="420624" indent="-384048" algn="r">
              <a:buClr>
                <a:schemeClr val="accent1"/>
              </a:buClr>
              <a:buSzPct val="80000"/>
            </a:pPr>
            <a:endParaRPr lang="en-IN" sz="2000" b="1" spc="150" dirty="0">
              <a:ln w="11430"/>
              <a:solidFill>
                <a:srgbClr val="F8F8F8"/>
              </a:solidFill>
              <a:effectLst>
                <a:outerShdw blurRad="25400" algn="tl" rotWithShape="0">
                  <a:srgbClr val="000000">
                    <a:alpha val="43000"/>
                  </a:srgbClr>
                </a:outerShdw>
              </a:effectLst>
              <a:latin typeface="Algerian" pitchFamily="82" charset="0"/>
            </a:endParaRPr>
          </a:p>
          <a:p>
            <a:pPr marL="420624" indent="-384048" algn="r">
              <a:buClr>
                <a:schemeClr val="accent1"/>
              </a:buClr>
              <a:buSzPct val="80000"/>
            </a:pPr>
            <a:r>
              <a:rPr lang="en-IN" sz="2000" b="1" spc="150" dirty="0">
                <a:ln w="11430"/>
                <a:solidFill>
                  <a:srgbClr val="F8F8F8"/>
                </a:solidFill>
                <a:effectLst>
                  <a:outerShdw blurRad="25400" algn="tl" rotWithShape="0">
                    <a:srgbClr val="000000">
                      <a:alpha val="43000"/>
                    </a:srgbClr>
                  </a:outerShdw>
                </a:effectLst>
                <a:latin typeface="Algerian" pitchFamily="82" charset="0"/>
              </a:rPr>
              <a:t>- SAKSHAM THAREJA (RA1911031010065)</a:t>
            </a:r>
          </a:p>
          <a:p>
            <a:pPr marL="420624" indent="-384048" algn="r">
              <a:buClr>
                <a:schemeClr val="accent1"/>
              </a:buClr>
              <a:buSzPct val="80000"/>
            </a:pPr>
            <a:r>
              <a:rPr lang="en-IN" sz="2000" b="1" spc="150" dirty="0">
                <a:ln w="11430"/>
                <a:solidFill>
                  <a:srgbClr val="F8F8F8"/>
                </a:solidFill>
                <a:effectLst>
                  <a:outerShdw blurRad="25400" algn="tl" rotWithShape="0">
                    <a:srgbClr val="000000">
                      <a:alpha val="43000"/>
                    </a:srgbClr>
                  </a:outerShdw>
                </a:effectLst>
                <a:latin typeface="Algerian" pitchFamily="82" charset="0"/>
              </a:rPr>
              <a:t>- AKARSHIT VATS (RA1911031010066)</a:t>
            </a:r>
          </a:p>
          <a:p>
            <a:pPr marL="420624" indent="-384048" algn="r">
              <a:buClr>
                <a:schemeClr val="accent1"/>
              </a:buClr>
              <a:buSzPct val="80000"/>
            </a:pPr>
            <a:r>
              <a:rPr lang="en-IN" sz="2000" b="1" spc="150" dirty="0">
                <a:ln w="11430"/>
                <a:solidFill>
                  <a:srgbClr val="F8F8F8"/>
                </a:solidFill>
                <a:effectLst>
                  <a:outerShdw blurRad="25400" algn="tl" rotWithShape="0">
                    <a:srgbClr val="000000">
                      <a:alpha val="43000"/>
                    </a:srgbClr>
                  </a:outerShdw>
                </a:effectLst>
                <a:latin typeface="Algerian" pitchFamily="82" charset="0"/>
              </a:rPr>
              <a:t>- SAKSHIL VERMA (RA1911031010071)</a:t>
            </a:r>
          </a:p>
          <a:p>
            <a:pPr marL="342900" indent="-342900">
              <a:buFontTx/>
              <a:buChar char="-"/>
            </a:pPr>
            <a:endParaRPr lang="en-IN" dirty="0"/>
          </a:p>
        </p:txBody>
      </p:sp>
    </p:spTree>
    <p:extLst>
      <p:ext uri="{BB962C8B-B14F-4D97-AF65-F5344CB8AC3E}">
        <p14:creationId xmlns:p14="http://schemas.microsoft.com/office/powerpoint/2010/main" val="1664524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11A6-FBBE-4C5D-8662-C616C74BE2B8}"/>
              </a:ext>
            </a:extLst>
          </p:cNvPr>
          <p:cNvSpPr>
            <a:spLocks noGrp="1"/>
          </p:cNvSpPr>
          <p:nvPr>
            <p:ph type="title"/>
          </p:nvPr>
        </p:nvSpPr>
        <p:spPr/>
        <p:txBody>
          <a:bodyPr/>
          <a:lstStyle/>
          <a:p>
            <a:r>
              <a:rPr lang="en-IN" sz="2800" u="sng" dirty="0">
                <a:solidFill>
                  <a:schemeClr val="tx2">
                    <a:lumMod val="90000"/>
                  </a:schemeClr>
                </a:solidFill>
                <a:latin typeface="+mn-lt"/>
              </a:rPr>
              <a:t>Library</a:t>
            </a:r>
            <a:br>
              <a:rPr lang="en-IN" sz="3600" dirty="0"/>
            </a:br>
            <a:endParaRPr lang="en-IN" dirty="0"/>
          </a:p>
        </p:txBody>
      </p:sp>
      <p:sp>
        <p:nvSpPr>
          <p:cNvPr id="3" name="Content Placeholder 2">
            <a:extLst>
              <a:ext uri="{FF2B5EF4-FFF2-40B4-BE49-F238E27FC236}">
                <a16:creationId xmlns:a16="http://schemas.microsoft.com/office/drawing/2014/main" id="{F205B969-1BC1-4F5B-B471-DA20A6F4C82C}"/>
              </a:ext>
            </a:extLst>
          </p:cNvPr>
          <p:cNvSpPr>
            <a:spLocks noGrp="1"/>
          </p:cNvSpPr>
          <p:nvPr>
            <p:ph idx="1"/>
          </p:nvPr>
        </p:nvSpPr>
        <p:spPr>
          <a:xfrm>
            <a:off x="924444" y="1935921"/>
            <a:ext cx="3809125" cy="3678315"/>
          </a:xfrm>
        </p:spPr>
        <p:txBody>
          <a:bodyPr>
            <a:normAutofit/>
          </a:bodyPr>
          <a:lstStyle/>
          <a:p>
            <a:pPr algn="just"/>
            <a:r>
              <a:rPr lang="en-US" dirty="0"/>
              <a:t> The net connection comes to the router (ip:16.1.1.2) from which the further connections are provided using a switch in which again the star topology is implemented.</a:t>
            </a:r>
            <a:endParaRPr lang="en-IN" dirty="0"/>
          </a:p>
          <a:p>
            <a:pPr algn="just"/>
            <a:endParaRPr lang="en-IN" dirty="0"/>
          </a:p>
        </p:txBody>
      </p:sp>
      <p:pic>
        <p:nvPicPr>
          <p:cNvPr id="4" name="Picture 3">
            <a:extLst>
              <a:ext uri="{FF2B5EF4-FFF2-40B4-BE49-F238E27FC236}">
                <a16:creationId xmlns:a16="http://schemas.microsoft.com/office/drawing/2014/main" id="{CA1E3157-24C8-4241-9FCB-196EA4800F0B}"/>
              </a:ext>
            </a:extLst>
          </p:cNvPr>
          <p:cNvPicPr>
            <a:picLocks noChangeAspect="1"/>
          </p:cNvPicPr>
          <p:nvPr/>
        </p:nvPicPr>
        <p:blipFill>
          <a:blip r:embed="rId2"/>
          <a:stretch>
            <a:fillRect/>
          </a:stretch>
        </p:blipFill>
        <p:spPr>
          <a:xfrm>
            <a:off x="5770484" y="1935921"/>
            <a:ext cx="5507721" cy="4660188"/>
          </a:xfrm>
          <a:prstGeom prst="rect">
            <a:avLst/>
          </a:prstGeom>
        </p:spPr>
      </p:pic>
    </p:spTree>
    <p:extLst>
      <p:ext uri="{BB962C8B-B14F-4D97-AF65-F5344CB8AC3E}">
        <p14:creationId xmlns:p14="http://schemas.microsoft.com/office/powerpoint/2010/main" val="3391073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A7D0E-54D7-4EB9-940B-9C31E1B2975F}"/>
              </a:ext>
            </a:extLst>
          </p:cNvPr>
          <p:cNvSpPr>
            <a:spLocks noGrp="1"/>
          </p:cNvSpPr>
          <p:nvPr>
            <p:ph type="title"/>
          </p:nvPr>
        </p:nvSpPr>
        <p:spPr/>
        <p:txBody>
          <a:bodyPr/>
          <a:lstStyle/>
          <a:p>
            <a:r>
              <a:rPr lang="en-IN" sz="2800" u="sng" dirty="0">
                <a:solidFill>
                  <a:schemeClr val="tx2">
                    <a:lumMod val="90000"/>
                  </a:schemeClr>
                </a:solidFill>
                <a:latin typeface="+mn-lt"/>
              </a:rPr>
              <a:t>Hostel</a:t>
            </a:r>
            <a:br>
              <a:rPr lang="en-IN" sz="3600" dirty="0"/>
            </a:br>
            <a:endParaRPr lang="en-IN" dirty="0"/>
          </a:p>
        </p:txBody>
      </p:sp>
      <p:sp>
        <p:nvSpPr>
          <p:cNvPr id="3" name="Content Placeholder 2">
            <a:extLst>
              <a:ext uri="{FF2B5EF4-FFF2-40B4-BE49-F238E27FC236}">
                <a16:creationId xmlns:a16="http://schemas.microsoft.com/office/drawing/2014/main" id="{43F66073-CE9A-4948-AB73-9C00D2CD6581}"/>
              </a:ext>
            </a:extLst>
          </p:cNvPr>
          <p:cNvSpPr>
            <a:spLocks noGrp="1"/>
          </p:cNvSpPr>
          <p:nvPr>
            <p:ph idx="1"/>
          </p:nvPr>
        </p:nvSpPr>
        <p:spPr>
          <a:xfrm>
            <a:off x="913795" y="2167128"/>
            <a:ext cx="10353760" cy="4081272"/>
          </a:xfrm>
        </p:spPr>
        <p:txBody>
          <a:bodyPr>
            <a:normAutofit/>
          </a:bodyPr>
          <a:lstStyle/>
          <a:p>
            <a:pPr marL="69850" algn="just">
              <a:lnSpc>
                <a:spcPct val="115000"/>
              </a:lnSpc>
              <a:spcBef>
                <a:spcPts val="215"/>
              </a:spcBef>
            </a:pPr>
            <a:r>
              <a:rPr lang="en-US" sz="2300" dirty="0"/>
              <a:t>The figure shows the network implementation for the hostel. The router with </a:t>
            </a:r>
            <a:r>
              <a:rPr lang="en-US" sz="2300" dirty="0" err="1"/>
              <a:t>ip</a:t>
            </a:r>
            <a:r>
              <a:rPr lang="en-US" sz="2300" dirty="0"/>
              <a:t> 17.1.1.2 is the main router here from where the further connections are provided to the routers using a switch. Again here the star topology is implemented for the wireless routers through a switch .</a:t>
            </a:r>
            <a:endParaRPr lang="en-IN" sz="2300" dirty="0"/>
          </a:p>
          <a:p>
            <a:pPr marL="69850" marR="165735" algn="just">
              <a:lnSpc>
                <a:spcPct val="115000"/>
              </a:lnSpc>
            </a:pPr>
            <a:r>
              <a:rPr lang="en-US" sz="2300" dirty="0"/>
              <a:t>From fig we can see that a separate pc and router is provided for the office from which the floor to floor connections are provided using the switch. And the wireless routers are connected serially on the floor which shows that the bus topology is implemented here.</a:t>
            </a:r>
            <a:endParaRPr lang="en-IN" sz="2300" dirty="0"/>
          </a:p>
          <a:p>
            <a:endParaRPr lang="en-IN" dirty="0"/>
          </a:p>
        </p:txBody>
      </p:sp>
    </p:spTree>
    <p:extLst>
      <p:ext uri="{BB962C8B-B14F-4D97-AF65-F5344CB8AC3E}">
        <p14:creationId xmlns:p14="http://schemas.microsoft.com/office/powerpoint/2010/main" val="2744198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8BB34ADA-00E9-4CAC-9100-0C0F9F4B9F67}"/>
              </a:ext>
            </a:extLst>
          </p:cNvPr>
          <p:cNvGrpSpPr>
            <a:grpSpLocks/>
          </p:cNvGrpSpPr>
          <p:nvPr/>
        </p:nvGrpSpPr>
        <p:grpSpPr bwMode="auto">
          <a:xfrm>
            <a:off x="3041342" y="62143"/>
            <a:ext cx="6109316" cy="6733713"/>
            <a:chOff x="0" y="0"/>
            <a:chExt cx="5155" cy="8271"/>
          </a:xfrm>
        </p:grpSpPr>
        <p:pic>
          <p:nvPicPr>
            <p:cNvPr id="5123" name="Picture 3">
              <a:extLst>
                <a:ext uri="{FF2B5EF4-FFF2-40B4-BE49-F238E27FC236}">
                  <a16:creationId xmlns:a16="http://schemas.microsoft.com/office/drawing/2014/main" id="{A391000E-48D5-40AA-A8AE-8DAE3EF1BB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
              <a:ext cx="4890" cy="7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0DB2FDAD-7881-42D1-919E-EF49BE6DD00A}"/>
                </a:ext>
              </a:extLst>
            </p:cNvPr>
            <p:cNvSpPr>
              <a:spLocks noChangeArrowheads="1"/>
            </p:cNvSpPr>
            <p:nvPr/>
          </p:nvSpPr>
          <p:spPr bwMode="auto">
            <a:xfrm>
              <a:off x="9" y="9"/>
              <a:ext cx="5135" cy="8251"/>
            </a:xfrm>
            <a:prstGeom prst="rect">
              <a:avLst/>
            </a:prstGeom>
            <a:noFill/>
            <a:ln w="124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32517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1C5E7-DBCC-4278-B32C-0D6C89550A3B}"/>
              </a:ext>
            </a:extLst>
          </p:cNvPr>
          <p:cNvSpPr>
            <a:spLocks noGrp="1"/>
          </p:cNvSpPr>
          <p:nvPr>
            <p:ph type="title"/>
          </p:nvPr>
        </p:nvSpPr>
        <p:spPr/>
        <p:txBody>
          <a:bodyPr/>
          <a:lstStyle/>
          <a:p>
            <a:r>
              <a:rPr lang="en-IN" sz="2800" u="sng" dirty="0">
                <a:solidFill>
                  <a:schemeClr val="tx2">
                    <a:lumMod val="90000"/>
                  </a:schemeClr>
                </a:solidFill>
                <a:latin typeface="+mn-lt"/>
              </a:rPr>
              <a:t>Whole campus</a:t>
            </a:r>
            <a:br>
              <a:rPr lang="en-IN" sz="3600" dirty="0"/>
            </a:br>
            <a:endParaRPr lang="en-IN" dirty="0"/>
          </a:p>
        </p:txBody>
      </p:sp>
      <p:grpSp>
        <p:nvGrpSpPr>
          <p:cNvPr id="4" name="Group 2">
            <a:extLst>
              <a:ext uri="{FF2B5EF4-FFF2-40B4-BE49-F238E27FC236}">
                <a16:creationId xmlns:a16="http://schemas.microsoft.com/office/drawing/2014/main" id="{328C9B9F-310D-4AA2-96FA-F2499DD5FE83}"/>
              </a:ext>
            </a:extLst>
          </p:cNvPr>
          <p:cNvGrpSpPr>
            <a:grpSpLocks/>
          </p:cNvGrpSpPr>
          <p:nvPr/>
        </p:nvGrpSpPr>
        <p:grpSpPr bwMode="auto">
          <a:xfrm>
            <a:off x="1065914" y="1606859"/>
            <a:ext cx="10049522" cy="4829452"/>
            <a:chOff x="1531" y="181"/>
            <a:chExt cx="8839" cy="4904"/>
          </a:xfrm>
        </p:grpSpPr>
        <p:pic>
          <p:nvPicPr>
            <p:cNvPr id="6147" name="Picture 3">
              <a:extLst>
                <a:ext uri="{FF2B5EF4-FFF2-40B4-BE49-F238E27FC236}">
                  <a16:creationId xmlns:a16="http://schemas.microsoft.com/office/drawing/2014/main" id="{CF0A857B-D563-4AEB-9916-1CA938309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6" y="205"/>
              <a:ext cx="8035" cy="4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B0C5FE26-A48D-4689-9543-43B4DF4C53F8}"/>
                </a:ext>
              </a:extLst>
            </p:cNvPr>
            <p:cNvSpPr>
              <a:spLocks noChangeArrowheads="1"/>
            </p:cNvSpPr>
            <p:nvPr/>
          </p:nvSpPr>
          <p:spPr bwMode="auto">
            <a:xfrm>
              <a:off x="1540" y="190"/>
              <a:ext cx="8819" cy="4884"/>
            </a:xfrm>
            <a:prstGeom prst="rect">
              <a:avLst/>
            </a:prstGeom>
            <a:noFill/>
            <a:ln w="124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378207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6C8CC-8442-4612-999F-10FAEA9F754C}"/>
              </a:ext>
            </a:extLst>
          </p:cNvPr>
          <p:cNvSpPr>
            <a:spLocks noGrp="1"/>
          </p:cNvSpPr>
          <p:nvPr>
            <p:ph type="title"/>
          </p:nvPr>
        </p:nvSpPr>
        <p:spPr>
          <a:xfrm>
            <a:off x="488273" y="434418"/>
            <a:ext cx="10779284" cy="1358872"/>
          </a:xfrm>
        </p:spPr>
        <p:txBody>
          <a:bodyPr/>
          <a:lstStyle/>
          <a:p>
            <a:pPr algn="l"/>
            <a:r>
              <a:rPr lang="en-IN" sz="3200" u="sng" dirty="0">
                <a:solidFill>
                  <a:schemeClr val="accent6">
                    <a:lumMod val="20000"/>
                    <a:lumOff val="80000"/>
                  </a:schemeClr>
                </a:solidFill>
                <a:latin typeface="+mn-lt"/>
              </a:rPr>
              <a:t>Configuration/Specifications</a:t>
            </a:r>
          </a:p>
        </p:txBody>
      </p:sp>
      <p:sp>
        <p:nvSpPr>
          <p:cNvPr id="3" name="Content Placeholder 2">
            <a:extLst>
              <a:ext uri="{FF2B5EF4-FFF2-40B4-BE49-F238E27FC236}">
                <a16:creationId xmlns:a16="http://schemas.microsoft.com/office/drawing/2014/main" id="{333A18E9-E88F-4B70-AB54-DF014287A8CA}"/>
              </a:ext>
            </a:extLst>
          </p:cNvPr>
          <p:cNvSpPr>
            <a:spLocks noGrp="1"/>
          </p:cNvSpPr>
          <p:nvPr>
            <p:ph idx="1"/>
          </p:nvPr>
        </p:nvSpPr>
        <p:spPr>
          <a:xfrm>
            <a:off x="488273" y="1793289"/>
            <a:ext cx="11215454" cy="4487661"/>
          </a:xfrm>
        </p:spPr>
        <p:txBody>
          <a:bodyPr>
            <a:normAutofit/>
          </a:bodyPr>
          <a:lstStyle/>
          <a:p>
            <a:pPr marL="0" indent="0" algn="just">
              <a:buNone/>
            </a:pPr>
            <a:r>
              <a:rPr lang="en-US" sz="1600" dirty="0"/>
              <a:t>The configuration of devices used in designing this project are listed as follows:</a:t>
            </a:r>
          </a:p>
          <a:p>
            <a:pPr marL="457200" indent="-457200" algn="just">
              <a:buFont typeface="+mj-lt"/>
              <a:buAutoNum type="arabicParenR"/>
            </a:pPr>
            <a:r>
              <a:rPr lang="en-US" sz="1600" u="sng" dirty="0"/>
              <a:t>Servers</a:t>
            </a:r>
            <a:r>
              <a:rPr lang="en-US" sz="1600" dirty="0"/>
              <a:t> - The server type used in this project is the simple PT-Server that has two access ports. For the best efficiency we have changed the port to optic </a:t>
            </a:r>
            <a:r>
              <a:rPr lang="en-US" sz="1600" dirty="0" err="1"/>
              <a:t>fibre</a:t>
            </a:r>
            <a:r>
              <a:rPr lang="en-US" sz="1600" dirty="0"/>
              <a:t> port PT-HOST-NM-1CGE.</a:t>
            </a:r>
          </a:p>
          <a:p>
            <a:pPr marL="457200" indent="-457200" algn="just">
              <a:buFont typeface="+mj-lt"/>
              <a:buAutoNum type="arabicParenR"/>
            </a:pPr>
            <a:r>
              <a:rPr lang="en-US" sz="1600" u="sng" dirty="0"/>
              <a:t>Routers</a:t>
            </a:r>
            <a:r>
              <a:rPr lang="en-US" sz="1600" dirty="0"/>
              <a:t> - The route type used is simple PT-Router in which also the ports are changed to optic </a:t>
            </a:r>
            <a:r>
              <a:rPr lang="en-US" sz="1600" dirty="0" err="1"/>
              <a:t>fibre</a:t>
            </a:r>
            <a:r>
              <a:rPr lang="en-US" sz="1600" dirty="0"/>
              <a:t> for better efficiency. The wireless routers used are WRT300N for the WIFI network, that provide encryption service.</a:t>
            </a:r>
          </a:p>
          <a:p>
            <a:pPr marL="457200" indent="-457200" algn="just">
              <a:buFont typeface="+mj-lt"/>
              <a:buAutoNum type="arabicParenR"/>
            </a:pPr>
            <a:r>
              <a:rPr lang="en-US" sz="1600" u="sng" dirty="0"/>
              <a:t>Switches</a:t>
            </a:r>
            <a:r>
              <a:rPr lang="en-US" sz="1600" dirty="0"/>
              <a:t> - In this project simple switches are used </a:t>
            </a:r>
            <a:r>
              <a:rPr lang="en-US" sz="1600" dirty="0" err="1"/>
              <a:t>i.e</a:t>
            </a:r>
            <a:r>
              <a:rPr lang="en-US" sz="1600" dirty="0"/>
              <a:t> PT-Switches that provides 10 ports for accessing the network.</a:t>
            </a:r>
          </a:p>
          <a:p>
            <a:pPr marL="457200" indent="-457200" algn="just">
              <a:buFont typeface="+mj-lt"/>
              <a:buAutoNum type="arabicParenR"/>
            </a:pPr>
            <a:r>
              <a:rPr lang="en-US" sz="1600" u="sng" dirty="0"/>
              <a:t>Cables</a:t>
            </a:r>
            <a:r>
              <a:rPr lang="en-US" sz="1600" dirty="0"/>
              <a:t> -</a:t>
            </a:r>
          </a:p>
          <a:p>
            <a:pPr marL="342900" indent="-342900" algn="just">
              <a:buFont typeface="+mj-lt"/>
              <a:buAutoNum type="alphaLcPeriod"/>
            </a:pPr>
            <a:r>
              <a:rPr lang="en-US" sz="1600" dirty="0"/>
              <a:t> </a:t>
            </a:r>
            <a:r>
              <a:rPr lang="en-US" sz="1600" u="sng" dirty="0" err="1"/>
              <a:t>Fibre</a:t>
            </a:r>
            <a:r>
              <a:rPr lang="en-US" sz="1600" u="sng" dirty="0"/>
              <a:t> optic cables</a:t>
            </a:r>
            <a:r>
              <a:rPr lang="en-US" sz="1600" dirty="0"/>
              <a:t> - The Gigabit Ethernet ports of the Cisco MWR 2941 router can run in full or half duplex mode -100 Mbps or 1000 Mbps (1 Gbps). </a:t>
            </a:r>
          </a:p>
          <a:p>
            <a:pPr algn="just">
              <a:buFont typeface="+mj-lt"/>
              <a:buAutoNum type="alphaLcPeriod"/>
            </a:pPr>
            <a:r>
              <a:rPr lang="en-US" sz="1600" dirty="0"/>
              <a:t>   </a:t>
            </a:r>
            <a:r>
              <a:rPr lang="en-US" sz="1600" u="sng" dirty="0"/>
              <a:t>Copper cables</a:t>
            </a:r>
            <a:r>
              <a:rPr lang="en-US" sz="1600" dirty="0"/>
              <a:t> - Copper straight-through: This is a standard Ethernet cable that is used to connect two devices that   operate in different layers of the OSI model (such as hub to router and switch to PC).</a:t>
            </a:r>
          </a:p>
          <a:p>
            <a:pPr marL="0" indent="0">
              <a:buNone/>
            </a:pPr>
            <a:endParaRPr lang="en-US" sz="1400" dirty="0"/>
          </a:p>
          <a:p>
            <a:pPr marL="457200" indent="-457200">
              <a:buFont typeface="+mj-lt"/>
              <a:buAutoNum type="arabicParenR"/>
            </a:pPr>
            <a:endParaRPr lang="en-US" dirty="0"/>
          </a:p>
          <a:p>
            <a:endParaRPr lang="en-IN" dirty="0"/>
          </a:p>
        </p:txBody>
      </p:sp>
    </p:spTree>
    <p:extLst>
      <p:ext uri="{BB962C8B-B14F-4D97-AF65-F5344CB8AC3E}">
        <p14:creationId xmlns:p14="http://schemas.microsoft.com/office/powerpoint/2010/main" val="31174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862A3-9F7E-461D-AF73-79DB36291AB3}"/>
              </a:ext>
            </a:extLst>
          </p:cNvPr>
          <p:cNvSpPr>
            <a:spLocks noGrp="1"/>
          </p:cNvSpPr>
          <p:nvPr>
            <p:ph type="title"/>
          </p:nvPr>
        </p:nvSpPr>
        <p:spPr>
          <a:xfrm>
            <a:off x="541538" y="360437"/>
            <a:ext cx="10726018" cy="1326321"/>
          </a:xfrm>
        </p:spPr>
        <p:txBody>
          <a:bodyPr/>
          <a:lstStyle/>
          <a:p>
            <a:pPr algn="l"/>
            <a:r>
              <a:rPr lang="en-IN" sz="3200" u="sng" dirty="0">
                <a:solidFill>
                  <a:schemeClr val="accent6">
                    <a:lumMod val="20000"/>
                    <a:lumOff val="80000"/>
                  </a:schemeClr>
                </a:solidFill>
                <a:latin typeface="+mn-lt"/>
              </a:rPr>
              <a:t>TYPES OF TOPOLOGY USED</a:t>
            </a:r>
          </a:p>
        </p:txBody>
      </p:sp>
      <p:sp>
        <p:nvSpPr>
          <p:cNvPr id="3" name="Content Placeholder 2">
            <a:extLst>
              <a:ext uri="{FF2B5EF4-FFF2-40B4-BE49-F238E27FC236}">
                <a16:creationId xmlns:a16="http://schemas.microsoft.com/office/drawing/2014/main" id="{DA7BDA67-DA23-44DC-943D-5027EE4146F2}"/>
              </a:ext>
            </a:extLst>
          </p:cNvPr>
          <p:cNvSpPr>
            <a:spLocks noGrp="1"/>
          </p:cNvSpPr>
          <p:nvPr>
            <p:ph idx="1"/>
          </p:nvPr>
        </p:nvSpPr>
        <p:spPr>
          <a:xfrm>
            <a:off x="541538" y="1686758"/>
            <a:ext cx="11292396" cy="4668175"/>
          </a:xfrm>
        </p:spPr>
        <p:txBody>
          <a:bodyPr>
            <a:noAutofit/>
          </a:bodyPr>
          <a:lstStyle/>
          <a:p>
            <a:pPr marL="0" indent="0" algn="just">
              <a:buNone/>
            </a:pPr>
            <a:r>
              <a:rPr lang="en-US" sz="1600" dirty="0"/>
              <a:t>For interconnectivity of components, network topology describe the physical and logical appearance and interconnection between arrangement of computers, cables and other components in a data communication network and how it can be used for taking a packet from one device and sending it through the network to another device on a different network. A network topology is the physical layout of computers, cables, and other components on a network. </a:t>
            </a:r>
          </a:p>
          <a:p>
            <a:pPr marL="0" indent="0" algn="just">
              <a:buNone/>
            </a:pPr>
            <a:r>
              <a:rPr lang="en-US" sz="1600" dirty="0"/>
              <a:t>The different types of network topologies are:  Bus topology, Star topology, Mesh topology, Ring topology, Hybrid topology and Wireless topology.</a:t>
            </a:r>
          </a:p>
          <a:p>
            <a:pPr algn="just"/>
            <a:r>
              <a:rPr lang="en-US" sz="1600" dirty="0"/>
              <a:t>A </a:t>
            </a:r>
            <a:r>
              <a:rPr lang="en-US" sz="1600" b="1" dirty="0"/>
              <a:t>Bus Topology </a:t>
            </a:r>
            <a:r>
              <a:rPr lang="en-US" sz="1600" dirty="0"/>
              <a:t>is a network setup in which each computer and network device are connected to a single cable or backbone. Depending on the type of network card used in each computer of the bus topology, a coaxial cable or an RJ-45 network cable is used to connect them together.</a:t>
            </a:r>
          </a:p>
          <a:p>
            <a:pPr algn="just"/>
            <a:r>
              <a:rPr lang="en-US" sz="1600" dirty="0"/>
              <a:t>The </a:t>
            </a:r>
            <a:r>
              <a:rPr lang="en-US" sz="1600" b="1" dirty="0"/>
              <a:t>Star Topology </a:t>
            </a:r>
            <a:r>
              <a:rPr lang="en-US" sz="1600" dirty="0"/>
              <a:t>is a network topology in which all the clients or machines on the network are connected through a central device known as a hub or switch. Each workstation has a cable that goes from the network card to the hub or switch device. One of the major benefits of the star topology is that a break in the cable causes only the workstation that is connected to the cable to go down, not the entire network as it is with the bus topology.</a:t>
            </a:r>
          </a:p>
        </p:txBody>
      </p:sp>
    </p:spTree>
    <p:extLst>
      <p:ext uri="{BB962C8B-B14F-4D97-AF65-F5344CB8AC3E}">
        <p14:creationId xmlns:p14="http://schemas.microsoft.com/office/powerpoint/2010/main" val="3025494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F5CF-DED1-4E94-915E-2E501E5CCDDB}"/>
              </a:ext>
            </a:extLst>
          </p:cNvPr>
          <p:cNvSpPr>
            <a:spLocks noGrp="1"/>
          </p:cNvSpPr>
          <p:nvPr>
            <p:ph type="title"/>
          </p:nvPr>
        </p:nvSpPr>
        <p:spPr>
          <a:xfrm>
            <a:off x="684378" y="72699"/>
            <a:ext cx="10353761" cy="1326321"/>
          </a:xfrm>
        </p:spPr>
        <p:txBody>
          <a:bodyPr/>
          <a:lstStyle/>
          <a:p>
            <a:pPr algn="l"/>
            <a:r>
              <a:rPr lang="en-IN" sz="3200" u="sng" dirty="0">
                <a:solidFill>
                  <a:schemeClr val="accent6">
                    <a:lumMod val="20000"/>
                    <a:lumOff val="80000"/>
                  </a:schemeClr>
                </a:solidFill>
                <a:latin typeface="+mn-lt"/>
              </a:rPr>
              <a:t>OUTPUTS</a:t>
            </a:r>
          </a:p>
        </p:txBody>
      </p:sp>
      <p:grpSp>
        <p:nvGrpSpPr>
          <p:cNvPr id="4" name="Group 2">
            <a:extLst>
              <a:ext uri="{FF2B5EF4-FFF2-40B4-BE49-F238E27FC236}">
                <a16:creationId xmlns:a16="http://schemas.microsoft.com/office/drawing/2014/main" id="{8172214D-DF8A-4616-926A-618421B4D03C}"/>
              </a:ext>
            </a:extLst>
          </p:cNvPr>
          <p:cNvGrpSpPr>
            <a:grpSpLocks/>
          </p:cNvGrpSpPr>
          <p:nvPr/>
        </p:nvGrpSpPr>
        <p:grpSpPr bwMode="auto">
          <a:xfrm>
            <a:off x="582541" y="1220810"/>
            <a:ext cx="5613400" cy="5013325"/>
            <a:chOff x="0" y="0"/>
            <a:chExt cx="8839" cy="7894"/>
          </a:xfrm>
        </p:grpSpPr>
        <p:pic>
          <p:nvPicPr>
            <p:cNvPr id="7171" name="Picture 3">
              <a:extLst>
                <a:ext uri="{FF2B5EF4-FFF2-40B4-BE49-F238E27FC236}">
                  <a16:creationId xmlns:a16="http://schemas.microsoft.com/office/drawing/2014/main" id="{DA0D7E91-62CC-4255-9550-7F289408A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 y="214"/>
              <a:ext cx="8159" cy="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7D873645-B172-42E6-B707-DD8E0F0203D7}"/>
                </a:ext>
              </a:extLst>
            </p:cNvPr>
            <p:cNvSpPr>
              <a:spLocks noChangeArrowheads="1"/>
            </p:cNvSpPr>
            <p:nvPr/>
          </p:nvSpPr>
          <p:spPr bwMode="auto">
            <a:xfrm>
              <a:off x="9" y="9"/>
              <a:ext cx="8819" cy="7875"/>
            </a:xfrm>
            <a:prstGeom prst="rect">
              <a:avLst/>
            </a:prstGeom>
            <a:noFill/>
            <a:ln w="124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6" name="Group 5">
            <a:extLst>
              <a:ext uri="{FF2B5EF4-FFF2-40B4-BE49-F238E27FC236}">
                <a16:creationId xmlns:a16="http://schemas.microsoft.com/office/drawing/2014/main" id="{C29D39C5-A9B0-4722-9531-7E3206FFF123}"/>
              </a:ext>
            </a:extLst>
          </p:cNvPr>
          <p:cNvGrpSpPr>
            <a:grpSpLocks/>
          </p:cNvGrpSpPr>
          <p:nvPr/>
        </p:nvGrpSpPr>
        <p:grpSpPr bwMode="auto">
          <a:xfrm>
            <a:off x="6251192" y="72699"/>
            <a:ext cx="5613400" cy="6708775"/>
            <a:chOff x="0" y="0"/>
            <a:chExt cx="8839" cy="10565"/>
          </a:xfrm>
        </p:grpSpPr>
        <p:pic>
          <p:nvPicPr>
            <p:cNvPr id="7174" name="Picture 6">
              <a:extLst>
                <a:ext uri="{FF2B5EF4-FFF2-40B4-BE49-F238E27FC236}">
                  <a16:creationId xmlns:a16="http://schemas.microsoft.com/office/drawing/2014/main" id="{0DCA8260-16D5-406F-9773-FA83436DA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 y="271"/>
              <a:ext cx="7795" cy="9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a:extLst>
                <a:ext uri="{FF2B5EF4-FFF2-40B4-BE49-F238E27FC236}">
                  <a16:creationId xmlns:a16="http://schemas.microsoft.com/office/drawing/2014/main" id="{B41FDB05-6764-4A65-B721-93799AD084F7}"/>
                </a:ext>
              </a:extLst>
            </p:cNvPr>
            <p:cNvSpPr>
              <a:spLocks noChangeArrowheads="1"/>
            </p:cNvSpPr>
            <p:nvPr/>
          </p:nvSpPr>
          <p:spPr bwMode="auto">
            <a:xfrm>
              <a:off x="9" y="9"/>
              <a:ext cx="8819" cy="10546"/>
            </a:xfrm>
            <a:prstGeom prst="rect">
              <a:avLst/>
            </a:prstGeom>
            <a:noFill/>
            <a:ln w="124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2077428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EDCE6-74FC-4FFF-93C4-3465CC962ED3}"/>
              </a:ext>
            </a:extLst>
          </p:cNvPr>
          <p:cNvSpPr>
            <a:spLocks noGrp="1"/>
          </p:cNvSpPr>
          <p:nvPr>
            <p:ph type="title"/>
          </p:nvPr>
        </p:nvSpPr>
        <p:spPr>
          <a:xfrm>
            <a:off x="880066" y="437964"/>
            <a:ext cx="10353761" cy="1326321"/>
          </a:xfrm>
        </p:spPr>
        <p:txBody>
          <a:bodyPr/>
          <a:lstStyle/>
          <a:p>
            <a:pPr algn="l"/>
            <a:r>
              <a:rPr lang="en-IN" sz="3200" u="sng" dirty="0">
                <a:solidFill>
                  <a:schemeClr val="accent6">
                    <a:lumMod val="20000"/>
                    <a:lumOff val="80000"/>
                  </a:schemeClr>
                </a:solidFill>
                <a:latin typeface="+mn-lt"/>
              </a:rPr>
              <a:t>Costing for network implementation</a:t>
            </a:r>
          </a:p>
        </p:txBody>
      </p:sp>
      <p:sp>
        <p:nvSpPr>
          <p:cNvPr id="3" name="Content Placeholder 2">
            <a:extLst>
              <a:ext uri="{FF2B5EF4-FFF2-40B4-BE49-F238E27FC236}">
                <a16:creationId xmlns:a16="http://schemas.microsoft.com/office/drawing/2014/main" id="{E21C0C29-69DD-40D8-B54C-FEE768CAB436}"/>
              </a:ext>
            </a:extLst>
          </p:cNvPr>
          <p:cNvSpPr>
            <a:spLocks noGrp="1"/>
          </p:cNvSpPr>
          <p:nvPr>
            <p:ph idx="1"/>
          </p:nvPr>
        </p:nvSpPr>
        <p:spPr>
          <a:xfrm>
            <a:off x="880066" y="1740024"/>
            <a:ext cx="10733708" cy="4685930"/>
          </a:xfrm>
        </p:spPr>
        <p:txBody>
          <a:bodyPr>
            <a:normAutofit/>
          </a:bodyPr>
          <a:lstStyle/>
          <a:p>
            <a:pPr marL="0" indent="0">
              <a:buNone/>
            </a:pPr>
            <a:r>
              <a:rPr lang="en-IN" sz="1500" b="1" cap="all" dirty="0">
                <a:solidFill>
                  <a:schemeClr val="tx2">
                    <a:lumMod val="90000"/>
                  </a:schemeClr>
                </a:solidFill>
                <a:effectLst>
                  <a:outerShdw blurRad="50800" dist="63500" dir="2700000" algn="tl" rotWithShape="0">
                    <a:srgbClr val="000000">
                      <a:alpha val="48000"/>
                    </a:srgbClr>
                  </a:outerShdw>
                </a:effectLst>
                <a:ea typeface="+mj-ea"/>
                <a:cs typeface="+mj-cs"/>
              </a:rPr>
              <a:t>1)    </a:t>
            </a:r>
            <a:r>
              <a:rPr lang="en-IN" sz="1500" b="1" u="sng" cap="all" dirty="0">
                <a:solidFill>
                  <a:schemeClr val="tx2">
                    <a:lumMod val="90000"/>
                  </a:schemeClr>
                </a:solidFill>
                <a:effectLst>
                  <a:outerShdw blurRad="50800" dist="63500" dir="2700000" algn="tl" rotWithShape="0">
                    <a:srgbClr val="000000">
                      <a:alpha val="48000"/>
                    </a:srgbClr>
                  </a:outerShdw>
                </a:effectLst>
                <a:ea typeface="+mj-ea"/>
                <a:cs typeface="+mj-cs"/>
              </a:rPr>
              <a:t>Data </a:t>
            </a:r>
            <a:r>
              <a:rPr lang="en-IN" sz="1500" b="1" u="sng" cap="all" dirty="0" err="1">
                <a:solidFill>
                  <a:schemeClr val="tx2">
                    <a:lumMod val="90000"/>
                  </a:schemeClr>
                </a:solidFill>
                <a:effectLst>
                  <a:outerShdw blurRad="50800" dist="63500" dir="2700000" algn="tl" rotWithShape="0">
                    <a:srgbClr val="000000">
                      <a:alpha val="48000"/>
                    </a:srgbClr>
                  </a:outerShdw>
                </a:effectLst>
                <a:ea typeface="+mj-ea"/>
                <a:cs typeface="+mj-cs"/>
              </a:rPr>
              <a:t>Center</a:t>
            </a:r>
            <a:endParaRPr lang="en-IN" sz="1500" b="1" u="sng" cap="all" dirty="0">
              <a:solidFill>
                <a:schemeClr val="tx2">
                  <a:lumMod val="90000"/>
                </a:schemeClr>
              </a:solidFill>
              <a:effectLst>
                <a:outerShdw blurRad="50800" dist="63500" dir="2700000" algn="tl" rotWithShape="0">
                  <a:srgbClr val="000000">
                    <a:alpha val="48000"/>
                  </a:srgbClr>
                </a:outerShdw>
              </a:effectLst>
              <a:ea typeface="+mj-ea"/>
              <a:cs typeface="+mj-cs"/>
            </a:endParaRPr>
          </a:p>
          <a:p>
            <a:pPr marL="0" indent="0" algn="just">
              <a:buNone/>
            </a:pPr>
            <a:r>
              <a:rPr lang="en-US" sz="1500" dirty="0"/>
              <a:t>No. of device and quantity are listed below</a:t>
            </a:r>
          </a:p>
          <a:p>
            <a:pPr marL="0" indent="0" algn="just">
              <a:buNone/>
            </a:pPr>
            <a:r>
              <a:rPr lang="en-US" sz="1500" dirty="0"/>
              <a:t>1.	router - 1</a:t>
            </a:r>
          </a:p>
          <a:p>
            <a:pPr marL="0" indent="0" algn="just">
              <a:buNone/>
            </a:pPr>
            <a:r>
              <a:rPr lang="en-US" sz="1500" dirty="0"/>
              <a:t>2.	switch -1</a:t>
            </a:r>
          </a:p>
          <a:p>
            <a:pPr marL="0" indent="0" algn="just">
              <a:buNone/>
            </a:pPr>
            <a:r>
              <a:rPr lang="en-US" sz="1500" dirty="0"/>
              <a:t>3.	server -1</a:t>
            </a:r>
          </a:p>
          <a:p>
            <a:pPr algn="just"/>
            <a:r>
              <a:rPr lang="en-US" sz="1500" dirty="0"/>
              <a:t>Router price is 72800 Rs </a:t>
            </a:r>
          </a:p>
          <a:p>
            <a:pPr algn="just"/>
            <a:r>
              <a:rPr lang="en-US" sz="1500" dirty="0"/>
              <a:t>Switch of fiber optic of around 27000 Rs </a:t>
            </a:r>
          </a:p>
          <a:p>
            <a:pPr algn="just"/>
            <a:r>
              <a:rPr lang="en-US" sz="1500" dirty="0"/>
              <a:t>Server Price in </a:t>
            </a:r>
            <a:r>
              <a:rPr lang="en-US" sz="1500" dirty="0" err="1"/>
              <a:t>india</a:t>
            </a:r>
            <a:r>
              <a:rPr lang="en-US" sz="1500" dirty="0"/>
              <a:t> 150000 </a:t>
            </a:r>
          </a:p>
          <a:p>
            <a:pPr algn="just"/>
            <a:r>
              <a:rPr lang="en-US" sz="1500" dirty="0"/>
              <a:t>fiber optic cable required around 3m cost 60 Rs Fiber optic wire </a:t>
            </a:r>
            <a:r>
              <a:rPr lang="en-US" sz="1500" dirty="0" err="1"/>
              <a:t>permeter</a:t>
            </a:r>
            <a:r>
              <a:rPr lang="en-US" sz="1500" dirty="0"/>
              <a:t> 20Rs</a:t>
            </a:r>
          </a:p>
          <a:p>
            <a:pPr marL="0" indent="0" algn="just">
              <a:buNone/>
            </a:pPr>
            <a:r>
              <a:rPr lang="en-US" sz="1500" dirty="0"/>
              <a:t>TOTAL COST :- 249860</a:t>
            </a:r>
            <a:endParaRPr lang="en-US" sz="2400" b="1" u="sng" cap="all" dirty="0">
              <a:solidFill>
                <a:schemeClr val="tx2">
                  <a:lumMod val="90000"/>
                </a:schemeClr>
              </a:solidFill>
              <a:effectLst>
                <a:outerShdw blurRad="50800" dist="63500" dir="2700000" algn="tl" rotWithShape="0">
                  <a:srgbClr val="000000">
                    <a:alpha val="48000"/>
                  </a:srgbClr>
                </a:outerShdw>
              </a:effectLst>
              <a:ea typeface="+mj-ea"/>
              <a:cs typeface="+mj-cs"/>
            </a:endParaRPr>
          </a:p>
          <a:p>
            <a:pPr marL="0" indent="0">
              <a:buNone/>
            </a:pPr>
            <a:endParaRPr lang="en-IN" dirty="0"/>
          </a:p>
        </p:txBody>
      </p:sp>
    </p:spTree>
    <p:extLst>
      <p:ext uri="{BB962C8B-B14F-4D97-AF65-F5344CB8AC3E}">
        <p14:creationId xmlns:p14="http://schemas.microsoft.com/office/powerpoint/2010/main" val="3180660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25534CC-F381-4A01-BA0F-75047E15A4D9}"/>
              </a:ext>
            </a:extLst>
          </p:cNvPr>
          <p:cNvSpPr>
            <a:spLocks noGrp="1"/>
          </p:cNvSpPr>
          <p:nvPr>
            <p:ph idx="1"/>
          </p:nvPr>
        </p:nvSpPr>
        <p:spPr>
          <a:xfrm>
            <a:off x="356586" y="453870"/>
            <a:ext cx="11478827" cy="5754950"/>
          </a:xfrm>
        </p:spPr>
        <p:txBody>
          <a:bodyPr>
            <a:normAutofit fontScale="25000" lnSpcReduction="20000"/>
          </a:bodyPr>
          <a:lstStyle/>
          <a:p>
            <a:pPr marL="0" indent="0">
              <a:buNone/>
            </a:pPr>
            <a:r>
              <a:rPr lang="en-IN" sz="5600" b="1" cap="all" dirty="0">
                <a:solidFill>
                  <a:schemeClr val="tx2">
                    <a:lumMod val="90000"/>
                  </a:schemeClr>
                </a:solidFill>
                <a:effectLst>
                  <a:outerShdw blurRad="50800" dist="63500" dir="2700000" algn="tl" rotWithShape="0">
                    <a:srgbClr val="000000">
                      <a:alpha val="48000"/>
                    </a:srgbClr>
                  </a:outerShdw>
                </a:effectLst>
                <a:ea typeface="+mj-ea"/>
                <a:cs typeface="+mj-cs"/>
              </a:rPr>
              <a:t>2)    </a:t>
            </a:r>
            <a:r>
              <a:rPr lang="en-US" sz="5600" b="1" u="sng" cap="all" dirty="0">
                <a:solidFill>
                  <a:schemeClr val="tx2">
                    <a:lumMod val="90000"/>
                  </a:schemeClr>
                </a:solidFill>
                <a:effectLst>
                  <a:outerShdw blurRad="50800" dist="63500" dir="2700000" algn="tl" rotWithShape="0">
                    <a:srgbClr val="000000">
                      <a:alpha val="48000"/>
                    </a:srgbClr>
                  </a:outerShdw>
                </a:effectLst>
                <a:ea typeface="+mj-ea"/>
                <a:cs typeface="+mj-cs"/>
              </a:rPr>
              <a:t>Main Building </a:t>
            </a:r>
          </a:p>
          <a:p>
            <a:pPr>
              <a:buFont typeface="Wingdings" panose="05000000000000000000" pitchFamily="2" charset="2"/>
              <a:buChar char="Ø"/>
            </a:pPr>
            <a:r>
              <a:rPr lang="en-US" sz="5600" u="sng" dirty="0"/>
              <a:t>Ground Floor</a:t>
            </a:r>
          </a:p>
          <a:p>
            <a:pPr marL="0" indent="0">
              <a:buNone/>
            </a:pPr>
            <a:r>
              <a:rPr lang="en-US" sz="5600" dirty="0"/>
              <a:t>NO. of device and quantity are listed below</a:t>
            </a:r>
          </a:p>
          <a:p>
            <a:pPr marL="0" indent="0">
              <a:buNone/>
            </a:pPr>
            <a:r>
              <a:rPr lang="en-US" sz="5600" dirty="0"/>
              <a:t>1.	router -2</a:t>
            </a:r>
          </a:p>
          <a:p>
            <a:pPr marL="0" indent="0">
              <a:buNone/>
            </a:pPr>
            <a:r>
              <a:rPr lang="en-US" sz="5600" dirty="0"/>
              <a:t>2.	switch-2</a:t>
            </a:r>
          </a:p>
          <a:p>
            <a:pPr marL="0" indent="0">
              <a:buNone/>
            </a:pPr>
            <a:r>
              <a:rPr lang="en-US" sz="5600" dirty="0"/>
              <a:t>3.	wire less router -2</a:t>
            </a:r>
          </a:p>
          <a:p>
            <a:pPr marL="0" indent="0">
              <a:buNone/>
            </a:pPr>
            <a:r>
              <a:rPr lang="en-US" sz="5600" dirty="0"/>
              <a:t>for flooring connect copper wire 50m cost 500Rs Copper wire 10Rs per meter to connect data center to main Building fiber optic wire of 40 meter is used cost 800 Rs</a:t>
            </a:r>
          </a:p>
          <a:p>
            <a:pPr marL="0" indent="0">
              <a:buNone/>
            </a:pPr>
            <a:r>
              <a:rPr lang="en-US" sz="5600" dirty="0"/>
              <a:t>TOTAL COST :- 201300</a:t>
            </a:r>
          </a:p>
          <a:p>
            <a:pPr marL="0" indent="0">
              <a:buNone/>
            </a:pPr>
            <a:endParaRPr lang="en-US" sz="5600" u="sng" dirty="0"/>
          </a:p>
          <a:p>
            <a:pPr>
              <a:buFont typeface="Wingdings" panose="05000000000000000000" pitchFamily="2" charset="2"/>
              <a:buChar char="Ø"/>
            </a:pPr>
            <a:r>
              <a:rPr lang="en-US" sz="5600" u="sng" dirty="0"/>
              <a:t>1ST floor</a:t>
            </a:r>
          </a:p>
          <a:p>
            <a:pPr marL="0" indent="0">
              <a:buNone/>
            </a:pPr>
            <a:r>
              <a:rPr lang="en-US" sz="5600" dirty="0"/>
              <a:t>NO. of device and quantity are listed below</a:t>
            </a:r>
          </a:p>
          <a:p>
            <a:pPr marL="0" indent="0">
              <a:buNone/>
            </a:pPr>
            <a:r>
              <a:rPr lang="en-US" sz="5600" dirty="0"/>
              <a:t>1.	router -2</a:t>
            </a:r>
          </a:p>
          <a:p>
            <a:pPr marL="0" indent="0">
              <a:buNone/>
            </a:pPr>
            <a:r>
              <a:rPr lang="en-US" sz="5600" dirty="0"/>
              <a:t>2.	switch-2</a:t>
            </a:r>
          </a:p>
          <a:p>
            <a:pPr marL="0" indent="0">
              <a:buNone/>
            </a:pPr>
            <a:r>
              <a:rPr lang="en-US" sz="5600" dirty="0"/>
              <a:t>3.	wire less router -2</a:t>
            </a:r>
          </a:p>
          <a:p>
            <a:pPr marL="0" indent="0">
              <a:buNone/>
            </a:pPr>
            <a:r>
              <a:rPr lang="en-US" sz="5600" dirty="0"/>
              <a:t>for flooring connect copper wire 50m cost 500Rs Copper wire 10Rs per meter to connect ground floor to main Building fiber optic wire of 40 meter is used cost 800 Rs</a:t>
            </a:r>
          </a:p>
          <a:p>
            <a:pPr marL="0" indent="0">
              <a:buNone/>
            </a:pPr>
            <a:r>
              <a:rPr lang="en-US" sz="5600" dirty="0"/>
              <a:t>TOTAL COST :- 201300</a:t>
            </a:r>
          </a:p>
          <a:p>
            <a:pPr marL="0" indent="0">
              <a:buNone/>
            </a:pPr>
            <a:endParaRPr lang="en-US" sz="2900" dirty="0"/>
          </a:p>
          <a:p>
            <a:pPr marL="0" indent="0">
              <a:buNone/>
            </a:pPr>
            <a:endParaRPr lang="en-US" dirty="0"/>
          </a:p>
          <a:p>
            <a:pPr marL="0" indent="0">
              <a:buNone/>
            </a:pPr>
            <a:r>
              <a:rPr lang="en-IN" dirty="0"/>
              <a:t> </a:t>
            </a:r>
          </a:p>
        </p:txBody>
      </p:sp>
    </p:spTree>
    <p:extLst>
      <p:ext uri="{BB962C8B-B14F-4D97-AF65-F5344CB8AC3E}">
        <p14:creationId xmlns:p14="http://schemas.microsoft.com/office/powerpoint/2010/main" val="1081612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45D467-0FF5-421E-A332-59D5212B6BB0}"/>
              </a:ext>
            </a:extLst>
          </p:cNvPr>
          <p:cNvSpPr>
            <a:spLocks noGrp="1"/>
          </p:cNvSpPr>
          <p:nvPr>
            <p:ph idx="1"/>
          </p:nvPr>
        </p:nvSpPr>
        <p:spPr>
          <a:xfrm>
            <a:off x="378781" y="106532"/>
            <a:ext cx="11434438" cy="6751468"/>
          </a:xfrm>
        </p:spPr>
        <p:txBody>
          <a:bodyPr>
            <a:normAutofit fontScale="47500" lnSpcReduction="20000"/>
          </a:bodyPr>
          <a:lstStyle/>
          <a:p>
            <a:pPr>
              <a:buFont typeface="Wingdings" panose="05000000000000000000" pitchFamily="2" charset="2"/>
              <a:buChar char="Ø"/>
            </a:pPr>
            <a:r>
              <a:rPr lang="en-US" sz="2500" u="sng" dirty="0"/>
              <a:t>2nd floor</a:t>
            </a:r>
          </a:p>
          <a:p>
            <a:pPr marL="0" indent="0">
              <a:buNone/>
            </a:pPr>
            <a:r>
              <a:rPr lang="en-US" sz="2500" dirty="0"/>
              <a:t>NO. of device and quantity are listed below</a:t>
            </a:r>
          </a:p>
          <a:p>
            <a:pPr marL="0" indent="0">
              <a:buNone/>
            </a:pPr>
            <a:r>
              <a:rPr lang="en-US" sz="2500" dirty="0"/>
              <a:t>1.	router -2</a:t>
            </a:r>
          </a:p>
          <a:p>
            <a:pPr marL="0" indent="0">
              <a:buNone/>
            </a:pPr>
            <a:r>
              <a:rPr lang="en-US" sz="2500" dirty="0"/>
              <a:t>2.	switch-2</a:t>
            </a:r>
          </a:p>
          <a:p>
            <a:pPr marL="0" indent="0">
              <a:buNone/>
            </a:pPr>
            <a:r>
              <a:rPr lang="en-US" sz="2500" dirty="0"/>
              <a:t>3.	wire less router -2</a:t>
            </a:r>
          </a:p>
          <a:p>
            <a:pPr marL="0" indent="0">
              <a:buNone/>
            </a:pPr>
            <a:r>
              <a:rPr lang="en-US" sz="2500" dirty="0"/>
              <a:t>for flooring connect copper wire 50m cost 500Rs Copper wire 10Rs per meter to connect 1st floor to main Building fiber optic wire of 40 meter is used cost 800 Rs</a:t>
            </a:r>
          </a:p>
          <a:p>
            <a:pPr marL="0" indent="0">
              <a:buNone/>
            </a:pPr>
            <a:r>
              <a:rPr lang="en-US" sz="2500" dirty="0"/>
              <a:t>TOTAL COST :- 201300</a:t>
            </a:r>
          </a:p>
          <a:p>
            <a:pPr marL="0" indent="0">
              <a:buNone/>
            </a:pPr>
            <a:r>
              <a:rPr lang="en-US" sz="2500" dirty="0"/>
              <a:t>Main Building Cost :- 853760</a:t>
            </a:r>
          </a:p>
          <a:p>
            <a:pPr marL="0" indent="0">
              <a:buNone/>
            </a:pPr>
            <a:r>
              <a:rPr lang="en-US" sz="2500" b="1" cap="all" dirty="0">
                <a:solidFill>
                  <a:schemeClr val="tx2">
                    <a:lumMod val="90000"/>
                  </a:schemeClr>
                </a:solidFill>
                <a:effectLst>
                  <a:outerShdw blurRad="50800" dist="63500" dir="2700000" algn="tl" rotWithShape="0">
                    <a:srgbClr val="000000">
                      <a:alpha val="48000"/>
                    </a:srgbClr>
                  </a:outerShdw>
                </a:effectLst>
                <a:ea typeface="+mj-ea"/>
                <a:cs typeface="+mj-cs"/>
              </a:rPr>
              <a:t>3)    </a:t>
            </a:r>
            <a:r>
              <a:rPr lang="en-US" sz="2500" b="1" u="sng" cap="all" dirty="0">
                <a:solidFill>
                  <a:schemeClr val="tx2">
                    <a:lumMod val="90000"/>
                  </a:schemeClr>
                </a:solidFill>
                <a:effectLst>
                  <a:outerShdw blurRad="50800" dist="63500" dir="2700000" algn="tl" rotWithShape="0">
                    <a:srgbClr val="000000">
                      <a:alpha val="48000"/>
                    </a:srgbClr>
                  </a:outerShdw>
                </a:effectLst>
                <a:ea typeface="+mj-ea"/>
                <a:cs typeface="+mj-cs"/>
              </a:rPr>
              <a:t>Library</a:t>
            </a:r>
          </a:p>
          <a:p>
            <a:pPr marL="0" indent="0">
              <a:buNone/>
            </a:pPr>
            <a:r>
              <a:rPr lang="en-US" sz="2500" dirty="0"/>
              <a:t>No of device and quantity are listed below</a:t>
            </a:r>
          </a:p>
          <a:p>
            <a:pPr marL="0" indent="0">
              <a:buNone/>
            </a:pPr>
            <a:r>
              <a:rPr lang="en-US" sz="2500" dirty="0"/>
              <a:t>1.	ROUTER -2</a:t>
            </a:r>
          </a:p>
          <a:p>
            <a:pPr marL="0" indent="0">
              <a:buNone/>
            </a:pPr>
            <a:r>
              <a:rPr lang="en-US" sz="2500" dirty="0"/>
              <a:t>2.	SWITCH -2</a:t>
            </a:r>
          </a:p>
          <a:p>
            <a:pPr marL="0" indent="0">
              <a:buNone/>
            </a:pPr>
            <a:r>
              <a:rPr lang="en-US" sz="2500" dirty="0"/>
              <a:t>for connect copper wire 50m cost 500Rs Copper wire 10Rs per meter to DATA CENTER to </a:t>
            </a:r>
            <a:r>
              <a:rPr lang="en-US" sz="2500" dirty="0" err="1"/>
              <a:t>libraryoptic</a:t>
            </a:r>
            <a:r>
              <a:rPr lang="en-US" sz="2500" dirty="0"/>
              <a:t> wire of 100 meter is used cost 2000 Rs TOTAL COST :- 200,500</a:t>
            </a:r>
          </a:p>
          <a:p>
            <a:pPr marL="342900" indent="-342900">
              <a:buAutoNum type="arabicParenR" startAt="4"/>
            </a:pPr>
            <a:r>
              <a:rPr lang="en-US" sz="2500" b="1" u="sng" cap="all" dirty="0">
                <a:solidFill>
                  <a:schemeClr val="tx2">
                    <a:lumMod val="90000"/>
                  </a:schemeClr>
                </a:solidFill>
                <a:effectLst>
                  <a:outerShdw blurRad="50800" dist="63500" dir="2700000" algn="tl" rotWithShape="0">
                    <a:srgbClr val="000000">
                      <a:alpha val="48000"/>
                    </a:srgbClr>
                  </a:outerShdw>
                </a:effectLst>
                <a:ea typeface="+mj-ea"/>
                <a:cs typeface="+mj-cs"/>
              </a:rPr>
              <a:t>HOSTEL</a:t>
            </a:r>
          </a:p>
          <a:p>
            <a:pPr marL="0" indent="0">
              <a:buNone/>
            </a:pPr>
            <a:r>
              <a:rPr lang="en-US" sz="2500" dirty="0"/>
              <a:t>No of device and quantity are listed below</a:t>
            </a:r>
          </a:p>
          <a:p>
            <a:pPr marL="0" indent="0">
              <a:buNone/>
            </a:pPr>
            <a:r>
              <a:rPr lang="en-US" sz="2500" dirty="0"/>
              <a:t>1.	ROUTER -1</a:t>
            </a:r>
          </a:p>
          <a:p>
            <a:pPr marL="0" indent="0">
              <a:buNone/>
            </a:pPr>
            <a:r>
              <a:rPr lang="en-US" sz="2500" dirty="0"/>
              <a:t>2.	SWITCH -1</a:t>
            </a:r>
          </a:p>
          <a:p>
            <a:pPr marL="0" indent="0">
              <a:buNone/>
            </a:pPr>
            <a:r>
              <a:rPr lang="en-US" sz="2500" dirty="0"/>
              <a:t>3.	wireless router :- 6</a:t>
            </a:r>
          </a:p>
          <a:p>
            <a:pPr marL="0" indent="0">
              <a:buNone/>
            </a:pPr>
            <a:r>
              <a:rPr lang="en-US" sz="2500" dirty="0"/>
              <a:t>for connect copper wire 50m cost 500Rs Copper wire 10Rs per meter to library to hostel fiber optic wire of 100 meter is used cost 2000 Rs</a:t>
            </a:r>
          </a:p>
          <a:p>
            <a:pPr marL="0" indent="0">
              <a:buNone/>
            </a:pPr>
            <a:r>
              <a:rPr lang="en-US" sz="2500" dirty="0"/>
              <a:t>Total COST :- 105000</a:t>
            </a:r>
          </a:p>
          <a:p>
            <a:pPr marL="0" indent="0">
              <a:buNone/>
            </a:pPr>
            <a:endParaRPr lang="en-US" sz="1500" b="1" u="sng" cap="all" dirty="0">
              <a:solidFill>
                <a:schemeClr val="tx2">
                  <a:lumMod val="90000"/>
                </a:schemeClr>
              </a:solidFill>
              <a:effectLst>
                <a:outerShdw blurRad="50800" dist="63500" dir="2700000" algn="tl" rotWithShape="0">
                  <a:srgbClr val="000000">
                    <a:alpha val="48000"/>
                  </a:srgbClr>
                </a:outerShdw>
              </a:effectLst>
              <a:ea typeface="+mj-ea"/>
              <a:cs typeface="+mj-cs"/>
            </a:endParaRPr>
          </a:p>
          <a:p>
            <a:pPr marL="0" indent="0">
              <a:buNone/>
            </a:pPr>
            <a:endParaRPr lang="en-US" dirty="0"/>
          </a:p>
          <a:p>
            <a:pPr marL="0" indent="0">
              <a:buNone/>
            </a:pPr>
            <a:endParaRPr lang="en-IN" dirty="0"/>
          </a:p>
        </p:txBody>
      </p:sp>
    </p:spTree>
    <p:extLst>
      <p:ext uri="{BB962C8B-B14F-4D97-AF65-F5344CB8AC3E}">
        <p14:creationId xmlns:p14="http://schemas.microsoft.com/office/powerpoint/2010/main" val="64500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8CA2-F7C6-4192-A235-DB3E91F63AC5}"/>
              </a:ext>
            </a:extLst>
          </p:cNvPr>
          <p:cNvSpPr>
            <a:spLocks noGrp="1"/>
          </p:cNvSpPr>
          <p:nvPr>
            <p:ph type="title"/>
          </p:nvPr>
        </p:nvSpPr>
        <p:spPr/>
        <p:txBody>
          <a:bodyPr>
            <a:normAutofit/>
          </a:bodyPr>
          <a:lstStyle/>
          <a:p>
            <a:pPr algn="l"/>
            <a:r>
              <a:rPr lang="en-IN" sz="3200" u="sng" dirty="0">
                <a:solidFill>
                  <a:schemeClr val="accent6">
                    <a:lumMod val="20000"/>
                    <a:lumOff val="80000"/>
                  </a:schemeClr>
                </a:solidFill>
                <a:latin typeface="+mn-lt"/>
              </a:rPr>
              <a:t>ABSTRACT</a:t>
            </a:r>
          </a:p>
        </p:txBody>
      </p:sp>
      <p:sp>
        <p:nvSpPr>
          <p:cNvPr id="3" name="Content Placeholder 2">
            <a:extLst>
              <a:ext uri="{FF2B5EF4-FFF2-40B4-BE49-F238E27FC236}">
                <a16:creationId xmlns:a16="http://schemas.microsoft.com/office/drawing/2014/main" id="{6F3CCEFF-BD05-470F-B53D-E7483DE96639}"/>
              </a:ext>
            </a:extLst>
          </p:cNvPr>
          <p:cNvSpPr>
            <a:spLocks noGrp="1"/>
          </p:cNvSpPr>
          <p:nvPr>
            <p:ph idx="1"/>
          </p:nvPr>
        </p:nvSpPr>
        <p:spPr/>
        <p:txBody>
          <a:bodyPr>
            <a:normAutofit fontScale="92500"/>
          </a:bodyPr>
          <a:lstStyle/>
          <a:p>
            <a:pPr marL="0" indent="0" algn="just">
              <a:buNone/>
            </a:pPr>
            <a:r>
              <a:rPr lang="en-US" dirty="0"/>
              <a:t>A “CAMPUS NETWORK DESIGN MODULE” is a type of network that is designed for establishing the Internet network in the campus. It is a project which can be usefully established for the network in any college or campus.   In this project, we used the Cisco Packet Tracer software for designing the network module. This project is implemented in the software using real-time simulation that confirms live data transfer is working or not. We have project on Campus Network Module that will help network designing have an edge over others when it comes to cost and product designing.  The study provides an insight into various concepts such as topology design, IP address configuration and how to send information in form of packets in a single network and the use of Virtual Local Area Networks (VLANs) to separate the traffic generated by different departments. </a:t>
            </a:r>
            <a:endParaRPr lang="en-IN" dirty="0"/>
          </a:p>
        </p:txBody>
      </p:sp>
    </p:spTree>
    <p:extLst>
      <p:ext uri="{BB962C8B-B14F-4D97-AF65-F5344CB8AC3E}">
        <p14:creationId xmlns:p14="http://schemas.microsoft.com/office/powerpoint/2010/main" val="957869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2AA1-F9E3-430C-A606-8D6F76FD68E3}"/>
              </a:ext>
            </a:extLst>
          </p:cNvPr>
          <p:cNvSpPr>
            <a:spLocks noGrp="1"/>
          </p:cNvSpPr>
          <p:nvPr>
            <p:ph type="title"/>
          </p:nvPr>
        </p:nvSpPr>
        <p:spPr/>
        <p:txBody>
          <a:bodyPr/>
          <a:lstStyle/>
          <a:p>
            <a:pPr algn="l"/>
            <a:r>
              <a:rPr lang="en-IN" sz="3200" u="sng" dirty="0">
                <a:solidFill>
                  <a:schemeClr val="accent6">
                    <a:lumMod val="20000"/>
                    <a:lumOff val="80000"/>
                  </a:schemeClr>
                </a:solidFill>
                <a:latin typeface="+mn-lt"/>
              </a:rPr>
              <a:t>Conclusion</a:t>
            </a:r>
          </a:p>
        </p:txBody>
      </p:sp>
      <p:sp>
        <p:nvSpPr>
          <p:cNvPr id="3" name="Content Placeholder 2">
            <a:extLst>
              <a:ext uri="{FF2B5EF4-FFF2-40B4-BE49-F238E27FC236}">
                <a16:creationId xmlns:a16="http://schemas.microsoft.com/office/drawing/2014/main" id="{30501C7C-929A-4A74-A8EE-1D81F2DFB067}"/>
              </a:ext>
            </a:extLst>
          </p:cNvPr>
          <p:cNvSpPr>
            <a:spLocks noGrp="1"/>
          </p:cNvSpPr>
          <p:nvPr>
            <p:ph idx="1"/>
          </p:nvPr>
        </p:nvSpPr>
        <p:spPr/>
        <p:txBody>
          <a:bodyPr>
            <a:normAutofit lnSpcReduction="10000"/>
          </a:bodyPr>
          <a:lstStyle/>
          <a:p>
            <a:pPr marL="0" indent="0">
              <a:buNone/>
            </a:pPr>
            <a:r>
              <a:rPr lang="en-US" dirty="0"/>
              <a:t>Thus, in this way we developed the “CAMPUS NETWORK DESIGN MODULE” using cisco packet tracer. In this project we learnt to how to design and implement the networking module in cisco packet tracer. We successfully implemented the networking module for the main building, library, and hostel along with the main internet service provider and college server. It is also noteworthy that, the configuration and specifications are for the initial prototype and can further be developed and additional functionality can be added to increase support and coverage. The procedures provide a veritable approach for the design of LANs for end-to-end IP network connectivity for next generation network (NGN) architecture implementations.</a:t>
            </a:r>
            <a:endParaRPr lang="en-IN" dirty="0"/>
          </a:p>
        </p:txBody>
      </p:sp>
    </p:spTree>
    <p:extLst>
      <p:ext uri="{BB962C8B-B14F-4D97-AF65-F5344CB8AC3E}">
        <p14:creationId xmlns:p14="http://schemas.microsoft.com/office/powerpoint/2010/main" val="4090617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1601-A538-47B3-BC24-0DC833CF3049}"/>
              </a:ext>
            </a:extLst>
          </p:cNvPr>
          <p:cNvSpPr>
            <a:spLocks noGrp="1"/>
          </p:cNvSpPr>
          <p:nvPr>
            <p:ph type="title"/>
          </p:nvPr>
        </p:nvSpPr>
        <p:spPr>
          <a:xfrm>
            <a:off x="919119" y="2765839"/>
            <a:ext cx="10353761" cy="1326321"/>
          </a:xfrm>
        </p:spPr>
        <p:txBody>
          <a:bodyPr>
            <a:normAutofit/>
          </a:bodyPr>
          <a:lstStyle/>
          <a:p>
            <a:r>
              <a:rPr lang="en-IN" sz="5400" dirty="0">
                <a:solidFill>
                  <a:srgbClr val="3399FF"/>
                </a:solidFill>
                <a:latin typeface="Castellar" panose="020A0402060406010301" pitchFamily="18" charset="0"/>
              </a:rPr>
              <a:t>THANK YOU</a:t>
            </a:r>
          </a:p>
        </p:txBody>
      </p:sp>
    </p:spTree>
    <p:extLst>
      <p:ext uri="{BB962C8B-B14F-4D97-AF65-F5344CB8AC3E}">
        <p14:creationId xmlns:p14="http://schemas.microsoft.com/office/powerpoint/2010/main" val="2886012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8A7FB-ED31-4D27-8CE3-4C8B64828B7C}"/>
              </a:ext>
            </a:extLst>
          </p:cNvPr>
          <p:cNvSpPr>
            <a:spLocks noGrp="1"/>
          </p:cNvSpPr>
          <p:nvPr>
            <p:ph type="title"/>
          </p:nvPr>
        </p:nvSpPr>
        <p:spPr>
          <a:xfrm>
            <a:off x="913796" y="618477"/>
            <a:ext cx="10353761" cy="1326321"/>
          </a:xfrm>
        </p:spPr>
        <p:txBody>
          <a:bodyPr>
            <a:normAutofit/>
          </a:bodyPr>
          <a:lstStyle/>
          <a:p>
            <a:pPr algn="l"/>
            <a:r>
              <a:rPr lang="en-IN" sz="3200" u="sng" dirty="0">
                <a:solidFill>
                  <a:schemeClr val="accent6">
                    <a:lumMod val="20000"/>
                    <a:lumOff val="80000"/>
                  </a:schemeClr>
                </a:solidFill>
                <a:latin typeface="+mn-lt"/>
              </a:rPr>
              <a:t>Introduction</a:t>
            </a:r>
          </a:p>
        </p:txBody>
      </p:sp>
      <p:sp>
        <p:nvSpPr>
          <p:cNvPr id="3" name="Content Placeholder 2">
            <a:extLst>
              <a:ext uri="{FF2B5EF4-FFF2-40B4-BE49-F238E27FC236}">
                <a16:creationId xmlns:a16="http://schemas.microsoft.com/office/drawing/2014/main" id="{1920DD68-C659-466B-8C5D-E8839E079A11}"/>
              </a:ext>
            </a:extLst>
          </p:cNvPr>
          <p:cNvSpPr>
            <a:spLocks noGrp="1"/>
          </p:cNvSpPr>
          <p:nvPr>
            <p:ph idx="1"/>
          </p:nvPr>
        </p:nvSpPr>
        <p:spPr/>
        <p:txBody>
          <a:bodyPr>
            <a:normAutofit fontScale="77500" lnSpcReduction="20000"/>
          </a:bodyPr>
          <a:lstStyle/>
          <a:p>
            <a:pPr algn="just">
              <a:buSzPct val="110000"/>
              <a:buFont typeface="Wingdings" panose="05000000000000000000" pitchFamily="2" charset="2"/>
              <a:buChar char="§"/>
            </a:pPr>
            <a:r>
              <a:rPr lang="en-US" dirty="0"/>
              <a:t>The need for computer networking was borne out of the need to use personal computers for sharing information within an organization in form of messages, sharing files and data bases and so forth. Whether the organization is located in one building or spread over a large campus, the need for networking the computers cannot be over emphasized. As the name implies, a Local Area Network (LAN) interconnects computers in a limited geographic area. It provides high-bandwidth communication over inexpensive transmission media. </a:t>
            </a:r>
          </a:p>
          <a:p>
            <a:pPr algn="just">
              <a:buFont typeface="Wingdings" panose="05000000000000000000" pitchFamily="2" charset="2"/>
              <a:buChar char="§"/>
            </a:pPr>
            <a:r>
              <a:rPr lang="en-US" dirty="0"/>
              <a:t>The main purpose of a network is to reduce isolated users and workgroups. All systems should be capable of communicating with others and should provide desired information. Additionally, physical systems and devices should be able to maintain and provide satisfactory performance, reliability and security.</a:t>
            </a:r>
          </a:p>
          <a:p>
            <a:pPr algn="just">
              <a:buFont typeface="Wingdings" panose="05000000000000000000" pitchFamily="2" charset="2"/>
              <a:buChar char="§"/>
            </a:pPr>
            <a:r>
              <a:rPr lang="en-US" dirty="0"/>
              <a:t>In this project, we designed this project in Cisco Packet Tracer using Servers, Routers, PCs, Laptops, Wireless Routers(WIFI campus), </a:t>
            </a:r>
            <a:r>
              <a:rPr lang="en-US" dirty="0" err="1"/>
              <a:t>etc</a:t>
            </a:r>
            <a:r>
              <a:rPr lang="en-US" dirty="0"/>
              <a:t> and for the connection purposes we have used the optic </a:t>
            </a:r>
            <a:r>
              <a:rPr lang="en-US" dirty="0" err="1"/>
              <a:t>fibre</a:t>
            </a:r>
            <a:r>
              <a:rPr lang="en-US" dirty="0"/>
              <a:t> cables and copper cables for the best efficiency in network purpose. This project is developed for the college campus taking in consideration the phases like main building, library, hostels, etc.</a:t>
            </a:r>
          </a:p>
          <a:p>
            <a:pPr>
              <a:buFont typeface="Courier New" panose="02070309020205020404" pitchFamily="49" charset="0"/>
              <a:buChar char="o"/>
            </a:pPr>
            <a:endParaRPr lang="en-IN" dirty="0"/>
          </a:p>
        </p:txBody>
      </p:sp>
    </p:spTree>
    <p:extLst>
      <p:ext uri="{BB962C8B-B14F-4D97-AF65-F5344CB8AC3E}">
        <p14:creationId xmlns:p14="http://schemas.microsoft.com/office/powerpoint/2010/main" val="857201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A5A4-CF7B-4DF2-A1BE-FC39BEA14DF1}"/>
              </a:ext>
            </a:extLst>
          </p:cNvPr>
          <p:cNvSpPr>
            <a:spLocks noGrp="1"/>
          </p:cNvSpPr>
          <p:nvPr>
            <p:ph type="title"/>
          </p:nvPr>
        </p:nvSpPr>
        <p:spPr>
          <a:xfrm>
            <a:off x="919119" y="547457"/>
            <a:ext cx="10353761" cy="1326321"/>
          </a:xfrm>
        </p:spPr>
        <p:txBody>
          <a:bodyPr>
            <a:normAutofit/>
          </a:bodyPr>
          <a:lstStyle/>
          <a:p>
            <a:pPr algn="l"/>
            <a:r>
              <a:rPr lang="en-IN" sz="3200" u="sng" dirty="0">
                <a:solidFill>
                  <a:schemeClr val="accent6">
                    <a:lumMod val="20000"/>
                    <a:lumOff val="80000"/>
                  </a:schemeClr>
                </a:solidFill>
                <a:latin typeface="+mn-lt"/>
              </a:rPr>
              <a:t>METHODOLOGY</a:t>
            </a:r>
          </a:p>
        </p:txBody>
      </p:sp>
      <p:sp>
        <p:nvSpPr>
          <p:cNvPr id="6" name="Content Placeholder 5">
            <a:extLst>
              <a:ext uri="{FF2B5EF4-FFF2-40B4-BE49-F238E27FC236}">
                <a16:creationId xmlns:a16="http://schemas.microsoft.com/office/drawing/2014/main" id="{9A0051B0-8EB6-4C63-AEF3-21066E21D49A}"/>
              </a:ext>
            </a:extLst>
          </p:cNvPr>
          <p:cNvSpPr>
            <a:spLocks noGrp="1"/>
          </p:cNvSpPr>
          <p:nvPr>
            <p:ph idx="1"/>
          </p:nvPr>
        </p:nvSpPr>
        <p:spPr>
          <a:xfrm>
            <a:off x="913795" y="2024109"/>
            <a:ext cx="4750158" cy="3950563"/>
          </a:xfrm>
        </p:spPr>
        <p:txBody>
          <a:bodyPr>
            <a:normAutofit fontScale="62500" lnSpcReduction="20000"/>
          </a:bodyPr>
          <a:lstStyle/>
          <a:p>
            <a:pPr algn="just">
              <a:buFont typeface="Wingdings" panose="05000000000000000000" pitchFamily="2" charset="2"/>
              <a:buChar char="Ø"/>
            </a:pPr>
            <a:r>
              <a:rPr lang="en-US" sz="2200" dirty="0"/>
              <a:t>First we design our project then we implemented it. In starting, we have the main ISP Server that provides the main internet line to the college, further it is given to the college server that is data center from where the connections to the whole campus are provided. </a:t>
            </a:r>
          </a:p>
          <a:p>
            <a:pPr algn="just">
              <a:buFont typeface="Wingdings" panose="05000000000000000000" pitchFamily="2" charset="2"/>
              <a:buChar char="Ø"/>
            </a:pPr>
            <a:r>
              <a:rPr lang="en-US" sz="2200" dirty="0"/>
              <a:t>One line is given for the main building in which series router connections (Bus Topology) are provided for the different floor connections which are further extended to the star topology for connections at different labs and offices. </a:t>
            </a:r>
          </a:p>
          <a:p>
            <a:pPr algn="just">
              <a:buFont typeface="Wingdings" panose="05000000000000000000" pitchFamily="2" charset="2"/>
              <a:buChar char="Ø"/>
            </a:pPr>
            <a:r>
              <a:rPr lang="en-US" sz="2200" dirty="0"/>
              <a:t>The second line from the college server (data center) is provided to the library which is further extended to the hostel. </a:t>
            </a:r>
          </a:p>
          <a:p>
            <a:pPr algn="just">
              <a:buFont typeface="Wingdings" panose="05000000000000000000" pitchFamily="2" charset="2"/>
              <a:buChar char="Ø"/>
            </a:pPr>
            <a:r>
              <a:rPr lang="en-US" sz="2200" dirty="0"/>
              <a:t>Again the star topology is implemented in the hostel for wireless connections(WIFI).</a:t>
            </a:r>
          </a:p>
          <a:p>
            <a:pPr marL="0" indent="0">
              <a:buNone/>
            </a:pPr>
            <a:endParaRPr lang="en-IN" sz="1400" dirty="0"/>
          </a:p>
        </p:txBody>
      </p:sp>
      <p:pic>
        <p:nvPicPr>
          <p:cNvPr id="7" name="Picture 6">
            <a:extLst>
              <a:ext uri="{FF2B5EF4-FFF2-40B4-BE49-F238E27FC236}">
                <a16:creationId xmlns:a16="http://schemas.microsoft.com/office/drawing/2014/main" id="{C19D1E9C-7869-49D8-B296-806794E2DAE3}"/>
              </a:ext>
            </a:extLst>
          </p:cNvPr>
          <p:cNvPicPr>
            <a:picLocks noChangeAspect="1"/>
          </p:cNvPicPr>
          <p:nvPr/>
        </p:nvPicPr>
        <p:blipFill>
          <a:blip r:embed="rId2"/>
          <a:stretch>
            <a:fillRect/>
          </a:stretch>
        </p:blipFill>
        <p:spPr>
          <a:xfrm>
            <a:off x="6007222" y="2024109"/>
            <a:ext cx="5628571" cy="4123809"/>
          </a:xfrm>
          <a:prstGeom prst="rect">
            <a:avLst/>
          </a:prstGeom>
        </p:spPr>
      </p:pic>
    </p:spTree>
    <p:extLst>
      <p:ext uri="{BB962C8B-B14F-4D97-AF65-F5344CB8AC3E}">
        <p14:creationId xmlns:p14="http://schemas.microsoft.com/office/powerpoint/2010/main" val="3884734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E4C4-2303-498D-A516-495681D1504E}"/>
              </a:ext>
            </a:extLst>
          </p:cNvPr>
          <p:cNvSpPr>
            <a:spLocks noGrp="1"/>
          </p:cNvSpPr>
          <p:nvPr>
            <p:ph type="title"/>
          </p:nvPr>
        </p:nvSpPr>
        <p:spPr>
          <a:xfrm>
            <a:off x="913796" y="800470"/>
            <a:ext cx="10353761" cy="1326321"/>
          </a:xfrm>
        </p:spPr>
        <p:txBody>
          <a:bodyPr>
            <a:normAutofit/>
          </a:bodyPr>
          <a:lstStyle/>
          <a:p>
            <a:pPr algn="l"/>
            <a:r>
              <a:rPr lang="en-IN" sz="3200" u="sng" dirty="0">
                <a:solidFill>
                  <a:schemeClr val="accent6">
                    <a:lumMod val="20000"/>
                    <a:lumOff val="80000"/>
                  </a:schemeClr>
                </a:solidFill>
                <a:latin typeface="+mn-lt"/>
              </a:rPr>
              <a:t>PROPOSED WORK AND SIMULATION</a:t>
            </a:r>
          </a:p>
        </p:txBody>
      </p:sp>
      <p:sp>
        <p:nvSpPr>
          <p:cNvPr id="3" name="Content Placeholder 2">
            <a:extLst>
              <a:ext uri="{FF2B5EF4-FFF2-40B4-BE49-F238E27FC236}">
                <a16:creationId xmlns:a16="http://schemas.microsoft.com/office/drawing/2014/main" id="{18B8D5A1-3DEF-48D0-AF92-AD7F1032843F}"/>
              </a:ext>
            </a:extLst>
          </p:cNvPr>
          <p:cNvSpPr>
            <a:spLocks noGrp="1"/>
          </p:cNvSpPr>
          <p:nvPr>
            <p:ph idx="1"/>
          </p:nvPr>
        </p:nvSpPr>
        <p:spPr>
          <a:xfrm>
            <a:off x="913795" y="2362394"/>
            <a:ext cx="10353762" cy="3695136"/>
          </a:xfrm>
        </p:spPr>
        <p:txBody>
          <a:bodyPr>
            <a:normAutofit fontScale="85000" lnSpcReduction="20000"/>
          </a:bodyPr>
          <a:lstStyle/>
          <a:p>
            <a:pPr marL="0" indent="0" algn="just">
              <a:lnSpc>
                <a:spcPct val="130000"/>
              </a:lnSpc>
              <a:buNone/>
            </a:pPr>
            <a:r>
              <a:rPr lang="en-US" sz="2400" dirty="0"/>
              <a:t>The various sub-parts of the network are :</a:t>
            </a:r>
          </a:p>
          <a:p>
            <a:pPr marL="0" indent="0" algn="just">
              <a:lnSpc>
                <a:spcPct val="130000"/>
              </a:lnSpc>
              <a:buNone/>
            </a:pPr>
            <a:endParaRPr lang="en-US" sz="2400" dirty="0"/>
          </a:p>
          <a:p>
            <a:pPr marL="514350" indent="-514350" algn="just">
              <a:buFont typeface="+mj-lt"/>
              <a:buAutoNum type="romanLcPeriod"/>
            </a:pPr>
            <a:r>
              <a:rPr lang="en-US" sz="2400" dirty="0"/>
              <a:t>ISP (Main-service provider)</a:t>
            </a:r>
          </a:p>
          <a:p>
            <a:pPr marL="514350" indent="-514350" algn="just">
              <a:buFont typeface="+mj-lt"/>
              <a:buAutoNum type="romanLcPeriod"/>
            </a:pPr>
            <a:r>
              <a:rPr lang="en-IN" sz="2400" dirty="0"/>
              <a:t>Data-Centre (College server)</a:t>
            </a:r>
          </a:p>
          <a:p>
            <a:pPr marL="514350" indent="-514350" algn="just">
              <a:buFont typeface="+mj-lt"/>
              <a:buAutoNum type="romanLcPeriod"/>
            </a:pPr>
            <a:r>
              <a:rPr lang="en-US" sz="2400" dirty="0"/>
              <a:t>Floor plan (Main building floors)</a:t>
            </a:r>
          </a:p>
          <a:p>
            <a:pPr marL="514350" indent="-514350" algn="just">
              <a:buFont typeface="+mj-lt"/>
              <a:buAutoNum type="romanLcPeriod"/>
            </a:pPr>
            <a:r>
              <a:rPr lang="en-IN" sz="2400" dirty="0"/>
              <a:t>Library</a:t>
            </a:r>
          </a:p>
          <a:p>
            <a:pPr marL="514350" indent="-514350" algn="just">
              <a:buFont typeface="+mj-lt"/>
              <a:buAutoNum type="romanLcPeriod"/>
            </a:pPr>
            <a:r>
              <a:rPr lang="en-IN" sz="2400" dirty="0"/>
              <a:t>Hostel</a:t>
            </a:r>
          </a:p>
          <a:p>
            <a:pPr marL="514350" indent="-514350" algn="just">
              <a:buFont typeface="+mj-lt"/>
              <a:buAutoNum type="romanLcPeriod"/>
            </a:pPr>
            <a:r>
              <a:rPr lang="en-IN" sz="2400" dirty="0"/>
              <a:t>Whole campus</a:t>
            </a:r>
          </a:p>
          <a:p>
            <a:pPr marL="514350" indent="-514350">
              <a:buFont typeface="+mj-lt"/>
              <a:buAutoNum type="romanLcPeriod"/>
            </a:pPr>
            <a:endParaRPr lang="en-IN" sz="1700" dirty="0"/>
          </a:p>
          <a:p>
            <a:pPr marL="514350" indent="-514350">
              <a:buFont typeface="+mj-lt"/>
              <a:buAutoNum type="romanLcPeriod"/>
            </a:pPr>
            <a:endParaRPr lang="en-IN" dirty="0"/>
          </a:p>
        </p:txBody>
      </p:sp>
    </p:spTree>
    <p:extLst>
      <p:ext uri="{BB962C8B-B14F-4D97-AF65-F5344CB8AC3E}">
        <p14:creationId xmlns:p14="http://schemas.microsoft.com/office/powerpoint/2010/main" val="386626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27BE4-F17D-4167-BA64-9A8E267111A5}"/>
              </a:ext>
            </a:extLst>
          </p:cNvPr>
          <p:cNvSpPr>
            <a:spLocks noGrp="1"/>
          </p:cNvSpPr>
          <p:nvPr>
            <p:ph type="title"/>
          </p:nvPr>
        </p:nvSpPr>
        <p:spPr/>
        <p:txBody>
          <a:bodyPr>
            <a:normAutofit/>
          </a:bodyPr>
          <a:lstStyle/>
          <a:p>
            <a:r>
              <a:rPr lang="en-US" sz="2800" u="sng" dirty="0">
                <a:solidFill>
                  <a:schemeClr val="tx2">
                    <a:lumMod val="90000"/>
                  </a:schemeClr>
                </a:solidFill>
                <a:latin typeface="+mn-lt"/>
              </a:rPr>
              <a:t>ISP (Main-service provider)</a:t>
            </a:r>
            <a:br>
              <a:rPr lang="en-US" sz="2800" u="sng" dirty="0">
                <a:solidFill>
                  <a:schemeClr val="tx2">
                    <a:lumMod val="90000"/>
                  </a:schemeClr>
                </a:solidFill>
                <a:latin typeface="+mn-lt"/>
              </a:rPr>
            </a:br>
            <a:endParaRPr lang="en-IN" sz="2800" u="sng" dirty="0">
              <a:solidFill>
                <a:schemeClr val="tx2">
                  <a:lumMod val="90000"/>
                </a:schemeClr>
              </a:solidFill>
              <a:latin typeface="+mn-lt"/>
            </a:endParaRPr>
          </a:p>
        </p:txBody>
      </p:sp>
      <p:sp>
        <p:nvSpPr>
          <p:cNvPr id="3" name="Content Placeholder 2">
            <a:extLst>
              <a:ext uri="{FF2B5EF4-FFF2-40B4-BE49-F238E27FC236}">
                <a16:creationId xmlns:a16="http://schemas.microsoft.com/office/drawing/2014/main" id="{D9B83A33-9170-4B81-A8FB-258D5CC20F31}"/>
              </a:ext>
            </a:extLst>
          </p:cNvPr>
          <p:cNvSpPr>
            <a:spLocks noGrp="1"/>
          </p:cNvSpPr>
          <p:nvPr>
            <p:ph idx="1"/>
          </p:nvPr>
        </p:nvSpPr>
        <p:spPr>
          <a:xfrm>
            <a:off x="913795" y="2082830"/>
            <a:ext cx="4549134" cy="3254487"/>
          </a:xfrm>
        </p:spPr>
        <p:txBody>
          <a:bodyPr/>
          <a:lstStyle/>
          <a:p>
            <a:pPr algn="just"/>
            <a:r>
              <a:rPr lang="en-US" dirty="0"/>
              <a:t>From the fig we can see that the main internet service provider (8.8.8.8) is implemented and its connection is given to switch extended to the router which is further passed to the college server (datacenter). The default gateway here is 8.8.8.1.</a:t>
            </a:r>
            <a:endParaRPr lang="en-IN" dirty="0"/>
          </a:p>
        </p:txBody>
      </p:sp>
      <p:grpSp>
        <p:nvGrpSpPr>
          <p:cNvPr id="4" name="Group 2">
            <a:extLst>
              <a:ext uri="{FF2B5EF4-FFF2-40B4-BE49-F238E27FC236}">
                <a16:creationId xmlns:a16="http://schemas.microsoft.com/office/drawing/2014/main" id="{C2C2F4E3-2E28-4EE2-9CC6-571066583733}"/>
              </a:ext>
            </a:extLst>
          </p:cNvPr>
          <p:cNvGrpSpPr>
            <a:grpSpLocks/>
          </p:cNvGrpSpPr>
          <p:nvPr/>
        </p:nvGrpSpPr>
        <p:grpSpPr bwMode="auto">
          <a:xfrm>
            <a:off x="7086081" y="1935921"/>
            <a:ext cx="4181475" cy="4767263"/>
            <a:chOff x="1531" y="180"/>
            <a:chExt cx="6585" cy="7506"/>
          </a:xfrm>
        </p:grpSpPr>
        <p:pic>
          <p:nvPicPr>
            <p:cNvPr id="1027" name="Picture 3">
              <a:extLst>
                <a:ext uri="{FF2B5EF4-FFF2-40B4-BE49-F238E27FC236}">
                  <a16:creationId xmlns:a16="http://schemas.microsoft.com/office/drawing/2014/main" id="{882BF88F-F772-4AE8-AB99-760EA30A8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 y="414"/>
              <a:ext cx="6135" cy="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22F582AC-32C2-460D-A046-7A46D3C28D2A}"/>
                </a:ext>
              </a:extLst>
            </p:cNvPr>
            <p:cNvSpPr>
              <a:spLocks noChangeArrowheads="1"/>
            </p:cNvSpPr>
            <p:nvPr/>
          </p:nvSpPr>
          <p:spPr bwMode="auto">
            <a:xfrm>
              <a:off x="1540" y="189"/>
              <a:ext cx="6566" cy="7487"/>
            </a:xfrm>
            <a:prstGeom prst="rect">
              <a:avLst/>
            </a:prstGeom>
            <a:noFill/>
            <a:ln w="124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537059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50E8D-A968-4FF3-B14E-382527D872EC}"/>
              </a:ext>
            </a:extLst>
          </p:cNvPr>
          <p:cNvSpPr>
            <a:spLocks noGrp="1"/>
          </p:cNvSpPr>
          <p:nvPr>
            <p:ph type="title"/>
          </p:nvPr>
        </p:nvSpPr>
        <p:spPr/>
        <p:txBody>
          <a:bodyPr/>
          <a:lstStyle/>
          <a:p>
            <a:r>
              <a:rPr lang="en-IN" sz="2800" u="sng" dirty="0">
                <a:solidFill>
                  <a:schemeClr val="tx2">
                    <a:lumMod val="90000"/>
                  </a:schemeClr>
                </a:solidFill>
                <a:latin typeface="+mn-lt"/>
              </a:rPr>
              <a:t>Data-Centre (College server)</a:t>
            </a:r>
            <a:br>
              <a:rPr lang="en-IN" sz="2800" u="sng" dirty="0">
                <a:solidFill>
                  <a:schemeClr val="tx2">
                    <a:lumMod val="90000"/>
                  </a:schemeClr>
                </a:solidFill>
                <a:latin typeface="+mn-lt"/>
              </a:rPr>
            </a:br>
            <a:endParaRPr lang="en-IN" sz="2800" u="sng" dirty="0">
              <a:solidFill>
                <a:schemeClr val="tx2">
                  <a:lumMod val="90000"/>
                </a:schemeClr>
              </a:solidFill>
              <a:latin typeface="+mn-lt"/>
            </a:endParaRPr>
          </a:p>
        </p:txBody>
      </p:sp>
      <p:sp>
        <p:nvSpPr>
          <p:cNvPr id="3" name="Content Placeholder 2">
            <a:extLst>
              <a:ext uri="{FF2B5EF4-FFF2-40B4-BE49-F238E27FC236}">
                <a16:creationId xmlns:a16="http://schemas.microsoft.com/office/drawing/2014/main" id="{F3F15084-56AF-4E70-9DFD-0044352F25B1}"/>
              </a:ext>
            </a:extLst>
          </p:cNvPr>
          <p:cNvSpPr>
            <a:spLocks noGrp="1"/>
          </p:cNvSpPr>
          <p:nvPr>
            <p:ph idx="1"/>
          </p:nvPr>
        </p:nvSpPr>
        <p:spPr>
          <a:xfrm>
            <a:off x="908470" y="1936510"/>
            <a:ext cx="5182205" cy="3696659"/>
          </a:xfrm>
        </p:spPr>
        <p:txBody>
          <a:bodyPr>
            <a:normAutofit fontScale="85000" lnSpcReduction="10000"/>
          </a:bodyPr>
          <a:lstStyle/>
          <a:p>
            <a:pPr algn="just"/>
            <a:r>
              <a:rPr lang="en-US" dirty="0"/>
              <a:t>From the fig. we can see the college server, that is data-center from where the internet service is provided to whole college. The college server has </a:t>
            </a:r>
            <a:r>
              <a:rPr lang="en-US" dirty="0" err="1"/>
              <a:t>ip</a:t>
            </a:r>
            <a:r>
              <a:rPr lang="en-US" dirty="0"/>
              <a:t> 20.20.20.3, whose further connection is given to the </a:t>
            </a:r>
            <a:r>
              <a:rPr lang="en-US"/>
              <a:t>router (IP</a:t>
            </a:r>
            <a:r>
              <a:rPr lang="en-US" dirty="0"/>
              <a:t>: 20.20.20.1) through a switch. From this router connections to the main building that is to all floors and lab in the college is provided and library and hostel is provided. </a:t>
            </a:r>
          </a:p>
          <a:p>
            <a:pPr algn="just"/>
            <a:r>
              <a:rPr lang="en-US" dirty="0"/>
              <a:t>A separate pc with </a:t>
            </a:r>
            <a:r>
              <a:rPr lang="en-US" dirty="0" err="1"/>
              <a:t>ip</a:t>
            </a:r>
            <a:r>
              <a:rPr lang="en-US" dirty="0"/>
              <a:t> 20.20.20.2 is provided for any network connections problems diagnostics in the campus.</a:t>
            </a:r>
            <a:endParaRPr lang="en-IN" dirty="0"/>
          </a:p>
          <a:p>
            <a:endParaRPr lang="en-IN" dirty="0"/>
          </a:p>
        </p:txBody>
      </p:sp>
      <p:pic>
        <p:nvPicPr>
          <p:cNvPr id="7" name="Picture 6">
            <a:extLst>
              <a:ext uri="{FF2B5EF4-FFF2-40B4-BE49-F238E27FC236}">
                <a16:creationId xmlns:a16="http://schemas.microsoft.com/office/drawing/2014/main" id="{48CC09D0-36B4-463B-BB46-CAE6B9679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2407" y="1935921"/>
            <a:ext cx="3152775" cy="3419475"/>
          </a:xfrm>
          <a:prstGeom prst="rect">
            <a:avLst/>
          </a:prstGeom>
        </p:spPr>
      </p:pic>
    </p:spTree>
    <p:extLst>
      <p:ext uri="{BB962C8B-B14F-4D97-AF65-F5344CB8AC3E}">
        <p14:creationId xmlns:p14="http://schemas.microsoft.com/office/powerpoint/2010/main" val="3290284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7DE5A-2EB7-4261-B197-DCA4E2D0C735}"/>
              </a:ext>
            </a:extLst>
          </p:cNvPr>
          <p:cNvSpPr>
            <a:spLocks noGrp="1"/>
          </p:cNvSpPr>
          <p:nvPr>
            <p:ph type="title"/>
          </p:nvPr>
        </p:nvSpPr>
        <p:spPr/>
        <p:txBody>
          <a:bodyPr/>
          <a:lstStyle/>
          <a:p>
            <a:r>
              <a:rPr lang="en-US" sz="2800" u="sng" dirty="0">
                <a:solidFill>
                  <a:schemeClr val="tx2">
                    <a:lumMod val="90000"/>
                  </a:schemeClr>
                </a:solidFill>
                <a:latin typeface="+mn-lt"/>
              </a:rPr>
              <a:t>Floor plan (Main building floors)</a:t>
            </a:r>
            <a:br>
              <a:rPr lang="en-US" sz="2800" u="sng" dirty="0">
                <a:solidFill>
                  <a:schemeClr val="tx2">
                    <a:lumMod val="90000"/>
                  </a:schemeClr>
                </a:solidFill>
                <a:latin typeface="+mn-lt"/>
              </a:rPr>
            </a:br>
            <a:endParaRPr lang="en-IN" sz="2800" u="sng" dirty="0">
              <a:solidFill>
                <a:schemeClr val="tx2">
                  <a:lumMod val="90000"/>
                </a:schemeClr>
              </a:solidFill>
              <a:latin typeface="+mn-lt"/>
            </a:endParaRPr>
          </a:p>
        </p:txBody>
      </p:sp>
      <p:sp>
        <p:nvSpPr>
          <p:cNvPr id="3" name="Content Placeholder 2">
            <a:extLst>
              <a:ext uri="{FF2B5EF4-FFF2-40B4-BE49-F238E27FC236}">
                <a16:creationId xmlns:a16="http://schemas.microsoft.com/office/drawing/2014/main" id="{1030668C-F16A-4C57-87E6-F8E64B839A79}"/>
              </a:ext>
            </a:extLst>
          </p:cNvPr>
          <p:cNvSpPr>
            <a:spLocks noGrp="1"/>
          </p:cNvSpPr>
          <p:nvPr>
            <p:ph idx="1"/>
          </p:nvPr>
        </p:nvSpPr>
        <p:spPr>
          <a:xfrm>
            <a:off x="913795" y="1935921"/>
            <a:ext cx="4244131" cy="4083139"/>
          </a:xfrm>
        </p:spPr>
        <p:txBody>
          <a:bodyPr>
            <a:normAutofit fontScale="92500"/>
          </a:bodyPr>
          <a:lstStyle/>
          <a:p>
            <a:pPr algn="just"/>
            <a:r>
              <a:rPr lang="en-US" dirty="0"/>
              <a:t>The router (ip:15.1.1.2) provide the connection to whole floor, whose connection is given through a switch to the further routers for the labs and wireless routers for the WIFI purpose. The wireless routers are provided with the service of encryption so that with proper authentication one would not be able to access the internet service.</a:t>
            </a:r>
          </a:p>
        </p:txBody>
      </p:sp>
      <p:grpSp>
        <p:nvGrpSpPr>
          <p:cNvPr id="4" name="Group 2">
            <a:extLst>
              <a:ext uri="{FF2B5EF4-FFF2-40B4-BE49-F238E27FC236}">
                <a16:creationId xmlns:a16="http://schemas.microsoft.com/office/drawing/2014/main" id="{45148E67-88A7-400A-8561-1194609A5291}"/>
              </a:ext>
            </a:extLst>
          </p:cNvPr>
          <p:cNvGrpSpPr>
            <a:grpSpLocks/>
          </p:cNvGrpSpPr>
          <p:nvPr/>
        </p:nvGrpSpPr>
        <p:grpSpPr bwMode="auto">
          <a:xfrm>
            <a:off x="5654156" y="2743789"/>
            <a:ext cx="5613400" cy="2003425"/>
            <a:chOff x="1531" y="180"/>
            <a:chExt cx="8839" cy="3154"/>
          </a:xfrm>
        </p:grpSpPr>
        <p:pic>
          <p:nvPicPr>
            <p:cNvPr id="3075" name="Picture 3">
              <a:extLst>
                <a:ext uri="{FF2B5EF4-FFF2-40B4-BE49-F238E27FC236}">
                  <a16:creationId xmlns:a16="http://schemas.microsoft.com/office/drawing/2014/main" id="{6F4C7C3E-0FCE-4072-AA33-F31A026821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 y="180"/>
              <a:ext cx="8839" cy="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C8C734FD-21AB-490F-B388-8AF5523EF093}"/>
                </a:ext>
              </a:extLst>
            </p:cNvPr>
            <p:cNvSpPr>
              <a:spLocks noChangeArrowheads="1"/>
            </p:cNvSpPr>
            <p:nvPr/>
          </p:nvSpPr>
          <p:spPr bwMode="auto">
            <a:xfrm>
              <a:off x="1540" y="190"/>
              <a:ext cx="8819" cy="3135"/>
            </a:xfrm>
            <a:prstGeom prst="rect">
              <a:avLst/>
            </a:prstGeom>
            <a:noFill/>
            <a:ln w="124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46055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4A75D1-7690-40DD-ABF5-D7A356BB4FA9}"/>
              </a:ext>
            </a:extLst>
          </p:cNvPr>
          <p:cNvSpPr>
            <a:spLocks noGrp="1"/>
          </p:cNvSpPr>
          <p:nvPr>
            <p:ph idx="1"/>
          </p:nvPr>
        </p:nvSpPr>
        <p:spPr>
          <a:xfrm>
            <a:off x="908012" y="1287262"/>
            <a:ext cx="4223281" cy="3893128"/>
          </a:xfrm>
        </p:spPr>
        <p:txBody>
          <a:bodyPr>
            <a:noAutofit/>
          </a:bodyPr>
          <a:lstStyle/>
          <a:p>
            <a:pPr algn="just"/>
            <a:r>
              <a:rPr lang="en-US" dirty="0"/>
              <a:t>This figure shows the connection of routers in the main building for internet connection, we can see that the routers are connected serially </a:t>
            </a:r>
            <a:r>
              <a:rPr lang="en-US" dirty="0" err="1"/>
              <a:t>i.e</a:t>
            </a:r>
            <a:r>
              <a:rPr lang="en-US" dirty="0"/>
              <a:t> the bus topology is implemented for the floor to floor connection and further the star topology through the switch for wireless routers and lab routers.</a:t>
            </a:r>
            <a:endParaRPr lang="en-IN" dirty="0"/>
          </a:p>
        </p:txBody>
      </p:sp>
      <p:grpSp>
        <p:nvGrpSpPr>
          <p:cNvPr id="4" name="Group 2">
            <a:extLst>
              <a:ext uri="{FF2B5EF4-FFF2-40B4-BE49-F238E27FC236}">
                <a16:creationId xmlns:a16="http://schemas.microsoft.com/office/drawing/2014/main" id="{19A2AF46-B96A-414B-9F71-23251BAC2A0F}"/>
              </a:ext>
            </a:extLst>
          </p:cNvPr>
          <p:cNvGrpSpPr>
            <a:grpSpLocks/>
          </p:cNvGrpSpPr>
          <p:nvPr/>
        </p:nvGrpSpPr>
        <p:grpSpPr bwMode="auto">
          <a:xfrm>
            <a:off x="6578638" y="1422176"/>
            <a:ext cx="4705350" cy="4716463"/>
            <a:chOff x="1531" y="904"/>
            <a:chExt cx="7408" cy="7428"/>
          </a:xfrm>
        </p:grpSpPr>
        <p:pic>
          <p:nvPicPr>
            <p:cNvPr id="4099" name="Picture 3">
              <a:extLst>
                <a:ext uri="{FF2B5EF4-FFF2-40B4-BE49-F238E27FC236}">
                  <a16:creationId xmlns:a16="http://schemas.microsoft.com/office/drawing/2014/main" id="{6C12233E-EA93-480B-B4DF-ED1AC3D466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5" y="904"/>
              <a:ext cx="6840" cy="7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D8C57853-BFBE-42CF-818C-B4A91253E1D5}"/>
                </a:ext>
              </a:extLst>
            </p:cNvPr>
            <p:cNvSpPr>
              <a:spLocks noChangeArrowheads="1"/>
            </p:cNvSpPr>
            <p:nvPr/>
          </p:nvSpPr>
          <p:spPr bwMode="auto">
            <a:xfrm>
              <a:off x="1540" y="914"/>
              <a:ext cx="7389" cy="7408"/>
            </a:xfrm>
            <a:prstGeom prst="rect">
              <a:avLst/>
            </a:prstGeom>
            <a:noFill/>
            <a:ln w="124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38847409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263</TotalTime>
  <Words>1915</Words>
  <Application>Microsoft Office PowerPoint</Application>
  <PresentationFormat>Widescreen</PresentationFormat>
  <Paragraphs>108</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Algerian</vt:lpstr>
      <vt:lpstr>Arial</vt:lpstr>
      <vt:lpstr>Bookman Old Style</vt:lpstr>
      <vt:lpstr>Castellar</vt:lpstr>
      <vt:lpstr>Courier New</vt:lpstr>
      <vt:lpstr>Rockwell</vt:lpstr>
      <vt:lpstr>Wingdings</vt:lpstr>
      <vt:lpstr>Damask</vt:lpstr>
      <vt:lpstr>CAMPUS NETWORK DESIGN MODULE</vt:lpstr>
      <vt:lpstr>ABSTRACT</vt:lpstr>
      <vt:lpstr>Introduction</vt:lpstr>
      <vt:lpstr>METHODOLOGY</vt:lpstr>
      <vt:lpstr>PROPOSED WORK AND SIMULATION</vt:lpstr>
      <vt:lpstr>ISP (Main-service provider) </vt:lpstr>
      <vt:lpstr>Data-Centre (College server) </vt:lpstr>
      <vt:lpstr>Floor plan (Main building floors) </vt:lpstr>
      <vt:lpstr>PowerPoint Presentation</vt:lpstr>
      <vt:lpstr>Library </vt:lpstr>
      <vt:lpstr>Hostel </vt:lpstr>
      <vt:lpstr>PowerPoint Presentation</vt:lpstr>
      <vt:lpstr>Whole campus </vt:lpstr>
      <vt:lpstr>Configuration/Specifications</vt:lpstr>
      <vt:lpstr>TYPES OF TOPOLOGY USED</vt:lpstr>
      <vt:lpstr>OUTPUTS</vt:lpstr>
      <vt:lpstr>Costing for network implementation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NETWORK DESIGN MODULE</dc:title>
  <dc:creator>AKARSHIT VATS</dc:creator>
  <cp:lastModifiedBy>AKARSHIT VATS</cp:lastModifiedBy>
  <cp:revision>3</cp:revision>
  <dcterms:created xsi:type="dcterms:W3CDTF">2021-09-30T09:05:14Z</dcterms:created>
  <dcterms:modified xsi:type="dcterms:W3CDTF">2021-10-01T08:55:00Z</dcterms:modified>
</cp:coreProperties>
</file>