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Override PartName="/ppt/tags/tag24.xml" ContentType="application/vnd.openxmlformats-officedocument.presentationml.tags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tags/tag23.xml" ContentType="application/vnd.openxmlformats-officedocument.presentationml.tags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tags/tag15.xml" ContentType="application/vnd.openxmlformats-officedocument.presentationml.tags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tags/tag22.xml" ContentType="application/vnd.openxmlformats-officedocument.presentationml.tags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tags/tag14.xml" ContentType="application/vnd.openxmlformats-officedocument.presentationml.tags+xml"/>
  <Override PartName="/ppt/slides/slide26.xml" ContentType="application/vnd.openxmlformats-officedocument.presentationml.slide+xml"/>
  <Override PartName="/ppt/tags/tag9.xml" ContentType="application/vnd.openxmlformats-officedocument.presentationml.tags+xml"/>
  <Override PartName="/ppt/slides/slide35.xml" ContentType="application/vnd.openxmlformats-officedocument.presentationml.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tags/tag21.xml" ContentType="application/vnd.openxmlformats-officedocument.presentationml.tags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tags/tag13.xml" ContentType="application/vnd.openxmlformats-officedocument.presentationml.tags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tags/tag20.xml" ContentType="application/vnd.openxmlformats-officedocument.presentationml.tags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tags/tag19.xml" ContentType="application/vnd.openxmlformats-officedocument.presentationml.tags+xml"/>
  <Override PartName="/ppt/slides/slide41.xml" ContentType="application/vnd.openxmlformats-officedocument.presentationml.slide+xml"/>
  <Override PartName="/ppt/tags/tag12.xml" ContentType="application/vnd.openxmlformats-officedocument.presentationml.tags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tags/tag7.xml" ContentType="application/vnd.openxmlformats-officedocument.presentationml.tags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ags/tag26.xml" ContentType="application/vnd.openxmlformats-officedocument.presentationml.tags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tags/tag18.xml" ContentType="application/vnd.openxmlformats-officedocument.presentationml.tags+xml"/>
  <Override PartName="/ppt/slides/slide40.xml" ContentType="application/vnd.openxmlformats-officedocument.presentationml.slide+xml"/>
  <Override PartName="/ppt/tags/tag11.xml" ContentType="application/vnd.openxmlformats-officedocument.presentationml.tags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tags/tag6.xml" ContentType="application/vnd.openxmlformats-officedocument.presentationml.tags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Default Extension="tiff" ContentType="image/tiff"/>
  <Override PartName="/ppt/tags/tag25.xml" ContentType="application/vnd.openxmlformats-officedocument.presentationml.tags+xml"/>
  <Override PartName="/ppt/slides/slide46.xml" ContentType="application/vnd.openxmlformats-officedocument.presentationml.slide+xml"/>
  <Override PartName="/ppt/tags/tag17.xml" ContentType="application/vnd.openxmlformats-officedocument.presentationml.tags+xml"/>
  <Override PartName="/ppt/slides/slide29.xml" ContentType="application/vnd.openxmlformats-officedocument.presentationml.slide+xml"/>
  <Override PartName="/ppt/tags/tag10.xml" ContentType="application/vnd.openxmlformats-officedocument.presentationml.tags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gs/tag5.xml" ContentType="application/vnd.openxmlformats-officedocument.presentationml.tag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9993-0697-4E97-877A-F5D3C1612FEE}" type="datetimeFigureOut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Click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Skip Above and Skip Next</a:t>
            </a:r>
          </a:p>
          <a:p>
            <a:pPr lvl="1"/>
            <a:r>
              <a:rPr lang="en-US" dirty="0" smtClean="0"/>
              <a:t>click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generated preferences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895298" y="2667000"/>
            <a:ext cx="1474313" cy="138408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95600" y="4953000"/>
            <a:ext cx="10028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data can also be aggregated to remove noise</a:t>
            </a:r>
          </a:p>
          <a:p>
            <a:r>
              <a:rPr lang="en-US" i="1" dirty="0" smtClean="0"/>
              <a:t>Click distribution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can be used to identify clicks that have a higher frequency than would be expected</a:t>
            </a:r>
          </a:p>
          <a:p>
            <a:pPr lvl="1"/>
            <a:r>
              <a:rPr lang="en-US" dirty="0" smtClean="0"/>
              <a:t>high correlation with relevance</a:t>
            </a:r>
          </a:p>
          <a:p>
            <a:pPr lvl="1"/>
            <a:r>
              <a:rPr lang="en-US" dirty="0" smtClean="0"/>
              <a:t>e.g., using </a:t>
            </a:r>
            <a:r>
              <a:rPr lang="en-US" i="1" dirty="0" smtClean="0"/>
              <a:t>click deviation </a:t>
            </a:r>
            <a:r>
              <a:rPr lang="en-US" dirty="0" smtClean="0"/>
              <a:t>to filter clicks for preference-generation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Click deviation CD(d, p) </a:t>
            </a:r>
            <a:r>
              <a:rPr lang="en-US" dirty="0" smtClean="0"/>
              <a:t>for a result </a:t>
            </a:r>
            <a:r>
              <a:rPr lang="en-US" i="1" dirty="0" smtClean="0"/>
              <a:t>d</a:t>
            </a:r>
            <a:r>
              <a:rPr lang="en-US" dirty="0" smtClean="0"/>
              <a:t> in position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>
              <a:buNone/>
            </a:pPr>
            <a:r>
              <a:rPr lang="en-US" i="1" dirty="0" smtClean="0"/>
              <a:t>O(</a:t>
            </a:r>
            <a:r>
              <a:rPr lang="en-US" i="1" dirty="0" err="1" smtClean="0"/>
              <a:t>d,p</a:t>
            </a:r>
            <a:r>
              <a:rPr lang="en-US" i="1" dirty="0" smtClean="0"/>
              <a:t>)</a:t>
            </a:r>
            <a:r>
              <a:rPr lang="en-US" dirty="0" smtClean="0"/>
              <a:t>: observed click frequency for a document in a rank position p </a:t>
            </a:r>
            <a:r>
              <a:rPr lang="en-US" i="1" dirty="0" smtClean="0"/>
              <a:t>over all instances of a given query</a:t>
            </a:r>
          </a:p>
          <a:p>
            <a:pPr lvl="1">
              <a:buNone/>
            </a:pPr>
            <a:r>
              <a:rPr lang="en-US" i="1" dirty="0" smtClean="0"/>
              <a:t>E(p)</a:t>
            </a:r>
            <a:r>
              <a:rPr lang="en-US" dirty="0" smtClean="0"/>
              <a:t>: expected click frequency at rank p </a:t>
            </a:r>
            <a:r>
              <a:rPr lang="en-US" i="1" dirty="0" smtClean="0"/>
              <a:t>averaged across all queries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2895600"/>
            <a:ext cx="3955746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Measures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000" y="2819400"/>
            <a:ext cx="5600699" cy="1066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0" y="4343400"/>
            <a:ext cx="3261308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is set of relevant documents, </a:t>
            </a:r>
          </a:p>
          <a:p>
            <a:r>
              <a:rPr lang="en-US" sz="2400" i="1" dirty="0" smtClean="0"/>
              <a:t>B</a:t>
            </a:r>
            <a:r>
              <a:rPr lang="en-US" sz="2400" dirty="0" smtClean="0"/>
              <a:t> is set of retrieved documents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False Positive </a:t>
            </a:r>
            <a:r>
              <a:rPr lang="fr-FR" dirty="0" smtClean="0"/>
              <a:t>(Type I </a:t>
            </a:r>
            <a:r>
              <a:rPr lang="fr-FR" dirty="0" err="1" smtClean="0"/>
              <a:t>error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 non-relevant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endParaRPr lang="fr-FR" dirty="0" smtClean="0"/>
          </a:p>
          <a:p>
            <a:pPr lvl="1"/>
            <a:endParaRPr lang="fr-FR" sz="4000" dirty="0" smtClean="0"/>
          </a:p>
          <a:p>
            <a:r>
              <a:rPr lang="en-US" i="1" dirty="0" smtClean="0"/>
              <a:t>False Negative </a:t>
            </a:r>
            <a:r>
              <a:rPr lang="en-US" dirty="0" smtClean="0"/>
              <a:t>(Type II error)</a:t>
            </a:r>
          </a:p>
          <a:p>
            <a:pPr lvl="1"/>
            <a:r>
              <a:rPr lang="en-US" dirty="0" smtClean="0"/>
              <a:t>a relevant document is not retrieved</a:t>
            </a:r>
          </a:p>
          <a:p>
            <a:pPr lvl="1"/>
            <a:r>
              <a:rPr lang="en-US" dirty="0" smtClean="0"/>
              <a:t>1- </a:t>
            </a:r>
            <a:r>
              <a:rPr lang="en-US" i="1" dirty="0" smtClean="0"/>
              <a:t>Recall</a:t>
            </a:r>
          </a:p>
          <a:p>
            <a:r>
              <a:rPr lang="en-US" i="1" dirty="0" smtClean="0"/>
              <a:t>Precision</a:t>
            </a:r>
            <a:r>
              <a:rPr lang="en-US" dirty="0" smtClean="0"/>
              <a:t> is used when probability that a positive result is correct is important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3600" y="2743200"/>
            <a:ext cx="24038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Harmonic mean </a:t>
            </a:r>
            <a:r>
              <a:rPr lang="en-US" dirty="0" smtClean="0"/>
              <a:t>of recall and precision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harmonic mean emphasizes the importance of small values, whereas the arithmetic mean is affected more by outliers that are unusually large</a:t>
            </a:r>
          </a:p>
          <a:p>
            <a:r>
              <a:rPr lang="en-US" dirty="0" smtClean="0"/>
              <a:t>More general form</a:t>
            </a:r>
          </a:p>
          <a:p>
            <a:endParaRPr lang="en-US" dirty="0" smtClean="0"/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is a parameter that determines relative importance of recall and precision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7400" y="2438400"/>
            <a:ext cx="3805250" cy="635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62200" y="5029200"/>
            <a:ext cx="3687104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Effectiveness</a:t>
            </a:r>
            <a:endParaRPr lang="en-US" dirty="0"/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838950" cy="419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recall and precision at fixed rank positions</a:t>
            </a:r>
          </a:p>
          <a:p>
            <a:r>
              <a:rPr lang="en-US" dirty="0" smtClean="0"/>
              <a:t>Calculating precision at standard recall levels, from 0.0 to 1.0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/>
              <a:t>interpolation</a:t>
            </a:r>
          </a:p>
          <a:p>
            <a:r>
              <a:rPr lang="en-US" dirty="0" smtClean="0"/>
              <a:t>Averaging the precision values from the rank positions where a relevant document was retrieved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</a:t>
            </a:r>
            <a:endParaRPr lang="en-US" dirty="0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914400" y="5029200"/>
            <a:ext cx="742015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Across Queries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845582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is key to building </a:t>
            </a:r>
            <a:r>
              <a:rPr lang="en-US" i="1" dirty="0" smtClean="0"/>
              <a:t>effective</a:t>
            </a:r>
            <a:r>
              <a:rPr lang="en-US" dirty="0" smtClean="0"/>
              <a:t> and </a:t>
            </a:r>
            <a:r>
              <a:rPr lang="en-US" i="1" dirty="0" smtClean="0"/>
              <a:t>efficient</a:t>
            </a:r>
            <a:r>
              <a:rPr lang="en-US" dirty="0" smtClean="0"/>
              <a:t> search engines</a:t>
            </a:r>
          </a:p>
          <a:p>
            <a:pPr lvl="1"/>
            <a:r>
              <a:rPr lang="en-US" dirty="0" smtClean="0"/>
              <a:t>measurement usually carried out in controlled laboratory experiments</a:t>
            </a:r>
          </a:p>
          <a:p>
            <a:pPr lvl="1"/>
            <a:r>
              <a:rPr lang="en-US" i="1" dirty="0" smtClean="0"/>
              <a:t>online</a:t>
            </a:r>
            <a:r>
              <a:rPr lang="en-US" dirty="0" smtClean="0"/>
              <a:t> testing can also be done</a:t>
            </a:r>
          </a:p>
          <a:p>
            <a:r>
              <a:rPr lang="en-US" dirty="0" smtClean="0"/>
              <a:t>Effectiveness, efficiency and </a:t>
            </a:r>
            <a:r>
              <a:rPr lang="en-US" i="1" dirty="0" smtClean="0"/>
              <a:t>cost</a:t>
            </a:r>
            <a:r>
              <a:rPr lang="en-US" dirty="0" smtClean="0"/>
              <a:t> are related</a:t>
            </a:r>
          </a:p>
          <a:p>
            <a:pPr lvl="1"/>
            <a:r>
              <a:rPr lang="en-US" dirty="0" smtClean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 smtClean="0"/>
              <a:t>efficiency and cost targets may impact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Mean Average Precision </a:t>
            </a:r>
            <a:r>
              <a:rPr lang="en-US" dirty="0" smtClean="0"/>
              <a:t>(MAP)</a:t>
            </a:r>
          </a:p>
          <a:p>
            <a:pPr lvl="1"/>
            <a:r>
              <a:rPr lang="en-US" dirty="0" smtClean="0"/>
              <a:t>summarize rankings from multiple queries by averaging average precision</a:t>
            </a:r>
          </a:p>
          <a:p>
            <a:pPr lvl="1"/>
            <a:r>
              <a:rPr lang="en-US" dirty="0" smtClean="0"/>
              <a:t>most commonly used measure in research papers</a:t>
            </a:r>
          </a:p>
          <a:p>
            <a:pPr lvl="1"/>
            <a:r>
              <a:rPr lang="en-US" dirty="0" smtClean="0"/>
              <a:t>assumes user is interested in finding many relevant documents for each query</a:t>
            </a:r>
          </a:p>
          <a:p>
            <a:pPr lvl="1"/>
            <a:r>
              <a:rPr lang="en-US" dirty="0" smtClean="0"/>
              <a:t>requires many relevance judgments in text collection</a:t>
            </a:r>
          </a:p>
          <a:p>
            <a:r>
              <a:rPr lang="en-US" dirty="0" smtClean="0"/>
              <a:t>Recall-precision graphs are also useful summaries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762000" y="5181600"/>
            <a:ext cx="7685368" cy="1228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Recall-Precision Graph</a:t>
            </a:r>
            <a:endParaRPr lang="en-US" dirty="0"/>
          </a:p>
        </p:txBody>
      </p:sp>
      <p:pic>
        <p:nvPicPr>
          <p:cNvPr id="3" name="Picture 2" descr="C:\Users\croft\Desktop\chap8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4932976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average graphs, calculate precision at standard recall levels:</a:t>
            </a:r>
          </a:p>
          <a:p>
            <a:endParaRPr lang="en-US" sz="4000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S </a:t>
            </a:r>
            <a:r>
              <a:rPr lang="en-US" dirty="0" smtClean="0"/>
              <a:t>is the set of observed (</a:t>
            </a:r>
            <a:r>
              <a:rPr lang="en-US" i="1" dirty="0" smtClean="0"/>
              <a:t>R,P</a:t>
            </a:r>
            <a:r>
              <a:rPr lang="en-US" dirty="0" smtClean="0"/>
              <a:t>) points</a:t>
            </a:r>
          </a:p>
          <a:p>
            <a:r>
              <a:rPr lang="en-US" dirty="0" smtClean="0"/>
              <a:t>Defines precision at any recall level as the </a:t>
            </a:r>
            <a:r>
              <a:rPr lang="en-US" i="1" dirty="0" smtClean="0"/>
              <a:t>maximum</a:t>
            </a:r>
            <a:r>
              <a:rPr lang="en-US" dirty="0" smtClean="0"/>
              <a:t> precision observed in any recall-precision point at a higher recall level</a:t>
            </a:r>
          </a:p>
          <a:p>
            <a:pPr lvl="1"/>
            <a:r>
              <a:rPr lang="en-US" dirty="0" smtClean="0"/>
              <a:t>produces a step function</a:t>
            </a:r>
          </a:p>
          <a:p>
            <a:pPr lvl="1"/>
            <a:r>
              <a:rPr lang="en-US" dirty="0" smtClean="0"/>
              <a:t>defines precision at recall 0.0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2667000"/>
            <a:ext cx="5429782" cy="33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2" descr="C:\Users\croft\Desktop\chap8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240800" cy="486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Precision at </a:t>
            </a:r>
            <a:br>
              <a:rPr lang="en-US" dirty="0" smtClean="0"/>
            </a:br>
            <a:r>
              <a:rPr lang="en-US" dirty="0" smtClean="0"/>
              <a:t>Standard Recall Levels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2514600"/>
            <a:ext cx="8305810" cy="105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191000"/>
            <a:ext cx="635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Recall-precision graph plotted by simply </a:t>
            </a:r>
          </a:p>
          <a:p>
            <a:r>
              <a:rPr lang="en-US" sz="2800" dirty="0" smtClean="0"/>
              <a:t>    joining the average precision points at </a:t>
            </a:r>
          </a:p>
          <a:p>
            <a:r>
              <a:rPr lang="en-US" sz="2800" dirty="0" smtClean="0"/>
              <a:t>    the standard recall levels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Recall-Precision Graph</a:t>
            </a:r>
            <a:endParaRPr lang="en-US" dirty="0"/>
          </a:p>
        </p:txBody>
      </p:sp>
      <p:pic>
        <p:nvPicPr>
          <p:cNvPr id="3" name="Picture 2" descr="C:\Users\croft\Desktop\chap8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146008" cy="486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50 Queries</a:t>
            </a:r>
            <a:endParaRPr lang="en-US" dirty="0"/>
          </a:p>
        </p:txBody>
      </p:sp>
      <p:pic>
        <p:nvPicPr>
          <p:cNvPr id="3" name="Picture 2" descr="C:\Users\croft\Desktop\chap8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326865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Users tend to look at only the top part of the ranked result list to find relevant documents</a:t>
            </a:r>
          </a:p>
          <a:p>
            <a:r>
              <a:rPr lang="en-US" dirty="0" smtClean="0"/>
              <a:t>Some search tasks have only one relevant document</a:t>
            </a:r>
          </a:p>
          <a:p>
            <a:pPr lvl="1"/>
            <a:r>
              <a:rPr lang="en-US" dirty="0" smtClean="0"/>
              <a:t>e.g., navigational search, question answering</a:t>
            </a:r>
          </a:p>
          <a:p>
            <a:r>
              <a:rPr lang="en-US" dirty="0" smtClean="0"/>
              <a:t>Recall not appropriate</a:t>
            </a:r>
          </a:p>
          <a:p>
            <a:pPr lvl="1"/>
            <a:r>
              <a:rPr lang="en-US" dirty="0" smtClean="0"/>
              <a:t>instead need to measure how well the search engine does at retrieving relevant documents at very high ranks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at Rank R</a:t>
            </a:r>
          </a:p>
          <a:p>
            <a:pPr lvl="1"/>
            <a:r>
              <a:rPr lang="en-US" dirty="0" smtClean="0"/>
              <a:t>R typically 5, 10, 20</a:t>
            </a:r>
          </a:p>
          <a:p>
            <a:pPr lvl="1"/>
            <a:r>
              <a:rPr lang="en-US" dirty="0" smtClean="0"/>
              <a:t>easy to compute, average, understand</a:t>
            </a:r>
          </a:p>
          <a:p>
            <a:pPr lvl="1"/>
            <a:r>
              <a:rPr lang="en-US" dirty="0" smtClean="0"/>
              <a:t>not sensitive to rank positions less than R</a:t>
            </a:r>
          </a:p>
          <a:p>
            <a:r>
              <a:rPr lang="en-US" dirty="0" smtClean="0"/>
              <a:t>Reciprocal Rank</a:t>
            </a:r>
          </a:p>
          <a:p>
            <a:pPr lvl="1"/>
            <a:r>
              <a:rPr lang="en-US" dirty="0" smtClean="0"/>
              <a:t>reciprocal of the rank at which the first relevant document is retrieved</a:t>
            </a:r>
          </a:p>
          <a:p>
            <a:pPr lvl="1"/>
            <a:r>
              <a:rPr lang="en-US" i="1" dirty="0" smtClean="0"/>
              <a:t>Mean Reciprocal Rank (MRR) </a:t>
            </a:r>
            <a:r>
              <a:rPr lang="en-US" dirty="0" smtClean="0"/>
              <a:t>is the average of the reciprocal ranks over a set of queries</a:t>
            </a:r>
          </a:p>
          <a:p>
            <a:pPr lvl="1"/>
            <a:r>
              <a:rPr lang="en-US" dirty="0" smtClean="0"/>
              <a:t>very sensitive to rank position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 collections </a:t>
            </a:r>
            <a:r>
              <a:rPr lang="en-US" dirty="0" smtClean="0"/>
              <a:t>consisting of documents, queries, and relevance judgments, e.g.,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000" y="2971800"/>
            <a:ext cx="7213110" cy="3200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measure for evaluating web search and related tasks</a:t>
            </a:r>
          </a:p>
          <a:p>
            <a:r>
              <a:rPr lang="en-US" dirty="0" smtClean="0"/>
              <a:t>Two assumptions:</a:t>
            </a:r>
          </a:p>
          <a:p>
            <a:pPr lvl="1"/>
            <a:r>
              <a:rPr lang="en-US" dirty="0" smtClean="0"/>
              <a:t>Highly relevant documents are more useful than marginally relevant document</a:t>
            </a:r>
          </a:p>
          <a:p>
            <a:pPr lvl="1"/>
            <a:r>
              <a:rPr lang="en-US" dirty="0" smtClean="0"/>
              <a:t>the lower the ranked position of a relevant document, the less useful it is for the user, since it is less likely to be examined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</a:t>
            </a:r>
            <a:r>
              <a:rPr lang="en-US" i="1" dirty="0" smtClean="0"/>
              <a:t>graded relevance </a:t>
            </a:r>
            <a:r>
              <a:rPr lang="en-US" dirty="0" smtClean="0"/>
              <a:t>as a measure of the usefulness, or </a:t>
            </a:r>
            <a:r>
              <a:rPr lang="en-US" i="1" dirty="0" smtClean="0"/>
              <a:t>gain, </a:t>
            </a:r>
            <a:r>
              <a:rPr lang="en-US" dirty="0" smtClean="0"/>
              <a:t>from examining a document</a:t>
            </a:r>
          </a:p>
          <a:p>
            <a:r>
              <a:rPr lang="en-US" dirty="0" smtClean="0"/>
              <a:t>Gain is accumulated starting at the top of the ranking and may be reduced, or </a:t>
            </a:r>
            <a:r>
              <a:rPr lang="en-US" i="1" dirty="0" smtClean="0"/>
              <a:t>discounted</a:t>
            </a:r>
            <a:r>
              <a:rPr lang="en-US" dirty="0" smtClean="0"/>
              <a:t>, at lower ranks</a:t>
            </a:r>
          </a:p>
          <a:p>
            <a:r>
              <a:rPr lang="en-US" dirty="0" smtClean="0"/>
              <a:t>Typical discount is 1/</a:t>
            </a:r>
            <a:r>
              <a:rPr lang="en-US" i="1" dirty="0" smtClean="0"/>
              <a:t>log (rank)</a:t>
            </a:r>
            <a:endParaRPr lang="en-US" dirty="0" smtClean="0"/>
          </a:p>
          <a:p>
            <a:pPr lvl="1"/>
            <a:r>
              <a:rPr lang="en-US" dirty="0" smtClean="0"/>
              <a:t>With base 2, the discount at rank 4 is 1/2, and at rank 8 it is 1/3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DCG</a:t>
            </a:r>
            <a:r>
              <a:rPr lang="en-US" dirty="0" smtClean="0"/>
              <a:t> is the total gain accumulated at a particular rank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Alternative formulation: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dirty="0" smtClean="0"/>
              <a:t>used by some web search companies</a:t>
            </a:r>
          </a:p>
          <a:p>
            <a:pPr lvl="1"/>
            <a:r>
              <a:rPr lang="en-US" dirty="0" smtClean="0"/>
              <a:t>emphasis on retrieving highly relevant documents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800" y="4495800"/>
            <a:ext cx="3429006" cy="588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ranked documents judged on 0-3 relevance scale: </a:t>
            </a:r>
          </a:p>
          <a:p>
            <a:pPr lvl="1">
              <a:buNone/>
            </a:pPr>
            <a:r>
              <a:rPr lang="en-US" dirty="0" smtClean="0"/>
              <a:t>3, 2, 3, 0, 0, 1, 2, 2, 3, 0</a:t>
            </a:r>
          </a:p>
          <a:p>
            <a:r>
              <a:rPr lang="en-US" dirty="0" smtClean="0"/>
              <a:t>discounted gain: </a:t>
            </a:r>
          </a:p>
          <a:p>
            <a:pPr lvl="1">
              <a:buNone/>
            </a:pPr>
            <a:r>
              <a:rPr lang="en-US" dirty="0" smtClean="0"/>
              <a:t>3, 2/1, 3/1.59, 0, 0, 1/2.59, 2/2.81, 2/3, 3/3.17, 0 </a:t>
            </a:r>
          </a:p>
          <a:p>
            <a:pPr lvl="1">
              <a:buNone/>
            </a:pPr>
            <a:r>
              <a:rPr lang="en-US" dirty="0" smtClean="0"/>
              <a:t>= 3, 2, 1.89, 0, 0, 0.39, 0.71, 0.67, 0.95, 0</a:t>
            </a:r>
          </a:p>
          <a:p>
            <a:r>
              <a:rPr lang="en-US" dirty="0" smtClean="0"/>
              <a:t>DCG:</a:t>
            </a:r>
          </a:p>
          <a:p>
            <a:pPr lvl="1">
              <a:buNone/>
            </a:pPr>
            <a:r>
              <a:rPr lang="en-US" dirty="0" smtClean="0"/>
              <a:t>3, 5, 6.89, 6.89, 6.89, 7.28, 7.99, 8.66, 9.61, 9.61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 numbers are averaged across a set of queries at specific rank values</a:t>
            </a:r>
          </a:p>
          <a:p>
            <a:pPr lvl="1"/>
            <a:r>
              <a:rPr lang="en-US" dirty="0" smtClean="0"/>
              <a:t>e.g., DCG at rank 5 is 6.89 and at rank 10 is 9.61</a:t>
            </a:r>
          </a:p>
          <a:p>
            <a:r>
              <a:rPr lang="en-US" dirty="0" smtClean="0"/>
              <a:t>DCG values are often </a:t>
            </a:r>
            <a:r>
              <a:rPr lang="en-US" i="1" dirty="0" smtClean="0"/>
              <a:t>normalized</a:t>
            </a:r>
            <a:r>
              <a:rPr lang="en-US" dirty="0" smtClean="0"/>
              <a:t> by comparing the DCG at each rank with the DCG value for the </a:t>
            </a:r>
            <a:r>
              <a:rPr lang="en-US" i="1" dirty="0" smtClean="0"/>
              <a:t>perfect ranking</a:t>
            </a:r>
          </a:p>
          <a:p>
            <a:pPr lvl="1"/>
            <a:r>
              <a:rPr lang="en-US" dirty="0" smtClean="0"/>
              <a:t>makes averaging easier for queries with different numbers of relevant documents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ranking:</a:t>
            </a:r>
          </a:p>
          <a:p>
            <a:pPr lvl="1">
              <a:buNone/>
            </a:pPr>
            <a:r>
              <a:rPr lang="en-US" dirty="0" smtClean="0"/>
              <a:t>3, 3, 3, 2, 2, 2, 1, 0, 0, 0</a:t>
            </a:r>
          </a:p>
          <a:p>
            <a:r>
              <a:rPr lang="en-US" dirty="0" smtClean="0"/>
              <a:t>ideal DCG values:</a:t>
            </a:r>
          </a:p>
          <a:p>
            <a:pPr lvl="1">
              <a:buNone/>
            </a:pPr>
            <a:r>
              <a:rPr lang="en-US" dirty="0" smtClean="0"/>
              <a:t>3, 6, 7.89, 8.89, 9.75, 10.52, 10.88, 10.88, 10.88, 10</a:t>
            </a:r>
          </a:p>
          <a:p>
            <a:r>
              <a:rPr lang="en-US" dirty="0" smtClean="0"/>
              <a:t>NDCG values (divide actual by ideal):</a:t>
            </a:r>
          </a:p>
          <a:p>
            <a:pPr lvl="1">
              <a:buNone/>
            </a:pPr>
            <a:r>
              <a:rPr lang="en-US" dirty="0" smtClean="0"/>
              <a:t>1, 0.83, 0.87, 0.76, 0.71, 0.69, 0.73, 0.8, 0.88, 0.88</a:t>
            </a:r>
          </a:p>
          <a:p>
            <a:pPr lvl="1"/>
            <a:r>
              <a:rPr lang="en-US" dirty="0" smtClean="0"/>
              <a:t>NDCG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 at any rank position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rankings described using preferences can be compared using the </a:t>
            </a:r>
            <a:r>
              <a:rPr lang="en-US" i="1" dirty="0" smtClean="0"/>
              <a:t>Kendall tau coefficient (τ ):</a:t>
            </a:r>
          </a:p>
          <a:p>
            <a:endParaRPr lang="en-US" sz="4000" i="1" dirty="0" smtClean="0"/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is the number of preferences that agree and </a:t>
            </a:r>
            <a:r>
              <a:rPr lang="en-US" i="1" dirty="0" smtClean="0"/>
              <a:t>Q </a:t>
            </a:r>
            <a:r>
              <a:rPr lang="en-US" dirty="0" smtClean="0"/>
              <a:t>is the number that disagree</a:t>
            </a:r>
          </a:p>
          <a:p>
            <a:r>
              <a:rPr lang="en-US" dirty="0" smtClean="0"/>
              <a:t>For preferences derived from binary relevance judgments, can use </a:t>
            </a:r>
            <a:r>
              <a:rPr lang="en-US" i="1" dirty="0" smtClean="0"/>
              <a:t>BPREF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0" y="2971800"/>
            <a:ext cx="1523998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query with </a:t>
            </a:r>
            <a:r>
              <a:rPr lang="en-US" i="1" dirty="0" smtClean="0"/>
              <a:t>R</a:t>
            </a:r>
            <a:r>
              <a:rPr lang="en-US" dirty="0" smtClean="0"/>
              <a:t> relevant documents, only the first </a:t>
            </a:r>
            <a:r>
              <a:rPr lang="en-US" i="1" dirty="0" smtClean="0"/>
              <a:t>R</a:t>
            </a:r>
            <a:r>
              <a:rPr lang="en-US" dirty="0" smtClean="0"/>
              <a:t> non-relevant documents are considered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is a relevant document, 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dr</a:t>
            </a:r>
            <a:r>
              <a:rPr lang="en-US" dirty="0" smtClean="0"/>
              <a:t> gives the number of non-relevant documents</a:t>
            </a:r>
          </a:p>
          <a:p>
            <a:r>
              <a:rPr lang="en-US" dirty="0" smtClean="0"/>
              <a:t>Alternative definition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981200" y="3276600"/>
            <a:ext cx="3648949" cy="83820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90800" y="5867400"/>
            <a:ext cx="2202283" cy="498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Metrics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1676400"/>
            <a:ext cx="824043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results from a number of queries, how can we conclude that ranking algorithm A is better than algorithm B?</a:t>
            </a:r>
          </a:p>
          <a:p>
            <a:r>
              <a:rPr lang="en-US" dirty="0" smtClean="0"/>
              <a:t>A significance test enables us to reject the </a:t>
            </a:r>
            <a:r>
              <a:rPr lang="en-US" i="1" dirty="0" smtClean="0"/>
              <a:t>null hypothesis </a:t>
            </a:r>
            <a:r>
              <a:rPr lang="en-US" dirty="0" smtClean="0"/>
              <a:t>(no difference) in favor of the </a:t>
            </a:r>
            <a:r>
              <a:rPr lang="en-US" i="1" dirty="0" smtClean="0"/>
              <a:t>alternative hypothesis </a:t>
            </a:r>
            <a:r>
              <a:rPr lang="en-US" dirty="0" smtClean="0"/>
              <a:t>(B is better than A)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power</a:t>
            </a:r>
            <a:r>
              <a:rPr lang="en-US" dirty="0" smtClean="0"/>
              <a:t> of a test is the probability that the test will reject the null hypothesis correctly</a:t>
            </a:r>
          </a:p>
          <a:p>
            <a:pPr lvl="1"/>
            <a:r>
              <a:rPr lang="en-US" dirty="0" smtClean="0"/>
              <a:t>increasing the number of queries in the experiment also increases power of test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219200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800" y="4114800"/>
            <a:ext cx="7822707" cy="157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" y="1676400"/>
            <a:ext cx="8432310" cy="45217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for the possible values of a test statistic assuming the null hypothesis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shaded area is </a:t>
            </a:r>
            <a:r>
              <a:rPr lang="en-US" i="1" dirty="0" smtClean="0"/>
              <a:t>region of rejection</a:t>
            </a:r>
            <a:endParaRPr lang="en-US" i="1" dirty="0"/>
          </a:p>
        </p:txBody>
      </p:sp>
      <p:pic>
        <p:nvPicPr>
          <p:cNvPr id="4" name="Picture 3" descr="C:\Users\croft\Desktop\chap8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140258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Experimental Results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is that the difference between the effectiveness values is a sample from a normal distribution</a:t>
            </a:r>
          </a:p>
          <a:p>
            <a:r>
              <a:rPr lang="en-US" dirty="0" smtClean="0"/>
              <a:t>Null hypothesis is that the mean of the distribution of differences is zero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the example,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0800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295400" y="6019800"/>
            <a:ext cx="6338666" cy="3163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Signed-Ranks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Nonparametric test based on differences between effectiveness scores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 compute the signed-ranks, the differences are ordered by their absolute values (increasing), and then assigned rank values</a:t>
            </a:r>
          </a:p>
          <a:p>
            <a:pPr lvl="1"/>
            <a:r>
              <a:rPr lang="en-US" dirty="0" smtClean="0"/>
              <a:t>rank values are then given the sign of the original difference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066800" y="3124200"/>
            <a:ext cx="663206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 smtClean="0"/>
              <a:t> 2, 9, 10, 24, 25, 25, 41, 60, 70</a:t>
            </a:r>
          </a:p>
          <a:p>
            <a:r>
              <a:rPr lang="en-US" dirty="0" smtClean="0"/>
              <a:t>Signed-ranks:</a:t>
            </a:r>
          </a:p>
          <a:p>
            <a:pPr lvl="1">
              <a:buNone/>
            </a:pPr>
            <a:r>
              <a:rPr lang="en-US" dirty="0" smtClean="0"/>
              <a:t>-1, +2, +3, -4, +5.5, +5.5, +7, +8, +9</a:t>
            </a:r>
          </a:p>
          <a:p>
            <a:r>
              <a:rPr lang="en-US" i="1" dirty="0" smtClean="0"/>
              <a:t>w</a:t>
            </a:r>
            <a:r>
              <a:rPr lang="en-US" dirty="0" smtClean="0"/>
              <a:t> = 35, p-value = 0.025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Ignores magnitude of differences</a:t>
            </a:r>
          </a:p>
          <a:p>
            <a:r>
              <a:rPr lang="en-US" dirty="0" smtClean="0"/>
              <a:t>Null hypothesis for this test is that</a:t>
            </a:r>
          </a:p>
          <a:p>
            <a:pPr lvl="1"/>
            <a:r>
              <a:rPr lang="en-US" dirty="0" smtClean="0"/>
              <a:t>P(B &gt; A) = P(A &gt; B) = ½</a:t>
            </a:r>
          </a:p>
          <a:p>
            <a:pPr lvl="1"/>
            <a:r>
              <a:rPr lang="en-US" dirty="0" smtClean="0"/>
              <a:t>number of pairs where B is “better” than A would be the same as the number of pairs where A is “better” than B</a:t>
            </a:r>
          </a:p>
          <a:p>
            <a:r>
              <a:rPr lang="en-US" dirty="0" smtClean="0"/>
              <a:t>Test statistic is number of pairs where B</a:t>
            </a:r>
            <a:r>
              <a:rPr lang="en-US" i="1" dirty="0" smtClean="0"/>
              <a:t>&gt;</a:t>
            </a:r>
            <a:r>
              <a:rPr lang="en-US" dirty="0" smtClean="0"/>
              <a:t>A</a:t>
            </a:r>
          </a:p>
          <a:p>
            <a:r>
              <a:rPr lang="en-US" dirty="0" smtClean="0"/>
              <a:t>For example data, </a:t>
            </a:r>
          </a:p>
          <a:p>
            <a:pPr lvl="1"/>
            <a:r>
              <a:rPr lang="en-US" dirty="0" smtClean="0"/>
              <a:t>test statistic is 7, p-value = 0.17</a:t>
            </a:r>
          </a:p>
          <a:p>
            <a:pPr lvl="1"/>
            <a:r>
              <a:rPr lang="en-US" dirty="0" smtClean="0"/>
              <a:t>cannot reject null hypothesis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 models often contain parameters that must be tuned to get best performance for specific types of data and queries</a:t>
            </a:r>
          </a:p>
          <a:p>
            <a:r>
              <a:rPr lang="en-US" dirty="0" smtClean="0"/>
              <a:t>For experiments: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training</a:t>
            </a:r>
            <a:r>
              <a:rPr lang="en-US" dirty="0" smtClean="0"/>
              <a:t> and </a:t>
            </a:r>
            <a:r>
              <a:rPr lang="en-US" i="1" dirty="0" smtClean="0"/>
              <a:t>test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If less data available, use </a:t>
            </a:r>
            <a:r>
              <a:rPr lang="en-US" i="1" dirty="0" smtClean="0"/>
              <a:t>cross-validation</a:t>
            </a:r>
            <a:r>
              <a:rPr lang="en-US" dirty="0" smtClean="0"/>
              <a:t> by partitioning the data into </a:t>
            </a:r>
            <a:r>
              <a:rPr lang="en-US" i="1" dirty="0" smtClean="0"/>
              <a:t>K </a:t>
            </a:r>
            <a:r>
              <a:rPr lang="en-US" dirty="0" smtClean="0"/>
              <a:t>subsets</a:t>
            </a:r>
          </a:p>
          <a:p>
            <a:pPr lvl="1"/>
            <a:r>
              <a:rPr lang="en-US" dirty="0" smtClean="0"/>
              <a:t>Using training and test data avoids </a:t>
            </a:r>
            <a:r>
              <a:rPr lang="en-US" i="1" dirty="0" err="1" smtClean="0"/>
              <a:t>overfitting</a:t>
            </a:r>
            <a:r>
              <a:rPr lang="en-US" dirty="0" smtClean="0"/>
              <a:t> – when parameter values do not generalize well to other data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techniques used to find optimal parameter values given training data</a:t>
            </a:r>
          </a:p>
          <a:p>
            <a:pPr lvl="1"/>
            <a:r>
              <a:rPr lang="en-US" dirty="0" smtClean="0"/>
              <a:t>standard problem in machine learning</a:t>
            </a:r>
          </a:p>
          <a:p>
            <a:r>
              <a:rPr lang="en-US" dirty="0" smtClean="0"/>
              <a:t>In IR, often explore the space of possible parameter values by </a:t>
            </a:r>
            <a:r>
              <a:rPr lang="en-US" i="1" dirty="0" smtClean="0"/>
              <a:t>brute force</a:t>
            </a:r>
          </a:p>
          <a:p>
            <a:pPr lvl="1"/>
            <a:r>
              <a:rPr lang="en-US" dirty="0" smtClean="0"/>
              <a:t>requires large number of retrieval runs with small variations in parameter values (</a:t>
            </a:r>
            <a:r>
              <a:rPr lang="en-US" i="1" dirty="0" smtClean="0"/>
              <a:t>parameter sweep)</a:t>
            </a:r>
          </a:p>
          <a:p>
            <a:r>
              <a:rPr lang="en-US" i="1" dirty="0" smtClean="0"/>
              <a:t>SVM optimization</a:t>
            </a:r>
            <a:r>
              <a:rPr lang="en-US" dirty="0" smtClean="0"/>
              <a:t> is an example of an efficient procedure for finding good parameter values with large numbers of parameters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(or even train) using live traffic on a search engine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real users, less biased, large amounts of test data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noisy data, can degrade user experience</a:t>
            </a:r>
          </a:p>
          <a:p>
            <a:r>
              <a:rPr lang="en-US" dirty="0" smtClean="0"/>
              <a:t>Often done on small proportion (1-5%) of live traffic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Topic Example</a:t>
            </a:r>
            <a:endParaRPr lang="en-US" dirty="0"/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7520" cy="4455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measure is the correct one for any application</a:t>
            </a:r>
          </a:p>
          <a:p>
            <a:pPr lvl="1"/>
            <a:r>
              <a:rPr lang="en-US" dirty="0" smtClean="0"/>
              <a:t>choose measures appropriate for task</a:t>
            </a:r>
          </a:p>
          <a:p>
            <a:pPr lvl="1"/>
            <a:r>
              <a:rPr lang="en-US" dirty="0" smtClean="0"/>
              <a:t>use a combination</a:t>
            </a:r>
          </a:p>
          <a:p>
            <a:pPr lvl="1"/>
            <a:r>
              <a:rPr lang="en-US" dirty="0" smtClean="0"/>
              <a:t>shows different aspects of the system effectiveness</a:t>
            </a:r>
          </a:p>
          <a:p>
            <a:r>
              <a:rPr lang="en-US" dirty="0" smtClean="0"/>
              <a:t>Use significance tests (t-test)</a:t>
            </a:r>
          </a:p>
          <a:p>
            <a:r>
              <a:rPr lang="en-US" dirty="0" smtClean="0"/>
              <a:t>Analyze performance of individual queries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Summary</a:t>
            </a:r>
            <a:endParaRPr lang="en-US" dirty="0"/>
          </a:p>
        </p:txBody>
      </p:sp>
      <p:pic>
        <p:nvPicPr>
          <p:cNvPr id="3" name="Picture 2" descr="C:\Users\croft\Desktop\chap8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276975" cy="4535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Obtaining relevance judgments is an expensive, time-consuming process</a:t>
            </a:r>
          </a:p>
          <a:p>
            <a:pPr lvl="1"/>
            <a:r>
              <a:rPr lang="en-US" dirty="0" smtClean="0"/>
              <a:t>who does it?</a:t>
            </a:r>
          </a:p>
          <a:p>
            <a:pPr lvl="1"/>
            <a:r>
              <a:rPr lang="en-US" dirty="0" smtClean="0"/>
              <a:t>what are the instructions?</a:t>
            </a:r>
          </a:p>
          <a:p>
            <a:pPr lvl="1"/>
            <a:r>
              <a:rPr lang="en-US" dirty="0" smtClean="0"/>
              <a:t>what is the level of agreement?</a:t>
            </a:r>
          </a:p>
          <a:p>
            <a:r>
              <a:rPr lang="en-US" dirty="0" smtClean="0"/>
              <a:t>TREC judgments</a:t>
            </a:r>
          </a:p>
          <a:p>
            <a:pPr lvl="1"/>
            <a:r>
              <a:rPr lang="en-US" dirty="0" smtClean="0"/>
              <a:t>depend on task being evaluated</a:t>
            </a:r>
          </a:p>
          <a:p>
            <a:pPr lvl="1"/>
            <a:r>
              <a:rPr lang="en-US" dirty="0" smtClean="0"/>
              <a:t>generally binary</a:t>
            </a:r>
          </a:p>
          <a:p>
            <a:pPr lvl="1"/>
            <a:r>
              <a:rPr lang="en-US" dirty="0" smtClean="0"/>
              <a:t>agreement good because of “narrative”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Exhaustive judgments for all documents in a</a:t>
            </a:r>
            <a:r>
              <a:rPr lang="en-US" dirty="0" smtClean="0"/>
              <a:t> large collection </a:t>
            </a:r>
            <a:r>
              <a:rPr lang="en-US" dirty="0" smtClean="0"/>
              <a:t>is not practical</a:t>
            </a:r>
          </a:p>
          <a:p>
            <a:r>
              <a:rPr lang="en-US" dirty="0" smtClean="0"/>
              <a:t>Pooling technique is used in TREC</a:t>
            </a:r>
          </a:p>
          <a:p>
            <a:pPr lvl="1"/>
            <a:r>
              <a:rPr lang="en-US" dirty="0" smtClean="0"/>
              <a:t>top </a:t>
            </a:r>
            <a:r>
              <a:rPr lang="en-US" i="1" dirty="0" smtClean="0"/>
              <a:t>k results (for TREC, k varied between 50 and </a:t>
            </a:r>
            <a:r>
              <a:rPr lang="en-US" dirty="0" smtClean="0"/>
              <a:t>200) from the rankings obtained by different search engines (or retrieval algorithms) are merged into a pool</a:t>
            </a:r>
          </a:p>
          <a:p>
            <a:pPr lvl="1"/>
            <a:r>
              <a:rPr lang="en-US" dirty="0" smtClean="0"/>
              <a:t>duplicates are removed</a:t>
            </a:r>
          </a:p>
          <a:p>
            <a:pPr lvl="1"/>
            <a:r>
              <a:rPr lang="en-US" dirty="0" smtClean="0"/>
              <a:t>documents are presented in some random order to the relevance judges</a:t>
            </a:r>
          </a:p>
          <a:p>
            <a:r>
              <a:rPr lang="en-US" dirty="0" smtClean="0"/>
              <a:t>Produces a large number of relevance judgments for each query, although still incomplete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both tuning and evaluating search engines</a:t>
            </a:r>
          </a:p>
          <a:p>
            <a:pPr lvl="1"/>
            <a:r>
              <a:rPr lang="en-US" dirty="0" smtClean="0"/>
              <a:t>also for various techniques such as query suggestion</a:t>
            </a:r>
          </a:p>
          <a:p>
            <a:r>
              <a:rPr lang="en-US" dirty="0" smtClean="0"/>
              <a:t>Typical contents</a:t>
            </a:r>
          </a:p>
          <a:p>
            <a:pPr lvl="1"/>
            <a:r>
              <a:rPr lang="en-US" dirty="0" smtClean="0"/>
              <a:t>User identifier or user session identifier</a:t>
            </a:r>
          </a:p>
          <a:p>
            <a:pPr lvl="1"/>
            <a:r>
              <a:rPr lang="en-US" dirty="0" smtClean="0"/>
              <a:t>Query terms - stored exactly as user entered</a:t>
            </a:r>
          </a:p>
          <a:p>
            <a:pPr lvl="1"/>
            <a:r>
              <a:rPr lang="en-US" dirty="0" smtClean="0"/>
              <a:t>List of URLs of results, their ranks on the result list, and whether they were clicked on</a:t>
            </a:r>
          </a:p>
          <a:p>
            <a:pPr lvl="1"/>
            <a:r>
              <a:rPr lang="en-US" dirty="0" smtClean="0"/>
              <a:t>Timestamp(s) - records the time of user events such as query submission, clicks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Clicks are not relevance judgments</a:t>
            </a:r>
          </a:p>
          <a:p>
            <a:pPr lvl="1"/>
            <a:r>
              <a:rPr lang="en-US" dirty="0" smtClean="0"/>
              <a:t>although they are correlated</a:t>
            </a:r>
          </a:p>
          <a:p>
            <a:pPr lvl="1"/>
            <a:r>
              <a:rPr lang="en-US" dirty="0" smtClean="0"/>
              <a:t>biased by a number of factors such as rank on result list</a:t>
            </a:r>
          </a:p>
          <a:p>
            <a:r>
              <a:rPr lang="en-US" dirty="0" smtClean="0"/>
              <a:t>Can use clickthough data to predict </a:t>
            </a:r>
            <a:r>
              <a:rPr lang="en-US" i="1" dirty="0" smtClean="0"/>
              <a:t>preferences</a:t>
            </a:r>
            <a:r>
              <a:rPr lang="en-US" dirty="0" smtClean="0"/>
              <a:t> between pairs of documents</a:t>
            </a:r>
          </a:p>
          <a:p>
            <a:pPr lvl="1"/>
            <a:r>
              <a:rPr lang="en-US" dirty="0" smtClean="0"/>
              <a:t>appropriate for tasks with multiple levels of relevance, focused on user relevance</a:t>
            </a:r>
          </a:p>
          <a:p>
            <a:pPr lvl="1"/>
            <a:r>
              <a:rPr lang="en-US" dirty="0" smtClean="0"/>
              <a:t>various “policies” used to generate preferences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$F_\beta = (\beta^2 + 1)RP/(R+ \beta^2 P)$  template TPT1  env TPENV1  fore 0  back 16777215  eqnno 4"/>
  <p:tag name="FILENAME" val="TP_tmp"/>
  <p:tag name="ORIGWIDTH" val="126"/>
  <p:tag name="PICTUREFILESIZE" val="6019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P(R) = \max \{P' : R' \geq R \wedge (R',P') \in S\}  template TPT1  env TPENV1  fore 0  back 16777215  eqnno 1"/>
  <p:tag name="FILENAME" val="TP_tmp"/>
  <p:tag name="ORIGWIDTH" val="178"/>
  <p:tag name="PICTUREFILESIZE" val="7671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ags/tag1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BPREF = \frac{1}{R}\sum_{d_r} (1 - \frac{N_{d_r}}{R})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737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2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BPREF = \frac{P}{P+Q}  template TPT1  env TPENV1  fore 0  back 16777215  eqnno 4"/>
  <p:tag name="FILENAME" val="TP_tmp"/>
  <p:tag name="ORIGWIDTH" val="72"/>
  <p:tag name="PICTUREFILESIZE" val="2989"/>
</p:tagLst>
</file>

<file path=ppt/tags/tag2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2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numerate}&#10;\item Compute the effectiveness measure for every query for both rankings.&#10;\item Compute a \textit{test statistic} based on a comparison of the effectiveness measures for each query. The test statistic depends on the significance test, and is simply a quantity calculated from the sample data that is used to decide whether or not the null hypothesis should be rejected.&#10;\item The test statistic is used to compute a \textit{P-value}, which is the probability that a test statistic value at least that extreme could be observed if the null hypothesis were true. Small P-values suggest that the null hypothesis may be false.&#10;\item The null hypothesis (no difference) is rejected in favor of the alternate hypothesis (i.e., $B$ is more effective than $A$) if the P-value is $\leq \alpha$, the \textit{significance level}. Values for $\alpha$ are small, typically .05 and .1, to reduce the chance of a Type I error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35676"/>
</p:tagLst>
</file>

<file path=ppt/tags/tag2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2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2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2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$d_1$ \\&#10;$d_2$ \\&#10;$d_3$ (clicked) \\&#10;$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4061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$d_3 &gt; d_2$\\&#10;$d_3 &gt; d_1$\\&#10;$d_3 &gt; 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696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CD(d,p) = O(d,p) - E(p)  template TPT1  env TPENV1  fore 0  back 16777215  eqnno 1"/>
  <p:tag name="FILENAME" val="TP_tmp"/>
  <p:tag name="ORIGWIDTH" val="114"/>
  <p:tag name="PICTUREFILESIZE" val="5700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  \begin{tabular}{ccc}&#10;        &amp; Relevant &amp; Non-Relevant  \\ \cline{2-3}&#10;        Retrieved &amp;  $A \cap B$ &amp;  $ \overline{A} \cap B$  \\ \cline{2-3}&#10;        Not Retrieved  &amp; $A \cap \overline{B}$  &amp;  $\overline{A} \cap \overline{B}$ \\ \cline{2-3}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951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Fallout = \frac{|\overline{A}\cap B|}{|\overline{A}|}  template TPT1  env TPENV1  fore 0  back 16777215  eqnno 2"/>
  <p:tag name="FILENAME" val="TP_tmp"/>
  <p:tag name="ORIGWIDTH" val="71"/>
  <p:tag name="PICTUREFILESIZE" val="30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1958</Words>
  <Application>Microsoft Macintosh PowerPoint</Application>
  <PresentationFormat>On-screen Show (4:3)</PresentationFormat>
  <Paragraphs>251</Paragraphs>
  <Slides>51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Search Engines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Example Click Policy</vt:lpstr>
      <vt:lpstr>Query Logs</vt:lpstr>
      <vt:lpstr>Filtering Clicks</vt:lpstr>
      <vt:lpstr>Effectiveness Measures</vt:lpstr>
      <vt:lpstr>Classification Errors</vt:lpstr>
      <vt:lpstr>F Measure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Recall-Precision Graph</vt:lpstr>
      <vt:lpstr>Interpolation</vt:lpstr>
      <vt:lpstr>Interpolation</vt:lpstr>
      <vt:lpstr>Average Precision at  Standard Recall Levels</vt:lpstr>
      <vt:lpstr>Average Recall-Precision Graph</vt:lpstr>
      <vt:lpstr>Graph for 50 Queries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Normalized DCG</vt:lpstr>
      <vt:lpstr>NDCG Example</vt:lpstr>
      <vt:lpstr>Using Preferences</vt:lpstr>
      <vt:lpstr>BPREF</vt:lpstr>
      <vt:lpstr>Efficiency Metrics</vt:lpstr>
      <vt:lpstr>Significance Tests</vt:lpstr>
      <vt:lpstr>Significance Tests</vt:lpstr>
      <vt:lpstr>One-Sided Test</vt:lpstr>
      <vt:lpstr>Example Experimental Results</vt:lpstr>
      <vt:lpstr>t-Test</vt:lpstr>
      <vt:lpstr>Wilcoxon Signed-Ranks Test</vt:lpstr>
      <vt:lpstr>Wilcoxon Example</vt:lpstr>
      <vt:lpstr>Sign Test</vt:lpstr>
      <vt:lpstr>Setting Parameter Values</vt:lpstr>
      <vt:lpstr>Finding Parameter Values</vt:lpstr>
      <vt:lpstr>Online Testing</vt:lpstr>
      <vt:lpstr>Summary</vt:lpstr>
      <vt:lpstr>Query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Charles Nicholas</cp:lastModifiedBy>
  <cp:revision>22</cp:revision>
  <dcterms:created xsi:type="dcterms:W3CDTF">2015-03-23T14:37:18Z</dcterms:created>
  <dcterms:modified xsi:type="dcterms:W3CDTF">2015-03-23T14:59:13Z</dcterms:modified>
</cp:coreProperties>
</file>