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tiff" ContentType="image/tiff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291" r:id="rId4"/>
    <p:sldId id="292" r:id="rId5"/>
    <p:sldId id="268" r:id="rId6"/>
    <p:sldId id="293" r:id="rId7"/>
    <p:sldId id="269" r:id="rId8"/>
    <p:sldId id="294" r:id="rId9"/>
    <p:sldId id="260" r:id="rId10"/>
    <p:sldId id="295" r:id="rId11"/>
    <p:sldId id="270" r:id="rId12"/>
    <p:sldId id="296" r:id="rId13"/>
    <p:sldId id="271" r:id="rId14"/>
    <p:sldId id="259" r:id="rId15"/>
    <p:sldId id="272" r:id="rId16"/>
    <p:sldId id="273" r:id="rId17"/>
    <p:sldId id="266" r:id="rId18"/>
    <p:sldId id="297" r:id="rId19"/>
    <p:sldId id="290" r:id="rId20"/>
    <p:sldId id="265" r:id="rId21"/>
    <p:sldId id="304" r:id="rId22"/>
    <p:sldId id="274" r:id="rId23"/>
    <p:sldId id="298" r:id="rId24"/>
    <p:sldId id="305" r:id="rId25"/>
    <p:sldId id="301" r:id="rId26"/>
    <p:sldId id="306" r:id="rId27"/>
    <p:sldId id="299" r:id="rId28"/>
    <p:sldId id="275" r:id="rId29"/>
    <p:sldId id="307" r:id="rId30"/>
    <p:sldId id="267" r:id="rId31"/>
    <p:sldId id="308" r:id="rId32"/>
    <p:sldId id="276" r:id="rId33"/>
    <p:sldId id="277" r:id="rId34"/>
    <p:sldId id="261" r:id="rId35"/>
    <p:sldId id="278" r:id="rId36"/>
    <p:sldId id="302" r:id="rId37"/>
    <p:sldId id="279" r:id="rId38"/>
    <p:sldId id="303" r:id="rId39"/>
    <p:sldId id="300" r:id="rId40"/>
    <p:sldId id="280" r:id="rId41"/>
    <p:sldId id="281" r:id="rId42"/>
    <p:sldId id="282" r:id="rId43"/>
    <p:sldId id="309" r:id="rId44"/>
    <p:sldId id="310" r:id="rId45"/>
    <p:sldId id="263" r:id="rId46"/>
    <p:sldId id="283" r:id="rId47"/>
    <p:sldId id="264" r:id="rId48"/>
    <p:sldId id="311" r:id="rId49"/>
    <p:sldId id="284" r:id="rId50"/>
    <p:sldId id="285" r:id="rId51"/>
    <p:sldId id="286" r:id="rId52"/>
    <p:sldId id="312" r:id="rId53"/>
    <p:sldId id="288" r:id="rId54"/>
    <p:sldId id="313" r:id="rId55"/>
    <p:sldId id="314" r:id="rId56"/>
    <p:sldId id="315" r:id="rId57"/>
    <p:sldId id="287" r:id="rId58"/>
    <p:sldId id="317" r:id="rId59"/>
    <p:sldId id="289" r:id="rId60"/>
    <p:sldId id="318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F7AF-3501-49F6-ABAA-9C0DF6545504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1032-81D7-47EC-8C23-BCDADED25D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81032-81D7-47EC-8C23-BCDADED25D1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EA6E7-3C87-43F6-9042-B17C7281770F}" type="datetimeFigureOut">
              <a:rPr lang="en-US" smtClean="0"/>
              <a:pPr/>
              <a:t>10/21/2008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5C85-CAF4-413B-BEF9-EC6AC6C98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 tag expansion, searching tags is challenging</a:t>
            </a:r>
          </a:p>
          <a:p>
            <a:r>
              <a:rPr lang="en-US" dirty="0" smtClean="0"/>
              <a:t>Tags are inherently noisy and incorrect</a:t>
            </a:r>
          </a:p>
          <a:p>
            <a:r>
              <a:rPr lang="en-US" dirty="0" smtClean="0"/>
              <a:t>Many items may not even be tagged!</a:t>
            </a:r>
          </a:p>
          <a:p>
            <a:r>
              <a:rPr lang="en-US" dirty="0" smtClean="0"/>
              <a:t>Typically easier to find popular items with many tags than less popular items with few/no tags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Missing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automatically tag items with few or no tags?</a:t>
            </a:r>
          </a:p>
          <a:p>
            <a:r>
              <a:rPr lang="en-US" dirty="0" smtClean="0"/>
              <a:t>Uses of inferred tags</a:t>
            </a:r>
          </a:p>
          <a:p>
            <a:pPr lvl="1"/>
            <a:r>
              <a:rPr lang="en-US" dirty="0" smtClean="0"/>
              <a:t>Improved tag search</a:t>
            </a:r>
          </a:p>
          <a:p>
            <a:pPr lvl="1"/>
            <a:r>
              <a:rPr lang="en-US" dirty="0" smtClean="0"/>
              <a:t>Automatic tag suggestion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Inferring Tags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TF.IDF</a:t>
            </a:r>
          </a:p>
          <a:p>
            <a:pPr lvl="1"/>
            <a:r>
              <a:rPr lang="en-US" dirty="0" smtClean="0"/>
              <a:t>Suggest tags that have a high TF.IDF weight in the item</a:t>
            </a:r>
          </a:p>
          <a:p>
            <a:pPr lvl="1"/>
            <a:r>
              <a:rPr lang="en-US" dirty="0" smtClean="0"/>
              <a:t>Only works for textual items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Train binary classifier for each tag</a:t>
            </a:r>
          </a:p>
          <a:p>
            <a:pPr lvl="1"/>
            <a:r>
              <a:rPr lang="en-US" dirty="0" smtClean="0"/>
              <a:t>Performs well for popular tags, but not as well for rare tags</a:t>
            </a:r>
          </a:p>
          <a:p>
            <a:r>
              <a:rPr lang="en-US" dirty="0" smtClean="0"/>
              <a:t>Maximal marginal relevance</a:t>
            </a:r>
          </a:p>
          <a:p>
            <a:pPr lvl="1"/>
            <a:r>
              <a:rPr lang="en-US" dirty="0" smtClean="0"/>
              <a:t>Finds tags that are relevant to the item and novel with respect to existing tags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246" y="5460490"/>
            <a:ext cx="6603506" cy="635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and Tag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is useful for finding items of interest</a:t>
            </a:r>
          </a:p>
          <a:p>
            <a:r>
              <a:rPr lang="en-US" dirty="0" smtClean="0"/>
              <a:t>Browsing is more useful for exploring collections of tagged items</a:t>
            </a:r>
          </a:p>
          <a:p>
            <a:r>
              <a:rPr lang="en-US" dirty="0" smtClean="0"/>
              <a:t>Various ways to visualize collections of tags</a:t>
            </a:r>
          </a:p>
          <a:p>
            <a:pPr lvl="1"/>
            <a:r>
              <a:rPr lang="en-US" dirty="0" smtClean="0"/>
              <a:t>Tag lists</a:t>
            </a:r>
          </a:p>
          <a:p>
            <a:pPr lvl="1"/>
            <a:r>
              <a:rPr lang="en-US" dirty="0" smtClean="0"/>
              <a:t>Tag clouds</a:t>
            </a:r>
          </a:p>
          <a:p>
            <a:pPr lvl="1"/>
            <a:r>
              <a:rPr lang="en-US" dirty="0" smtClean="0"/>
              <a:t>Alphabetical order</a:t>
            </a:r>
          </a:p>
          <a:p>
            <a:pPr lvl="1"/>
            <a:r>
              <a:rPr lang="en-US" dirty="0" smtClean="0"/>
              <a:t>Grouped by category</a:t>
            </a:r>
          </a:p>
          <a:p>
            <a:pPr lvl="1"/>
            <a:r>
              <a:rPr lang="en-US" dirty="0" smtClean="0"/>
              <a:t>Formatted/sorted according to popularity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76300" y="1410857"/>
            <a:ext cx="7391400" cy="5675743"/>
            <a:chOff x="0" y="0"/>
            <a:chExt cx="9144000" cy="7567660"/>
          </a:xfrm>
        </p:grpSpPr>
        <p:sp>
          <p:nvSpPr>
            <p:cNvPr id="6" name="Rectangle 5"/>
            <p:cNvSpPr/>
            <p:nvPr/>
          </p:nvSpPr>
          <p:spPr>
            <a:xfrm>
              <a:off x="152400" y="283099"/>
              <a:ext cx="8839200" cy="7284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ea typeface="Calibri"/>
                  <a:cs typeface="Times New Roman"/>
                </a:rPr>
                <a:t>animals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architecture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400" dirty="0">
                  <a:ea typeface="Calibri"/>
                  <a:cs typeface="Times New Roman"/>
                </a:rPr>
                <a:t>art</a:t>
              </a:r>
              <a:r>
                <a:rPr lang="en-US" sz="1100" dirty="0">
                  <a:ea typeface="Calibri"/>
                  <a:cs typeface="Times New Roman"/>
                </a:rPr>
                <a:t>    </a:t>
              </a:r>
              <a:r>
                <a:rPr lang="en-US" dirty="0">
                  <a:ea typeface="Calibri"/>
                  <a:cs typeface="Times New Roman"/>
                </a:rPr>
                <a:t>australia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900" dirty="0">
                  <a:ea typeface="Calibri"/>
                  <a:cs typeface="Times New Roman"/>
                </a:rPr>
                <a:t>autumn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baby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900" dirty="0">
                  <a:ea typeface="Calibri"/>
                  <a:cs typeface="Times New Roman"/>
                </a:rPr>
                <a:t>band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barcelona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400" dirty="0" smtClean="0">
                  <a:ea typeface="Calibri"/>
                  <a:cs typeface="Times New Roman"/>
                </a:rPr>
                <a:t>beach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100" dirty="0" err="1" smtClean="0">
                  <a:ea typeface="Calibri"/>
                  <a:cs typeface="Times New Roman"/>
                </a:rPr>
                <a:t>berlin</a:t>
              </a:r>
              <a:r>
                <a:rPr lang="en-US" sz="1100" dirty="0" smtClean="0">
                  <a:ea typeface="Calibri"/>
                  <a:cs typeface="Times New Roman"/>
                </a:rPr>
                <a:t> </a:t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sz="2400" dirty="0" smtClean="0">
                  <a:ea typeface="Calibri"/>
                  <a:cs typeface="Times New Roman"/>
                </a:rPr>
                <a:t>birthday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black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200" dirty="0" err="1">
                  <a:ea typeface="Calibri"/>
                  <a:cs typeface="Times New Roman"/>
                </a:rPr>
                <a:t>blackandwhite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blue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2400" dirty="0" smtClean="0">
                  <a:ea typeface="Calibri"/>
                  <a:cs typeface="Times New Roman"/>
                </a:rPr>
                <a:t>california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100" dirty="0" err="1" smtClean="0">
                  <a:ea typeface="Calibri"/>
                  <a:cs typeface="Times New Roman"/>
                </a:rPr>
                <a:t>cameraphone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 err="1" smtClean="0">
                  <a:ea typeface="Calibri"/>
                  <a:cs typeface="Times New Roman"/>
                </a:rPr>
                <a:t>canada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000" dirty="0" smtClean="0">
                  <a:ea typeface="Calibri"/>
                  <a:cs typeface="Times New Roman"/>
                </a:rPr>
                <a:t>canon</a:t>
              </a:r>
              <a:r>
                <a:rPr lang="en-US" sz="1100" dirty="0" smtClean="0">
                  <a:ea typeface="Calibri"/>
                  <a:cs typeface="Times New Roman"/>
                </a:rPr>
                <a:t/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sz="1100" dirty="0" smtClean="0">
                  <a:ea typeface="Calibri"/>
                  <a:cs typeface="Times New Roman"/>
                </a:rPr>
                <a:t>car </a:t>
              </a:r>
              <a:r>
                <a:rPr lang="en-US" sz="1600" dirty="0" smtClean="0">
                  <a:ea typeface="Calibri"/>
                  <a:cs typeface="Times New Roman"/>
                </a:rPr>
                <a:t>cat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>
                  <a:ea typeface="Calibri"/>
                  <a:cs typeface="Times New Roman"/>
                </a:rPr>
                <a:t>chicago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000" dirty="0">
                  <a:ea typeface="Calibri"/>
                  <a:cs typeface="Times New Roman"/>
                </a:rPr>
                <a:t>china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000" dirty="0" err="1">
                  <a:ea typeface="Calibri"/>
                  <a:cs typeface="Times New Roman"/>
                </a:rPr>
                <a:t>christmas</a:t>
              </a:r>
              <a:r>
                <a:rPr lang="en-US" sz="1100" dirty="0">
                  <a:ea typeface="Calibri"/>
                  <a:cs typeface="Times New Roman"/>
                </a:rPr>
                <a:t>   church   </a:t>
              </a:r>
              <a:r>
                <a:rPr lang="en-US" dirty="0">
                  <a:ea typeface="Calibri"/>
                  <a:cs typeface="Times New Roman"/>
                </a:rPr>
                <a:t>city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clouds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000" dirty="0">
                  <a:ea typeface="Calibri"/>
                  <a:cs typeface="Times New Roman"/>
                </a:rPr>
                <a:t>color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concert</a:t>
              </a:r>
              <a:r>
                <a:rPr lang="en-US" sz="1100" dirty="0">
                  <a:ea typeface="Calibri"/>
                  <a:cs typeface="Times New Roman"/>
                </a:rPr>
                <a:t>  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1400" dirty="0" smtClean="0">
                  <a:ea typeface="Calibri"/>
                  <a:cs typeface="Times New Roman"/>
                </a:rPr>
                <a:t>day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  </a:t>
              </a:r>
              <a:r>
                <a:rPr lang="en-US" sz="1600" dirty="0" smtClean="0">
                  <a:ea typeface="Calibri"/>
                  <a:cs typeface="Times New Roman"/>
                </a:rPr>
                <a:t>dog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/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sz="1600" dirty="0" err="1" smtClean="0">
                  <a:ea typeface="Calibri"/>
                  <a:cs typeface="Times New Roman"/>
                </a:rPr>
                <a:t>england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  </a:t>
              </a:r>
              <a:r>
                <a:rPr lang="en-US" sz="2000" dirty="0" err="1" smtClean="0">
                  <a:ea typeface="Calibri"/>
                  <a:cs typeface="Times New Roman"/>
                </a:rPr>
                <a:t>europe</a:t>
              </a:r>
              <a:r>
                <a:rPr lang="en-US" sz="1100" dirty="0">
                  <a:ea typeface="Calibri"/>
                  <a:cs typeface="Times New Roman"/>
                </a:rPr>
                <a:t>  </a:t>
              </a:r>
              <a:r>
                <a:rPr lang="en-US" sz="2400" dirty="0" smtClean="0">
                  <a:ea typeface="Calibri"/>
                  <a:cs typeface="Times New Roman"/>
                </a:rPr>
                <a:t>family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festival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200" dirty="0">
                  <a:ea typeface="Calibri"/>
                  <a:cs typeface="Times New Roman"/>
                </a:rPr>
                <a:t>film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 smtClean="0">
                  <a:ea typeface="Calibri"/>
                  <a:cs typeface="Times New Roman"/>
                </a:rPr>
                <a:t>florida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>
                  <a:ea typeface="Calibri"/>
                  <a:cs typeface="Times New Roman"/>
                </a:rPr>
                <a:t>flower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>
                  <a:ea typeface="Calibri"/>
                  <a:cs typeface="Times New Roman"/>
                </a:rPr>
                <a:t>flowers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 smtClean="0">
                  <a:ea typeface="Calibri"/>
                  <a:cs typeface="Times New Roman"/>
                </a:rPr>
                <a:t>food</a:t>
              </a:r>
              <a:r>
                <a:rPr lang="en-US" sz="1100" dirty="0" smtClean="0">
                  <a:ea typeface="Calibri"/>
                  <a:cs typeface="Times New Roman"/>
                </a:rPr>
                <a:t/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sz="2000" dirty="0" err="1" smtClean="0">
                  <a:ea typeface="Calibri"/>
                  <a:cs typeface="Times New Roman"/>
                </a:rPr>
                <a:t>france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400" dirty="0" smtClean="0">
                  <a:ea typeface="Calibri"/>
                  <a:cs typeface="Times New Roman"/>
                </a:rPr>
                <a:t>friends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smtClean="0">
                  <a:ea typeface="Calibri"/>
                  <a:cs typeface="Times New Roman"/>
                </a:rPr>
                <a:t>fun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garden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  </a:t>
              </a:r>
              <a:r>
                <a:rPr lang="en-US" dirty="0" err="1" smtClean="0">
                  <a:ea typeface="Calibri"/>
                  <a:cs typeface="Times New Roman"/>
                </a:rPr>
                <a:t>germany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girl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200" dirty="0" smtClean="0">
                  <a:ea typeface="Calibri"/>
                  <a:cs typeface="Times New Roman"/>
                </a:rPr>
                <a:t>graffiti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green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>
                  <a:ea typeface="Calibri"/>
                  <a:cs typeface="Times New Roman"/>
                </a:rPr>
                <a:t>halloween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 err="1" smtClean="0">
                  <a:ea typeface="Calibri"/>
                  <a:cs typeface="Times New Roman"/>
                </a:rPr>
                <a:t>hawaii</a:t>
              </a:r>
              <a:r>
                <a:rPr lang="en-US" sz="1100" dirty="0" smtClean="0">
                  <a:ea typeface="Calibri"/>
                  <a:cs typeface="Times New Roman"/>
                </a:rPr>
                <a:t/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dirty="0" smtClean="0">
                  <a:ea typeface="Calibri"/>
                  <a:cs typeface="Times New Roman"/>
                </a:rPr>
                <a:t>holiday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200" dirty="0">
                  <a:ea typeface="Calibri"/>
                  <a:cs typeface="Times New Roman"/>
                </a:rPr>
                <a:t>home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400" dirty="0" smtClean="0">
                  <a:ea typeface="Calibri"/>
                  <a:cs typeface="Times New Roman"/>
                </a:rPr>
                <a:t>house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 smtClean="0">
                  <a:ea typeface="Calibri"/>
                  <a:cs typeface="Times New Roman"/>
                </a:rPr>
                <a:t>india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200" dirty="0" err="1">
                  <a:ea typeface="Calibri"/>
                  <a:cs typeface="Times New Roman"/>
                </a:rPr>
                <a:t>ireland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2400" dirty="0" err="1">
                  <a:ea typeface="Calibri"/>
                  <a:cs typeface="Times New Roman"/>
                </a:rPr>
                <a:t>italy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400" dirty="0" err="1">
                  <a:ea typeface="Calibri"/>
                  <a:cs typeface="Times New Roman"/>
                </a:rPr>
                <a:t>japan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200" dirty="0" err="1">
                  <a:ea typeface="Calibri"/>
                  <a:cs typeface="Times New Roman"/>
                </a:rPr>
                <a:t>july</a:t>
              </a:r>
              <a:r>
                <a:rPr lang="en-US" sz="1100" dirty="0">
                  <a:ea typeface="Calibri"/>
                  <a:cs typeface="Times New Roman"/>
                </a:rPr>
                <a:t>   kids 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1400" dirty="0" smtClean="0">
                  <a:ea typeface="Calibri"/>
                  <a:cs typeface="Times New Roman"/>
                </a:rPr>
                <a:t>lake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landscape</a:t>
              </a:r>
              <a:r>
                <a:rPr lang="en-US" sz="1100" dirty="0">
                  <a:ea typeface="Calibri"/>
                  <a:cs typeface="Times New Roman"/>
                </a:rPr>
                <a:t>   light   </a:t>
              </a:r>
              <a:r>
                <a:rPr lang="en-US" sz="1100" dirty="0" smtClean="0">
                  <a:ea typeface="Calibri"/>
                  <a:cs typeface="Times New Roman"/>
                </a:rPr>
                <a:t>live</a:t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sz="2400" dirty="0" err="1" smtClean="0">
                  <a:ea typeface="Calibri"/>
                  <a:cs typeface="Times New Roman"/>
                </a:rPr>
                <a:t>london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1600" dirty="0" smtClean="0">
                  <a:ea typeface="Calibri"/>
                  <a:cs typeface="Times New Roman"/>
                </a:rPr>
                <a:t>macro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dirty="0">
                  <a:ea typeface="Calibri"/>
                  <a:cs typeface="Times New Roman"/>
                </a:rPr>
                <a:t>me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>
                  <a:ea typeface="Calibri"/>
                  <a:cs typeface="Times New Roman"/>
                </a:rPr>
                <a:t>mexico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2000" dirty="0" smtClean="0">
                  <a:ea typeface="Calibri"/>
                  <a:cs typeface="Times New Roman"/>
                </a:rPr>
                <a:t>music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400" dirty="0">
                  <a:ea typeface="Calibri"/>
                  <a:cs typeface="Times New Roman"/>
                </a:rPr>
                <a:t>nature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>
                  <a:ea typeface="Calibri"/>
                  <a:cs typeface="Times New Roman"/>
                </a:rPr>
                <a:t>new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 err="1">
                  <a:ea typeface="Calibri"/>
                  <a:cs typeface="Times New Roman"/>
                </a:rPr>
                <a:t>newyork</a:t>
              </a:r>
              <a:r>
                <a:rPr lang="en-US" sz="1100" dirty="0">
                  <a:ea typeface="Calibri"/>
                  <a:cs typeface="Times New Roman"/>
                </a:rPr>
                <a:t>  </a:t>
              </a:r>
              <a:r>
                <a:rPr lang="en-US" sz="1100" dirty="0" smtClean="0">
                  <a:ea typeface="Calibri"/>
                  <a:cs typeface="Times New Roman"/>
                </a:rPr>
                <a:t> </a:t>
              </a:r>
              <a:r>
                <a:rPr lang="en-US" dirty="0" smtClean="0">
                  <a:ea typeface="Calibri"/>
                  <a:cs typeface="Times New Roman"/>
                </a:rPr>
                <a:t>night</a:t>
              </a:r>
              <a:r>
                <a:rPr lang="en-US" sz="1100" dirty="0" smtClean="0">
                  <a:ea typeface="Calibri"/>
                  <a:cs typeface="Times New Roman"/>
                </a:rPr>
                <a:t/>
              </a:r>
              <a:br>
                <a:rPr lang="en-US" sz="1100" dirty="0" smtClean="0">
                  <a:ea typeface="Calibri"/>
                  <a:cs typeface="Times New Roman"/>
                </a:rPr>
              </a:br>
              <a:r>
                <a:rPr lang="en-US" sz="2000" dirty="0" err="1" smtClean="0">
                  <a:ea typeface="Calibri"/>
                  <a:cs typeface="Times New Roman"/>
                </a:rPr>
                <a:t>nikon</a:t>
              </a:r>
              <a:r>
                <a:rPr lang="en-US" sz="1100" dirty="0">
                  <a:ea typeface="Calibri"/>
                  <a:cs typeface="Times New Roman"/>
                </a:rPr>
                <a:t> </a:t>
              </a:r>
              <a:r>
                <a:rPr lang="en-US" sz="2000" dirty="0" err="1" smtClean="0">
                  <a:ea typeface="Calibri"/>
                  <a:cs typeface="Times New Roman"/>
                </a:rPr>
                <a:t>nyc</a:t>
              </a:r>
              <a:r>
                <a:rPr lang="en-US" sz="1100" dirty="0">
                  <a:ea typeface="Calibri"/>
                  <a:cs typeface="Times New Roman"/>
                </a:rPr>
                <a:t> </a:t>
              </a:r>
              <a:r>
                <a:rPr lang="en-US" sz="1200" dirty="0" smtClean="0">
                  <a:ea typeface="Calibri"/>
                  <a:cs typeface="Times New Roman"/>
                </a:rPr>
                <a:t>ocean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000" dirty="0" err="1">
                  <a:ea typeface="Calibri"/>
                  <a:cs typeface="Times New Roman"/>
                </a:rPr>
                <a:t>paris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>
                  <a:ea typeface="Calibri"/>
                  <a:cs typeface="Times New Roman"/>
                </a:rPr>
                <a:t>park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800" dirty="0">
                  <a:ea typeface="Calibri"/>
                  <a:cs typeface="Times New Roman"/>
                </a:rPr>
                <a:t>party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>
                  <a:ea typeface="Calibri"/>
                  <a:cs typeface="Times New Roman"/>
                </a:rPr>
                <a:t>people</a:t>
              </a:r>
              <a:r>
                <a:rPr lang="en-US" sz="1100" dirty="0">
                  <a:ea typeface="Calibri"/>
                  <a:cs typeface="Times New Roman"/>
                </a:rPr>
                <a:t>   </a:t>
              </a:r>
              <a:r>
                <a:rPr lang="en-US" dirty="0" smtClean="0">
                  <a:ea typeface="Calibri"/>
                  <a:cs typeface="Times New Roman"/>
                </a:rPr>
                <a:t>portrait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red</a:t>
              </a:r>
              <a:r>
                <a:rPr lang="en-US" sz="1100" dirty="0">
                  <a:ea typeface="Calibri"/>
                  <a:cs typeface="Times New Roman"/>
                </a:rPr>
                <a:t>   river   </a:t>
              </a:r>
              <a:r>
                <a:rPr lang="en-US" sz="1400" dirty="0" smtClean="0">
                  <a:ea typeface="Calibri"/>
                  <a:cs typeface="Times New Roman"/>
                </a:rPr>
                <a:t>rock</a:t>
              </a:r>
              <a:br>
                <a:rPr lang="en-US" sz="1400" dirty="0" smtClean="0">
                  <a:ea typeface="Calibri"/>
                  <a:cs typeface="Times New Roman"/>
                </a:rPr>
              </a:br>
              <a:r>
                <a:rPr lang="en-US" dirty="0" err="1" smtClean="0">
                  <a:ea typeface="Calibri"/>
                  <a:cs typeface="Times New Roman"/>
                </a:rPr>
                <a:t>sanfrancisco</a:t>
              </a:r>
              <a:r>
                <a:rPr lang="en-US" dirty="0">
                  <a:ea typeface="Calibri"/>
                  <a:cs typeface="Times New Roman"/>
                </a:rPr>
                <a:t> </a:t>
              </a:r>
              <a:r>
                <a:rPr lang="en-US" sz="1100" dirty="0" err="1" smtClean="0">
                  <a:ea typeface="Calibri"/>
                  <a:cs typeface="Times New Roman"/>
                </a:rPr>
                <a:t>scotland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>
                  <a:ea typeface="Calibri"/>
                  <a:cs typeface="Times New Roman"/>
                </a:rPr>
                <a:t>sea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>
                  <a:ea typeface="Calibri"/>
                  <a:cs typeface="Times New Roman"/>
                </a:rPr>
                <a:t>seattle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show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>
                  <a:ea typeface="Calibri"/>
                  <a:cs typeface="Times New Roman"/>
                </a:rPr>
                <a:t>sky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 smtClean="0">
                  <a:ea typeface="Calibri"/>
                  <a:cs typeface="Times New Roman"/>
                </a:rPr>
                <a:t>snow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 err="1">
                  <a:ea typeface="Calibri"/>
                  <a:cs typeface="Times New Roman"/>
                </a:rPr>
                <a:t>spain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spring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smtClean="0">
                  <a:ea typeface="Calibri"/>
                  <a:cs typeface="Times New Roman"/>
                </a:rPr>
                <a:t>street</a:t>
              </a:r>
              <a:br>
                <a:rPr lang="en-US" sz="1600" dirty="0" smtClean="0">
                  <a:ea typeface="Calibri"/>
                  <a:cs typeface="Times New Roman"/>
                </a:rPr>
              </a:br>
              <a:r>
                <a:rPr lang="en-US" sz="2000" dirty="0" smtClean="0">
                  <a:ea typeface="Calibri"/>
                  <a:cs typeface="Times New Roman"/>
                </a:rPr>
                <a:t>summer </a:t>
              </a:r>
              <a:r>
                <a:rPr lang="en-US" dirty="0" smtClean="0">
                  <a:ea typeface="Calibri"/>
                  <a:cs typeface="Times New Roman"/>
                </a:rPr>
                <a:t>sunset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1600" dirty="0" err="1" smtClean="0">
                  <a:ea typeface="Calibri"/>
                  <a:cs typeface="Times New Roman"/>
                </a:rPr>
                <a:t>taiwan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1400" dirty="0" err="1" smtClean="0">
                  <a:ea typeface="Calibri"/>
                  <a:cs typeface="Times New Roman"/>
                </a:rPr>
                <a:t>texas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1600" dirty="0" err="1" smtClean="0">
                  <a:ea typeface="Calibri"/>
                  <a:cs typeface="Times New Roman"/>
                </a:rPr>
                <a:t>thailand</a:t>
              </a:r>
              <a:r>
                <a:rPr lang="en-US" sz="1100" dirty="0">
                  <a:ea typeface="Calibri"/>
                  <a:cs typeface="Times New Roman"/>
                </a:rPr>
                <a:t>  </a:t>
              </a:r>
              <a:r>
                <a:rPr lang="en-US" sz="1600" dirty="0" err="1" smtClean="0">
                  <a:ea typeface="Calibri"/>
                  <a:cs typeface="Times New Roman"/>
                </a:rPr>
                <a:t>tokyo</a:t>
              </a:r>
              <a:r>
                <a:rPr lang="en-US" sz="1100" dirty="0">
                  <a:ea typeface="Calibri"/>
                  <a:cs typeface="Times New Roman"/>
                </a:rPr>
                <a:t>  </a:t>
              </a:r>
              <a:r>
                <a:rPr lang="en-US" sz="1200" dirty="0" err="1" smtClean="0">
                  <a:ea typeface="Calibri"/>
                  <a:cs typeface="Times New Roman"/>
                </a:rPr>
                <a:t>toronto</a:t>
              </a:r>
              <a:r>
                <a:rPr lang="en-US" sz="1100" dirty="0">
                  <a:ea typeface="Calibri"/>
                  <a:cs typeface="Times New Roman"/>
                </a:rPr>
                <a:t> </a:t>
              </a:r>
              <a:r>
                <a:rPr lang="en-US" sz="1100" dirty="0" smtClean="0">
                  <a:ea typeface="Calibri"/>
                  <a:cs typeface="Times New Roman"/>
                </a:rPr>
                <a:t> </a:t>
              </a:r>
              <a:r>
                <a:rPr lang="en-US" sz="2400" dirty="0" smtClean="0">
                  <a:ea typeface="Calibri"/>
                  <a:cs typeface="Times New Roman"/>
                </a:rPr>
                <a:t>travel</a:t>
              </a:r>
              <a:br>
                <a:rPr lang="en-US" sz="2400" dirty="0" smtClean="0">
                  <a:ea typeface="Calibri"/>
                  <a:cs typeface="Times New Roman"/>
                </a:rPr>
              </a:br>
              <a:r>
                <a:rPr lang="en-US" sz="1400" dirty="0" smtClean="0">
                  <a:ea typeface="Calibri"/>
                  <a:cs typeface="Times New Roman"/>
                </a:rPr>
                <a:t>tree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400" dirty="0">
                  <a:ea typeface="Calibri"/>
                  <a:cs typeface="Times New Roman"/>
                </a:rPr>
                <a:t>trees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2400" dirty="0">
                  <a:ea typeface="Calibri"/>
                  <a:cs typeface="Times New Roman"/>
                </a:rPr>
                <a:t>trip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sz="1600" dirty="0" err="1" smtClean="0">
                  <a:ea typeface="Calibri"/>
                  <a:cs typeface="Times New Roman"/>
                </a:rPr>
                <a:t>uk</a:t>
              </a:r>
              <a:r>
                <a:rPr lang="en-US" sz="1600" dirty="0">
                  <a:ea typeface="Calibri"/>
                  <a:cs typeface="Times New Roman"/>
                </a:rPr>
                <a:t> </a:t>
              </a:r>
              <a:r>
                <a:rPr lang="en-US" sz="1600" dirty="0" smtClean="0">
                  <a:ea typeface="Calibri"/>
                  <a:cs typeface="Times New Roman"/>
                </a:rPr>
                <a:t> </a:t>
              </a:r>
              <a:r>
                <a:rPr lang="en-US" sz="2000" dirty="0" err="1" smtClean="0">
                  <a:ea typeface="Calibri"/>
                  <a:cs typeface="Times New Roman"/>
                </a:rPr>
                <a:t>usa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2400" dirty="0" smtClean="0">
                  <a:ea typeface="Calibri"/>
                  <a:cs typeface="Times New Roman"/>
                </a:rPr>
                <a:t>vacation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1200" dirty="0" err="1" smtClean="0">
                  <a:ea typeface="Calibri"/>
                  <a:cs typeface="Times New Roman"/>
                </a:rPr>
                <a:t>washington</a:t>
              </a:r>
              <a:r>
                <a:rPr lang="en-US" sz="1100" dirty="0">
                  <a:ea typeface="Calibri"/>
                  <a:cs typeface="Times New Roman"/>
                </a:rPr>
                <a:t>   </a:t>
              </a:r>
              <a:r>
                <a:rPr lang="en-US" dirty="0" smtClean="0">
                  <a:ea typeface="Calibri"/>
                  <a:cs typeface="Times New Roman"/>
                </a:rPr>
                <a:t>water</a:t>
              </a:r>
              <a:r>
                <a:rPr lang="en-US" sz="1100" dirty="0" smtClean="0">
                  <a:ea typeface="Calibri"/>
                  <a:cs typeface="Times New Roman"/>
                </a:rPr>
                <a:t>  </a:t>
              </a:r>
              <a:r>
                <a:rPr lang="en-US" sz="2800" dirty="0" smtClean="0">
                  <a:ea typeface="Calibri"/>
                  <a:cs typeface="Times New Roman"/>
                </a:rPr>
                <a:t>wedding</a:t>
              </a:r>
              <a:r>
                <a:rPr lang="en-US" sz="1100" dirty="0" smtClean="0">
                  <a:ea typeface="Calibri"/>
                  <a:cs typeface="Times New Roman"/>
                </a:rPr>
                <a:t/>
              </a:r>
              <a:br>
                <a:rPr lang="en-US" sz="1100" dirty="0" smtClean="0">
                  <a:ea typeface="Calibri"/>
                  <a:cs typeface="Times New Roman"/>
                </a:rPr>
              </a:br>
              <a:endParaRPr lang="en-US" sz="1100" dirty="0"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Tag Cloud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with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an online community?</a:t>
            </a:r>
          </a:p>
          <a:p>
            <a:pPr lvl="1"/>
            <a:r>
              <a:rPr lang="en-US" dirty="0" smtClean="0"/>
              <a:t>Groups of entities that interact in an online environment and share common goals, traits, or interests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Baseball fan community</a:t>
            </a:r>
          </a:p>
          <a:p>
            <a:pPr lvl="1"/>
            <a:r>
              <a:rPr lang="en-US" dirty="0" smtClean="0"/>
              <a:t>Digital photography community</a:t>
            </a:r>
          </a:p>
          <a:p>
            <a:r>
              <a:rPr lang="en-US" dirty="0" smtClean="0"/>
              <a:t>Not all communities are made up of humans!</a:t>
            </a:r>
          </a:p>
          <a:p>
            <a:pPr lvl="1"/>
            <a:r>
              <a:rPr lang="en-US" dirty="0" smtClean="0"/>
              <a:t>Web communities are collections of web pages that are all about a common topic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characteristics of a community?</a:t>
            </a:r>
          </a:p>
          <a:p>
            <a:pPr lvl="1"/>
            <a:r>
              <a:rPr lang="en-US" dirty="0" smtClean="0"/>
              <a:t>Entities within a community are similar to each other</a:t>
            </a:r>
          </a:p>
          <a:p>
            <a:pPr lvl="1"/>
            <a:r>
              <a:rPr lang="en-US" dirty="0" smtClean="0"/>
              <a:t>Members of a community are likely to interact more with other members of the community than those outside of the community</a:t>
            </a:r>
          </a:p>
          <a:p>
            <a:r>
              <a:rPr lang="en-US" dirty="0" smtClean="0"/>
              <a:t>Can represent interactions between a set of entities as a graph</a:t>
            </a:r>
          </a:p>
          <a:p>
            <a:pPr lvl="1"/>
            <a:r>
              <a:rPr lang="en-US" dirty="0" smtClean="0"/>
              <a:t>Vertices are entities</a:t>
            </a:r>
          </a:p>
          <a:p>
            <a:pPr lvl="1"/>
            <a:r>
              <a:rPr lang="en-US" dirty="0" smtClean="0"/>
              <a:t>Edges (directed or undirected) indicate interactions between the entities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1143000" y="1519967"/>
            <a:ext cx="5715000" cy="5109433"/>
            <a:chOff x="0" y="76200"/>
            <a:chExt cx="7620000" cy="6812577"/>
          </a:xfrm>
        </p:grpSpPr>
        <p:grpSp>
          <p:nvGrpSpPr>
            <p:cNvPr id="2" name="Group 46"/>
            <p:cNvGrpSpPr/>
            <p:nvPr/>
          </p:nvGrpSpPr>
          <p:grpSpPr>
            <a:xfrm>
              <a:off x="2400300" y="240268"/>
              <a:ext cx="4495800" cy="3112532"/>
              <a:chOff x="2286000" y="316468"/>
              <a:chExt cx="4495800" cy="31125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35580" y="464684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86000" y="2687921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82360" y="1353979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84600" y="1650410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3</a:t>
                </a:r>
                <a:endParaRPr lang="en-US" sz="14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82080" y="3132568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7</a:t>
                </a:r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83200" y="316468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84040" y="2984353"/>
                <a:ext cx="299720" cy="29643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cxnSp>
            <p:nvCxnSpPr>
              <p:cNvPr id="29" name="Straight Arrow Connector 28"/>
              <p:cNvCxnSpPr>
                <a:stCxn id="25" idx="1"/>
                <a:endCxn id="22" idx="5"/>
              </p:cNvCxnSpPr>
              <p:nvPr/>
            </p:nvCxnSpPr>
            <p:spPr>
              <a:xfrm rot="16200000" flipV="1">
                <a:off x="2921892" y="787221"/>
                <a:ext cx="976116" cy="837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5" idx="5"/>
                <a:endCxn id="28" idx="0"/>
              </p:cNvCxnSpPr>
              <p:nvPr/>
            </p:nvCxnSpPr>
            <p:spPr>
              <a:xfrm rot="16200000" flipH="1">
                <a:off x="3746703" y="2197156"/>
                <a:ext cx="1080921" cy="4934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4" idx="3"/>
                <a:endCxn id="28" idx="6"/>
              </p:cNvCxnSpPr>
              <p:nvPr/>
            </p:nvCxnSpPr>
            <p:spPr>
              <a:xfrm rot="5400000">
                <a:off x="4692222" y="1598538"/>
                <a:ext cx="1525569" cy="15424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5" idx="3"/>
                <a:endCxn id="23" idx="7"/>
              </p:cNvCxnSpPr>
              <p:nvPr/>
            </p:nvCxnSpPr>
            <p:spPr>
              <a:xfrm rot="5400000">
                <a:off x="2771210" y="1674049"/>
                <a:ext cx="827900" cy="1286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7" idx="4"/>
                <a:endCxn id="28" idx="7"/>
              </p:cNvCxnSpPr>
              <p:nvPr/>
            </p:nvCxnSpPr>
            <p:spPr>
              <a:xfrm rot="5400000">
                <a:off x="3829032" y="1423735"/>
                <a:ext cx="2414863" cy="7931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3" idx="0"/>
                <a:endCxn id="22" idx="4"/>
              </p:cNvCxnSpPr>
              <p:nvPr/>
            </p:nvCxnSpPr>
            <p:spPr>
              <a:xfrm rot="5400000" flipH="1" flipV="1">
                <a:off x="1697247" y="1499728"/>
                <a:ext cx="1926806" cy="449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73"/>
            <p:cNvGrpSpPr/>
            <p:nvPr/>
          </p:nvGrpSpPr>
          <p:grpSpPr>
            <a:xfrm>
              <a:off x="1676400" y="4180344"/>
              <a:ext cx="5943600" cy="2708433"/>
              <a:chOff x="1676400" y="4180344"/>
              <a:chExt cx="5943600" cy="270843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6764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908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1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290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1</a:t>
                </a:r>
              </a:p>
              <a:p>
                <a:pPr algn="ctr"/>
                <a:r>
                  <a:rPr lang="en-US" dirty="0" smtClean="0"/>
                  <a:t>1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3434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1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816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198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934200" y="4180344"/>
                <a:ext cx="685800" cy="2708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  <a:p>
                <a:pPr algn="ctr"/>
                <a:r>
                  <a:rPr lang="en-US" dirty="0" smtClean="0"/>
                  <a:t>0</a:t>
                </a:r>
              </a:p>
            </p:txBody>
          </p:sp>
          <p:sp>
            <p:nvSpPr>
              <p:cNvPr id="49" name="Left Bracket 48"/>
              <p:cNvSpPr/>
              <p:nvPr/>
            </p:nvSpPr>
            <p:spPr>
              <a:xfrm>
                <a:off x="17526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Left Bracket 49"/>
              <p:cNvSpPr/>
              <p:nvPr/>
            </p:nvSpPr>
            <p:spPr>
              <a:xfrm flipH="1">
                <a:off x="22098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1" name="Left Bracket 50"/>
              <p:cNvSpPr/>
              <p:nvPr/>
            </p:nvSpPr>
            <p:spPr>
              <a:xfrm>
                <a:off x="26670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Left Bracket 51"/>
              <p:cNvSpPr/>
              <p:nvPr/>
            </p:nvSpPr>
            <p:spPr>
              <a:xfrm flipH="1">
                <a:off x="31242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Left Bracket 52"/>
              <p:cNvSpPr/>
              <p:nvPr/>
            </p:nvSpPr>
            <p:spPr>
              <a:xfrm>
                <a:off x="35052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Left Bracket 53"/>
              <p:cNvSpPr/>
              <p:nvPr/>
            </p:nvSpPr>
            <p:spPr>
              <a:xfrm flipH="1">
                <a:off x="39624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Left Bracket 54"/>
              <p:cNvSpPr/>
              <p:nvPr/>
            </p:nvSpPr>
            <p:spPr>
              <a:xfrm>
                <a:off x="44196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Left Bracket 55"/>
              <p:cNvSpPr/>
              <p:nvPr/>
            </p:nvSpPr>
            <p:spPr>
              <a:xfrm flipH="1">
                <a:off x="48768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Left Bracket 56"/>
              <p:cNvSpPr/>
              <p:nvPr/>
            </p:nvSpPr>
            <p:spPr>
              <a:xfrm>
                <a:off x="52578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Left Bracket 57"/>
              <p:cNvSpPr/>
              <p:nvPr/>
            </p:nvSpPr>
            <p:spPr>
              <a:xfrm flipH="1">
                <a:off x="57150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Left Bracket 58"/>
              <p:cNvSpPr/>
              <p:nvPr/>
            </p:nvSpPr>
            <p:spPr>
              <a:xfrm>
                <a:off x="60960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Bracket 59"/>
              <p:cNvSpPr/>
              <p:nvPr/>
            </p:nvSpPr>
            <p:spPr>
              <a:xfrm flipH="1">
                <a:off x="65532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Bracket 60"/>
              <p:cNvSpPr/>
              <p:nvPr/>
            </p:nvSpPr>
            <p:spPr>
              <a:xfrm>
                <a:off x="70104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Bracket 61"/>
              <p:cNvSpPr/>
              <p:nvPr/>
            </p:nvSpPr>
            <p:spPr>
              <a:xfrm flipH="1">
                <a:off x="7467600" y="4332744"/>
                <a:ext cx="76200" cy="2362200"/>
              </a:xfrm>
              <a:prstGeom prst="leftBracke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0" y="3657600"/>
              <a:ext cx="17526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 smtClean="0"/>
                <a:t>Node: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0" y="5253334"/>
              <a:ext cx="175260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 smtClean="0"/>
                <a:t>Vector:</a:t>
              </a:r>
            </a:p>
          </p:txBody>
        </p:sp>
        <p:grpSp>
          <p:nvGrpSpPr>
            <p:cNvPr id="4" name="Group 72"/>
            <p:cNvGrpSpPr/>
            <p:nvPr/>
          </p:nvGrpSpPr>
          <p:grpSpPr>
            <a:xfrm>
              <a:off x="1752600" y="3657600"/>
              <a:ext cx="5791200" cy="492443"/>
              <a:chOff x="1752600" y="3657600"/>
              <a:chExt cx="5791200" cy="492443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7526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670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5052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4196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4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2578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10400" y="3657600"/>
                <a:ext cx="5334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2095500" y="76200"/>
              <a:ext cx="510540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Hyperlink-induced Topic Search (HITS) algorithm can be used to find communities</a:t>
            </a:r>
          </a:p>
          <a:p>
            <a:pPr lvl="1"/>
            <a:r>
              <a:rPr lang="en-US" dirty="0" smtClean="0"/>
              <a:t>Link analysis algorithm, like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Each entity has a hub and authority score</a:t>
            </a:r>
          </a:p>
          <a:p>
            <a:r>
              <a:rPr lang="en-US" dirty="0" smtClean="0"/>
              <a:t>Based on a circular set of assumptions</a:t>
            </a:r>
          </a:p>
          <a:p>
            <a:pPr lvl="1"/>
            <a:r>
              <a:rPr lang="en-US" dirty="0" smtClean="0"/>
              <a:t>Good hubs point to good authorities</a:t>
            </a:r>
          </a:p>
          <a:p>
            <a:pPr lvl="1"/>
            <a:r>
              <a:rPr lang="en-US" dirty="0" smtClean="0"/>
              <a:t>Good authorities are pointed to by good hubs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Iterative algorithm: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6905" y="4953000"/>
            <a:ext cx="2260095" cy="1295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228600"/>
            <a:ext cx="628851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search </a:t>
            </a:r>
          </a:p>
          <a:p>
            <a:pPr lvl="1"/>
            <a:r>
              <a:rPr lang="en-US" i="1" dirty="0" smtClean="0"/>
              <a:t>Communities</a:t>
            </a:r>
            <a:r>
              <a:rPr lang="en-US" dirty="0" smtClean="0"/>
              <a:t> of users </a:t>
            </a:r>
            <a:r>
              <a:rPr lang="en-US" i="1" dirty="0" smtClean="0"/>
              <a:t>actively participating</a:t>
            </a:r>
            <a:r>
              <a:rPr lang="en-US" dirty="0" smtClean="0"/>
              <a:t> in the search process</a:t>
            </a:r>
            <a:endParaRPr lang="en-US" dirty="0"/>
          </a:p>
          <a:p>
            <a:pPr lvl="1"/>
            <a:r>
              <a:rPr lang="en-US" dirty="0" smtClean="0"/>
              <a:t>Goes beyond classical search tasks</a:t>
            </a:r>
          </a:p>
          <a:p>
            <a:r>
              <a:rPr lang="en-US" dirty="0" smtClean="0"/>
              <a:t>Key differences</a:t>
            </a:r>
          </a:p>
          <a:p>
            <a:pPr lvl="1"/>
            <a:r>
              <a:rPr lang="en-US" dirty="0" smtClean="0"/>
              <a:t>Users interact with the system</a:t>
            </a:r>
          </a:p>
          <a:p>
            <a:pPr lvl="1"/>
            <a:r>
              <a:rPr lang="en-US" dirty="0" smtClean="0"/>
              <a:t>Users interact with other users either implicitly or explicitly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>
            <a:grpSpLocks noChangeAspect="1"/>
          </p:cNvGrpSpPr>
          <p:nvPr/>
        </p:nvGrpSpPr>
        <p:grpSpPr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28600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228600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228600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457200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457200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4572000"/>
              <a:ext cx="3048000" cy="2286000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" y="545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381000" y="1688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2362200" y="1002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1143000" y="1154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514600" y="1916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1905000" y="468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1447800" y="1840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6" name="Straight Arrow Connector 25"/>
            <p:cNvCxnSpPr>
              <a:stCxn id="18" idx="1"/>
              <a:endCxn id="15" idx="5"/>
            </p:cNvCxnSpPr>
            <p:nvPr/>
          </p:nvCxnSpPr>
          <p:spPr>
            <a:xfrm rot="16200000" flipV="1">
              <a:off x="701582" y="713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5"/>
              <a:endCxn id="21" idx="0"/>
            </p:cNvCxnSpPr>
            <p:nvPr/>
          </p:nvCxnSpPr>
          <p:spPr>
            <a:xfrm rot="16200000" flipH="1">
              <a:off x="1120682" y="1437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3"/>
              <a:endCxn id="21" idx="6"/>
            </p:cNvCxnSpPr>
            <p:nvPr/>
          </p:nvCxnSpPr>
          <p:spPr>
            <a:xfrm rot="5400000">
              <a:off x="1600200" y="1132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16" idx="7"/>
            </p:cNvCxnSpPr>
            <p:nvPr/>
          </p:nvCxnSpPr>
          <p:spPr>
            <a:xfrm rot="5400000">
              <a:off x="625382" y="1170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4"/>
              <a:endCxn id="21" idx="7"/>
            </p:cNvCxnSpPr>
            <p:nvPr/>
          </p:nvCxnSpPr>
          <p:spPr>
            <a:xfrm rot="5400000">
              <a:off x="1158782" y="1040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0" y="304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1764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06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81200" y="304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3000" y="19166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57400" y="697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09800" y="161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cxnSp>
          <p:nvCxnSpPr>
            <p:cNvPr id="273" name="Straight Arrow Connector 272"/>
            <p:cNvCxnSpPr>
              <a:stCxn id="16" idx="0"/>
              <a:endCxn id="15" idx="4"/>
            </p:cNvCxnSpPr>
            <p:nvPr/>
          </p:nvCxnSpPr>
          <p:spPr>
            <a:xfrm rot="5400000" flipH="1" flipV="1">
              <a:off x="76200" y="1078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3657600" y="545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3" name="Oval 282"/>
            <p:cNvSpPr/>
            <p:nvPr/>
          </p:nvSpPr>
          <p:spPr>
            <a:xfrm>
              <a:off x="3429000" y="1688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4" name="Oval 283"/>
            <p:cNvSpPr/>
            <p:nvPr/>
          </p:nvSpPr>
          <p:spPr>
            <a:xfrm>
              <a:off x="5410200" y="1002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191000" y="1154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6" name="Oval 285"/>
            <p:cNvSpPr/>
            <p:nvPr/>
          </p:nvSpPr>
          <p:spPr>
            <a:xfrm>
              <a:off x="5562600" y="1916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7" name="Oval 286"/>
            <p:cNvSpPr/>
            <p:nvPr/>
          </p:nvSpPr>
          <p:spPr>
            <a:xfrm>
              <a:off x="4953000" y="468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8" name="Oval 287"/>
            <p:cNvSpPr/>
            <p:nvPr/>
          </p:nvSpPr>
          <p:spPr>
            <a:xfrm>
              <a:off x="4495800" y="1840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9" name="Straight Arrow Connector 288"/>
            <p:cNvCxnSpPr>
              <a:stCxn id="285" idx="1"/>
              <a:endCxn id="282" idx="5"/>
            </p:cNvCxnSpPr>
            <p:nvPr/>
          </p:nvCxnSpPr>
          <p:spPr>
            <a:xfrm rot="16200000" flipV="1">
              <a:off x="3749582" y="713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85" idx="5"/>
              <a:endCxn id="288" idx="0"/>
            </p:cNvCxnSpPr>
            <p:nvPr/>
          </p:nvCxnSpPr>
          <p:spPr>
            <a:xfrm rot="16200000" flipH="1">
              <a:off x="4168682" y="1437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4" idx="3"/>
              <a:endCxn id="288" idx="6"/>
            </p:cNvCxnSpPr>
            <p:nvPr/>
          </p:nvCxnSpPr>
          <p:spPr>
            <a:xfrm rot="5400000">
              <a:off x="4648200" y="1132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85" idx="3"/>
              <a:endCxn id="283" idx="7"/>
            </p:cNvCxnSpPr>
            <p:nvPr/>
          </p:nvCxnSpPr>
          <p:spPr>
            <a:xfrm rot="5400000">
              <a:off x="3673382" y="1170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87" idx="4"/>
              <a:endCxn id="288" idx="7"/>
            </p:cNvCxnSpPr>
            <p:nvPr/>
          </p:nvCxnSpPr>
          <p:spPr>
            <a:xfrm rot="5400000">
              <a:off x="4206782" y="1040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3048000" y="304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2, 0</a:t>
              </a:r>
              <a:endParaRPr lang="en-US" sz="12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124200" y="17642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1, 1</a:t>
              </a:r>
              <a:endParaRPr lang="en-US" sz="12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0386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0, 3</a:t>
              </a:r>
              <a:endParaRPr lang="en-US" sz="12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029200" y="304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0, 1</a:t>
              </a:r>
              <a:endParaRPr lang="en-US" sz="1200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191000" y="19166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3, 0</a:t>
              </a:r>
              <a:endParaRPr lang="en-US" sz="12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697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0, 1</a:t>
              </a:r>
              <a:endParaRPr lang="en-US" sz="12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257800" y="161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0, 0</a:t>
              </a:r>
              <a:endParaRPr lang="en-US" sz="1200" dirty="0"/>
            </a:p>
          </p:txBody>
        </p:sp>
        <p:sp>
          <p:nvSpPr>
            <p:cNvPr id="301" name="Oval 300"/>
            <p:cNvSpPr/>
            <p:nvPr/>
          </p:nvSpPr>
          <p:spPr>
            <a:xfrm>
              <a:off x="3657600" y="2831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2" name="Oval 301"/>
            <p:cNvSpPr/>
            <p:nvPr/>
          </p:nvSpPr>
          <p:spPr>
            <a:xfrm>
              <a:off x="3429000" y="3974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410200" y="3288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4" name="Oval 303"/>
            <p:cNvSpPr/>
            <p:nvPr/>
          </p:nvSpPr>
          <p:spPr>
            <a:xfrm>
              <a:off x="4191000" y="3440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4202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6" name="Oval 305"/>
            <p:cNvSpPr/>
            <p:nvPr/>
          </p:nvSpPr>
          <p:spPr>
            <a:xfrm>
              <a:off x="4953000" y="2754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7" name="Oval 306"/>
            <p:cNvSpPr/>
            <p:nvPr/>
          </p:nvSpPr>
          <p:spPr>
            <a:xfrm>
              <a:off x="4495800" y="4126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8" name="Straight Arrow Connector 307"/>
            <p:cNvCxnSpPr>
              <a:stCxn id="304" idx="1"/>
              <a:endCxn id="301" idx="5"/>
            </p:cNvCxnSpPr>
            <p:nvPr/>
          </p:nvCxnSpPr>
          <p:spPr>
            <a:xfrm rot="16200000" flipV="1">
              <a:off x="3749582" y="2999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04" idx="5"/>
              <a:endCxn id="307" idx="0"/>
            </p:cNvCxnSpPr>
            <p:nvPr/>
          </p:nvCxnSpPr>
          <p:spPr>
            <a:xfrm rot="16200000" flipH="1">
              <a:off x="4168682" y="3723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303" idx="3"/>
              <a:endCxn id="307" idx="6"/>
            </p:cNvCxnSpPr>
            <p:nvPr/>
          </p:nvCxnSpPr>
          <p:spPr>
            <a:xfrm rot="5400000">
              <a:off x="4648200" y="3418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stCxn id="304" idx="3"/>
              <a:endCxn id="302" idx="7"/>
            </p:cNvCxnSpPr>
            <p:nvPr/>
          </p:nvCxnSpPr>
          <p:spPr>
            <a:xfrm rot="5400000">
              <a:off x="3673382" y="3456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306" idx="4"/>
              <a:endCxn id="307" idx="7"/>
            </p:cNvCxnSpPr>
            <p:nvPr/>
          </p:nvCxnSpPr>
          <p:spPr>
            <a:xfrm rot="5400000">
              <a:off x="4206782" y="3326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30480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.67, 0</a:t>
              </a:r>
              <a:endParaRPr lang="en-US" sz="12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048000" y="4050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.50, .33</a:t>
              </a:r>
              <a:endParaRPr lang="en-US" sz="1200" dirty="0"/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4038600" y="3135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0, 1</a:t>
              </a:r>
              <a:endParaRPr lang="en-US" sz="1200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50292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 0, .50</a:t>
              </a:r>
              <a:endParaRPr lang="en-US" sz="12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191000" y="42026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.83, 0</a:t>
              </a:r>
              <a:endParaRPr lang="en-US" sz="12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105400" y="2983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0, .50</a:t>
              </a:r>
              <a:endParaRPr lang="en-US" sz="12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257800" y="3897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57600" y="5117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1" name="Oval 320"/>
            <p:cNvSpPr/>
            <p:nvPr/>
          </p:nvSpPr>
          <p:spPr>
            <a:xfrm>
              <a:off x="3429000" y="6260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5410200" y="5574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3" name="Oval 322"/>
            <p:cNvSpPr/>
            <p:nvPr/>
          </p:nvSpPr>
          <p:spPr>
            <a:xfrm>
              <a:off x="4191000" y="5726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4" name="Oval 323"/>
            <p:cNvSpPr/>
            <p:nvPr/>
          </p:nvSpPr>
          <p:spPr>
            <a:xfrm>
              <a:off x="5562600" y="6488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5" name="Oval 324"/>
            <p:cNvSpPr/>
            <p:nvPr/>
          </p:nvSpPr>
          <p:spPr>
            <a:xfrm>
              <a:off x="4953000" y="5040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6" name="Oval 325"/>
            <p:cNvSpPr/>
            <p:nvPr/>
          </p:nvSpPr>
          <p:spPr>
            <a:xfrm>
              <a:off x="4495800" y="6412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27" name="Straight Arrow Connector 326"/>
            <p:cNvCxnSpPr>
              <a:stCxn id="323" idx="1"/>
              <a:endCxn id="320" idx="5"/>
            </p:cNvCxnSpPr>
            <p:nvPr/>
          </p:nvCxnSpPr>
          <p:spPr>
            <a:xfrm rot="16200000" flipV="1">
              <a:off x="3749582" y="5285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23" idx="5"/>
              <a:endCxn id="326" idx="0"/>
            </p:cNvCxnSpPr>
            <p:nvPr/>
          </p:nvCxnSpPr>
          <p:spPr>
            <a:xfrm rot="16200000" flipH="1">
              <a:off x="4168682" y="6009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22" idx="3"/>
              <a:endCxn id="326" idx="6"/>
            </p:cNvCxnSpPr>
            <p:nvPr/>
          </p:nvCxnSpPr>
          <p:spPr>
            <a:xfrm rot="5400000">
              <a:off x="4648200" y="5704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23" idx="3"/>
              <a:endCxn id="321" idx="7"/>
            </p:cNvCxnSpPr>
            <p:nvPr/>
          </p:nvCxnSpPr>
          <p:spPr>
            <a:xfrm rot="5400000">
              <a:off x="3673382" y="5742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25" idx="4"/>
              <a:endCxn id="326" idx="7"/>
            </p:cNvCxnSpPr>
            <p:nvPr/>
          </p:nvCxnSpPr>
          <p:spPr>
            <a:xfrm rot="5400000">
              <a:off x="4206782" y="5612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3048000" y="4876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.57, 0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048000" y="6336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.43, .33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4038600" y="542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0,1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53000" y="4876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0, .42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114800" y="6488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.86, 0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029200" y="5269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0, .42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257800" y="6183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cxnSp>
          <p:nvCxnSpPr>
            <p:cNvPr id="339" name="Straight Arrow Connector 338"/>
            <p:cNvCxnSpPr>
              <a:stCxn id="283" idx="0"/>
              <a:endCxn id="282" idx="4"/>
            </p:cNvCxnSpPr>
            <p:nvPr/>
          </p:nvCxnSpPr>
          <p:spPr>
            <a:xfrm rot="5400000" flipH="1" flipV="1">
              <a:off x="3124200" y="1078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stCxn id="302" idx="0"/>
              <a:endCxn id="301" idx="4"/>
            </p:cNvCxnSpPr>
            <p:nvPr/>
          </p:nvCxnSpPr>
          <p:spPr>
            <a:xfrm rot="5400000" flipH="1" flipV="1">
              <a:off x="3124200" y="3364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321" idx="0"/>
              <a:endCxn id="320" idx="4"/>
            </p:cNvCxnSpPr>
            <p:nvPr/>
          </p:nvCxnSpPr>
          <p:spPr>
            <a:xfrm rot="5400000" flipH="1" flipV="1">
              <a:off x="3124200" y="5650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6705600" y="545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477000" y="1688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4" name="Oval 343"/>
            <p:cNvSpPr/>
            <p:nvPr/>
          </p:nvSpPr>
          <p:spPr>
            <a:xfrm>
              <a:off x="8458200" y="1002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5" name="Oval 344"/>
            <p:cNvSpPr/>
            <p:nvPr/>
          </p:nvSpPr>
          <p:spPr>
            <a:xfrm>
              <a:off x="7239000" y="1154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6" name="Oval 345"/>
            <p:cNvSpPr/>
            <p:nvPr/>
          </p:nvSpPr>
          <p:spPr>
            <a:xfrm>
              <a:off x="8610600" y="1916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7" name="Oval 346"/>
            <p:cNvSpPr/>
            <p:nvPr/>
          </p:nvSpPr>
          <p:spPr>
            <a:xfrm>
              <a:off x="8001000" y="468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8" name="Oval 347"/>
            <p:cNvSpPr/>
            <p:nvPr/>
          </p:nvSpPr>
          <p:spPr>
            <a:xfrm>
              <a:off x="7543800" y="1840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49" name="Straight Arrow Connector 348"/>
            <p:cNvCxnSpPr>
              <a:stCxn id="345" idx="1"/>
              <a:endCxn id="342" idx="5"/>
            </p:cNvCxnSpPr>
            <p:nvPr/>
          </p:nvCxnSpPr>
          <p:spPr>
            <a:xfrm rot="16200000" flipV="1">
              <a:off x="6797582" y="713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5" idx="5"/>
              <a:endCxn id="348" idx="0"/>
            </p:cNvCxnSpPr>
            <p:nvPr/>
          </p:nvCxnSpPr>
          <p:spPr>
            <a:xfrm rot="16200000" flipH="1">
              <a:off x="7216682" y="1437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4" idx="3"/>
              <a:endCxn id="348" idx="6"/>
            </p:cNvCxnSpPr>
            <p:nvPr/>
          </p:nvCxnSpPr>
          <p:spPr>
            <a:xfrm rot="5400000">
              <a:off x="7696200" y="1132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stCxn id="345" idx="3"/>
              <a:endCxn id="343" idx="7"/>
            </p:cNvCxnSpPr>
            <p:nvPr/>
          </p:nvCxnSpPr>
          <p:spPr>
            <a:xfrm rot="5400000">
              <a:off x="6721382" y="1170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347" idx="4"/>
              <a:endCxn id="348" idx="7"/>
            </p:cNvCxnSpPr>
            <p:nvPr/>
          </p:nvCxnSpPr>
          <p:spPr>
            <a:xfrm rot="5400000">
              <a:off x="7254782" y="1040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/>
            <p:cNvSpPr txBox="1"/>
            <p:nvPr/>
          </p:nvSpPr>
          <p:spPr>
            <a:xfrm>
              <a:off x="6096000" y="304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.33, 0</a:t>
              </a:r>
              <a:endParaRPr lang="en-US" sz="1200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6096000" y="1764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.17, .17</a:t>
              </a:r>
              <a:endParaRPr lang="en-US" sz="1200" dirty="0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0866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0, .50</a:t>
              </a:r>
              <a:endParaRPr lang="en-US" sz="12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77200" y="304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0, .17</a:t>
              </a:r>
              <a:endParaRPr lang="en-US" sz="12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7239000" y="19166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.50, 0</a:t>
              </a:r>
              <a:endParaRPr lang="en-US" sz="1200" dirty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8153400" y="697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</a:t>
              </a:r>
              <a:r>
                <a:rPr lang="en-US" sz="1200" dirty="0" smtClean="0"/>
                <a:t>, .17</a:t>
              </a:r>
              <a:endParaRPr lang="en-US" sz="1200" dirty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8305800" y="161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sp>
          <p:nvSpPr>
            <p:cNvPr id="361" name="Oval 360"/>
            <p:cNvSpPr/>
            <p:nvPr/>
          </p:nvSpPr>
          <p:spPr>
            <a:xfrm>
              <a:off x="6705600" y="2831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2" name="Oval 361"/>
            <p:cNvSpPr/>
            <p:nvPr/>
          </p:nvSpPr>
          <p:spPr>
            <a:xfrm>
              <a:off x="6477000" y="3974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3" name="Oval 362"/>
            <p:cNvSpPr/>
            <p:nvPr/>
          </p:nvSpPr>
          <p:spPr>
            <a:xfrm>
              <a:off x="8458200" y="3288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4" name="Oval 363"/>
            <p:cNvSpPr/>
            <p:nvPr/>
          </p:nvSpPr>
          <p:spPr>
            <a:xfrm>
              <a:off x="7239000" y="3440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5" name="Oval 364"/>
            <p:cNvSpPr/>
            <p:nvPr/>
          </p:nvSpPr>
          <p:spPr>
            <a:xfrm>
              <a:off x="8610600" y="4202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6" name="Oval 365"/>
            <p:cNvSpPr/>
            <p:nvPr/>
          </p:nvSpPr>
          <p:spPr>
            <a:xfrm>
              <a:off x="8001000" y="2754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7" name="Oval 366"/>
            <p:cNvSpPr/>
            <p:nvPr/>
          </p:nvSpPr>
          <p:spPr>
            <a:xfrm>
              <a:off x="7543800" y="4126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8" name="Straight Arrow Connector 367"/>
            <p:cNvCxnSpPr>
              <a:stCxn id="364" idx="1"/>
              <a:endCxn id="361" idx="5"/>
            </p:cNvCxnSpPr>
            <p:nvPr/>
          </p:nvCxnSpPr>
          <p:spPr>
            <a:xfrm rot="16200000" flipV="1">
              <a:off x="6797582" y="2999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364" idx="5"/>
              <a:endCxn id="367" idx="0"/>
            </p:cNvCxnSpPr>
            <p:nvPr/>
          </p:nvCxnSpPr>
          <p:spPr>
            <a:xfrm rot="16200000" flipH="1">
              <a:off x="7216682" y="3723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363" idx="3"/>
              <a:endCxn id="367" idx="6"/>
            </p:cNvCxnSpPr>
            <p:nvPr/>
          </p:nvCxnSpPr>
          <p:spPr>
            <a:xfrm rot="5400000">
              <a:off x="7696200" y="3418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64" idx="3"/>
              <a:endCxn id="362" idx="7"/>
            </p:cNvCxnSpPr>
            <p:nvPr/>
          </p:nvCxnSpPr>
          <p:spPr>
            <a:xfrm rot="5400000">
              <a:off x="6721382" y="3456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366" idx="4"/>
              <a:endCxn id="367" idx="7"/>
            </p:cNvCxnSpPr>
            <p:nvPr/>
          </p:nvCxnSpPr>
          <p:spPr>
            <a:xfrm rot="5400000">
              <a:off x="7254782" y="3326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>
              <a:off x="60960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.33, 0</a:t>
              </a:r>
              <a:endParaRPr lang="en-US" sz="1200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096000" y="4050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.25, .14</a:t>
              </a:r>
              <a:endParaRPr lang="en-US" sz="1200" dirty="0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7086600" y="3135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0, .43</a:t>
              </a:r>
              <a:endParaRPr lang="en-US" sz="1200" dirty="0"/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80010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0, .21</a:t>
              </a:r>
              <a:endParaRPr lang="en-US" sz="12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7162800" y="4202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.42, 0</a:t>
              </a:r>
              <a:endParaRPr lang="en-US" sz="12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8077200" y="2983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0, .21</a:t>
              </a:r>
              <a:endParaRPr lang="en-US" sz="1200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8305800" y="3897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sp>
          <p:nvSpPr>
            <p:cNvPr id="380" name="Oval 379"/>
            <p:cNvSpPr/>
            <p:nvPr/>
          </p:nvSpPr>
          <p:spPr>
            <a:xfrm>
              <a:off x="6705600" y="5117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1" name="Oval 380"/>
            <p:cNvSpPr/>
            <p:nvPr/>
          </p:nvSpPr>
          <p:spPr>
            <a:xfrm>
              <a:off x="6477000" y="6260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2" name="Oval 381"/>
            <p:cNvSpPr/>
            <p:nvPr/>
          </p:nvSpPr>
          <p:spPr>
            <a:xfrm>
              <a:off x="8458200" y="5574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3" name="Oval 382"/>
            <p:cNvSpPr/>
            <p:nvPr/>
          </p:nvSpPr>
          <p:spPr>
            <a:xfrm>
              <a:off x="7239000" y="5726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4" name="Oval 383"/>
            <p:cNvSpPr/>
            <p:nvPr/>
          </p:nvSpPr>
          <p:spPr>
            <a:xfrm>
              <a:off x="8610600" y="6488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5" name="Oval 384"/>
            <p:cNvSpPr/>
            <p:nvPr/>
          </p:nvSpPr>
          <p:spPr>
            <a:xfrm>
              <a:off x="8001000" y="5040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6" name="Oval 385"/>
            <p:cNvSpPr/>
            <p:nvPr/>
          </p:nvSpPr>
          <p:spPr>
            <a:xfrm>
              <a:off x="7543800" y="6412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87" name="Straight Arrow Connector 386"/>
            <p:cNvCxnSpPr>
              <a:stCxn id="383" idx="1"/>
              <a:endCxn id="380" idx="5"/>
            </p:cNvCxnSpPr>
            <p:nvPr/>
          </p:nvCxnSpPr>
          <p:spPr>
            <a:xfrm rot="16200000" flipV="1">
              <a:off x="6797582" y="5285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383" idx="5"/>
              <a:endCxn id="386" idx="0"/>
            </p:cNvCxnSpPr>
            <p:nvPr/>
          </p:nvCxnSpPr>
          <p:spPr>
            <a:xfrm rot="16200000" flipH="1">
              <a:off x="7216682" y="6009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82" idx="3"/>
              <a:endCxn id="386" idx="6"/>
            </p:cNvCxnSpPr>
            <p:nvPr/>
          </p:nvCxnSpPr>
          <p:spPr>
            <a:xfrm rot="5400000">
              <a:off x="7696200" y="5704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83" idx="3"/>
              <a:endCxn id="381" idx="7"/>
            </p:cNvCxnSpPr>
            <p:nvPr/>
          </p:nvCxnSpPr>
          <p:spPr>
            <a:xfrm rot="5400000">
              <a:off x="6721382" y="5742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85" idx="4"/>
              <a:endCxn id="386" idx="7"/>
            </p:cNvCxnSpPr>
            <p:nvPr/>
          </p:nvCxnSpPr>
          <p:spPr>
            <a:xfrm rot="5400000">
              <a:off x="7254782" y="5612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6019800" y="4876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.31, 0</a:t>
              </a:r>
              <a:endParaRPr lang="en-US" sz="12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6019800" y="633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.23, .16</a:t>
              </a:r>
              <a:endParaRPr lang="en-US" sz="1200" dirty="0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010400" y="5421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0, .46</a:t>
              </a:r>
              <a:endParaRPr lang="en-US" sz="1200" dirty="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001000" y="4876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0, .19</a:t>
              </a:r>
              <a:endParaRPr lang="en-US" sz="1200" dirty="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7162800" y="6488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.46, 0</a:t>
              </a:r>
              <a:endParaRPr lang="en-US" sz="1200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8077200" y="5269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0, .19</a:t>
              </a:r>
              <a:endParaRPr lang="en-US" sz="12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8305800" y="6183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cxnSp>
          <p:nvCxnSpPr>
            <p:cNvPr id="399" name="Straight Arrow Connector 398"/>
            <p:cNvCxnSpPr>
              <a:stCxn id="343" idx="0"/>
              <a:endCxn id="342" idx="4"/>
            </p:cNvCxnSpPr>
            <p:nvPr/>
          </p:nvCxnSpPr>
          <p:spPr>
            <a:xfrm rot="5400000" flipH="1" flipV="1">
              <a:off x="6172200" y="1078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>
              <a:stCxn id="362" idx="0"/>
              <a:endCxn id="361" idx="4"/>
            </p:cNvCxnSpPr>
            <p:nvPr/>
          </p:nvCxnSpPr>
          <p:spPr>
            <a:xfrm rot="5400000" flipH="1" flipV="1">
              <a:off x="6172200" y="3364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>
              <a:stCxn id="381" idx="0"/>
              <a:endCxn id="380" idx="4"/>
            </p:cNvCxnSpPr>
            <p:nvPr/>
          </p:nvCxnSpPr>
          <p:spPr>
            <a:xfrm rot="5400000" flipH="1" flipV="1">
              <a:off x="6172200" y="5650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Oval 401"/>
            <p:cNvSpPr/>
            <p:nvPr/>
          </p:nvSpPr>
          <p:spPr>
            <a:xfrm>
              <a:off x="609600" y="2831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3" name="Oval 402"/>
            <p:cNvSpPr/>
            <p:nvPr/>
          </p:nvSpPr>
          <p:spPr>
            <a:xfrm>
              <a:off x="381000" y="3974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4" name="Oval 403"/>
            <p:cNvSpPr/>
            <p:nvPr/>
          </p:nvSpPr>
          <p:spPr>
            <a:xfrm>
              <a:off x="2362200" y="3288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5" name="Oval 404"/>
            <p:cNvSpPr/>
            <p:nvPr/>
          </p:nvSpPr>
          <p:spPr>
            <a:xfrm>
              <a:off x="1143000" y="3440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6" name="Oval 405"/>
            <p:cNvSpPr/>
            <p:nvPr/>
          </p:nvSpPr>
          <p:spPr>
            <a:xfrm>
              <a:off x="2514600" y="4202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7" name="Oval 406"/>
            <p:cNvSpPr/>
            <p:nvPr/>
          </p:nvSpPr>
          <p:spPr>
            <a:xfrm>
              <a:off x="1905000" y="2754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8" name="Oval 407"/>
            <p:cNvSpPr/>
            <p:nvPr/>
          </p:nvSpPr>
          <p:spPr>
            <a:xfrm>
              <a:off x="1447800" y="4126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9" name="Straight Arrow Connector 408"/>
            <p:cNvCxnSpPr>
              <a:stCxn id="405" idx="1"/>
              <a:endCxn id="402" idx="5"/>
            </p:cNvCxnSpPr>
            <p:nvPr/>
          </p:nvCxnSpPr>
          <p:spPr>
            <a:xfrm rot="16200000" flipV="1">
              <a:off x="701582" y="2999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5" idx="5"/>
              <a:endCxn id="408" idx="0"/>
            </p:cNvCxnSpPr>
            <p:nvPr/>
          </p:nvCxnSpPr>
          <p:spPr>
            <a:xfrm rot="16200000" flipH="1">
              <a:off x="1120682" y="3723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stCxn id="404" idx="3"/>
              <a:endCxn id="408" idx="6"/>
            </p:cNvCxnSpPr>
            <p:nvPr/>
          </p:nvCxnSpPr>
          <p:spPr>
            <a:xfrm rot="5400000">
              <a:off x="1600200" y="3418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>
              <a:stCxn id="405" idx="3"/>
              <a:endCxn id="403" idx="7"/>
            </p:cNvCxnSpPr>
            <p:nvPr/>
          </p:nvCxnSpPr>
          <p:spPr>
            <a:xfrm rot="5400000">
              <a:off x="625382" y="3456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7" idx="4"/>
              <a:endCxn id="408" idx="7"/>
            </p:cNvCxnSpPr>
            <p:nvPr/>
          </p:nvCxnSpPr>
          <p:spPr>
            <a:xfrm rot="5400000">
              <a:off x="1158782" y="3326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/>
            <p:cNvSpPr txBox="1"/>
            <p:nvPr/>
          </p:nvSpPr>
          <p:spPr>
            <a:xfrm>
              <a:off x="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.33, 0</a:t>
              </a:r>
              <a:endParaRPr lang="en-US" sz="1200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0" y="4050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.17, .17</a:t>
              </a:r>
              <a:endParaRPr lang="en-US" sz="12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990600" y="3135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0, .50</a:t>
              </a:r>
              <a:endParaRPr lang="en-US" sz="12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981200" y="2590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0, .17</a:t>
              </a:r>
              <a:endParaRPr lang="en-US" sz="1200" dirty="0"/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1143000" y="42026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.50, 0</a:t>
              </a:r>
              <a:endParaRPr lang="en-US" sz="1200" dirty="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057400" y="2983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</a:t>
              </a:r>
              <a:r>
                <a:rPr lang="en-US" sz="1200" dirty="0" smtClean="0"/>
                <a:t>, .17</a:t>
              </a:r>
              <a:endParaRPr lang="en-US" sz="1200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209800" y="3897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cxnSp>
          <p:nvCxnSpPr>
            <p:cNvPr id="421" name="Straight Arrow Connector 420"/>
            <p:cNvCxnSpPr>
              <a:stCxn id="403" idx="0"/>
              <a:endCxn id="402" idx="4"/>
            </p:cNvCxnSpPr>
            <p:nvPr/>
          </p:nvCxnSpPr>
          <p:spPr>
            <a:xfrm rot="5400000" flipH="1" flipV="1">
              <a:off x="76200" y="3364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/>
            <p:cNvSpPr/>
            <p:nvPr/>
          </p:nvSpPr>
          <p:spPr>
            <a:xfrm>
              <a:off x="609600" y="5117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3" name="Oval 422"/>
            <p:cNvSpPr/>
            <p:nvPr/>
          </p:nvSpPr>
          <p:spPr>
            <a:xfrm>
              <a:off x="381000" y="62600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4" name="Oval 423"/>
            <p:cNvSpPr/>
            <p:nvPr/>
          </p:nvSpPr>
          <p:spPr>
            <a:xfrm>
              <a:off x="2362200" y="55742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5" name="Oval 424"/>
            <p:cNvSpPr/>
            <p:nvPr/>
          </p:nvSpPr>
          <p:spPr>
            <a:xfrm>
              <a:off x="1143000" y="5726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6" name="Oval 425"/>
            <p:cNvSpPr/>
            <p:nvPr/>
          </p:nvSpPr>
          <p:spPr>
            <a:xfrm>
              <a:off x="2514600" y="64886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7" name="Oval 426"/>
            <p:cNvSpPr/>
            <p:nvPr/>
          </p:nvSpPr>
          <p:spPr>
            <a:xfrm>
              <a:off x="1905000" y="50408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8" name="Oval 427"/>
            <p:cNvSpPr/>
            <p:nvPr/>
          </p:nvSpPr>
          <p:spPr>
            <a:xfrm>
              <a:off x="1447800" y="6412468"/>
              <a:ext cx="152400" cy="1524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9" name="Straight Arrow Connector 428"/>
            <p:cNvCxnSpPr>
              <a:stCxn id="425" idx="1"/>
              <a:endCxn id="422" idx="5"/>
            </p:cNvCxnSpPr>
            <p:nvPr/>
          </p:nvCxnSpPr>
          <p:spPr>
            <a:xfrm rot="16200000" flipV="1">
              <a:off x="701582" y="5285250"/>
              <a:ext cx="501836" cy="425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/>
            <p:cNvCxnSpPr>
              <a:stCxn id="425" idx="5"/>
              <a:endCxn id="428" idx="0"/>
            </p:cNvCxnSpPr>
            <p:nvPr/>
          </p:nvCxnSpPr>
          <p:spPr>
            <a:xfrm rot="16200000" flipH="1">
              <a:off x="1120682" y="6009150"/>
              <a:ext cx="555718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24" idx="3"/>
              <a:endCxn id="428" idx="6"/>
            </p:cNvCxnSpPr>
            <p:nvPr/>
          </p:nvCxnSpPr>
          <p:spPr>
            <a:xfrm rot="5400000">
              <a:off x="1600200" y="5704350"/>
              <a:ext cx="784318" cy="78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25" idx="3"/>
              <a:endCxn id="423" idx="7"/>
            </p:cNvCxnSpPr>
            <p:nvPr/>
          </p:nvCxnSpPr>
          <p:spPr>
            <a:xfrm rot="5400000">
              <a:off x="625382" y="5742450"/>
              <a:ext cx="425636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27" idx="4"/>
              <a:endCxn id="428" idx="7"/>
            </p:cNvCxnSpPr>
            <p:nvPr/>
          </p:nvCxnSpPr>
          <p:spPr>
            <a:xfrm rot="5400000">
              <a:off x="1158782" y="5612368"/>
              <a:ext cx="1241518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TextBox 433"/>
            <p:cNvSpPr txBox="1"/>
            <p:nvPr/>
          </p:nvSpPr>
          <p:spPr>
            <a:xfrm>
              <a:off x="0" y="4876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.33, 0</a:t>
              </a:r>
              <a:endParaRPr lang="en-US" sz="1200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0" y="6336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.25, .14</a:t>
              </a:r>
              <a:endParaRPr lang="en-US" sz="1200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990600" y="542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0, .43</a:t>
              </a:r>
              <a:endParaRPr lang="en-US" sz="1200" dirty="0"/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05000" y="4876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0, .21</a:t>
              </a:r>
              <a:endParaRPr lang="en-US" sz="1200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066800" y="6488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.42, 0</a:t>
              </a:r>
              <a:endParaRPr lang="en-US" sz="12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981200" y="5269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0, .21</a:t>
              </a:r>
              <a:endParaRPr lang="en-US" sz="1200" dirty="0"/>
            </a:p>
          </p:txBody>
        </p:sp>
        <p:cxnSp>
          <p:nvCxnSpPr>
            <p:cNvPr id="440" name="Straight Arrow Connector 439"/>
            <p:cNvCxnSpPr>
              <a:stCxn id="423" idx="0"/>
              <a:endCxn id="422" idx="4"/>
            </p:cNvCxnSpPr>
            <p:nvPr/>
          </p:nvCxnSpPr>
          <p:spPr>
            <a:xfrm rot="5400000" flipH="1" flipV="1">
              <a:off x="76200" y="5650468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TextBox 440"/>
            <p:cNvSpPr txBox="1"/>
            <p:nvPr/>
          </p:nvSpPr>
          <p:spPr>
            <a:xfrm>
              <a:off x="2209800" y="6183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0,0</a:t>
              </a:r>
              <a:endParaRPr lang="en-US" sz="1200" dirty="0"/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0" y="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1: Input</a:t>
              </a:r>
              <a:endParaRPr lang="en-US" sz="1100" u="sng" dirty="0"/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3048000" y="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1: Update Scores</a:t>
              </a:r>
              <a:endParaRPr lang="en-US" sz="1100" u="sng" dirty="0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6096000" y="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1: Normalize Scores</a:t>
              </a:r>
              <a:endParaRPr lang="en-US" sz="1100" u="sng" dirty="0"/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0" y="228600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2: Input</a:t>
              </a:r>
              <a:endParaRPr lang="en-US" sz="1100" u="sng" dirty="0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3048000" y="228600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2: Update Scores</a:t>
              </a:r>
              <a:endParaRPr lang="en-US" sz="1100" u="sng" dirty="0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6096000" y="228600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2: Normalize Scores</a:t>
              </a:r>
              <a:endParaRPr lang="en-US" sz="1100" u="sng" dirty="0"/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0" y="457200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3: Input</a:t>
              </a:r>
              <a:endParaRPr lang="en-US" sz="1100" u="sng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048000" y="457200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3: Update Scores</a:t>
              </a:r>
              <a:endParaRPr lang="en-US" sz="1100" u="sng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6096000" y="4572000"/>
              <a:ext cx="30480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u="sng" dirty="0" smtClean="0"/>
                <a:t>Iteration 3: Normalize Scores</a:t>
              </a:r>
              <a:endParaRPr lang="en-US" sz="1100" u="sng" dirty="0"/>
            </a:p>
          </p:txBody>
        </p:sp>
      </p:grpSp>
      <p:sp>
        <p:nvSpPr>
          <p:cNvPr id="201" name="Title 2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Example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HITS</a:t>
            </a:r>
          </a:p>
          <a:p>
            <a:pPr lvl="1"/>
            <a:r>
              <a:rPr lang="en-US" dirty="0" smtClean="0"/>
              <a:t>Can apply HITS to entity interaction graph to find communities</a:t>
            </a:r>
          </a:p>
          <a:p>
            <a:pPr lvl="1"/>
            <a:r>
              <a:rPr lang="en-US" dirty="0" smtClean="0"/>
              <a:t>Entities with large authority scores are the “core” or “authoritative” members of the community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Apply agglomerative or </a:t>
            </a:r>
            <a:r>
              <a:rPr lang="en-US" i="1" dirty="0" smtClean="0"/>
              <a:t>K</a:t>
            </a:r>
            <a:r>
              <a:rPr lang="en-US" dirty="0" smtClean="0"/>
              <a:t>-means clustering to entity graph</a:t>
            </a:r>
          </a:p>
          <a:p>
            <a:pPr lvl="1"/>
            <a:r>
              <a:rPr lang="en-US" dirty="0" smtClean="0"/>
              <a:t>How to choose K?</a:t>
            </a:r>
          </a:p>
          <a:p>
            <a:r>
              <a:rPr lang="en-US" dirty="0" smtClean="0"/>
              <a:t>Evaluating community finding algorithms is hard</a:t>
            </a:r>
          </a:p>
          <a:p>
            <a:r>
              <a:rPr lang="en-US" dirty="0" smtClean="0"/>
              <a:t>Can use communities in various ways to improve search, browsing, expert finding, recommendation,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Based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complex information needs can’t be answered by traditional search engines</a:t>
            </a:r>
          </a:p>
          <a:p>
            <a:pPr lvl="1"/>
            <a:r>
              <a:rPr lang="en-US" dirty="0" smtClean="0"/>
              <a:t>Information from multiple sources</a:t>
            </a:r>
          </a:p>
          <a:p>
            <a:pPr lvl="1"/>
            <a:r>
              <a:rPr lang="en-US" dirty="0" smtClean="0"/>
              <a:t>Human expertise</a:t>
            </a:r>
          </a:p>
          <a:p>
            <a:r>
              <a:rPr lang="en-US" dirty="0" smtClean="0"/>
              <a:t>Community based question answering tries to overcome these limitations</a:t>
            </a:r>
          </a:p>
          <a:p>
            <a:pPr lvl="1"/>
            <a:r>
              <a:rPr lang="en-US" dirty="0" smtClean="0"/>
              <a:t>Searcher enters question</a:t>
            </a:r>
            <a:endParaRPr lang="en-US" dirty="0"/>
          </a:p>
          <a:p>
            <a:pPr lvl="1"/>
            <a:r>
              <a:rPr lang="en-US" dirty="0" smtClean="0"/>
              <a:t>Community members answer question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Questions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69057" y="1447800"/>
            <a:ext cx="7405887" cy="497233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Based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Can find answers to complex/obscure questions</a:t>
            </a:r>
          </a:p>
          <a:p>
            <a:pPr lvl="1"/>
            <a:r>
              <a:rPr lang="en-US" dirty="0" smtClean="0"/>
              <a:t>Answers are from humans, not algorithms</a:t>
            </a:r>
          </a:p>
          <a:p>
            <a:pPr lvl="1"/>
            <a:r>
              <a:rPr lang="en-US" dirty="0" smtClean="0"/>
              <a:t>Can search archive of previous questions/answers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Often takes time to get a response</a:t>
            </a:r>
          </a:p>
          <a:p>
            <a:pPr lvl="1"/>
            <a:r>
              <a:rPr lang="en-US" dirty="0" smtClean="0"/>
              <a:t>Some questions never get answered</a:t>
            </a:r>
          </a:p>
          <a:p>
            <a:pPr lvl="1"/>
            <a:r>
              <a:rPr lang="en-US" dirty="0" smtClean="0"/>
              <a:t>Answers may be wrong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can we effectively search an archive of question/answer pairs?</a:t>
            </a:r>
          </a:p>
          <a:p>
            <a:r>
              <a:rPr lang="en-US" dirty="0" smtClean="0"/>
              <a:t>Can be treated as a translation problem</a:t>
            </a:r>
          </a:p>
          <a:p>
            <a:pPr lvl="1"/>
            <a:r>
              <a:rPr lang="en-US" dirty="0" smtClean="0"/>
              <a:t>Translate a question into a related question</a:t>
            </a:r>
          </a:p>
          <a:p>
            <a:pPr lvl="1"/>
            <a:r>
              <a:rPr lang="en-US" dirty="0" smtClean="0"/>
              <a:t>Translate a question into an answer</a:t>
            </a:r>
          </a:p>
          <a:p>
            <a:r>
              <a:rPr lang="en-US" dirty="0" smtClean="0"/>
              <a:t>Translation-based language model: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Enhanced translation model: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" name="Content Placeholder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1295" y="4216906"/>
            <a:ext cx="3581408" cy="583694"/>
          </a:xfrm>
          <a:prstGeom prst="rect">
            <a:avLst/>
          </a:prstGeom>
          <a:noFill/>
        </p:spPr>
      </p:pic>
      <p:pic>
        <p:nvPicPr>
          <p:cNvPr id="13" name="Content Placeholder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5893" y="5334000"/>
            <a:ext cx="6172212" cy="787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Translation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probabilities are learned from a </a:t>
            </a:r>
            <a:r>
              <a:rPr lang="en-US" i="1" dirty="0" smtClean="0"/>
              <a:t>parallel corpus</a:t>
            </a:r>
          </a:p>
          <a:p>
            <a:r>
              <a:rPr lang="en-US" dirty="0" smtClean="0"/>
              <a:t>Most often used for learning inter-language probabilities</a:t>
            </a:r>
          </a:p>
          <a:p>
            <a:r>
              <a:rPr lang="en-US" dirty="0" smtClean="0"/>
              <a:t>Can be used for intra-language probabilities</a:t>
            </a:r>
          </a:p>
          <a:p>
            <a:pPr lvl="1"/>
            <a:r>
              <a:rPr lang="en-US" dirty="0" smtClean="0"/>
              <a:t>Treat question / answer pairs are parallel corpus</a:t>
            </a:r>
          </a:p>
          <a:p>
            <a:r>
              <a:rPr lang="en-US" dirty="0" smtClean="0"/>
              <a:t>Various tools exist for computing translation probabilities from a parallel corpus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Question/Answer Translations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3249" y="2133600"/>
            <a:ext cx="4317500" cy="3403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Traditional search assumes single searcher</a:t>
            </a:r>
          </a:p>
          <a:p>
            <a:r>
              <a:rPr lang="en-US" dirty="0" smtClean="0"/>
              <a:t>Collaborative search involves a group of users, with a common goal, searching together in a collaborative setting</a:t>
            </a:r>
          </a:p>
          <a:p>
            <a:r>
              <a:rPr lang="en-US" dirty="0" smtClean="0"/>
              <a:t>Example scenarios</a:t>
            </a:r>
          </a:p>
          <a:p>
            <a:pPr lvl="1"/>
            <a:r>
              <a:rPr lang="en-US" dirty="0" smtClean="0"/>
              <a:t>Students doing research for a history report</a:t>
            </a:r>
          </a:p>
          <a:p>
            <a:pPr lvl="1"/>
            <a:r>
              <a:rPr lang="en-US" dirty="0" smtClean="0"/>
              <a:t>Family members searching for information on how to care for an aging relative</a:t>
            </a:r>
          </a:p>
          <a:p>
            <a:pPr lvl="1"/>
            <a:r>
              <a:rPr lang="en-US" dirty="0" smtClean="0"/>
              <a:t>Team member working to gather information and requirements for an industrial project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types of collaborative search settings depending on where participants are physically located</a:t>
            </a:r>
          </a:p>
          <a:p>
            <a:r>
              <a:rPr lang="en-US" dirty="0" smtClean="0"/>
              <a:t>Co-located</a:t>
            </a:r>
          </a:p>
          <a:p>
            <a:pPr lvl="1"/>
            <a:r>
              <a:rPr lang="en-US" dirty="0" smtClean="0"/>
              <a:t>Participants in same location</a:t>
            </a:r>
          </a:p>
          <a:p>
            <a:pPr lvl="1"/>
            <a:r>
              <a:rPr lang="en-US" dirty="0" err="1" smtClean="0"/>
              <a:t>CoSearch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Remove collaborative</a:t>
            </a:r>
          </a:p>
          <a:p>
            <a:pPr lvl="1"/>
            <a:r>
              <a:rPr lang="en-US" dirty="0" smtClean="0"/>
              <a:t>Participants in different locations</a:t>
            </a:r>
          </a:p>
          <a:p>
            <a:pPr lvl="1"/>
            <a:r>
              <a:rPr lang="en-US" dirty="0" err="1" smtClean="0"/>
              <a:t>SearchTogether</a:t>
            </a:r>
            <a:r>
              <a:rPr lang="en-US" dirty="0" smtClean="0"/>
              <a:t>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Social search includes, but is not limited to, the so-called social media sites</a:t>
            </a:r>
          </a:p>
          <a:p>
            <a:pPr lvl="1"/>
            <a:r>
              <a:rPr lang="en-US" dirty="0" smtClean="0"/>
              <a:t>Collectively referred to as “Web 2.0” as opposed to the classical notion of the Web (“Web 1.0”)</a:t>
            </a:r>
          </a:p>
          <a:p>
            <a:r>
              <a:rPr lang="en-US" dirty="0" smtClean="0"/>
              <a:t>Social media sites</a:t>
            </a:r>
          </a:p>
          <a:p>
            <a:pPr lvl="1"/>
            <a:r>
              <a:rPr lang="en-US" dirty="0" smtClean="0"/>
              <a:t>User generated content</a:t>
            </a:r>
          </a:p>
          <a:p>
            <a:pPr lvl="1"/>
            <a:r>
              <a:rPr lang="en-US" dirty="0" smtClean="0"/>
              <a:t>Users can tag their own and other’s content</a:t>
            </a:r>
          </a:p>
          <a:p>
            <a:pPr lvl="1"/>
            <a:r>
              <a:rPr lang="en-US" dirty="0" smtClean="0"/>
              <a:t>Users can share favorites, tags, etc., with others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Digg</a:t>
            </a:r>
            <a:r>
              <a:rPr lang="en-US" dirty="0" smtClean="0"/>
              <a:t>, Twitter, </a:t>
            </a:r>
            <a:r>
              <a:rPr lang="en-US" dirty="0" err="1" smtClean="0"/>
              <a:t>Flickr</a:t>
            </a:r>
            <a:r>
              <a:rPr lang="en-US" dirty="0" smtClean="0"/>
              <a:t>, YouTube, Del.icio.us, </a:t>
            </a:r>
            <a:r>
              <a:rPr lang="en-US" dirty="0" err="1" smtClean="0"/>
              <a:t>CiteULike</a:t>
            </a:r>
            <a:r>
              <a:rPr lang="en-US" dirty="0" smtClean="0"/>
              <a:t>, MySpace, </a:t>
            </a:r>
            <a:r>
              <a:rPr lang="en-US" dirty="0" err="1" smtClean="0"/>
              <a:t>Facebook</a:t>
            </a:r>
            <a:r>
              <a:rPr lang="en-US" dirty="0" smtClean="0"/>
              <a:t>, and LinkedIn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1143000" y="1485306"/>
            <a:ext cx="6858000" cy="5144094"/>
            <a:chOff x="0" y="0"/>
            <a:chExt cx="9144000" cy="6858794"/>
          </a:xfrm>
        </p:grpSpPr>
        <p:pic>
          <p:nvPicPr>
            <p:cNvPr id="1032" name="Picture 8" descr="C:\Users\metzler\AppData\Local\Microsoft\Windows\Temporary Internet Files\Content.IE5\BOGIIUET\MCj0424236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1100" y="454026"/>
              <a:ext cx="2286000" cy="2286000"/>
            </a:xfrm>
            <a:prstGeom prst="rect">
              <a:avLst/>
            </a:prstGeom>
            <a:noFill/>
          </p:spPr>
        </p:pic>
        <p:grpSp>
          <p:nvGrpSpPr>
            <p:cNvPr id="2" name="Group 160"/>
            <p:cNvGrpSpPr/>
            <p:nvPr/>
          </p:nvGrpSpPr>
          <p:grpSpPr>
            <a:xfrm>
              <a:off x="1219200" y="3351213"/>
              <a:ext cx="2209800" cy="2133600"/>
              <a:chOff x="1219200" y="3200400"/>
              <a:chExt cx="2209800" cy="2133600"/>
            </a:xfrm>
          </p:grpSpPr>
          <p:grpSp>
            <p:nvGrpSpPr>
              <p:cNvPr id="3" name="Group 44"/>
              <p:cNvGrpSpPr/>
              <p:nvPr/>
            </p:nvGrpSpPr>
            <p:grpSpPr>
              <a:xfrm>
                <a:off x="1219200" y="3200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22" name="Straight Connector 21"/>
                <p:cNvCxnSpPr>
                  <a:stCxn id="21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4" name="Group 44"/>
              <p:cNvGrpSpPr/>
              <p:nvPr/>
            </p:nvGrpSpPr>
            <p:grpSpPr>
              <a:xfrm>
                <a:off x="2819400" y="3200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38" name="Straight Connector 37"/>
                <p:cNvCxnSpPr>
                  <a:stCxn id="3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5" name="Group 44"/>
              <p:cNvGrpSpPr/>
              <p:nvPr/>
            </p:nvGrpSpPr>
            <p:grpSpPr>
              <a:xfrm>
                <a:off x="1219200" y="4343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45" name="Straight Connector 44"/>
                <p:cNvCxnSpPr>
                  <a:stCxn id="44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6" name="Group 44"/>
              <p:cNvGrpSpPr/>
              <p:nvPr/>
            </p:nvGrpSpPr>
            <p:grpSpPr>
              <a:xfrm>
                <a:off x="2819400" y="4343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9" name="Straight Connector 58"/>
                <p:cNvCxnSpPr>
                  <a:stCxn id="5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24" name="TextBox 123"/>
            <p:cNvSpPr txBox="1"/>
            <p:nvPr/>
          </p:nvSpPr>
          <p:spPr>
            <a:xfrm>
              <a:off x="228600" y="6096001"/>
              <a:ext cx="419100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Co-located Collaborative Searching</a:t>
              </a:r>
              <a:endParaRPr lang="en-US" sz="1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7" name="Straight Connector 126"/>
            <p:cNvCxnSpPr>
              <a:stCxn id="125" idx="2"/>
              <a:endCxn id="125" idx="0"/>
            </p:cNvCxnSpPr>
            <p:nvPr/>
          </p:nvCxnSpPr>
          <p:spPr>
            <a:xfrm rot="5400000" flipH="1">
              <a:off x="1143000" y="3429000"/>
              <a:ext cx="6858000" cy="1588"/>
            </a:xfrm>
            <a:prstGeom prst="lin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7" name="Group 161"/>
            <p:cNvGrpSpPr/>
            <p:nvPr/>
          </p:nvGrpSpPr>
          <p:grpSpPr>
            <a:xfrm>
              <a:off x="5219700" y="381000"/>
              <a:ext cx="3200400" cy="2286000"/>
              <a:chOff x="5105400" y="381000"/>
              <a:chExt cx="3200400" cy="2286000"/>
            </a:xfrm>
          </p:grpSpPr>
          <p:pic>
            <p:nvPicPr>
              <p:cNvPr id="128" name="Picture 8" descr="C:\Users\metzler\AppData\Local\Microsoft\Windows\Temporary Internet Files\Content.IE5\BOGIIUET\MCj04242360000[1]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05400" y="381000"/>
                <a:ext cx="1219200" cy="1219200"/>
              </a:xfrm>
              <a:prstGeom prst="rect">
                <a:avLst/>
              </a:prstGeom>
              <a:noFill/>
            </p:spPr>
          </p:pic>
          <p:grpSp>
            <p:nvGrpSpPr>
              <p:cNvPr id="8" name="Group 44"/>
              <p:cNvGrpSpPr/>
              <p:nvPr/>
            </p:nvGrpSpPr>
            <p:grpSpPr>
              <a:xfrm>
                <a:off x="5410200" y="1676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31" name="Straight Connector 130"/>
                <p:cNvCxnSpPr>
                  <a:stCxn id="13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136" name="Picture 8" descr="C:\Users\metzler\AppData\Local\Microsoft\Windows\Temporary Internet Files\Content.IE5\BOGIIUET\MCj04242360000[1]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86600" y="381000"/>
                <a:ext cx="1219200" cy="1219200"/>
              </a:xfrm>
              <a:prstGeom prst="rect">
                <a:avLst/>
              </a:prstGeom>
              <a:noFill/>
            </p:spPr>
          </p:pic>
          <p:grpSp>
            <p:nvGrpSpPr>
              <p:cNvPr id="9" name="Group 44"/>
              <p:cNvGrpSpPr/>
              <p:nvPr/>
            </p:nvGrpSpPr>
            <p:grpSpPr>
              <a:xfrm>
                <a:off x="7391400" y="1676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39" name="Straight Connector 138"/>
                <p:cNvCxnSpPr>
                  <a:stCxn id="13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0" name="Group 162"/>
            <p:cNvGrpSpPr/>
            <p:nvPr/>
          </p:nvGrpSpPr>
          <p:grpSpPr>
            <a:xfrm>
              <a:off x="5257800" y="3236267"/>
              <a:ext cx="3124200" cy="2286000"/>
              <a:chOff x="5105400" y="3429000"/>
              <a:chExt cx="3124200" cy="2286000"/>
            </a:xfrm>
          </p:grpSpPr>
          <p:pic>
            <p:nvPicPr>
              <p:cNvPr id="144" name="Picture 8" descr="C:\Users\metzler\AppData\Local\Microsoft\Windows\Temporary Internet Files\Content.IE5\BOGIIUET\MCj04242360000[1]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05400" y="3429000"/>
                <a:ext cx="1219200" cy="1219200"/>
              </a:xfrm>
              <a:prstGeom prst="rect">
                <a:avLst/>
              </a:prstGeom>
              <a:noFill/>
            </p:spPr>
          </p:pic>
          <p:grpSp>
            <p:nvGrpSpPr>
              <p:cNvPr id="11" name="Group 44"/>
              <p:cNvGrpSpPr/>
              <p:nvPr/>
            </p:nvGrpSpPr>
            <p:grpSpPr>
              <a:xfrm>
                <a:off x="5410200" y="4724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47" name="Straight Connector 146"/>
                <p:cNvCxnSpPr>
                  <a:stCxn id="14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152" name="Picture 8" descr="C:\Users\metzler\AppData\Local\Microsoft\Windows\Temporary Internet Files\Content.IE5\BOGIIUET\MCj04242360000[1]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10400" y="3429000"/>
                <a:ext cx="1219200" cy="1219200"/>
              </a:xfrm>
              <a:prstGeom prst="rect">
                <a:avLst/>
              </a:prstGeom>
              <a:noFill/>
            </p:spPr>
          </p:pic>
          <p:grpSp>
            <p:nvGrpSpPr>
              <p:cNvPr id="12" name="Group 44"/>
              <p:cNvGrpSpPr/>
              <p:nvPr/>
            </p:nvGrpSpPr>
            <p:grpSpPr>
              <a:xfrm>
                <a:off x="7315200" y="47244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55" name="Straight Connector 154"/>
                <p:cNvCxnSpPr>
                  <a:stCxn id="154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60" name="TextBox 159"/>
            <p:cNvSpPr txBox="1"/>
            <p:nvPr/>
          </p:nvSpPr>
          <p:spPr>
            <a:xfrm>
              <a:off x="4724400" y="6091535"/>
              <a:ext cx="41910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Remote Collaborative Searching</a:t>
              </a:r>
              <a:endParaRPr lang="en-US" sz="1600" dirty="0"/>
            </a:p>
          </p:txBody>
        </p:sp>
      </p:grpSp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Search Scenarios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How do users interact with system?</a:t>
            </a:r>
          </a:p>
          <a:p>
            <a:pPr lvl="1"/>
            <a:r>
              <a:rPr lang="en-US" dirty="0" smtClean="0"/>
              <a:t>How do users interact with each other?</a:t>
            </a:r>
          </a:p>
          <a:p>
            <a:pPr lvl="1"/>
            <a:r>
              <a:rPr lang="en-US" dirty="0" smtClean="0"/>
              <a:t>How is data shared?</a:t>
            </a:r>
          </a:p>
          <a:p>
            <a:pPr lvl="1"/>
            <a:r>
              <a:rPr lang="en-US" dirty="0" smtClean="0"/>
              <a:t>What data persists across sessions?</a:t>
            </a:r>
          </a:p>
          <a:p>
            <a:r>
              <a:rPr lang="en-US" dirty="0" smtClean="0"/>
              <a:t>Very few commercial collaborative search systems</a:t>
            </a:r>
          </a:p>
          <a:p>
            <a:r>
              <a:rPr lang="en-US" dirty="0" smtClean="0"/>
              <a:t>Likely to see more of this type of system in the future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 hoc retrieval</a:t>
            </a:r>
          </a:p>
          <a:p>
            <a:pPr lvl="1"/>
            <a:r>
              <a:rPr lang="en-US" dirty="0" smtClean="0"/>
              <a:t>Document collections and information needs change with time</a:t>
            </a:r>
          </a:p>
          <a:p>
            <a:pPr lvl="1"/>
            <a:r>
              <a:rPr lang="en-US" dirty="0" smtClean="0"/>
              <a:t>Results returned when query is entered</a:t>
            </a:r>
          </a:p>
          <a:p>
            <a:r>
              <a:rPr lang="en-US" dirty="0" smtClean="0"/>
              <a:t>Document filtering</a:t>
            </a:r>
          </a:p>
          <a:p>
            <a:pPr lvl="1"/>
            <a:r>
              <a:rPr lang="en-US" dirty="0" smtClean="0"/>
              <a:t>Document collections change with time, but information needs are static (long-term)</a:t>
            </a:r>
          </a:p>
          <a:p>
            <a:pPr lvl="1"/>
            <a:r>
              <a:rPr lang="en-US" dirty="0" smtClean="0"/>
              <a:t>Long term information needs represented as a </a:t>
            </a:r>
            <a:r>
              <a:rPr lang="en-US" i="1" dirty="0" smtClean="0"/>
              <a:t>profile</a:t>
            </a:r>
            <a:endParaRPr lang="en-US" dirty="0" smtClean="0"/>
          </a:p>
          <a:p>
            <a:pPr lvl="1"/>
            <a:r>
              <a:rPr lang="en-US" dirty="0" smtClean="0"/>
              <a:t>Documents entering system that match the profile are delivered to the user via a </a:t>
            </a:r>
            <a:r>
              <a:rPr lang="en-US" i="1" dirty="0" smtClean="0"/>
              <a:t>push</a:t>
            </a:r>
            <a:r>
              <a:rPr lang="en-US" dirty="0" smtClean="0"/>
              <a:t> mechanism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Represents long term information needs</a:t>
            </a:r>
            <a:endParaRPr lang="en-US" dirty="0"/>
          </a:p>
          <a:p>
            <a:r>
              <a:rPr lang="en-US" dirty="0" smtClean="0"/>
              <a:t>Can be represented in different ways</a:t>
            </a:r>
          </a:p>
          <a:p>
            <a:pPr lvl="1"/>
            <a:r>
              <a:rPr lang="en-US" dirty="0" smtClean="0"/>
              <a:t>Boolean or keyword query</a:t>
            </a:r>
          </a:p>
          <a:p>
            <a:pPr lvl="1"/>
            <a:r>
              <a:rPr lang="en-US" dirty="0" smtClean="0"/>
              <a:t>Sets of relevant and non-relevant documents</a:t>
            </a:r>
          </a:p>
          <a:p>
            <a:pPr lvl="1"/>
            <a:r>
              <a:rPr lang="en-US" dirty="0" smtClean="0"/>
              <a:t>Relational constraints</a:t>
            </a:r>
          </a:p>
          <a:p>
            <a:pPr lvl="2"/>
            <a:r>
              <a:rPr lang="en-US" dirty="0" smtClean="0"/>
              <a:t>“published before 1990”</a:t>
            </a:r>
          </a:p>
          <a:p>
            <a:pPr lvl="2"/>
            <a:r>
              <a:rPr lang="en-US" dirty="0" smtClean="0"/>
              <a:t>“price in the $10-$25 range”</a:t>
            </a:r>
          </a:p>
          <a:p>
            <a:r>
              <a:rPr lang="en-US" dirty="0" smtClean="0"/>
              <a:t>Actual representation usually depends on underlying filtering model</a:t>
            </a:r>
          </a:p>
          <a:p>
            <a:r>
              <a:rPr lang="en-US" dirty="0" smtClean="0"/>
              <a:t>Can be static (static filtering) or updated over time (adaptive filtering)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6200" y="1975207"/>
            <a:ext cx="4343400" cy="3358793"/>
            <a:chOff x="152400" y="207902"/>
            <a:chExt cx="8686800" cy="6717609"/>
          </a:xfrm>
        </p:grpSpPr>
        <p:sp>
          <p:nvSpPr>
            <p:cNvPr id="6" name="TextBox 5"/>
            <p:cNvSpPr txBox="1"/>
            <p:nvPr/>
          </p:nvSpPr>
          <p:spPr>
            <a:xfrm>
              <a:off x="2514600" y="6248401"/>
              <a:ext cx="4038600" cy="67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Document Stream</a:t>
              </a:r>
              <a:endParaRPr lang="en-US" sz="1600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981200" y="4246502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3276600" y="4248090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5257800" y="4248090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7086600" y="4248090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000" y="5772089"/>
              <a:ext cx="1066800" cy="52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2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5772089"/>
              <a:ext cx="1066800" cy="52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3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5772089"/>
              <a:ext cx="1066800" cy="52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5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0400" y="5772089"/>
              <a:ext cx="1066800" cy="523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8</a:t>
              </a:r>
              <a:endParaRPr lang="en-US" sz="1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" y="2079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1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400" y="15795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2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2400" y="29511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3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30" name="Shape 29"/>
            <p:cNvCxnSpPr>
              <a:stCxn id="15" idx="0"/>
              <a:endCxn id="24" idx="3"/>
            </p:cNvCxnSpPr>
            <p:nvPr/>
          </p:nvCxnSpPr>
          <p:spPr>
            <a:xfrm rot="16200000" flipV="1">
              <a:off x="1447006" y="1923196"/>
              <a:ext cx="2249488" cy="2400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16" idx="0"/>
              <a:endCxn id="22" idx="3"/>
            </p:cNvCxnSpPr>
            <p:nvPr/>
          </p:nvCxnSpPr>
          <p:spPr>
            <a:xfrm rot="16200000" flipV="1">
              <a:off x="1751806" y="246796"/>
              <a:ext cx="3621088" cy="43815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28600" y="5713412"/>
              <a:ext cx="861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17" idx="0"/>
              <a:endCxn id="25" idx="3"/>
            </p:cNvCxnSpPr>
            <p:nvPr/>
          </p:nvCxnSpPr>
          <p:spPr>
            <a:xfrm rot="16200000" flipV="1">
              <a:off x="4037806" y="703996"/>
              <a:ext cx="877888" cy="6210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4686300" y="1975183"/>
            <a:ext cx="4381500" cy="3358803"/>
            <a:chOff x="152400" y="207902"/>
            <a:chExt cx="8763000" cy="6717605"/>
          </a:xfrm>
        </p:grpSpPr>
        <p:sp>
          <p:nvSpPr>
            <p:cNvPr id="27" name="TextBox 26"/>
            <p:cNvSpPr txBox="1"/>
            <p:nvPr/>
          </p:nvSpPr>
          <p:spPr>
            <a:xfrm>
              <a:off x="2514600" y="6248399"/>
              <a:ext cx="40386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Document Stream</a:t>
              </a:r>
              <a:endParaRPr lang="en-US" sz="1600" dirty="0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1981200" y="4246502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9" name="Flowchart: Document 28"/>
            <p:cNvSpPr/>
            <p:nvPr/>
          </p:nvSpPr>
          <p:spPr>
            <a:xfrm>
              <a:off x="3276600" y="4248090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257800" y="4248090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Flowchart: Document 32"/>
            <p:cNvSpPr/>
            <p:nvPr/>
          </p:nvSpPr>
          <p:spPr>
            <a:xfrm>
              <a:off x="7086600" y="4248090"/>
              <a:ext cx="990600" cy="838200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5000" y="5772089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2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00400" y="5772089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3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81600" y="5772089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5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0400" y="5772089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 </a:t>
              </a:r>
              <a:r>
                <a:rPr lang="en-US" sz="1100" dirty="0" smtClean="0"/>
                <a:t>= 8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400" y="2079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1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2400" y="15795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2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2400" y="29511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3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43" name="Shape 42"/>
            <p:cNvCxnSpPr>
              <a:stCxn id="29" idx="0"/>
              <a:endCxn id="41" idx="3"/>
            </p:cNvCxnSpPr>
            <p:nvPr/>
          </p:nvCxnSpPr>
          <p:spPr>
            <a:xfrm rot="16200000" flipV="1">
              <a:off x="1447006" y="1923196"/>
              <a:ext cx="2249488" cy="2400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31" idx="0"/>
              <a:endCxn id="38" idx="3"/>
            </p:cNvCxnSpPr>
            <p:nvPr/>
          </p:nvCxnSpPr>
          <p:spPr>
            <a:xfrm rot="16200000" flipV="1">
              <a:off x="1751806" y="246796"/>
              <a:ext cx="3621088" cy="43815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867400" y="2079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 1.1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6200" y="15795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 2.1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47" name="Shape 46"/>
            <p:cNvCxnSpPr>
              <a:stCxn id="33" idx="0"/>
              <a:endCxn id="46" idx="3"/>
            </p:cNvCxnSpPr>
            <p:nvPr/>
          </p:nvCxnSpPr>
          <p:spPr>
            <a:xfrm rot="16200000" flipV="1">
              <a:off x="5218906" y="1885096"/>
              <a:ext cx="2249488" cy="24765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696200" y="2951102"/>
              <a:ext cx="1219200" cy="838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Profile</a:t>
              </a:r>
              <a:br>
                <a:rPr lang="en-US" sz="1200" dirty="0" smtClean="0">
                  <a:solidFill>
                    <a:schemeClr val="dk1"/>
                  </a:solidFill>
                </a:rPr>
              </a:br>
              <a:r>
                <a:rPr lang="en-US" sz="1200" dirty="0" smtClean="0">
                  <a:solidFill>
                    <a:schemeClr val="dk1"/>
                  </a:solidFill>
                </a:rPr>
                <a:t>3.1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Shape 48"/>
            <p:cNvCxnSpPr>
              <a:stCxn id="33" idx="0"/>
              <a:endCxn id="42" idx="3"/>
            </p:cNvCxnSpPr>
            <p:nvPr/>
          </p:nvCxnSpPr>
          <p:spPr>
            <a:xfrm rot="16200000" flipV="1">
              <a:off x="4037806" y="703996"/>
              <a:ext cx="877888" cy="6210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28600" y="5713412"/>
              <a:ext cx="861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Filtering Scenarios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6300" y="56489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Static Filtering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505450" y="56489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Adaptive Filtering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fixed profile, how can we determine if an incoming document should be delivered?</a:t>
            </a:r>
          </a:p>
          <a:p>
            <a:r>
              <a:rPr lang="en-US" dirty="0" smtClean="0"/>
              <a:t>Treat as information retrieval problem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Language modeling</a:t>
            </a:r>
          </a:p>
          <a:p>
            <a:r>
              <a:rPr lang="en-US" dirty="0" smtClean="0"/>
              <a:t>Treat as supervised learning problem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Filtering with Language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Assume profile consists of </a:t>
            </a:r>
            <a:r>
              <a:rPr lang="en-US" i="1" dirty="0" smtClean="0"/>
              <a:t>K</a:t>
            </a:r>
            <a:r>
              <a:rPr lang="en-US" dirty="0" smtClean="0"/>
              <a:t> relevant documents (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), each with weight </a:t>
            </a:r>
            <a:r>
              <a:rPr lang="el-GR" i="1" dirty="0" smtClean="0"/>
              <a:t>α</a:t>
            </a:r>
            <a:r>
              <a:rPr lang="en-US" i="1" baseline="-25000" dirty="0" smtClean="0"/>
              <a:t>i</a:t>
            </a:r>
          </a:p>
          <a:p>
            <a:r>
              <a:rPr lang="en-US" dirty="0" smtClean="0"/>
              <a:t>Probability of a word given the profile is: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KL divergence between profile and document model is used as score: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–</a:t>
            </a:r>
            <a:r>
              <a:rPr lang="en-US" i="1" dirty="0" smtClean="0"/>
              <a:t>KL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||</a:t>
            </a:r>
            <a:r>
              <a:rPr lang="en-US" i="1" dirty="0" smtClean="0"/>
              <a:t>D</a:t>
            </a:r>
            <a:r>
              <a:rPr lang="en-US" dirty="0" smtClean="0"/>
              <a:t>) ≥ </a:t>
            </a:r>
            <a:r>
              <a:rPr lang="el-GR" dirty="0" smtClean="0"/>
              <a:t>θ</a:t>
            </a:r>
            <a:r>
              <a:rPr lang="en-US" dirty="0" smtClean="0"/>
              <a:t>, then deliver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Threshold (</a:t>
            </a:r>
            <a:r>
              <a:rPr lang="el-GR" dirty="0" smtClean="0"/>
              <a:t>θ</a:t>
            </a:r>
            <a:r>
              <a:rPr lang="en-US" dirty="0" smtClean="0"/>
              <a:t>) can be optimized for some metric</a:t>
            </a:r>
            <a:endParaRPr lang="en-US" dirty="0"/>
          </a:p>
        </p:txBody>
      </p:sp>
      <p:pic>
        <p:nvPicPr>
          <p:cNvPr id="1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5442" y="2743198"/>
            <a:ext cx="4293115" cy="762002"/>
          </a:xfrm>
          <a:prstGeom prst="rect">
            <a:avLst/>
          </a:prstGeom>
          <a:noFill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639" y="4293106"/>
            <a:ext cx="7188721" cy="583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adaptive filtering, profiles are dynamic</a:t>
            </a:r>
          </a:p>
          <a:p>
            <a:r>
              <a:rPr lang="en-US" dirty="0" smtClean="0"/>
              <a:t>How can profiles change?</a:t>
            </a:r>
          </a:p>
          <a:p>
            <a:pPr lvl="1"/>
            <a:r>
              <a:rPr lang="en-US" dirty="0" smtClean="0"/>
              <a:t>User can explicitly update the profile</a:t>
            </a:r>
          </a:p>
          <a:p>
            <a:pPr lvl="1"/>
            <a:r>
              <a:rPr lang="en-US" dirty="0" smtClean="0"/>
              <a:t>User can provide (relevance) feedback about the documents delivered to the profile</a:t>
            </a:r>
          </a:p>
          <a:p>
            <a:pPr lvl="1"/>
            <a:r>
              <a:rPr lang="en-US" dirty="0" smtClean="0"/>
              <a:t>Implicit user behavior can be captured and used to update the profile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Filtering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Rocchio</a:t>
            </a:r>
          </a:p>
          <a:p>
            <a:pPr lvl="1"/>
            <a:r>
              <a:rPr lang="en-US" dirty="0" smtClean="0"/>
              <a:t>Profiles treated as vectors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Relevance-based language models</a:t>
            </a:r>
          </a:p>
          <a:p>
            <a:pPr lvl="1"/>
            <a:r>
              <a:rPr lang="en-US" dirty="0" smtClean="0"/>
              <a:t>Profiles treated as language models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2819400"/>
            <a:ext cx="6222503" cy="685802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701" y="4800600"/>
            <a:ext cx="5231901" cy="1498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Filtering Models</a:t>
            </a:r>
            <a:endParaRPr lang="en-US" dirty="0"/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446" y="2438400"/>
            <a:ext cx="7975107" cy="157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Search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tags</a:t>
            </a:r>
          </a:p>
          <a:p>
            <a:r>
              <a:rPr lang="en-US" dirty="0" smtClean="0"/>
              <a:t>Searching within communities</a:t>
            </a:r>
          </a:p>
          <a:p>
            <a:r>
              <a:rPr lang="en-US" dirty="0" smtClean="0"/>
              <a:t>Adaptive filtering</a:t>
            </a:r>
          </a:p>
          <a:p>
            <a:r>
              <a:rPr lang="en-US" dirty="0" smtClean="0"/>
              <a:t>Recommender systems</a:t>
            </a:r>
          </a:p>
          <a:p>
            <a:r>
              <a:rPr lang="en-US" dirty="0" smtClean="0"/>
              <a:t>Peer-to-peer and </a:t>
            </a:r>
            <a:r>
              <a:rPr lang="en-US" dirty="0" err="1" smtClean="0"/>
              <a:t>metasearch</a:t>
            </a: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Filtering with Millions of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filtering systems</a:t>
            </a:r>
          </a:p>
          <a:p>
            <a:pPr lvl="1"/>
            <a:r>
              <a:rPr lang="en-US" dirty="0" smtClean="0"/>
              <a:t>May have thousands or even millions of profiles</a:t>
            </a:r>
          </a:p>
          <a:p>
            <a:pPr lvl="1"/>
            <a:r>
              <a:rPr lang="en-US" dirty="0" smtClean="0"/>
              <a:t>Many new documents will enter the system daily</a:t>
            </a:r>
          </a:p>
          <a:p>
            <a:r>
              <a:rPr lang="en-US" dirty="0" smtClean="0"/>
              <a:t>How to efficiently filter in such a system?</a:t>
            </a:r>
          </a:p>
          <a:p>
            <a:pPr lvl="1"/>
            <a:r>
              <a:rPr lang="en-US" dirty="0" smtClean="0"/>
              <a:t>Most profiles are represented as text or a set of features</a:t>
            </a:r>
          </a:p>
          <a:p>
            <a:pPr lvl="1"/>
            <a:r>
              <a:rPr lang="en-US" dirty="0" smtClean="0"/>
              <a:t>Build an inverted index for the profiles</a:t>
            </a:r>
          </a:p>
          <a:p>
            <a:pPr lvl="1"/>
            <a:r>
              <a:rPr lang="en-US" dirty="0" smtClean="0"/>
              <a:t>Distill incoming documents as “queries” and run against index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Filtering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“good” depends on the purpose of the underlying filtering 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Generic filtering evaluation measure:</a:t>
            </a:r>
          </a:p>
          <a:p>
            <a:endParaRPr lang="en-US" dirty="0" smtClean="0"/>
          </a:p>
          <a:p>
            <a:r>
              <a:rPr lang="el-GR" dirty="0" smtClean="0"/>
              <a:t>α</a:t>
            </a:r>
            <a:r>
              <a:rPr lang="en-US" dirty="0" smtClean="0"/>
              <a:t> = 2, </a:t>
            </a:r>
            <a:r>
              <a:rPr lang="el-GR" dirty="0" smtClean="0"/>
              <a:t>β</a:t>
            </a:r>
            <a:r>
              <a:rPr lang="en-US" dirty="0" smtClean="0"/>
              <a:t> = 0, </a:t>
            </a:r>
            <a:r>
              <a:rPr lang="el-GR" dirty="0" smtClean="0"/>
              <a:t>δ</a:t>
            </a:r>
            <a:r>
              <a:rPr lang="en-US" dirty="0" smtClean="0"/>
              <a:t> = -1, and </a:t>
            </a:r>
            <a:r>
              <a:rPr lang="el-GR" dirty="0" smtClean="0"/>
              <a:t>γ</a:t>
            </a:r>
            <a:r>
              <a:rPr lang="en-US" dirty="0" smtClean="0"/>
              <a:t> = 0 is widely used</a:t>
            </a:r>
          </a:p>
        </p:txBody>
      </p:sp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195" y="4850892"/>
            <a:ext cx="4419608" cy="254508"/>
          </a:xfrm>
          <a:prstGeom prst="rect">
            <a:avLst/>
          </a:prstGeom>
          <a:noFill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594" y="2845306"/>
            <a:ext cx="4876810" cy="964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static and adaptive filtering, users and their profiles are assumed to be independent of each other</a:t>
            </a:r>
          </a:p>
          <a:p>
            <a:r>
              <a:rPr lang="en-US" dirty="0" smtClean="0"/>
              <a:t>Similar users are likely to have similar preferences</a:t>
            </a:r>
          </a:p>
          <a:p>
            <a:r>
              <a:rPr lang="en-US" i="1" dirty="0" smtClean="0"/>
              <a:t>Collaborative filtering</a:t>
            </a:r>
            <a:r>
              <a:rPr lang="en-US" dirty="0" smtClean="0"/>
              <a:t> exploits relationships between users to improve how items (documents) are matched to users (profiles)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Recommender systems recommend items that a user may be interested in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Amazon.com</a:t>
            </a:r>
          </a:p>
          <a:p>
            <a:pPr lvl="1"/>
            <a:r>
              <a:rPr lang="en-US" dirty="0" err="1" smtClean="0"/>
              <a:t>NetFlix</a:t>
            </a:r>
            <a:endParaRPr lang="en-US" dirty="0" smtClean="0"/>
          </a:p>
          <a:p>
            <a:r>
              <a:rPr lang="en-US" dirty="0" smtClean="0"/>
              <a:t>Recommender systems use collaborative filtering to recommend items to users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(user, item, rating) </a:t>
            </a:r>
            <a:r>
              <a:rPr lang="en-US" dirty="0" err="1" smtClean="0"/>
              <a:t>tuples</a:t>
            </a:r>
            <a:r>
              <a:rPr lang="en-US" dirty="0" smtClean="0"/>
              <a:t> for items that the user has explicitly rated</a:t>
            </a:r>
          </a:p>
          <a:p>
            <a:pPr lvl="1"/>
            <a:r>
              <a:rPr lang="en-US" dirty="0" smtClean="0"/>
              <a:t>Typically represented as a user-item matrix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(user, item, rating) </a:t>
            </a:r>
            <a:r>
              <a:rPr lang="en-US" dirty="0" err="1" smtClean="0"/>
              <a:t>tuples</a:t>
            </a:r>
            <a:r>
              <a:rPr lang="en-US" dirty="0" smtClean="0"/>
              <a:t> for items that the user has not rated</a:t>
            </a:r>
          </a:p>
          <a:p>
            <a:pPr lvl="1"/>
            <a:r>
              <a:rPr lang="en-US" dirty="0" smtClean="0"/>
              <a:t>Can be thought of as filling in the missing entries of the user-item matrix</a:t>
            </a:r>
          </a:p>
          <a:p>
            <a:r>
              <a:rPr lang="en-US" dirty="0" smtClean="0"/>
              <a:t>Most algorithms infer missing ratings based on the ratings of similar users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>
            <a:grpSpLocks noChangeAspect="1"/>
          </p:cNvGrpSpPr>
          <p:nvPr/>
        </p:nvGrpSpPr>
        <p:grpSpPr>
          <a:xfrm>
            <a:off x="1143000" y="1447800"/>
            <a:ext cx="6858000" cy="5143499"/>
            <a:chOff x="0" y="0"/>
            <a:chExt cx="9144000" cy="6858000"/>
          </a:xfrm>
        </p:grpSpPr>
        <p:sp>
          <p:nvSpPr>
            <p:cNvPr id="266" name="Rectangle 26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25"/>
            <p:cNvGrpSpPr/>
            <p:nvPr/>
          </p:nvGrpSpPr>
          <p:grpSpPr>
            <a:xfrm>
              <a:off x="7696200" y="3352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>
                  <a:stCxn id="4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5" name="Oval Callout 124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4" name="Group 126"/>
            <p:cNvGrpSpPr/>
            <p:nvPr/>
          </p:nvGrpSpPr>
          <p:grpSpPr>
            <a:xfrm>
              <a:off x="1600200" y="1219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9" name="Oval Callout 128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6" name="Group 135"/>
            <p:cNvGrpSpPr/>
            <p:nvPr/>
          </p:nvGrpSpPr>
          <p:grpSpPr>
            <a:xfrm>
              <a:off x="2819400" y="1295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9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38" name="Oval Callout 137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8" name="Group 144"/>
            <p:cNvGrpSpPr/>
            <p:nvPr/>
          </p:nvGrpSpPr>
          <p:grpSpPr>
            <a:xfrm>
              <a:off x="762000" y="2590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stCxn id="14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7" name="Oval Callout 146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0" name="Group 153"/>
            <p:cNvGrpSpPr/>
            <p:nvPr/>
          </p:nvGrpSpPr>
          <p:grpSpPr>
            <a:xfrm>
              <a:off x="7315200" y="5105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56" name="Oval Callout 155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2" name="Group 162"/>
            <p:cNvGrpSpPr/>
            <p:nvPr/>
          </p:nvGrpSpPr>
          <p:grpSpPr>
            <a:xfrm>
              <a:off x="6400800" y="4114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/>
                <p:cNvCxnSpPr>
                  <a:stCxn id="16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5" name="Oval Callout 164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Group 171"/>
            <p:cNvGrpSpPr/>
            <p:nvPr/>
          </p:nvGrpSpPr>
          <p:grpSpPr>
            <a:xfrm>
              <a:off x="5410200" y="51816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6" name="Straight Connector 175"/>
                <p:cNvCxnSpPr>
                  <a:stCxn id="175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74" name="Oval Callout 173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6" name="Group 180"/>
            <p:cNvGrpSpPr/>
            <p:nvPr/>
          </p:nvGrpSpPr>
          <p:grpSpPr>
            <a:xfrm>
              <a:off x="5410200" y="3581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5" name="Straight Connector 184"/>
                <p:cNvCxnSpPr>
                  <a:stCxn id="184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83" name="Oval Callout 182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18" name="Group 189"/>
            <p:cNvGrpSpPr/>
            <p:nvPr/>
          </p:nvGrpSpPr>
          <p:grpSpPr>
            <a:xfrm>
              <a:off x="3276600" y="2743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92" name="Oval Callout 191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0" name="Group 198"/>
            <p:cNvGrpSpPr/>
            <p:nvPr/>
          </p:nvGrpSpPr>
          <p:grpSpPr>
            <a:xfrm>
              <a:off x="6553200" y="26670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Straight Connector 202"/>
                <p:cNvCxnSpPr>
                  <a:stCxn id="202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01" name="Oval Callout 200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2" name="Group 207"/>
            <p:cNvGrpSpPr/>
            <p:nvPr/>
          </p:nvGrpSpPr>
          <p:grpSpPr>
            <a:xfrm>
              <a:off x="1981200" y="28956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3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/>
                <p:cNvCxnSpPr>
                  <a:stCxn id="211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0" name="Oval Callout 209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Group 216"/>
            <p:cNvGrpSpPr/>
            <p:nvPr/>
          </p:nvGrpSpPr>
          <p:grpSpPr>
            <a:xfrm>
              <a:off x="1219200" y="5257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>
                  <a:stCxn id="22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9" name="Oval Callout 218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34"/>
            <p:cNvGrpSpPr/>
            <p:nvPr/>
          </p:nvGrpSpPr>
          <p:grpSpPr>
            <a:xfrm>
              <a:off x="6019800" y="533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38"/>
                <p:cNvCxnSpPr>
                  <a:stCxn id="23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37" name="Oval Callout 236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8" name="Group 243"/>
            <p:cNvGrpSpPr/>
            <p:nvPr/>
          </p:nvGrpSpPr>
          <p:grpSpPr>
            <a:xfrm>
              <a:off x="6705600" y="838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9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/>
                <p:cNvCxnSpPr>
                  <a:stCxn id="24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46" name="Oval Callout 245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58" name="Title 3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using User Clusters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can be used to find groups of similar users</a:t>
            </a:r>
          </a:p>
          <a:p>
            <a:r>
              <a:rPr lang="en-US" dirty="0" smtClean="0"/>
              <a:t>Measure user/user similarity using rating correlation: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average rating of other users within the same cluster to rate unseen items:</a:t>
            </a:r>
          </a:p>
        </p:txBody>
      </p:sp>
      <p:pic>
        <p:nvPicPr>
          <p:cNvPr id="13" name="Content Placeholder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395" y="5841490"/>
            <a:ext cx="4267208" cy="711710"/>
          </a:xfrm>
          <a:prstGeom prst="rect">
            <a:avLst/>
          </a:prstGeom>
          <a:noFill/>
        </p:spPr>
      </p:pic>
      <p:pic>
        <p:nvPicPr>
          <p:cNvPr id="14" name="Content Placeholder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1748" y="3759706"/>
            <a:ext cx="5460503" cy="888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1143000" y="1447800"/>
            <a:ext cx="6858000" cy="5143500"/>
            <a:chOff x="0" y="0"/>
            <a:chExt cx="9144000" cy="6858000"/>
          </a:xfrm>
        </p:grpSpPr>
        <p:sp>
          <p:nvSpPr>
            <p:cNvPr id="266" name="Rectangle 26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25"/>
            <p:cNvGrpSpPr/>
            <p:nvPr/>
          </p:nvGrpSpPr>
          <p:grpSpPr>
            <a:xfrm>
              <a:off x="7696200" y="3352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>
                  <a:stCxn id="4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5" name="Oval Callout 124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4" name="Group 126"/>
            <p:cNvGrpSpPr/>
            <p:nvPr/>
          </p:nvGrpSpPr>
          <p:grpSpPr>
            <a:xfrm>
              <a:off x="1600200" y="1219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9" name="Oval Callout 128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6" name="Group 135"/>
            <p:cNvGrpSpPr/>
            <p:nvPr/>
          </p:nvGrpSpPr>
          <p:grpSpPr>
            <a:xfrm>
              <a:off x="2819400" y="1295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9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38" name="Oval Callout 137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8" name="Group 144"/>
            <p:cNvGrpSpPr/>
            <p:nvPr/>
          </p:nvGrpSpPr>
          <p:grpSpPr>
            <a:xfrm>
              <a:off x="762000" y="2590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stCxn id="14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7" name="Oval Callout 146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0" name="Group 153"/>
            <p:cNvGrpSpPr/>
            <p:nvPr/>
          </p:nvGrpSpPr>
          <p:grpSpPr>
            <a:xfrm>
              <a:off x="7315200" y="5105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56" name="Oval Callout 155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2" name="Group 162"/>
            <p:cNvGrpSpPr/>
            <p:nvPr/>
          </p:nvGrpSpPr>
          <p:grpSpPr>
            <a:xfrm>
              <a:off x="6400800" y="4114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/>
                <p:cNvCxnSpPr>
                  <a:stCxn id="16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5" name="Oval Callout 164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Group 171"/>
            <p:cNvGrpSpPr/>
            <p:nvPr/>
          </p:nvGrpSpPr>
          <p:grpSpPr>
            <a:xfrm>
              <a:off x="5410200" y="51816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6" name="Straight Connector 175"/>
                <p:cNvCxnSpPr>
                  <a:stCxn id="175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74" name="Oval Callout 173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6" name="Group 180"/>
            <p:cNvGrpSpPr/>
            <p:nvPr/>
          </p:nvGrpSpPr>
          <p:grpSpPr>
            <a:xfrm>
              <a:off x="5410200" y="3581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5" name="Straight Connector 184"/>
                <p:cNvCxnSpPr>
                  <a:stCxn id="184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83" name="Oval Callout 182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18" name="Group 189"/>
            <p:cNvGrpSpPr/>
            <p:nvPr/>
          </p:nvGrpSpPr>
          <p:grpSpPr>
            <a:xfrm>
              <a:off x="3276600" y="2743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92" name="Oval Callout 191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0" name="Group 198"/>
            <p:cNvGrpSpPr/>
            <p:nvPr/>
          </p:nvGrpSpPr>
          <p:grpSpPr>
            <a:xfrm>
              <a:off x="6553200" y="26670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Straight Connector 202"/>
                <p:cNvCxnSpPr>
                  <a:stCxn id="202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01" name="Oval Callout 200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2" name="Group 207"/>
            <p:cNvGrpSpPr/>
            <p:nvPr/>
          </p:nvGrpSpPr>
          <p:grpSpPr>
            <a:xfrm>
              <a:off x="1981200" y="28956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3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/>
                <p:cNvCxnSpPr>
                  <a:stCxn id="211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0" name="Oval Callout 209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Group 216"/>
            <p:cNvGrpSpPr/>
            <p:nvPr/>
          </p:nvGrpSpPr>
          <p:grpSpPr>
            <a:xfrm>
              <a:off x="1219200" y="5257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>
                  <a:stCxn id="22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9" name="Oval Callout 218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34"/>
            <p:cNvGrpSpPr/>
            <p:nvPr/>
          </p:nvGrpSpPr>
          <p:grpSpPr>
            <a:xfrm>
              <a:off x="6019800" y="533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38"/>
                <p:cNvCxnSpPr>
                  <a:stCxn id="23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37" name="Oval Callout 236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8" name="Group 243"/>
            <p:cNvGrpSpPr/>
            <p:nvPr/>
          </p:nvGrpSpPr>
          <p:grpSpPr>
            <a:xfrm>
              <a:off x="6705600" y="838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9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/>
                <p:cNvCxnSpPr>
                  <a:stCxn id="24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46" name="Oval Callout 245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2" name="Rounded Rectangle 261"/>
            <p:cNvSpPr/>
            <p:nvPr/>
          </p:nvSpPr>
          <p:spPr>
            <a:xfrm>
              <a:off x="5562600" y="457200"/>
              <a:ext cx="2590800" cy="1828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533400" y="1143000"/>
              <a:ext cx="3886200" cy="3200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5181600" y="2590800"/>
              <a:ext cx="3505200" cy="40386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838200" y="5181600"/>
              <a:ext cx="1524000" cy="1524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85800" y="122938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638800" y="54358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334000" y="275338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</a:t>
              </a:r>
              <a:endParaRPr lang="en-US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38200" y="518160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</a:t>
              </a:r>
              <a:endParaRPr lang="en-US" dirty="0"/>
            </a:p>
          </p:txBody>
        </p:sp>
      </p:grpSp>
      <p:sp>
        <p:nvSpPr>
          <p:cNvPr id="145" name="Title 1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Cluster-Based Collaborative Filtering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6"/>
          <p:cNvGrpSpPr>
            <a:grpSpLocks noChangeAspect="1"/>
          </p:cNvGrpSpPr>
          <p:nvPr/>
        </p:nvGrpSpPr>
        <p:grpSpPr>
          <a:xfrm>
            <a:off x="1143000" y="1447800"/>
            <a:ext cx="6858000" cy="5143500"/>
            <a:chOff x="0" y="0"/>
            <a:chExt cx="9144000" cy="6858000"/>
          </a:xfrm>
        </p:grpSpPr>
        <p:sp>
          <p:nvSpPr>
            <p:cNvPr id="266" name="Rectangle 26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25"/>
            <p:cNvGrpSpPr/>
            <p:nvPr/>
          </p:nvGrpSpPr>
          <p:grpSpPr>
            <a:xfrm>
              <a:off x="7696200" y="3352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>
                  <a:stCxn id="4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5" name="Oval Callout 124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5" name="Group 126"/>
            <p:cNvGrpSpPr/>
            <p:nvPr/>
          </p:nvGrpSpPr>
          <p:grpSpPr>
            <a:xfrm>
              <a:off x="1600200" y="1219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9" name="Oval Callout 128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7" name="Group 135"/>
            <p:cNvGrpSpPr/>
            <p:nvPr/>
          </p:nvGrpSpPr>
          <p:grpSpPr>
            <a:xfrm>
              <a:off x="2819400" y="1295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9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38" name="Oval Callout 137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9" name="Group 144"/>
            <p:cNvGrpSpPr/>
            <p:nvPr/>
          </p:nvGrpSpPr>
          <p:grpSpPr>
            <a:xfrm>
              <a:off x="762000" y="2590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stCxn id="14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47" name="Oval Callout 146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1" name="Group 153"/>
            <p:cNvGrpSpPr/>
            <p:nvPr/>
          </p:nvGrpSpPr>
          <p:grpSpPr>
            <a:xfrm>
              <a:off x="7315200" y="5105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56" name="Oval Callout 155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3" name="Group 162"/>
            <p:cNvGrpSpPr/>
            <p:nvPr/>
          </p:nvGrpSpPr>
          <p:grpSpPr>
            <a:xfrm>
              <a:off x="6400800" y="4114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/>
                <p:cNvCxnSpPr>
                  <a:stCxn id="166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5" name="Oval Callout 164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4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71"/>
            <p:cNvGrpSpPr/>
            <p:nvPr/>
          </p:nvGrpSpPr>
          <p:grpSpPr>
            <a:xfrm>
              <a:off x="5410200" y="51816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6" name="Straight Connector 175"/>
                <p:cNvCxnSpPr>
                  <a:stCxn id="175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74" name="Oval Callout 173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17" name="Group 180"/>
            <p:cNvGrpSpPr/>
            <p:nvPr/>
          </p:nvGrpSpPr>
          <p:grpSpPr>
            <a:xfrm>
              <a:off x="5410200" y="3581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5" name="Straight Connector 184"/>
                <p:cNvCxnSpPr>
                  <a:stCxn id="184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83" name="Oval Callout 182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19" name="Group 189"/>
            <p:cNvGrpSpPr/>
            <p:nvPr/>
          </p:nvGrpSpPr>
          <p:grpSpPr>
            <a:xfrm>
              <a:off x="3276600" y="2743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0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92" name="Oval Callout 191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1" name="Group 198"/>
            <p:cNvGrpSpPr/>
            <p:nvPr/>
          </p:nvGrpSpPr>
          <p:grpSpPr>
            <a:xfrm>
              <a:off x="6553200" y="26670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2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Straight Connector 202"/>
                <p:cNvCxnSpPr>
                  <a:stCxn id="202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01" name="Oval Callout 200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07"/>
            <p:cNvGrpSpPr/>
            <p:nvPr/>
          </p:nvGrpSpPr>
          <p:grpSpPr>
            <a:xfrm>
              <a:off x="1981200" y="28956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/>
                <p:cNvCxnSpPr>
                  <a:stCxn id="211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0" name="Oval Callout 209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Group 216"/>
            <p:cNvGrpSpPr/>
            <p:nvPr/>
          </p:nvGrpSpPr>
          <p:grpSpPr>
            <a:xfrm>
              <a:off x="1219200" y="52578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1" name="Straight Connector 220"/>
                <p:cNvCxnSpPr>
                  <a:stCxn id="220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9" name="Oval Callout 218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3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" name="Group 234"/>
            <p:cNvGrpSpPr/>
            <p:nvPr/>
          </p:nvGrpSpPr>
          <p:grpSpPr>
            <a:xfrm>
              <a:off x="6019800" y="5334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9" name="Straight Connector 238"/>
                <p:cNvCxnSpPr>
                  <a:stCxn id="238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37" name="Oval Callout 236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9" name="Group 243"/>
            <p:cNvGrpSpPr/>
            <p:nvPr/>
          </p:nvGrpSpPr>
          <p:grpSpPr>
            <a:xfrm>
              <a:off x="6705600" y="838200"/>
              <a:ext cx="914400" cy="1295400"/>
              <a:chOff x="2971800" y="4343400"/>
              <a:chExt cx="914400" cy="12954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0" name="Group 44"/>
              <p:cNvGrpSpPr/>
              <p:nvPr/>
            </p:nvGrpSpPr>
            <p:grpSpPr>
              <a:xfrm>
                <a:off x="2971800" y="4648200"/>
                <a:ext cx="609600" cy="990600"/>
                <a:chOff x="2667000" y="2971799"/>
                <a:chExt cx="609600" cy="990600"/>
              </a:xfrm>
            </p:grpSpPr>
            <p:sp>
              <p:nvSpPr>
                <p:cNvPr id="247" name="Oval 246"/>
                <p:cNvSpPr/>
                <p:nvPr/>
              </p:nvSpPr>
              <p:spPr>
                <a:xfrm>
                  <a:off x="2819400" y="2971799"/>
                  <a:ext cx="304800" cy="304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/>
                <p:cNvCxnSpPr>
                  <a:stCxn id="247" idx="4"/>
                </p:cNvCxnSpPr>
                <p:nvPr/>
              </p:nvCxnSpPr>
              <p:spPr>
                <a:xfrm rot="5400000">
                  <a:off x="2780506" y="3467099"/>
                  <a:ext cx="381794" cy="794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27051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rot="16200000" flipH="1">
                  <a:off x="2933700" y="36956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rot="10800000" flipV="1">
                  <a:off x="2971800" y="3276599"/>
                  <a:ext cx="304800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667000" y="3276599"/>
                  <a:ext cx="304801" cy="228600"/>
                </a:xfrm>
                <a:prstGeom prst="lin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46" name="Oval Callout 245"/>
              <p:cNvSpPr/>
              <p:nvPr/>
            </p:nvSpPr>
            <p:spPr>
              <a:xfrm>
                <a:off x="3352800" y="4343400"/>
                <a:ext cx="533400" cy="304800"/>
              </a:xfrm>
              <a:prstGeom prst="wedgeEllipse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2" name="Rounded Rectangle 261"/>
            <p:cNvSpPr/>
            <p:nvPr/>
          </p:nvSpPr>
          <p:spPr>
            <a:xfrm>
              <a:off x="5562600" y="457200"/>
              <a:ext cx="2590800" cy="18288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533400" y="1143000"/>
              <a:ext cx="3886200" cy="3200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5181600" y="2590800"/>
              <a:ext cx="3505200" cy="40386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838200" y="5181600"/>
              <a:ext cx="1524000" cy="1524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85800" y="122938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638800" y="54358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334000" y="275338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</a:t>
              </a:r>
              <a:endParaRPr lang="en-US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38200" y="5181600"/>
              <a:ext cx="4572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D</a:t>
              </a:r>
              <a:endParaRPr lang="en-US" dirty="0"/>
            </a:p>
          </p:txBody>
        </p:sp>
      </p:grpSp>
      <p:sp>
        <p:nvSpPr>
          <p:cNvPr id="145" name="Title 1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Cluster-Based Collaborative Filtering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using Nearest Neighbors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also infer ratings based on nearest neighbors</a:t>
            </a:r>
          </a:p>
          <a:p>
            <a:r>
              <a:rPr lang="en-US" dirty="0" smtClean="0"/>
              <a:t>Similar to </a:t>
            </a:r>
            <a:r>
              <a:rPr lang="en-US" i="1" dirty="0" smtClean="0"/>
              <a:t>K</a:t>
            </a:r>
            <a:r>
              <a:rPr lang="en-US" dirty="0" smtClean="0"/>
              <a:t>-nearest neighbors clustering</a:t>
            </a:r>
          </a:p>
          <a:p>
            <a:r>
              <a:rPr lang="en-US" dirty="0" smtClean="0"/>
              <a:t>Weight ratings of nearest neighbor according to similarity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to use (rating - average rating) because ratings are relative, not absolute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15478" y="3886200"/>
            <a:ext cx="7113042" cy="71176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Tags and Manual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Then: Library card catalogs</a:t>
            </a:r>
          </a:p>
          <a:p>
            <a:pPr lvl="1"/>
            <a:r>
              <a:rPr lang="en-US" dirty="0" smtClean="0"/>
              <a:t>Indexing terms chosen with search in mind</a:t>
            </a:r>
          </a:p>
          <a:p>
            <a:pPr lvl="1"/>
            <a:r>
              <a:rPr lang="en-US" dirty="0" smtClean="0"/>
              <a:t>Experts generate indexing terms</a:t>
            </a:r>
          </a:p>
          <a:p>
            <a:pPr lvl="1"/>
            <a:r>
              <a:rPr lang="en-US" dirty="0" smtClean="0"/>
              <a:t>Terms are very high quality</a:t>
            </a:r>
          </a:p>
          <a:p>
            <a:pPr lvl="1"/>
            <a:r>
              <a:rPr lang="en-US" dirty="0" smtClean="0"/>
              <a:t>Terms chosen from controlled vocabulary</a:t>
            </a:r>
          </a:p>
          <a:p>
            <a:r>
              <a:rPr lang="en-US" dirty="0" smtClean="0"/>
              <a:t>Now: Social media tagging</a:t>
            </a:r>
          </a:p>
          <a:p>
            <a:pPr lvl="1"/>
            <a:r>
              <a:rPr lang="en-US" dirty="0" smtClean="0"/>
              <a:t>Tags not always chosen with search in mind</a:t>
            </a:r>
          </a:p>
          <a:p>
            <a:pPr lvl="1"/>
            <a:r>
              <a:rPr lang="en-US" dirty="0" smtClean="0"/>
              <a:t>Users generate tags</a:t>
            </a:r>
          </a:p>
          <a:p>
            <a:pPr lvl="1"/>
            <a:r>
              <a:rPr lang="en-US" dirty="0" smtClean="0"/>
              <a:t>Tags can be noisy or even incorrect</a:t>
            </a:r>
          </a:p>
          <a:p>
            <a:pPr lvl="1"/>
            <a:r>
              <a:rPr lang="en-US" dirty="0" smtClean="0"/>
              <a:t>Tags chosen from </a:t>
            </a:r>
            <a:r>
              <a:rPr lang="en-US" i="1" dirty="0" err="1" smtClean="0"/>
              <a:t>folksonomies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Collaborative Filtering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metrics, such as precision are too strict for evaluating recommender systems</a:t>
            </a:r>
          </a:p>
          <a:p>
            <a:r>
              <a:rPr lang="en-US" dirty="0" smtClean="0"/>
              <a:t>Want to quantify how different predicted rating are from actual ratings</a:t>
            </a:r>
          </a:p>
          <a:p>
            <a:pPr lvl="1"/>
            <a:r>
              <a:rPr lang="en-US" dirty="0" smtClean="0"/>
              <a:t>Absolute 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Mean squared error</a:t>
            </a:r>
            <a:endParaRPr lang="en-US" dirty="0"/>
          </a:p>
        </p:txBody>
      </p:sp>
      <p:pic>
        <p:nvPicPr>
          <p:cNvPr id="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795" y="4419598"/>
            <a:ext cx="3962408" cy="685802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349" y="5715000"/>
            <a:ext cx="4241300" cy="685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distributed search?</a:t>
            </a:r>
          </a:p>
          <a:p>
            <a:pPr lvl="1"/>
            <a:r>
              <a:rPr lang="en-US" dirty="0" smtClean="0"/>
              <a:t>Searching over networks or communities of nodes</a:t>
            </a:r>
          </a:p>
          <a:p>
            <a:pPr lvl="1"/>
            <a:r>
              <a:rPr lang="en-US" dirty="0" smtClean="0"/>
              <a:t>Each node contains some searchable data</a:t>
            </a:r>
          </a:p>
          <a:p>
            <a:r>
              <a:rPr lang="en-US" dirty="0" smtClean="0"/>
              <a:t>Distributed search applications</a:t>
            </a:r>
          </a:p>
          <a:p>
            <a:pPr lvl="1"/>
            <a:r>
              <a:rPr lang="en-US" dirty="0" err="1" smtClean="0"/>
              <a:t>Metasearch</a:t>
            </a:r>
            <a:endParaRPr lang="en-US" dirty="0" smtClean="0"/>
          </a:p>
          <a:p>
            <a:pPr lvl="2"/>
            <a:r>
              <a:rPr lang="en-US" dirty="0" smtClean="0"/>
              <a:t>Node: search engines</a:t>
            </a:r>
          </a:p>
          <a:p>
            <a:pPr lvl="2"/>
            <a:r>
              <a:rPr lang="en-US" dirty="0" smtClean="0"/>
              <a:t>Data: index</a:t>
            </a:r>
          </a:p>
          <a:p>
            <a:pPr lvl="1"/>
            <a:r>
              <a:rPr lang="en-US" dirty="0" smtClean="0"/>
              <a:t>Peer-to-peer (P2P)</a:t>
            </a:r>
          </a:p>
          <a:p>
            <a:pPr lvl="2"/>
            <a:r>
              <a:rPr lang="en-US" dirty="0" smtClean="0"/>
              <a:t>Node: user machines</a:t>
            </a:r>
          </a:p>
          <a:p>
            <a:pPr lvl="2"/>
            <a:r>
              <a:rPr lang="en-US" dirty="0" smtClean="0"/>
              <a:t>Data: index, files, etc.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How is a node represented?</a:t>
            </a:r>
          </a:p>
          <a:p>
            <a:r>
              <a:rPr lang="en-US" dirty="0" smtClean="0"/>
              <a:t>Resource selection</a:t>
            </a:r>
          </a:p>
          <a:p>
            <a:pPr lvl="1"/>
            <a:r>
              <a:rPr lang="en-US" dirty="0" smtClean="0"/>
              <a:t>Which nodes should be searched for the given information need?</a:t>
            </a:r>
          </a:p>
          <a:p>
            <a:r>
              <a:rPr lang="en-US" dirty="0" smtClean="0"/>
              <a:t>Result merging</a:t>
            </a:r>
          </a:p>
          <a:p>
            <a:pPr lvl="1"/>
            <a:r>
              <a:rPr lang="en-US" dirty="0" smtClean="0"/>
              <a:t>How do we combine the results obtained from all of the nodes?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Metasearch</a:t>
            </a:r>
            <a:r>
              <a:rPr lang="en-US" dirty="0" smtClean="0"/>
              <a:t> Engine Architecture</a:t>
            </a:r>
            <a:endParaRPr lang="en-US" dirty="0"/>
          </a:p>
        </p:txBody>
      </p:sp>
      <p:pic>
        <p:nvPicPr>
          <p:cNvPr id="1027" name="Picture 3" descr="C:\Users\croft\Desktop\metasearc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604" y="1524000"/>
            <a:ext cx="6904835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Representation and Selection Using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Language model of the documents on the node</a:t>
            </a:r>
          </a:p>
          <a:p>
            <a:pPr lvl="1"/>
            <a:r>
              <a:rPr lang="en-US" dirty="0" smtClean="0"/>
              <a:t>If document statistics are not available, a model can be estimated using query-based sampling</a:t>
            </a:r>
          </a:p>
          <a:p>
            <a:r>
              <a:rPr lang="en-US" dirty="0" smtClean="0"/>
              <a:t>Resource selection</a:t>
            </a:r>
          </a:p>
          <a:p>
            <a:pPr lvl="1"/>
            <a:r>
              <a:rPr lang="en-US" dirty="0" smtClean="0"/>
              <a:t>Given a query, rank resources according to the likelihood their language model generated the query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Scores returned from each resource may not be comparable</a:t>
            </a:r>
          </a:p>
          <a:p>
            <a:r>
              <a:rPr lang="en-US" dirty="0" smtClean="0"/>
              <a:t>Must normalize the scores to produce a ranked list for the merged results</a:t>
            </a:r>
          </a:p>
          <a:p>
            <a:r>
              <a:rPr lang="en-US" dirty="0" smtClean="0"/>
              <a:t>Scores can be normalized using: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d</a:t>
            </a:r>
            <a:r>
              <a:rPr lang="en-US" dirty="0" smtClean="0"/>
              <a:t> is the local score, </a:t>
            </a:r>
            <a:r>
              <a:rPr lang="en-US" i="1" dirty="0" smtClean="0"/>
              <a:t>R</a:t>
            </a:r>
            <a:r>
              <a:rPr lang="en-US" i="1" baseline="-25000" dirty="0" smtClean="0"/>
              <a:t>d</a:t>
            </a:r>
            <a:r>
              <a:rPr lang="en-US" dirty="0" smtClean="0"/>
              <a:t> is the resource score, and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min</a:t>
            </a:r>
            <a:r>
              <a:rPr lang="en-US" dirty="0" smtClean="0"/>
              <a:t> and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max</a:t>
            </a:r>
            <a:r>
              <a:rPr lang="en-US" dirty="0" smtClean="0"/>
              <a:t> are the minimum and maximum scores returned from the resource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1451" y="3733800"/>
            <a:ext cx="2641098" cy="30480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849" y="4191000"/>
            <a:ext cx="3860300" cy="30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Merging for </a:t>
            </a:r>
            <a:r>
              <a:rPr lang="en-US" dirty="0" err="1" smtClean="0"/>
              <a:t>Metasearch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Merging results in </a:t>
            </a:r>
            <a:r>
              <a:rPr lang="en-US" dirty="0" err="1" smtClean="0"/>
              <a:t>metasearch</a:t>
            </a:r>
            <a:r>
              <a:rPr lang="en-US" dirty="0" smtClean="0"/>
              <a:t> is different because the same result may appear in multiple result sets</a:t>
            </a:r>
          </a:p>
          <a:p>
            <a:r>
              <a:rPr lang="en-US" dirty="0" smtClean="0"/>
              <a:t>Scores from various search engines can be combined as follows: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err="1" smtClean="0"/>
              <a:t>N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the number of result sets that contain </a:t>
            </a:r>
            <a:r>
              <a:rPr lang="en-US" i="1" dirty="0" smtClean="0"/>
              <a:t>d</a:t>
            </a:r>
            <a:r>
              <a:rPr lang="en-US" dirty="0" smtClean="0"/>
              <a:t> and </a:t>
            </a:r>
            <a:r>
              <a:rPr lang="el-GR" dirty="0" smtClean="0"/>
              <a:t>γ</a:t>
            </a:r>
            <a:r>
              <a:rPr lang="en-US" dirty="0" smtClean="0"/>
              <a:t> is typically set to -1, 0, or 1</a:t>
            </a:r>
          </a:p>
          <a:p>
            <a:r>
              <a:rPr lang="el-GR" dirty="0" smtClean="0"/>
              <a:t>γ</a:t>
            </a:r>
            <a:r>
              <a:rPr lang="el-GR" i="1" dirty="0" smtClean="0"/>
              <a:t> </a:t>
            </a:r>
            <a:r>
              <a:rPr lang="en-US" dirty="0" smtClean="0"/>
              <a:t>= 1 (often called </a:t>
            </a:r>
            <a:r>
              <a:rPr lang="en-US" dirty="0" err="1" smtClean="0"/>
              <a:t>CombMNZ</a:t>
            </a:r>
            <a:r>
              <a:rPr lang="en-US" dirty="0" smtClean="0"/>
              <a:t>) has been shown to be highly effective for combining scores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698" y="3581400"/>
            <a:ext cx="1752604" cy="762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Communities of users sharing data and files</a:t>
            </a:r>
          </a:p>
          <a:p>
            <a:pPr lvl="1"/>
            <a:r>
              <a:rPr lang="en-US" dirty="0" err="1" smtClean="0"/>
              <a:t>KaZaA</a:t>
            </a:r>
            <a:endParaRPr lang="en-US" dirty="0" smtClean="0"/>
          </a:p>
          <a:p>
            <a:pPr lvl="1"/>
            <a:r>
              <a:rPr lang="en-US" dirty="0" err="1" smtClean="0"/>
              <a:t>BearShare</a:t>
            </a:r>
            <a:endParaRPr lang="en-US" dirty="0" smtClean="0"/>
          </a:p>
          <a:p>
            <a:pPr lvl="1"/>
            <a:r>
              <a:rPr lang="en-US" dirty="0" err="1" smtClean="0"/>
              <a:t>BitTorrent</a:t>
            </a:r>
            <a:endParaRPr lang="en-US" dirty="0" smtClean="0"/>
          </a:p>
          <a:p>
            <a:r>
              <a:rPr lang="en-US" i="1" dirty="0" smtClean="0"/>
              <a:t>Clients</a:t>
            </a:r>
            <a:r>
              <a:rPr lang="en-US" dirty="0" smtClean="0"/>
              <a:t> issue queries to initiate search</a:t>
            </a:r>
          </a:p>
          <a:p>
            <a:r>
              <a:rPr lang="en-US" i="1" dirty="0" smtClean="0"/>
              <a:t>Servers</a:t>
            </a:r>
            <a:r>
              <a:rPr lang="en-US" dirty="0" smtClean="0"/>
              <a:t> respond to queries with files and may also route queries to other nodes</a:t>
            </a:r>
          </a:p>
          <a:p>
            <a:r>
              <a:rPr lang="en-US" dirty="0" smtClean="0"/>
              <a:t>Nodes can act as clients, servers, or both, depending on the network architecture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Central hub</a:t>
            </a:r>
          </a:p>
          <a:p>
            <a:pPr lvl="1"/>
            <a:r>
              <a:rPr lang="en-US" dirty="0" smtClean="0"/>
              <a:t>Clients send queries to hub, which routes them to nodes that contain matching files</a:t>
            </a:r>
          </a:p>
          <a:p>
            <a:pPr lvl="1"/>
            <a:r>
              <a:rPr lang="en-US" dirty="0" smtClean="0"/>
              <a:t>Susceptible to attacks on the central hub</a:t>
            </a:r>
          </a:p>
          <a:p>
            <a:r>
              <a:rPr lang="en-US" dirty="0" smtClean="0"/>
              <a:t>Pure P2P (Gnutella 0.4)</a:t>
            </a:r>
          </a:p>
          <a:p>
            <a:pPr lvl="1"/>
            <a:r>
              <a:rPr lang="en-US" dirty="0" smtClean="0"/>
              <a:t>Queries </a:t>
            </a:r>
            <a:r>
              <a:rPr lang="en-US" i="1" dirty="0" smtClean="0"/>
              <a:t>flooded</a:t>
            </a:r>
            <a:r>
              <a:rPr lang="en-US" dirty="0" smtClean="0"/>
              <a:t> into network with limited </a:t>
            </a:r>
            <a:r>
              <a:rPr lang="en-US" i="1" dirty="0" smtClean="0"/>
              <a:t>horizon</a:t>
            </a:r>
          </a:p>
          <a:p>
            <a:pPr lvl="1"/>
            <a:r>
              <a:rPr lang="en-US" dirty="0" smtClean="0"/>
              <a:t>Connections between nodes are random</a:t>
            </a:r>
          </a:p>
          <a:p>
            <a:pPr lvl="1"/>
            <a:r>
              <a:rPr lang="en-US" dirty="0" smtClean="0"/>
              <a:t>Nodes only know about neighbor nodes</a:t>
            </a:r>
          </a:p>
          <a:p>
            <a:pPr lvl="1"/>
            <a:r>
              <a:rPr lang="en-US" dirty="0" smtClean="0"/>
              <a:t>Does not scale well</a:t>
            </a:r>
          </a:p>
          <a:p>
            <a:r>
              <a:rPr lang="en-US" dirty="0" smtClean="0"/>
              <a:t>Hierarchical (</a:t>
            </a:r>
            <a:r>
              <a:rPr lang="en-US" dirty="0" err="1" smtClean="0"/>
              <a:t>Superpeer</a:t>
            </a:r>
            <a:r>
              <a:rPr lang="en-US" dirty="0" smtClean="0"/>
              <a:t> Network)</a:t>
            </a:r>
          </a:p>
          <a:p>
            <a:pPr lvl="1"/>
            <a:r>
              <a:rPr lang="en-US" dirty="0" smtClean="0"/>
              <a:t>Two-level hierarchy of hub nodes and leaf nodes</a:t>
            </a:r>
          </a:p>
          <a:p>
            <a:pPr lvl="1"/>
            <a:r>
              <a:rPr lang="en-US" dirty="0" smtClean="0"/>
              <a:t>Leaf nodes are either clients or servers and only connect to hubs</a:t>
            </a:r>
          </a:p>
          <a:p>
            <a:pPr lvl="1"/>
            <a:r>
              <a:rPr lang="en-US" dirty="0" smtClean="0"/>
              <a:t>Hubs provide directory services for the leaf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Architectures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5007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Central 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3505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Pure P2P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243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Hierarchical P2P</a:t>
            </a:r>
            <a:endParaRPr 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038600"/>
            <a:ext cx="2438400" cy="220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00200"/>
            <a:ext cx="297866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600200"/>
            <a:ext cx="1838339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Content-based</a:t>
            </a:r>
          </a:p>
          <a:p>
            <a:pPr lvl="1"/>
            <a:r>
              <a:rPr lang="en-US" dirty="0" smtClean="0"/>
              <a:t>car, woman, sky</a:t>
            </a:r>
          </a:p>
          <a:p>
            <a:r>
              <a:rPr lang="en-US" dirty="0" smtClean="0"/>
              <a:t>Context-based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york</a:t>
            </a:r>
            <a:r>
              <a:rPr lang="en-US" dirty="0" smtClean="0"/>
              <a:t> city, empire state building</a:t>
            </a:r>
          </a:p>
          <a:p>
            <a:r>
              <a:rPr lang="en-US" dirty="0" smtClean="0"/>
              <a:t>Attribute</a:t>
            </a:r>
          </a:p>
          <a:p>
            <a:pPr lvl="1"/>
            <a:r>
              <a:rPr lang="en-US" dirty="0" err="1" smtClean="0"/>
              <a:t>nikon</a:t>
            </a:r>
            <a:r>
              <a:rPr lang="en-US" dirty="0" smtClean="0"/>
              <a:t> (type of camera), black and white (type of movie), homepage (type of web page)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 smtClean="0"/>
              <a:t>pretty, amazing, awesome</a:t>
            </a:r>
          </a:p>
          <a:p>
            <a:r>
              <a:rPr lang="en-US" dirty="0" smtClean="0"/>
              <a:t>Organizational</a:t>
            </a:r>
          </a:p>
          <a:p>
            <a:pPr lvl="1"/>
            <a:r>
              <a:rPr lang="en-US" dirty="0" smtClean="0"/>
              <a:t>to do, my pictures, readme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Flooding is inefficient due to the network traffic generated</a:t>
            </a:r>
          </a:p>
          <a:p>
            <a:r>
              <a:rPr lang="en-US" dirty="0" smtClean="0"/>
              <a:t>Rather than generating descriptions for each node, generate them for </a:t>
            </a:r>
            <a:r>
              <a:rPr lang="en-US" i="1" dirty="0" smtClean="0"/>
              <a:t>neighborhoods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Improve efficiency of query routing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of a Hub Node</a:t>
            </a:r>
            <a:endParaRPr lang="en-US" dirty="0"/>
          </a:p>
        </p:txBody>
      </p:sp>
      <p:pic>
        <p:nvPicPr>
          <p:cNvPr id="74755" name="Picture 3" descr="C:\Users\croft\Desktop\neighborhood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867400" cy="4160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user tags is challenging</a:t>
            </a:r>
          </a:p>
          <a:p>
            <a:pPr lvl="1"/>
            <a:r>
              <a:rPr lang="en-US" dirty="0" smtClean="0"/>
              <a:t>Most items have only a few tags</a:t>
            </a:r>
          </a:p>
          <a:p>
            <a:pPr lvl="1"/>
            <a:r>
              <a:rPr lang="en-US" dirty="0" smtClean="0"/>
              <a:t>Tags are very short</a:t>
            </a:r>
          </a:p>
          <a:p>
            <a:r>
              <a:rPr lang="en-US" dirty="0" smtClean="0"/>
              <a:t>Boolean, probabilistic, vector space, and language modeling will fail if use naïvely</a:t>
            </a:r>
          </a:p>
          <a:p>
            <a:r>
              <a:rPr lang="en-US" dirty="0" smtClean="0"/>
              <a:t>Must overcome the </a:t>
            </a:r>
            <a:r>
              <a:rPr lang="en-US" b="1" i="1" dirty="0" smtClean="0"/>
              <a:t>vocabulary mismatch problem</a:t>
            </a:r>
            <a:r>
              <a:rPr lang="en-US" dirty="0" smtClean="0"/>
              <a:t> between the query and tags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overcome vocabulary mismatch problem by expanding tag representation with external knowledge</a:t>
            </a:r>
          </a:p>
          <a:p>
            <a:r>
              <a:rPr lang="en-US" dirty="0" smtClean="0"/>
              <a:t>Possible external sources</a:t>
            </a:r>
          </a:p>
          <a:p>
            <a:pPr lvl="1"/>
            <a:r>
              <a:rPr lang="en-US" dirty="0" smtClean="0"/>
              <a:t>Thesaurus</a:t>
            </a:r>
          </a:p>
          <a:p>
            <a:pPr lvl="1"/>
            <a:r>
              <a:rPr lang="en-US" dirty="0" smtClean="0"/>
              <a:t>Web search results</a:t>
            </a:r>
          </a:p>
          <a:p>
            <a:pPr lvl="1"/>
            <a:r>
              <a:rPr lang="en-US" dirty="0" smtClean="0"/>
              <a:t>Query logs</a:t>
            </a:r>
          </a:p>
          <a:p>
            <a:r>
              <a:rPr lang="en-US" dirty="0" smtClean="0"/>
              <a:t>After tags have been expanded, can use standard retrieval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257425" y="1596165"/>
            <a:ext cx="4629150" cy="5109435"/>
            <a:chOff x="1524000" y="76200"/>
            <a:chExt cx="6172200" cy="6812578"/>
          </a:xfrm>
        </p:grpSpPr>
        <p:sp>
          <p:nvSpPr>
            <p:cNvPr id="46" name="Rectangle 45"/>
            <p:cNvSpPr/>
            <p:nvPr/>
          </p:nvSpPr>
          <p:spPr>
            <a:xfrm>
              <a:off x="1524000" y="76200"/>
              <a:ext cx="6172200" cy="340605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u="sng" dirty="0" smtClean="0">
                  <a:latin typeface="Times New Roman"/>
                </a:rPr>
                <a:t>Age of Aquariums - </a:t>
              </a:r>
              <a:r>
                <a:rPr lang="en-US" sz="1200" b="1" u="sng" dirty="0" smtClean="0">
                  <a:latin typeface="Times New Roman"/>
                </a:rPr>
                <a:t>Tropical Fish </a:t>
              </a:r>
              <a:endParaRPr lang="en-US" sz="1000" b="1" u="sng" dirty="0" smtClean="0">
                <a:latin typeface="Times New Roman"/>
              </a:endParaRPr>
            </a:p>
            <a:p>
              <a:r>
                <a:rPr lang="en-US" sz="1200" dirty="0" smtClean="0">
                  <a:latin typeface="Times New Roman"/>
                </a:rPr>
                <a:t>Huge educational aquarium site for </a:t>
              </a:r>
              <a:r>
                <a:rPr lang="en-US" sz="1200" b="1" dirty="0" smtClean="0">
                  <a:latin typeface="Times New Roman"/>
                </a:rPr>
                <a:t>tropical fish </a:t>
              </a:r>
              <a:r>
                <a:rPr lang="en-US" sz="1200" dirty="0" smtClean="0">
                  <a:latin typeface="Times New Roman"/>
                </a:rPr>
                <a:t>hobbyists, promoting responsible </a:t>
              </a:r>
              <a:r>
                <a:rPr lang="en-US" sz="1200" b="1" dirty="0" smtClean="0">
                  <a:latin typeface="Times New Roman"/>
                </a:rPr>
                <a:t>fish</a:t>
              </a:r>
              <a:r>
                <a:rPr lang="en-US" sz="1200" dirty="0" smtClean="0">
                  <a:latin typeface="Times New Roman"/>
                </a:rPr>
                <a:t> keeping internationally since 1997.</a:t>
              </a:r>
            </a:p>
            <a:p>
              <a:endParaRPr lang="en-US" sz="1200" dirty="0" smtClean="0">
                <a:latin typeface="Times New Roman"/>
              </a:endParaRPr>
            </a:p>
            <a:p>
              <a:r>
                <a:rPr lang="en-US" sz="1200" u="sng" dirty="0" smtClean="0">
                  <a:latin typeface="Times New Roman"/>
                </a:rPr>
                <a:t>The </a:t>
              </a:r>
              <a:r>
                <a:rPr lang="en-US" sz="1200" u="sng" dirty="0" err="1" smtClean="0">
                  <a:latin typeface="Times New Roman"/>
                </a:rPr>
                <a:t>Krib</a:t>
              </a:r>
              <a:r>
                <a:rPr lang="en-US" sz="1200" u="sng" dirty="0" smtClean="0">
                  <a:latin typeface="Times New Roman"/>
                </a:rPr>
                <a:t> (Aquaria and </a:t>
              </a:r>
              <a:r>
                <a:rPr lang="en-US" sz="1200" b="1" u="sng" dirty="0" smtClean="0">
                  <a:latin typeface="Times New Roman"/>
                </a:rPr>
                <a:t>Tropical Fish</a:t>
              </a:r>
              <a:r>
                <a:rPr lang="en-US" sz="1200" u="sng" dirty="0" smtClean="0">
                  <a:latin typeface="Times New Roman"/>
                </a:rPr>
                <a:t>) </a:t>
              </a:r>
              <a:endParaRPr lang="en-US" sz="1000" u="sng" dirty="0" smtClean="0">
                <a:latin typeface="Times New Roman"/>
              </a:endParaRPr>
            </a:p>
            <a:p>
              <a:r>
                <a:rPr lang="en-US" sz="1200" dirty="0" smtClean="0">
                  <a:latin typeface="Times New Roman"/>
                </a:rPr>
                <a:t>This site contains information about </a:t>
              </a:r>
              <a:r>
                <a:rPr lang="en-US" sz="1200" b="1" dirty="0" smtClean="0">
                  <a:latin typeface="Times New Roman"/>
                </a:rPr>
                <a:t>tropical fish </a:t>
              </a:r>
              <a:r>
                <a:rPr lang="en-US" sz="1200" dirty="0" smtClean="0">
                  <a:latin typeface="Times New Roman"/>
                </a:rPr>
                <a:t>aquariums, including archived </a:t>
              </a:r>
              <a:r>
                <a:rPr lang="en-US" sz="1200" dirty="0" err="1" smtClean="0">
                  <a:latin typeface="Times New Roman"/>
                </a:rPr>
                <a:t>usenet</a:t>
              </a:r>
              <a:r>
                <a:rPr lang="en-US" sz="1200" dirty="0" smtClean="0">
                  <a:latin typeface="Times New Roman"/>
                </a:rPr>
                <a:t> postings and e-mail discussions, along with new ...</a:t>
              </a:r>
            </a:p>
            <a:p>
              <a:endParaRPr lang="en-US" sz="1200" dirty="0" smtClean="0">
                <a:latin typeface="Times New Roman"/>
              </a:endParaRPr>
            </a:p>
            <a:p>
              <a:r>
                <a:rPr lang="en-US" sz="1200" b="1" dirty="0" smtClean="0">
                  <a:latin typeface="Times New Roman"/>
                </a:rPr>
                <a:t>…</a:t>
              </a:r>
              <a:endParaRPr lang="en-US" sz="1200" dirty="0" smtClean="0">
                <a:latin typeface="Times New Roman"/>
              </a:endParaRPr>
            </a:p>
            <a:p>
              <a:endParaRPr lang="en-US" sz="1200" dirty="0" smtClean="0">
                <a:latin typeface="Times New Roman"/>
              </a:endParaRPr>
            </a:p>
            <a:p>
              <a:r>
                <a:rPr lang="en-US" sz="1200" u="sng" dirty="0" smtClean="0">
                  <a:latin typeface="Times New Roman"/>
                </a:rPr>
                <a:t>Keeping </a:t>
              </a:r>
              <a:r>
                <a:rPr lang="en-US" sz="1200" b="1" u="sng" dirty="0" smtClean="0">
                  <a:latin typeface="Times New Roman"/>
                </a:rPr>
                <a:t>Tropical Fish </a:t>
              </a:r>
              <a:r>
                <a:rPr lang="en-US" sz="1200" u="sng" dirty="0" smtClean="0">
                  <a:latin typeface="Times New Roman"/>
                </a:rPr>
                <a:t>and Goldfish in Aquariums, </a:t>
              </a:r>
              <a:r>
                <a:rPr lang="en-US" sz="1200" b="1" u="sng" dirty="0" smtClean="0">
                  <a:latin typeface="Times New Roman"/>
                </a:rPr>
                <a:t>Fish</a:t>
              </a:r>
              <a:r>
                <a:rPr lang="en-US" sz="1200" u="sng" dirty="0" smtClean="0">
                  <a:latin typeface="Times New Roman"/>
                </a:rPr>
                <a:t> Bowls, and ... </a:t>
              </a:r>
              <a:endParaRPr lang="en-US" sz="1000" u="sng" dirty="0" smtClean="0">
                <a:latin typeface="Times New Roman"/>
              </a:endParaRPr>
            </a:p>
            <a:p>
              <a:r>
                <a:rPr lang="en-US" sz="1200" dirty="0" smtClean="0">
                  <a:latin typeface="Times New Roman"/>
                </a:rPr>
                <a:t>Keeping </a:t>
              </a:r>
              <a:r>
                <a:rPr lang="en-US" sz="1200" b="1" dirty="0" smtClean="0">
                  <a:latin typeface="Times New Roman"/>
                </a:rPr>
                <a:t>Tropical Fish </a:t>
              </a:r>
              <a:r>
                <a:rPr lang="en-US" sz="1200" dirty="0" smtClean="0">
                  <a:latin typeface="Times New Roman"/>
                </a:rPr>
                <a:t>and Goldfish in Aquariums, </a:t>
              </a:r>
              <a:r>
                <a:rPr lang="en-US" sz="1200" b="1" dirty="0" smtClean="0">
                  <a:latin typeface="Times New Roman"/>
                </a:rPr>
                <a:t>Fish</a:t>
              </a:r>
              <a:r>
                <a:rPr lang="en-US" sz="1200" dirty="0" smtClean="0">
                  <a:latin typeface="Times New Roman"/>
                </a:rPr>
                <a:t> Bowls, and Ponds at AquariumFish.net.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324099" y="5005684"/>
              <a:ext cx="1981202" cy="6477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fish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3047999" y="5081884"/>
              <a:ext cx="1828802" cy="6477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tropical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3812232" y="5198418"/>
              <a:ext cx="1595735" cy="6477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aquariums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612333" y="5350816"/>
              <a:ext cx="1290934" cy="6477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goldfish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412432" y="5503217"/>
              <a:ext cx="986135" cy="6477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bowls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62300" y="6396335"/>
              <a:ext cx="2895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P(w | “tropical fish” )</a:t>
              </a:r>
              <a:endParaRPr lang="en-US" dirty="0"/>
            </a:p>
          </p:txBody>
        </p:sp>
        <p:sp>
          <p:nvSpPr>
            <p:cNvPr id="60" name="Down Arrow 59"/>
            <p:cNvSpPr/>
            <p:nvPr/>
          </p:nvSpPr>
          <p:spPr>
            <a:xfrm>
              <a:off x="4343400" y="3581400"/>
              <a:ext cx="533400" cy="6858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Expansion Using Search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MMR(t; T_i) = \left( \lambda Sim_{item}(t, i) - (1 - \lambda) \max_{t \in T_i} Sim_{tag}(t_i, t)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0"/>
  <p:tag name="PICTUREFILESIZE" val="143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' = \alpha.P + \beta.\frac{1}{|Rel|}\sum_{D_i\in Rel} D_i - \gamma.\frac{1}{|Nonrel|}\sum_{D_i\in Nonrel} D_i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5"/>
  <p:tag name="PICTUREFILESIZE" val="1337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w|P) &amp; = &amp; \frac{1}{|Rel|} \sum_{D_i \in Rel} \sum_{D \in \mathcal{C}} P(w|D) P(D_i|D) \\&#10;         &amp; \approx &amp; \frac{1}{|Rel|} \sum_{D_i \in Rel} P(w|D_i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6"/>
  <p:tag name="PICTUREFILESIZE" val="190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centering&#10;  \begin{tabular}{ccc}&#10;     \hline&#10;     \em{Model} &amp; \em{Profile Representation} &amp; \em{Profile Updating} \\&#10;     \hline&#10;     Boolean &amp; Boolean Expression &amp; N/A \\&#10;     Vector Space &amp; Vector &amp; Rocchio \\&#10;     Language Modeling &amp; Probability Distribution &amp; Relevance Modeling \\&#10;     Classification &amp; Model Parameters &amp; Online Learning \\&#10;     \hline&#10;  \end{tabular}&#10;  \vspace{.1in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14"/>
  <p:tag name="PICTUREFILESIZE" val="436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U = \alpha \cdot TP + \beta \cdot TN + \delta \cdot FP + \gamma \cdot FN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4"/>
  <p:tag name="PICTUREFILESIZE" val="57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centering&#10;  \begin{tabular}{|c|c|c|}&#10;    \hline&#10;    &amp; Relevant &amp; Non-Relevant \\&#10;    \hline&#10;    Retrieved &amp; TP &amp; FP \\&#10;    \hline&#10;    Not retrieved &amp; FN &amp; TN \\&#10;    \hline&#10;  \end{tabula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2"/>
  <p:tag name="PICTUREFILESIZE" val="109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hat{r}_{u}(i) = \frac{1}{|Cluster(u)|} \sum_{u' \in Cluster(u)} r_{u'}(i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68"/>
  <p:tag name="PICTUREFILESIZE" val="104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\sum_{i \in I_u \cap I_{u'}} (r_{u}(i) - \hat{r}_{u})\cdot(r_{u'}(i) - \hat{r}_{u'})}{\sqrt{\sum_{i \in I_u \cap I_{u'}}(r_{u}(i) - \hat{r}_{u})^2 \sum_{i \in I_u \cap I_{u'}} (r_{u'}(i) - \hat{r}_{u'})^2}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15"/>
  <p:tag name="PICTUREFILESIZE" val="181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hat{r}_{u}(i) = \overline{r}_u + \frac{1}{\sum_{u' \in \mathcal{N}(u)} sim(u,u')} \sum_{u' \in \mathcal{N}(u)} sim(u,u')( r_{u'}(i) - \overline{r}_{u'} 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80"/>
  <p:tag name="PICTUREFILESIZE" val="16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ABS = \frac{1}{|\mathcal{U}||\mathcal{I}|} \sum_{u \in \mathcal{U}} \sum_{i \in \mathcal{I}} \left| \hat{r}_{u}(i) - r_{u}(i) \right|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56"/>
  <p:tag name="PICTUREFILESIZE" val="94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MSE = \frac{1}{|\mathcal{U}||\mathcal{I}|} \sum_{u \in \mathcal{U}} \sum_{i \in \mathcal{I}} \left( \hat{r}_{u}(i) - r_{u}(i) \right)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67"/>
  <p:tag name="PICTUREFILESIZE" val="99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 A(p) &amp; = &amp; \sum_{q \rightarrow p} H(q) \\&#10;   H(p) &amp; = &amp; \sum_{p \rightarrow q} A(q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9"/>
  <p:tag name="PICTUREFILESIZE" val="94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d' = S_d (\alpha + (1-\alpha) R_d')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4"/>
  <p:tag name="PICTUREFILESIZE" val="45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R_d' = (R_d -R_{min})/(R_{max}-R_{min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52"/>
  <p:tag name="PICTUREFILESIZE" val="636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d' = n_d^\gamma \sum_{i=1}^k S_{d,i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69"/>
  <p:tag name="PICTUREFILESIZE" val="46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HITS}&#10;  \begin{algorithmic}[1]&#10;    \Procedure{HITS}{$G = (V, E), K$}&#10;       \State $A_0(p) \leftarrow 1\textrm{ }\forall p \in V$&#10;       \State $H_0(p) \leftarrow 1\textrm{ }\forall p \in V$&#10;       \For{$i = 1\textrm{ to }K$}&#10;          \State $A_i(p) \leftarrow 0\textrm{ }\forall p \in V$&#10;          \State $H_i(p) \leftarrow 0\textrm{ }\forall p \in V$&#10;          \State $Z_A \leftarrow 0$&#10;          \State $Z_H \leftarrow 0$&#10;          \For{$p \in V$}&#10;             \For{$q \in V$}&#10;                \If{$(p,q) \in E$}&#10;                   \State $H_i(p) \leftarrow H_i(p) + A_{i-1}(q)$&#10;                   \State $Z_H \leftarrow Z_H + A_{i-1}(q)$&#10;                \EndIf&#10;                \If{$(q,p) \in E$}&#10;                   \State $A_i(p) \leftarrow A_i(p) + H_{i-1}(q)$&#10;                   \State $Z_A \leftarrow Z_A + H_{i-1}(q)$&#10;                \EndIf&#10;             \EndFor&#10;          \EndFor&#10;          \For{$p \in V$}&#10;             \State $A_i(p) \leftarrow \frac{A_i(p)}{Z_A}$&#10;             \State $H_i(p) \leftarrow \frac{H_i(p)}{Z_H}$&#10;          \EndFor&#10;       \EndFor&#10;       \State $\textbf{return }A_K, H_K$&#10;    \EndProcedure&#10;  \end{algorithmic}&#10;  \label{alg:hit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105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centering&#10;  \begin{tabular}{c}&#10;  \hline&#10;  What part of Mexico gets the most tropical storms? \\&#10;  How do you pronounce the french words, coeur and miel? \\&#10;  GED test? \\&#10;  Why do I have to pay this fine? \\&#10;  What is Schr\&quot;{o}dinger's cat? \\&#10;  What's this song? \\&#10;  Hi...can u ppl tell me sumthing abt death dreams?? \\&#10;  What are the engagement and wedding traditions in Egypt? \\&#10;  Fun things to do in LA? \\&#10;  What lessons from the Tao Te Ching do you apply to your everyday life? \\&#10;  Foci of a hyperbola? \\&#10;  What should I do today? \\&#10;  Why was iTunes deleted from my computer? \\&#10;  Heather Locklear? \\&#10;  Do people in the Australian Defense Force (RAAF) pay less tax than civilians? \\&#10;  Whats a psp xmb? \\&#10;  If C(-3, y) and D(1, 7) lie upon a line whose slope is 2, find the value of y.? \\&#10;  Why does love make us so irrational? \\&#10;  Am I in love? \\&#10;  What are some technologies that are revolutionizing business? \\&#10;  \hline&#10;  \end{tabula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1624"/>
  <p:tag name="ORIGWIDTH" val="359"/>
  <p:tag name="PICTUREFILESIZE" val="1487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Q | A) = \prod_{w \in Q} \sum_{t \in \mathcal{V}} P(w | t)P(t | A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41"/>
  <p:tag name="PICTUREFILESIZE" val="89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Q | A) = \prod_{w \in Q} \frac{(1 - \beta) f_{w,A} + \beta \sum_{t \in \mathcal{V}} P(w | t) f_{t,A} + \mu \frac{c_w}{|C|}}{|A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3"/>
  <p:tag name="PICTUREFILESIZE" val="140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centering&#10;  \begin{tabular}{c|c|c}&#10;    \hline&#10;    everest &amp; xp &amp; search \\&#10;    \hline&#10;    everest &amp; xp &amp; search \\&#10;    mountain &amp; window &amp; google \\&#10;    tallest &amp; install &amp; information \\&#10;    29,035 &amp; drive &amp; internet \\&#10;    highest &amp; computer &amp; website \\&#10;    mt &amp; version &amp; web \\&#10;    ft &amp; click &amp; list \\&#10;    measure &amp; pc &amp; free \\&#10;    feet &amp; program &amp; info \\&#10;    mount &amp; microsoft &amp; page \\&#10;    \hline&#10;  \end{tabular}&#10;  \vspace{.1in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0"/>
  <p:tag name="PICTUREFILESIZE" val="415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P) = \frac{(1 - \lambda)}{\sum_{i=1}^K \alpha_i} \sum_{i=1}^K \alpha_i \frac{f_{w,T_i}}{|T_i|} + \lambda \frac{c_w}{|C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69"/>
  <p:tag name="PICTUREFILESIZE" val="116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-KL( P || D ) = \sum_{w\in V} P(w|P) \log P(w|D) - \sum_{w\in V} P(w|P) \log P(w|P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83"/>
  <p:tag name="PICTUREFILESIZE" val="144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9534</TotalTime>
  <Words>2563</Words>
  <Application>Microsoft Office PowerPoint</Application>
  <PresentationFormat>On-screen Show (4:3)</PresentationFormat>
  <Paragraphs>575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Search Engines</vt:lpstr>
      <vt:lpstr>Social Search</vt:lpstr>
      <vt:lpstr>Web 2.0</vt:lpstr>
      <vt:lpstr>Social Search Topics</vt:lpstr>
      <vt:lpstr>User Tags and Manual Indexing</vt:lpstr>
      <vt:lpstr>Types of User Tags</vt:lpstr>
      <vt:lpstr>Searching Tags</vt:lpstr>
      <vt:lpstr>Tag Expansion</vt:lpstr>
      <vt:lpstr>Tag Expansion Using Search Results</vt:lpstr>
      <vt:lpstr>Searching Tags</vt:lpstr>
      <vt:lpstr>Inferring Missing Tags</vt:lpstr>
      <vt:lpstr>Methods for Inferring Tags</vt:lpstr>
      <vt:lpstr>Browsing and Tag Clouds</vt:lpstr>
      <vt:lpstr>Example Tag Cloud</vt:lpstr>
      <vt:lpstr>Searching with Communities</vt:lpstr>
      <vt:lpstr>Finding Communities</vt:lpstr>
      <vt:lpstr>Graph Representation</vt:lpstr>
      <vt:lpstr>HITS</vt:lpstr>
      <vt:lpstr>Slide 19</vt:lpstr>
      <vt:lpstr>HITS Example</vt:lpstr>
      <vt:lpstr>Finding Communities</vt:lpstr>
      <vt:lpstr>Community Based Question Answering</vt:lpstr>
      <vt:lpstr>Example Questions</vt:lpstr>
      <vt:lpstr>Community Based Question Answering</vt:lpstr>
      <vt:lpstr>Question Answering Models</vt:lpstr>
      <vt:lpstr>Computing Translation Probabilities</vt:lpstr>
      <vt:lpstr>Example Question/Answer Translations</vt:lpstr>
      <vt:lpstr>Collaborative Searching</vt:lpstr>
      <vt:lpstr>Collaborative Search</vt:lpstr>
      <vt:lpstr>Collaborative Search Scenarios</vt:lpstr>
      <vt:lpstr>Collaborative Search</vt:lpstr>
      <vt:lpstr>Document Filtering</vt:lpstr>
      <vt:lpstr>Profiles</vt:lpstr>
      <vt:lpstr>Document Filtering Scenarios</vt:lpstr>
      <vt:lpstr>Static Filtering</vt:lpstr>
      <vt:lpstr>Static Filtering with Language Models</vt:lpstr>
      <vt:lpstr>Adaptive Filtering</vt:lpstr>
      <vt:lpstr>Adaptive Filtering Models</vt:lpstr>
      <vt:lpstr>Summary of Filtering Models</vt:lpstr>
      <vt:lpstr>Fast Filtering with Millions of Profiles</vt:lpstr>
      <vt:lpstr>Evaluation of Filtering Systems</vt:lpstr>
      <vt:lpstr>Collaborative Filtering</vt:lpstr>
      <vt:lpstr>Recommender Systems</vt:lpstr>
      <vt:lpstr>Recommender System Algorithms</vt:lpstr>
      <vt:lpstr>Recommender Systems</vt:lpstr>
      <vt:lpstr>Rating using User Clusters</vt:lpstr>
      <vt:lpstr>Cluster-Based Collaborative Filtering</vt:lpstr>
      <vt:lpstr>Cluster-Based Collaborative Filtering</vt:lpstr>
      <vt:lpstr>Rating using Nearest Neighbors</vt:lpstr>
      <vt:lpstr>Evaluating Collaborative Filtering</vt:lpstr>
      <vt:lpstr>Distributed Search</vt:lpstr>
      <vt:lpstr>Distributed Search Tasks</vt:lpstr>
      <vt:lpstr>Metasearch Engine Architecture</vt:lpstr>
      <vt:lpstr>Resource Representation and Selection Using Language Models</vt:lpstr>
      <vt:lpstr>Result Merging</vt:lpstr>
      <vt:lpstr>Result Merging for Metasearch</vt:lpstr>
      <vt:lpstr>Peer-to-Peer Networks</vt:lpstr>
      <vt:lpstr>P2P Architectures</vt:lpstr>
      <vt:lpstr>Distributed Search Architectures</vt:lpstr>
      <vt:lpstr>Network Neighborhoods</vt:lpstr>
      <vt:lpstr>Neighborhoods of a Hub Node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croft</cp:lastModifiedBy>
  <cp:revision>36</cp:revision>
  <dcterms:created xsi:type="dcterms:W3CDTF">2008-09-03T04:39:16Z</dcterms:created>
  <dcterms:modified xsi:type="dcterms:W3CDTF">2008-10-21T12:30:46Z</dcterms:modified>
</cp:coreProperties>
</file>