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0" r:id="rId25"/>
    <p:sldId id="294" r:id="rId26"/>
    <p:sldId id="295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82" y="-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3F6D-EB37-404A-9206-34A2CD836541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1F3D-E38D-4EF7-A3ED-51CD19FD1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Word_2007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6000" y="1524000"/>
            <a:ext cx="4521718" cy="4927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Databases and IR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</a:p>
          <a:p>
            <a:pPr lvl="1"/>
            <a:r>
              <a:rPr lang="en-US" dirty="0" smtClean="0"/>
              <a:t>Extending a database model to more effectively deal with probabilities</a:t>
            </a:r>
          </a:p>
          <a:p>
            <a:pPr lvl="1"/>
            <a:r>
              <a:rPr lang="en-US" dirty="0" smtClean="0"/>
              <a:t>Extending an information retrieval model to handle more complex structures and multiple relations</a:t>
            </a:r>
          </a:p>
          <a:p>
            <a:pPr lvl="1"/>
            <a:r>
              <a:rPr lang="en-US" dirty="0" smtClean="0"/>
              <a:t>Developing a unified model and system</a:t>
            </a:r>
          </a:p>
          <a:p>
            <a:r>
              <a:rPr lang="en-US" dirty="0" smtClean="0"/>
              <a:t>Applications such as web search, e-commerce, and data mining provide testbeds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of Search and Databases</a:t>
            </a:r>
            <a:endParaRPr lang="en-US" dirty="0"/>
          </a:p>
        </p:txBody>
      </p:sp>
      <p:pic>
        <p:nvPicPr>
          <p:cNvPr id="3" name="Picture 2" descr="C:\Users\croft\Desktop\chap11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33600"/>
            <a:ext cx="5462541" cy="242187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6400" y="4953000"/>
            <a:ext cx="598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e-commerce applications such as Amazon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XML is an important standard for both exchanging data between applications and encoding documents</a:t>
            </a:r>
          </a:p>
          <a:p>
            <a:r>
              <a:rPr lang="en-US" dirty="0" smtClean="0"/>
              <a:t>Database community has defined languages for describing the structure of XML data (</a:t>
            </a:r>
            <a:r>
              <a:rPr lang="en-US" i="1" dirty="0" smtClean="0"/>
              <a:t>XML Schema</a:t>
            </a:r>
            <a:r>
              <a:rPr lang="en-US" dirty="0" smtClean="0"/>
              <a:t>), and querying and manipulating that data (</a:t>
            </a:r>
            <a:r>
              <a:rPr lang="en-US" i="1" dirty="0" err="1" smtClean="0"/>
              <a:t>XQuery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XPath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query languages similar to SQL but must handle hierarchical structure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restricted to single document type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i="1" dirty="0" smtClean="0"/>
              <a:t>INEX</a:t>
            </a:r>
            <a:r>
              <a:rPr lang="en-US" dirty="0" smtClean="0"/>
              <a:t> project studies XML retrieval models and techniques</a:t>
            </a:r>
          </a:p>
          <a:p>
            <a:pPr lvl="1"/>
            <a:r>
              <a:rPr lang="en-US" dirty="0" smtClean="0"/>
              <a:t>similar evaluation approach to TREC</a:t>
            </a:r>
          </a:p>
          <a:p>
            <a:pPr lvl="1"/>
            <a:r>
              <a:rPr lang="en-US" dirty="0" smtClean="0"/>
              <a:t>queries are specified using a simplified version of </a:t>
            </a:r>
            <a:r>
              <a:rPr lang="en-US" dirty="0" err="1" smtClean="0"/>
              <a:t>XPath</a:t>
            </a:r>
            <a:r>
              <a:rPr lang="en-US" dirty="0" smtClean="0"/>
              <a:t> called </a:t>
            </a:r>
            <a:r>
              <a:rPr lang="en-US" i="1" dirty="0" smtClean="0"/>
              <a:t>NEXI</a:t>
            </a:r>
          </a:p>
          <a:p>
            <a:pPr lvl="1"/>
            <a:r>
              <a:rPr lang="en-US" dirty="0" smtClean="0"/>
              <a:t>NEXI constructs include </a:t>
            </a:r>
            <a:r>
              <a:rPr lang="en-US" i="1" dirty="0" smtClean="0"/>
              <a:t>paths</a:t>
            </a:r>
            <a:r>
              <a:rPr lang="en-US" dirty="0" smtClean="0"/>
              <a:t> and </a:t>
            </a:r>
            <a:r>
              <a:rPr lang="en-US" i="1" dirty="0" smtClean="0"/>
              <a:t>path filters</a:t>
            </a:r>
          </a:p>
          <a:p>
            <a:pPr lvl="2"/>
            <a:r>
              <a:rPr lang="en-US" dirty="0" smtClean="0"/>
              <a:t>A path is a specification of an element (or node) in the XML tree structure</a:t>
            </a:r>
          </a:p>
          <a:p>
            <a:pPr lvl="2"/>
            <a:r>
              <a:rPr lang="en-US" dirty="0" smtClean="0"/>
              <a:t>A path filter restricts the results to those that satisfy textual or numerical constraints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NEXI Examples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914400" y="3962400"/>
            <a:ext cx="7494047" cy="1778636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914138" y="1981200"/>
            <a:ext cx="7487728" cy="149693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INEX Examples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838453" y="1752600"/>
            <a:ext cx="7760465" cy="403833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entities in text</a:t>
            </a:r>
          </a:p>
          <a:p>
            <a:r>
              <a:rPr lang="en-US" dirty="0" smtClean="0"/>
              <a:t>Construct “pseudo-documents” to represent entities</a:t>
            </a:r>
          </a:p>
          <a:p>
            <a:pPr lvl="1"/>
            <a:r>
              <a:rPr lang="en-US" dirty="0" smtClean="0"/>
              <a:t>based on words occurring near the entity over the whole corpus</a:t>
            </a:r>
          </a:p>
          <a:p>
            <a:pPr lvl="1"/>
            <a:r>
              <a:rPr lang="en-US" dirty="0" smtClean="0"/>
              <a:t>also called “context vectors”</a:t>
            </a:r>
          </a:p>
          <a:p>
            <a:r>
              <a:rPr lang="en-US" dirty="0" smtClean="0"/>
              <a:t>Retrieve ranked lists of entities instead of documents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Search Example</a:t>
            </a:r>
            <a:endParaRPr lang="en-US" dirty="0"/>
          </a:p>
        </p:txBody>
      </p:sp>
      <p:pic>
        <p:nvPicPr>
          <p:cNvPr id="3" name="Picture 1" descr="C:\Users\croft\Desktop\chap11-e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4904225" cy="327501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0" y="5486400"/>
            <a:ext cx="497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(organization search based on a TREC news corpus)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“experts” for a given topic</a:t>
            </a:r>
          </a:p>
          <a:p>
            <a:pPr lvl="1"/>
            <a:r>
              <a:rPr lang="en-US" dirty="0" smtClean="0"/>
              <a:t>recent TREC track</a:t>
            </a:r>
          </a:p>
          <a:p>
            <a:r>
              <a:rPr lang="en-US" dirty="0" smtClean="0"/>
              <a:t>Rank candidate entities </a:t>
            </a:r>
            <a:r>
              <a:rPr lang="en-US" i="1" dirty="0" smtClean="0"/>
              <a:t>e </a:t>
            </a:r>
            <a:r>
              <a:rPr lang="en-US" dirty="0" smtClean="0"/>
              <a:t>by the joint distribution</a:t>
            </a:r>
            <a:r>
              <a:rPr lang="en-US" i="1" dirty="0" smtClean="0"/>
              <a:t> P(e, q) </a:t>
            </a:r>
            <a:r>
              <a:rPr lang="en-US" dirty="0" smtClean="0"/>
              <a:t>of entities and query terms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dirty="0" err="1" smtClean="0"/>
              <a:t>|</a:t>
            </a:r>
            <a:r>
              <a:rPr lang="en-US" i="1" dirty="0" err="1" smtClean="0"/>
              <a:t>e,d</a:t>
            </a:r>
            <a:r>
              <a:rPr lang="en-US" dirty="0" smtClean="0"/>
              <a:t>) involves ranking entities in those documents with respect to a query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d</a:t>
            </a:r>
            <a:r>
              <a:rPr lang="en-US" dirty="0" smtClean="0"/>
              <a:t>) component corresponds to finding documents that provide information about an entity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52600" y="3657600"/>
            <a:ext cx="4914908" cy="4572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7400" y="4343400"/>
            <a:ext cx="4255966" cy="406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“Bag of Words”</a:t>
            </a:r>
          </a:p>
          <a:p>
            <a:pPr lvl="1"/>
            <a:r>
              <a:rPr lang="en-US" dirty="0" smtClean="0"/>
              <a:t>a document is considered to be an unordered collection of words with no relationships</a:t>
            </a:r>
          </a:p>
          <a:p>
            <a:r>
              <a:rPr lang="en-US" dirty="0" smtClean="0"/>
              <a:t>Extending representation</a:t>
            </a:r>
          </a:p>
          <a:p>
            <a:pPr lvl="1"/>
            <a:r>
              <a:rPr lang="en-US" dirty="0" smtClean="0"/>
              <a:t>feature-based models</a:t>
            </a:r>
          </a:p>
          <a:p>
            <a:pPr lvl="1"/>
            <a:r>
              <a:rPr lang="en-US" dirty="0" smtClean="0"/>
              <a:t>dependency models</a:t>
            </a:r>
          </a:p>
          <a:p>
            <a:pPr lvl="1"/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question structure</a:t>
            </a:r>
          </a:p>
          <a:p>
            <a:pPr lvl="1"/>
            <a:r>
              <a:rPr lang="en-US" dirty="0" smtClean="0"/>
              <a:t>other media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words and entities are independent leads to poor performance</a:t>
            </a:r>
          </a:p>
          <a:p>
            <a:endParaRPr lang="en-US" dirty="0" smtClean="0"/>
          </a:p>
          <a:p>
            <a:r>
              <a:rPr lang="en-US" dirty="0" smtClean="0"/>
              <a:t>Instead estimate the strength of association between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using proximity of co-occurrence of the query words and the entities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33600" y="2743200"/>
            <a:ext cx="3712156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i="1" dirty="0" smtClean="0"/>
              <a:t>answers</a:t>
            </a:r>
            <a:r>
              <a:rPr lang="en-US" dirty="0" smtClean="0"/>
              <a:t> instead of ranked lists of documents</a:t>
            </a:r>
          </a:p>
          <a:p>
            <a:r>
              <a:rPr lang="en-US" dirty="0" smtClean="0"/>
              <a:t>Older QA systems </a:t>
            </a:r>
            <a:r>
              <a:rPr lang="en-US" i="1" dirty="0" smtClean="0"/>
              <a:t>generated</a:t>
            </a:r>
            <a:r>
              <a:rPr lang="en-US" dirty="0" smtClean="0"/>
              <a:t> answers</a:t>
            </a:r>
          </a:p>
          <a:p>
            <a:r>
              <a:rPr lang="en-US" dirty="0" smtClean="0"/>
              <a:t>Current QA systems </a:t>
            </a:r>
            <a:r>
              <a:rPr lang="en-US" i="1" dirty="0" smtClean="0"/>
              <a:t>extract</a:t>
            </a:r>
            <a:r>
              <a:rPr lang="en-US" dirty="0" smtClean="0"/>
              <a:t> answers from large corpora such as the Web</a:t>
            </a:r>
          </a:p>
          <a:p>
            <a:r>
              <a:rPr lang="en-US" i="1" dirty="0" smtClean="0"/>
              <a:t>Fact-based</a:t>
            </a:r>
            <a:r>
              <a:rPr lang="en-US" dirty="0" smtClean="0"/>
              <a:t> QA limits range of questions to those with simple, short answers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who</a:t>
            </a:r>
            <a:r>
              <a:rPr lang="en-US" dirty="0" smtClean="0"/>
              <a:t>, </a:t>
            </a:r>
            <a:r>
              <a:rPr lang="en-US" i="1" dirty="0" smtClean="0"/>
              <a:t>where</a:t>
            </a:r>
            <a:r>
              <a:rPr lang="en-US" dirty="0" smtClean="0"/>
              <a:t>, </a:t>
            </a:r>
            <a:r>
              <a:rPr lang="en-US" i="1" dirty="0" smtClean="0"/>
              <a:t>when</a:t>
            </a:r>
            <a:r>
              <a:rPr lang="en-US" dirty="0" smtClean="0"/>
              <a:t> questions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Architecture</a:t>
            </a:r>
            <a:endParaRPr lang="en-US" dirty="0"/>
          </a:p>
        </p:txBody>
      </p:sp>
      <p:pic>
        <p:nvPicPr>
          <p:cNvPr id="4" name="Picture 2" descr="C:\Users\croft\Desktop\chap11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7668206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Fact-Based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are </a:t>
            </a:r>
            <a:r>
              <a:rPr lang="en-US" i="1" dirty="0" smtClean="0"/>
              <a:t>classified</a:t>
            </a:r>
            <a:r>
              <a:rPr lang="en-US" dirty="0" smtClean="0"/>
              <a:t> by type of answer expected</a:t>
            </a:r>
          </a:p>
          <a:p>
            <a:pPr lvl="1"/>
            <a:r>
              <a:rPr lang="en-US" dirty="0" smtClean="0"/>
              <a:t>most categories correspond to named entities</a:t>
            </a:r>
          </a:p>
          <a:p>
            <a:r>
              <a:rPr lang="en-US" dirty="0" smtClean="0"/>
              <a:t>Category is used to identify potential answer passages</a:t>
            </a:r>
          </a:p>
          <a:p>
            <a:r>
              <a:rPr lang="en-US" dirty="0" smtClean="0"/>
              <a:t>Additional natural language processing and semantic inference used to rank passages and identify answer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659147" y="304800"/>
            <a:ext cx="5473417" cy="617310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other types of information are important for search applications</a:t>
            </a:r>
          </a:p>
          <a:p>
            <a:pPr lvl="1"/>
            <a:r>
              <a:rPr lang="en-US" dirty="0" smtClean="0"/>
              <a:t>e.g., scanned documents, speech, music, images, video</a:t>
            </a:r>
          </a:p>
          <a:p>
            <a:r>
              <a:rPr lang="en-US" dirty="0" smtClean="0"/>
              <a:t>Typically there is no associated text</a:t>
            </a:r>
          </a:p>
          <a:p>
            <a:pPr lvl="1"/>
            <a:r>
              <a:rPr lang="en-US" dirty="0" smtClean="0"/>
              <a:t>although </a:t>
            </a:r>
            <a:r>
              <a:rPr lang="en-US" i="1" dirty="0" smtClean="0"/>
              <a:t>user tagging </a:t>
            </a:r>
            <a:r>
              <a:rPr lang="en-US" dirty="0" smtClean="0"/>
              <a:t>is important in some applications</a:t>
            </a:r>
          </a:p>
          <a:p>
            <a:r>
              <a:rPr lang="en-US" dirty="0" smtClean="0"/>
              <a:t>Retrieval algorithms can be specified based on any content-related features that can be extracted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OCR and speech recognition produce </a:t>
            </a:r>
            <a:r>
              <a:rPr lang="en-US" i="1" dirty="0" smtClean="0"/>
              <a:t>noisy</a:t>
            </a:r>
            <a:r>
              <a:rPr lang="en-US" dirty="0" smtClean="0"/>
              <a:t> text</a:t>
            </a:r>
          </a:p>
          <a:p>
            <a:pPr lvl="1"/>
            <a:r>
              <a:rPr lang="en-US" dirty="0" smtClean="0"/>
              <a:t>i.e., text with numerous errors relative to the original printed text or speech transcript</a:t>
            </a:r>
          </a:p>
          <a:p>
            <a:r>
              <a:rPr lang="en-US" dirty="0" smtClean="0"/>
              <a:t>With good retrieval model, effectiveness of search is not significantly affected by noise</a:t>
            </a:r>
          </a:p>
          <a:p>
            <a:pPr lvl="1"/>
            <a:r>
              <a:rPr lang="en-US" dirty="0" smtClean="0"/>
              <a:t>due to </a:t>
            </a:r>
            <a:r>
              <a:rPr lang="en-US" i="1" dirty="0" smtClean="0"/>
              <a:t>redundancy</a:t>
            </a:r>
            <a:r>
              <a:rPr lang="en-US" dirty="0" smtClean="0"/>
              <a:t> of text</a:t>
            </a:r>
          </a:p>
          <a:p>
            <a:pPr lvl="1"/>
            <a:r>
              <a:rPr lang="en-US" dirty="0" smtClean="0"/>
              <a:t>problems with short texts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Examples</a:t>
            </a:r>
            <a:endParaRPr lang="en-US" dirty="0"/>
          </a:p>
        </p:txBody>
      </p:sp>
      <p:pic>
        <p:nvPicPr>
          <p:cNvPr id="3" name="Picture 9" descr="C:\Users\croft\Desktop\chap11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396879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Example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95400" y="1905000"/>
          <a:ext cx="8644397" cy="3962400"/>
        </p:xfrm>
        <a:graphic>
          <a:graphicData uri="http://schemas.openxmlformats.org/presentationml/2006/ole">
            <p:oleObj spid="_x0000_s1026" name="Document" r:id="rId3" imgW="5949456" imgH="272776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and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Feature extraction more difficult</a:t>
            </a:r>
          </a:p>
          <a:p>
            <a:r>
              <a:rPr lang="en-US" dirty="0" smtClean="0"/>
              <a:t>Features are low-level and not as clearly associated with the semantics of the image as a text description</a:t>
            </a:r>
          </a:p>
          <a:p>
            <a:r>
              <a:rPr lang="en-US" dirty="0" smtClean="0"/>
              <a:t>Typical features are related to color, texture, and shape</a:t>
            </a:r>
          </a:p>
          <a:p>
            <a:pPr lvl="1"/>
            <a:r>
              <a:rPr lang="en-US" dirty="0" smtClean="0"/>
              <a:t>e.g., color histogram</a:t>
            </a:r>
          </a:p>
          <a:p>
            <a:pPr lvl="2"/>
            <a:r>
              <a:rPr lang="en-US" dirty="0" smtClean="0"/>
              <a:t>“quantize” color values to define “bins” in a histogram</a:t>
            </a:r>
          </a:p>
          <a:p>
            <a:pPr lvl="2"/>
            <a:r>
              <a:rPr lang="en-US" dirty="0" smtClean="0"/>
              <a:t>for each pixel in the image, the bin corresponding to the color value for that pixel is incremented by one</a:t>
            </a:r>
          </a:p>
          <a:p>
            <a:pPr lvl="1"/>
            <a:r>
              <a:rPr lang="en-US" dirty="0" smtClean="0"/>
              <a:t>images can be ranked relative to a query image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Feature-Based Retrieval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Linear</a:t>
            </a:r>
            <a:r>
              <a:rPr lang="en-US" dirty="0" smtClean="0"/>
              <a:t> feature-based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models support non-linear functions, but linear is more common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052389" y="3048000"/>
            <a:ext cx="6492781" cy="182880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4000" y="2362200"/>
            <a:ext cx="4243681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 Example</a:t>
            </a:r>
            <a:endParaRPr lang="en-US" dirty="0"/>
          </a:p>
        </p:txBody>
      </p:sp>
      <p:pic>
        <p:nvPicPr>
          <p:cNvPr id="3" name="Picture 2" descr="C:\Users\croft\Desktop\chap11-1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56" y="1981200"/>
            <a:ext cx="6094649" cy="3505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657600" y="56388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 in yellow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rot="16200000" flipV="1">
            <a:off x="4153367" y="5371633"/>
            <a:ext cx="533400" cy="9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Texture and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Texture is spatial arrangement of gray levels in the image</a:t>
            </a:r>
          </a:p>
          <a:p>
            <a:r>
              <a:rPr lang="en-US" sz="2400" dirty="0" smtClean="0"/>
              <a:t>Shape features describe the form of object boundaries and edges</a:t>
            </a:r>
          </a:p>
          <a:p>
            <a:r>
              <a:rPr lang="en-US" sz="2400" dirty="0" smtClean="0"/>
              <a:t>Examples:</a:t>
            </a:r>
            <a:endParaRPr lang="en-US" sz="2400" dirty="0"/>
          </a:p>
        </p:txBody>
      </p:sp>
      <p:pic>
        <p:nvPicPr>
          <p:cNvPr id="4" name="Picture 1" descr="C:\Users\croft\Desktop\chap11-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352800"/>
            <a:ext cx="5257800" cy="32009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0" y="57912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7162800" y="5975866"/>
            <a:ext cx="457200" cy="439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is segmented into shots or scenes</a:t>
            </a:r>
          </a:p>
          <a:p>
            <a:pPr lvl="1"/>
            <a:r>
              <a:rPr lang="en-US" dirty="0" smtClean="0"/>
              <a:t>continuous sequence of visually coherent frames</a:t>
            </a:r>
          </a:p>
          <a:p>
            <a:pPr lvl="1"/>
            <a:r>
              <a:rPr lang="en-US" dirty="0" smtClean="0"/>
              <a:t>boundaries detected by visual discontinuities</a:t>
            </a:r>
          </a:p>
          <a:p>
            <a:r>
              <a:rPr lang="en-US" dirty="0" smtClean="0"/>
              <a:t>Video represented by </a:t>
            </a:r>
            <a:r>
              <a:rPr lang="en-US" i="1" dirty="0" smtClean="0"/>
              <a:t>key frame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e.g., first frame in a shot</a:t>
            </a:r>
            <a:endParaRPr lang="en-US" dirty="0"/>
          </a:p>
        </p:txBody>
      </p:sp>
      <p:pic>
        <p:nvPicPr>
          <p:cNvPr id="4" name="Picture 2" descr="C:\Users\croft\Desktop\chap11-9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648200"/>
            <a:ext cx="7902219" cy="142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training data, can learn a joint probability model for words and image features</a:t>
            </a:r>
          </a:p>
          <a:p>
            <a:r>
              <a:rPr lang="en-US" dirty="0" smtClean="0"/>
              <a:t>Enables automatic text annotation of images</a:t>
            </a:r>
          </a:p>
          <a:p>
            <a:pPr lvl="1"/>
            <a:r>
              <a:rPr lang="en-US" dirty="0" smtClean="0"/>
              <a:t>current techniques are moderately effective</a:t>
            </a:r>
            <a:endParaRPr lang="en-US" dirty="0"/>
          </a:p>
        </p:txBody>
      </p:sp>
      <p:pic>
        <p:nvPicPr>
          <p:cNvPr id="4" name="Picture 1" descr="C:\Users\croft\Desktop\chap11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19600"/>
            <a:ext cx="5973542" cy="15319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0" y="5867400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010400" y="5791200"/>
            <a:ext cx="6096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96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Music is even less associated with words than images</a:t>
            </a:r>
          </a:p>
          <a:p>
            <a:r>
              <a:rPr lang="en-US" dirty="0" smtClean="0"/>
              <a:t>Many different representations</a:t>
            </a:r>
          </a:p>
          <a:p>
            <a:pPr lvl="1"/>
            <a:r>
              <a:rPr lang="en-US" dirty="0" smtClean="0"/>
              <a:t>e.g., audio, MIDI, score</a:t>
            </a:r>
          </a:p>
          <a:p>
            <a:r>
              <a:rPr lang="en-US" dirty="0" smtClean="0"/>
              <a:t>Search based on features such as spectrogram peaks, note sequences, relative pitch, etc.</a:t>
            </a:r>
            <a:endParaRPr lang="en-US" dirty="0"/>
          </a:p>
        </p:txBody>
      </p:sp>
      <p:pic>
        <p:nvPicPr>
          <p:cNvPr id="4" name="Picture 2" descr="C:\Users\croft\Desktop\chap11-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600200"/>
            <a:ext cx="3276600" cy="4948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Feature-Based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To find best values for parameters</a:t>
            </a:r>
          </a:p>
          <a:p>
            <a:pPr lvl="1"/>
            <a:r>
              <a:rPr lang="en-US" dirty="0" smtClean="0"/>
              <a:t>need a set of training data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an evaluation function</a:t>
            </a:r>
          </a:p>
          <a:p>
            <a:pPr lvl="2"/>
            <a:r>
              <a:rPr lang="en-US" dirty="0" smtClean="0"/>
              <a:t>where </a:t>
            </a:r>
            <a:r>
              <a:rPr lang="en-US" i="1" dirty="0" smtClean="0"/>
              <a:t>R</a:t>
            </a:r>
            <a:r>
              <a:rPr lang="el-GR" i="1" baseline="-25000" dirty="0" smtClean="0"/>
              <a:t>Λ</a:t>
            </a:r>
            <a:r>
              <a:rPr lang="en-US" i="1" dirty="0" smtClean="0"/>
              <a:t> </a:t>
            </a:r>
            <a:r>
              <a:rPr lang="en-US" dirty="0" smtClean="0"/>
              <a:t>is the set of rankings produced by the scoring function for all the queries</a:t>
            </a:r>
          </a:p>
          <a:p>
            <a:r>
              <a:rPr lang="en-US" dirty="0" smtClean="0"/>
              <a:t>Goal of a linear feature-based retrieval model is to find a parameter setting that maximizes </a:t>
            </a:r>
            <a:r>
              <a:rPr lang="en-US" i="1" dirty="0" smtClean="0"/>
              <a:t>E</a:t>
            </a:r>
            <a:r>
              <a:rPr lang="en-US" dirty="0" smtClean="0"/>
              <a:t> for the training data</a:t>
            </a:r>
            <a:endParaRPr lang="en-US" dirty="0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4953000" y="2819400"/>
            <a:ext cx="1165905" cy="304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7400" y="5715000"/>
            <a:ext cx="343391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Dependence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 dependence models do not assume that words occur independently of each other</a:t>
            </a:r>
          </a:p>
          <a:p>
            <a:r>
              <a:rPr lang="en-US" dirty="0" smtClean="0"/>
              <a:t>e.g., </a:t>
            </a:r>
            <a:r>
              <a:rPr lang="en-US" i="1" dirty="0" smtClean="0"/>
              <a:t>Markov Random Field (MRF)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construct a graph that consists of a document node and one node per query term</a:t>
            </a:r>
          </a:p>
          <a:p>
            <a:pPr lvl="1"/>
            <a:r>
              <a:rPr lang="en-US" i="1" dirty="0" smtClean="0"/>
              <a:t>undirected graphical model</a:t>
            </a:r>
          </a:p>
          <a:p>
            <a:pPr lvl="1"/>
            <a:r>
              <a:rPr lang="en-US" dirty="0" smtClean="0"/>
              <a:t>models the joint distribution over the document random variable and query term random variables</a:t>
            </a:r>
          </a:p>
          <a:p>
            <a:pPr lvl="1"/>
            <a:r>
              <a:rPr lang="en-US" dirty="0" smtClean="0"/>
              <a:t>models dependencies between random variables by drawing an edge between them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MRF Model Assumptions</a:t>
            </a:r>
            <a:endParaRPr lang="en-US" dirty="0"/>
          </a:p>
        </p:txBody>
      </p:sp>
      <p:pic>
        <p:nvPicPr>
          <p:cNvPr id="3" name="Picture 2" descr="C:\Users\croft\Desktop\chap11-1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673863" cy="4343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66800" y="2286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2286000"/>
            <a:ext cx="23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sequential dependence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7244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dependence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4724400"/>
            <a:ext cx="21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dependence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set of </a:t>
            </a:r>
            <a:r>
              <a:rPr lang="en-US" i="1" dirty="0" smtClean="0"/>
              <a:t>potential functions </a:t>
            </a:r>
            <a:r>
              <a:rPr lang="en-US" dirty="0" smtClean="0"/>
              <a:t>over the </a:t>
            </a:r>
            <a:r>
              <a:rPr lang="en-US" i="1" dirty="0" smtClean="0"/>
              <a:t>cliques</a:t>
            </a:r>
            <a:r>
              <a:rPr lang="en-US" dirty="0" smtClean="0"/>
              <a:t> of the graph</a:t>
            </a:r>
          </a:p>
          <a:p>
            <a:pPr lvl="1"/>
            <a:r>
              <a:rPr lang="en-US" dirty="0" smtClean="0"/>
              <a:t>these are the features of the linear feature-based model</a:t>
            </a:r>
          </a:p>
          <a:p>
            <a:pPr lvl="1"/>
            <a:r>
              <a:rPr lang="en-US" dirty="0" smtClean="0"/>
              <a:t>e.g. sequential dependence model in Galago for query “president </a:t>
            </a:r>
            <a:r>
              <a:rPr lang="en-US" dirty="0" err="1" smtClean="0"/>
              <a:t>abraham</a:t>
            </a:r>
            <a:r>
              <a:rPr lang="en-US" dirty="0" smtClean="0"/>
              <a:t> </a:t>
            </a:r>
            <a:r>
              <a:rPr lang="en-US" dirty="0" err="1" smtClean="0"/>
              <a:t>lincoln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510204" y="4800600"/>
            <a:ext cx="5874031" cy="160005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Concept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version of pseudo-relevance feedback and relevance models</a:t>
            </a:r>
          </a:p>
          <a:p>
            <a:pPr lvl="1"/>
            <a:r>
              <a:rPr lang="en-US" dirty="0" smtClean="0"/>
              <a:t>Latent, or hidden, concepts are words or phrases that users have in mind but do not mention explicitly when they express a query</a:t>
            </a:r>
          </a:p>
          <a:p>
            <a:pPr lvl="1"/>
            <a:r>
              <a:rPr lang="en-US" dirty="0" smtClean="0"/>
              <a:t>latent concept expansion graph shows dependencies between query words and expansion words</a:t>
            </a:r>
          </a:p>
          <a:p>
            <a:pPr lvl="1"/>
            <a:r>
              <a:rPr lang="en-US" dirty="0" smtClean="0"/>
              <a:t>better probability estimates for expansion terms</a:t>
            </a:r>
          </a:p>
          <a:p>
            <a:pPr lvl="1"/>
            <a:r>
              <a:rPr lang="en-US" dirty="0" smtClean="0"/>
              <a:t>expansion </a:t>
            </a:r>
            <a:r>
              <a:rPr lang="en-US" i="1" dirty="0" smtClean="0"/>
              <a:t>features</a:t>
            </a:r>
            <a:r>
              <a:rPr lang="en-US" dirty="0" smtClean="0"/>
              <a:t> not just terms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Pseudo-Relevance Feedback Graphs</a:t>
            </a:r>
            <a:endParaRPr lang="en-US" dirty="0"/>
          </a:p>
        </p:txBody>
      </p:sp>
      <p:pic>
        <p:nvPicPr>
          <p:cNvPr id="3" name="Picture 2" descr="C:\Users\croft\Desktop\chap11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019800" cy="448596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19200" y="2057400"/>
            <a:ext cx="17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Relevance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495800"/>
            <a:ext cx="11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LCE model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S_\Lambda(D;Q)$ is a scoring function for a document $D$\\&#10; and query $Q$, parameterized by $\Lambda$\\&#10;$f_j(D,Q)$ is a feature function that maps query/document \\&#10;pairs to real values\\&#10;$Z$ is a constant that does not depend on $D$ \\&#10;(but may depend on $\Lambda$ or $Q$)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422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e,q) = \sum_{d\in D} P(e,q|d)P(d)  template TPT1  env TPENV1  fore 0  back 16777215  eqnno 1"/>
  <p:tag name="FILENAME" val="TP_tmp"/>
  <p:tag name="ORIGWIDTH" val="129"/>
  <p:tag name="PICTUREFILESIZE" val="63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e,q|d) = P(q|e,d)P(e|d)  template TPT1  env TPENV1  fore 0  back 16777215  eqnno 2"/>
  <p:tag name="FILENAME" val="TP_tmp"/>
  <p:tag name="ORIGWIDTH" val="115"/>
  <p:tag name="PICTUREFILESIZE" val="54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P(e,q|d) = P(q|d)P(e|d)$  template TPT1  env TPENV1  fore 0  back 16777215  eqnno 3"/>
  <p:tag name="FILENAME" val="TP_tmp"/>
  <p:tag name="ORIGWIDTH" val="107"/>
  <p:tag name="PICTUREFILESIZE" val="51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c}\hline&#10;       {\em Example Question}  &amp; {\em Question Category}  \\ \hline&#10;What do you call a group of geese? &amp; Animal\\&#10;Who was Monet? &amp; Biography\\&#10;How many types of lemurs are there? &amp; Cardinal\\&#10;What is the effect of acid rain? &amp; Cause/Effect\\&#10;What is the street address of the White House? &amp; Contact Info\\&#10;Boxing Day is celebrated on what day? &amp; Date \\&#10;What is sake? &amp; Definition\\&#10;What is another name for nearsightedness? &amp; Disease\\&#10;What was the famous battle in 1836 between &amp; \\&#10;Texas and Mexico?&amp; Event\\&#10;What is the tallest building in Japan? &amp; Facility\\&#10;What type of bridge is the Golden Gate Bridge? &amp; Facility Description\\&#10;What is the most popular sport in Japan? &amp; Game\\&#10;What is the capital of Sri Lanka? &amp; Geo-Political Entity\\&#10;Name a Gaelic language. &amp; Language\\&#10;What is the world's highest peak? &amp; Location\\&#10;How much money does the Sultan of Brunei&#10;have?&amp; Money\\&#10;Jackson Pollock is of what nationality? &amp; Nationality \\&#10;Who manufactures Magic Chef appliances? &amp;Organization\\&#10;What kind of sports team is the Buffalo Sabres? &amp; Org. Description\\&#10;What color is yak milk? &amp; Other\\&#10;How much of an apple is water? &amp; Percent\\&#10;Who was the first Russian astronaut to walk in&#10;space?&amp; Person\\&#10;What is Australia's national flower? &amp; Plant\\&#10;What is the most heavily caffeinated soft drink? &amp; Product\\&#10;What does the Peugeot company manufacture? &amp;Product Description\\&#10;How far away is the moon? &amp; Quantity\\&#10;Why can't ostriches fly? &amp; Reason\\&#10;What metal has the highest melting point? &amp; Substance\\&#10;What time of day did Emperor Hirohito die? &amp; Time\\&#10;What does your spleen do? &amp; Use\\&#10;What is the best-selling book of all time? &amp; Work of Art&#10;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833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_\Lambda(D;Q) = \sum_j \lambda_j\cdot f_j(D,Q) + Z  template TPT1  env TPENV1  fore 0  back 16777215  eqnno 1"/>
  <p:tag name="FILENAME" val="TP_tmp"/>
  <p:tag name="ORIGWIDTH" val="145"/>
  <p:tag name="PICTUREFILESIZE" val="6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E(\mathcal{R}_\Lambda;\mathcal{T})$\\ &#10; 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22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widehat{\Lambda} = \arg \max_{\Lambda} E(\mathcal{R}_\Lambda;\mathcal{T})  template TPT1  env TPENV1  fore 0  back 16777215  eqnno 2"/>
  <p:tag name="FILENAME" val="TP_tmp"/>
  <p:tag name="ORIGWIDTH" val="105"/>
  <p:tag name="PICTUREFILESIZE" val="50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    \begin{tabbing}&#10;      \#weight(\= 0.8 \#combine(president abraham lincoln) \\&#10;               \&gt; 0.1 \#combine(\= \#od:1(president abraham) \\&#10;        \&gt;               \&gt; \#od:1(abraham lincoln) \\&#10;               \&gt; 0.1 \#combine(\&gt; \#uw:8(president abraham) \\&#10;        \&gt;  \&gt; \#uw:8(abraham lincoln) &#10;    \end{tabbing}&#10;  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298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@{\hspace{0.5em}}c@{\hspace{0.5em}}|@{\hspace{0.5em}}c@{\hspace{0.5em}}}\hline&#10;       {\em 1-word concepts}  &amp; {\em 2-word concepts}  \\ \hline&#10;       telescope &amp; hubble telescope\\&#10;hubble &amp;space telescope \\&#10;space &amp;hubble space \\&#10;mirror &amp;telescope mirror \\&#10;NASA &amp;telescope hubble \\&#10;launch &amp;mirror telescope \\&#10;astronomy &amp;telescope NASA \\&#10;shuttle &amp;telescope space \\&#10;test &amp;hubble mirror \\&#10;new &amp;NASA hubble \\&#10;discovery &amp;telescope astronomy \\&#10;time &amp;telescope optical \\&#10;universe &amp;hubble optical \\&#10;optical &amp;telescope discovery \\&#10;light &amp;telescope shuttle&#10;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728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/A[about(.//B,&quot;topic&quot;)]} - A elements that contain a B element that is about ``topic&quot;. The \textsf{about} predicate is not defined, but is implemented using some type of retrieval model. \textsf{.//B} is a \textit{relative} path.\\&#10;\\ \textsf{//A[.//B = 777]} - A elements that contain a B element with value equal to 777.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38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/A//B} - any B element that is a descendant of an A element in the XML tree. A descendant element will be contained in the parent element.\\&#10;\\&#10;\textsf{//A/*} - any descendant element of an A element.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299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/article[.//fm/yr $&lt;$ 2000]//sec[about(.,&quot;search engines&quot;)]} \\- find articles published before 2000 (\textsf{fm} is the front matter of the article) that contain sections discussing the topic ``search engines&quot;.\\ \\&#10;\textsf{//article[about(.//st,+comparison) AND about (.//bib,&quot;machine learning&quot;)]} \\- find articles with a section title containing the word ``comparison&quot; and with a  bibliography that mentions ``machine learning&quot;.\\ \\&#10;\textsf{//*[about(.//fgc, corba architecture) AND about(.//p, figure \\corba architecture)]} \\- find any elements that contain a figure caption about ``corba architecure&quot; and a paragraph mentioning ``figure corba architecture&quot;.&#10;\end{quote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6"/>
  <p:tag name="PICTUREFILESIZE" val="9742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1035</Words>
  <Application>Microsoft Office PowerPoint</Application>
  <PresentationFormat>On-screen Show (4:3)</PresentationFormat>
  <Paragraphs>152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Document</vt:lpstr>
      <vt:lpstr>Search Engines</vt:lpstr>
      <vt:lpstr>Beyond Bag of Words</vt:lpstr>
      <vt:lpstr>Feature-Based Retrieval Models</vt:lpstr>
      <vt:lpstr>Linear Feature-Based Models</vt:lpstr>
      <vt:lpstr>Term Dependence Models</vt:lpstr>
      <vt:lpstr>MRF Model Assumptions</vt:lpstr>
      <vt:lpstr>MRF Model</vt:lpstr>
      <vt:lpstr>Latent Concept Expansion</vt:lpstr>
      <vt:lpstr>Pseudo-Relevance Feedback Graphs</vt:lpstr>
      <vt:lpstr>LCE Example</vt:lpstr>
      <vt:lpstr>Integrating Databases and IR </vt:lpstr>
      <vt:lpstr>Interaction of Search and Databases</vt:lpstr>
      <vt:lpstr>XML Retrieval</vt:lpstr>
      <vt:lpstr>XML Retrieval</vt:lpstr>
      <vt:lpstr>NEXI Examples</vt:lpstr>
      <vt:lpstr>INEX Examples</vt:lpstr>
      <vt:lpstr>Entity Search</vt:lpstr>
      <vt:lpstr>Entity Search Example</vt:lpstr>
      <vt:lpstr>Expert Search</vt:lpstr>
      <vt:lpstr>Expert Search</vt:lpstr>
      <vt:lpstr>Question Answering</vt:lpstr>
      <vt:lpstr>QA Architecture</vt:lpstr>
      <vt:lpstr>Fact-Based QA</vt:lpstr>
      <vt:lpstr>Slide 24</vt:lpstr>
      <vt:lpstr>Other Media</vt:lpstr>
      <vt:lpstr>Noisy Text</vt:lpstr>
      <vt:lpstr>OCR Examples</vt:lpstr>
      <vt:lpstr>Speech Example</vt:lpstr>
      <vt:lpstr>Images and Video</vt:lpstr>
      <vt:lpstr>Color Histogram Example</vt:lpstr>
      <vt:lpstr>Texture and Shape</vt:lpstr>
      <vt:lpstr>Video</vt:lpstr>
      <vt:lpstr>Image Annotation</vt:lpstr>
      <vt:lpstr>Music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croft</cp:lastModifiedBy>
  <cp:revision>15</cp:revision>
  <dcterms:created xsi:type="dcterms:W3CDTF">2008-09-24T13:34:13Z</dcterms:created>
  <dcterms:modified xsi:type="dcterms:W3CDTF">2008-11-12T00:16:03Z</dcterms:modified>
</cp:coreProperties>
</file>