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tags/tag27.xml" ContentType="application/vnd.openxmlformats-officedocument.presentationml.tags+xml"/>
  <Override PartName="/ppt/slides/slide33.xml" ContentType="application/vnd.openxmlformats-officedocument.presentationml.slide+xml"/>
  <Override PartName="/ppt/tags/tag11.xml" ContentType="application/vnd.openxmlformats-officedocument.presentationml.tags+xml"/>
  <Default Extension="bin" ContentType="application/vnd.openxmlformats-officedocument.presentationml.printerSettings"/>
  <Override PartName="/ppt/tags/tag30.xml" ContentType="application/vnd.openxmlformats-officedocument.presentationml.tags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tags/tag15.xml" ContentType="application/vnd.openxmlformats-officedocument.presentationml.tags+xml"/>
  <Override PartName="/ppt/tags/tag5.xml" ContentType="application/vnd.openxmlformats-officedocument.presentationml.tags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ags/tag20.xml" ContentType="application/vnd.openxmlformats-officedocument.presentationml.tags+xml"/>
  <Override PartName="/ppt/theme/theme1.xml" ContentType="application/vnd.openxmlformats-officedocument.theme+xml"/>
  <Override PartName="/ppt/tags/tag3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9.xml" ContentType="application/vnd.openxmlformats-officedocument.presentationml.tags+xml"/>
  <Override PartName="/ppt/tags/tag9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tags/tag24.xml" ContentType="application/vnd.openxmlformats-officedocument.presentationml.tags+xml"/>
  <Override PartName="/ppt/slides/slide7.xml" ContentType="application/vnd.openxmlformats-officedocument.presentationml.slide+xml"/>
  <Override PartName="/ppt/slides/slide46.xml" ContentType="application/vnd.openxmlformats-officedocument.presentationml.slide+xml"/>
  <Override PartName="/ppt/embeddings/oleObject2.bin" ContentType="application/vnd.openxmlformats-officedocument.oleObject"/>
  <Default Extension="tiff" ContentType="image/tiff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28.xml" ContentType="application/vnd.openxmlformats-officedocument.presentationml.tags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tags/tag31.xml" ContentType="application/vnd.openxmlformats-officedocument.presentationml.tags+xml"/>
  <Override PartName="/ppt/presProps.xml" ContentType="application/vnd.openxmlformats-officedocument.presentationml.presProps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tags/tag16.xml" ContentType="application/vnd.openxmlformats-officedocument.presentationml.tags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ags/tag21.xml" ContentType="application/vnd.openxmlformats-officedocument.presentationml.tags+xml"/>
  <Override PartName="/ppt/tags/tag35.xml" ContentType="application/vnd.openxmlformats-officedocument.presentationml.tags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tags/tag25.xml" ContentType="application/vnd.openxmlformats-officedocument.presentationml.tags+xml"/>
  <Override PartName="/ppt/slides/slide31.xml" ContentType="application/vnd.openxmlformats-officedocument.presentationml.slide+xml"/>
  <Override PartName="/ppt/embeddings/oleObject3.bin" ContentType="application/vnd.openxmlformats-officedocument.oleObject"/>
  <Default Extension="emf" ContentType="image/x-emf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tags/tag13.xml" ContentType="application/vnd.openxmlformats-officedocument.presentationml.tags+xml"/>
  <Override PartName="/ppt/tags/tag3.xml" ContentType="application/vnd.openxmlformats-officedocument.presentationml.tags+xml"/>
  <Override PartName="/ppt/slides/slide1.xml" ContentType="application/vnd.openxmlformats-officedocument.presentationml.slide+xml"/>
  <Override PartName="/ppt/tags/tag29.xml" ContentType="application/vnd.openxmlformats-officedocument.presentationml.tags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tags/tag32.xml" ContentType="application/vnd.openxmlformats-officedocument.presentationml.tags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tags/tag17.xml" ContentType="application/vnd.openxmlformats-officedocument.presentationml.tag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ags/tag7.xml" ContentType="application/vnd.openxmlformats-officedocument.presentationml.tags+xml"/>
  <Override PartName="/ppt/tags/tag22.xml" ContentType="application/vnd.openxmlformats-officedocument.presentationml.tags+xml"/>
  <Override PartName="/ppt/slides/slide6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tags/tag26.xml" ContentType="application/vnd.openxmlformats-officedocument.presentationml.tags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tags/tag10.xml" ContentType="application/vnd.openxmlformats-officedocument.presentationml.tag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tags/tag14.xml" ContentType="application/vnd.openxmlformats-officedocument.presentationml.tags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ags/tag33.xml" ContentType="application/vnd.openxmlformats-officedocument.presentationml.tags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tags/tag18.xml" ContentType="application/vnd.openxmlformats-officedocument.presentationml.tags+xml"/>
  <Override PartName="/ppt/tags/tag8.xml" ContentType="application/vnd.openxmlformats-officedocument.presentationml.tags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tags/tag23.xml" ContentType="application/vnd.openxmlformats-officedocument.presentationml.tags+xml"/>
  <Override PartName="/ppt/slides/slide6.xml" ContentType="application/vnd.openxmlformats-officedocument.presentationml.slide+xml"/>
  <Override PartName="/ppt/embeddings/oleObject1.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01" r:id="rId26"/>
    <p:sldId id="300" r:id="rId27"/>
    <p:sldId id="283" r:id="rId28"/>
    <p:sldId id="318" r:id="rId29"/>
    <p:sldId id="284" r:id="rId30"/>
    <p:sldId id="285" r:id="rId31"/>
    <p:sldId id="317" r:id="rId32"/>
    <p:sldId id="263" r:id="rId33"/>
    <p:sldId id="264" r:id="rId34"/>
    <p:sldId id="286" r:id="rId35"/>
    <p:sldId id="316" r:id="rId36"/>
    <p:sldId id="289" r:id="rId37"/>
    <p:sldId id="287" r:id="rId38"/>
    <p:sldId id="266" r:id="rId39"/>
    <p:sldId id="320" r:id="rId40"/>
    <p:sldId id="265" r:id="rId41"/>
    <p:sldId id="288" r:id="rId42"/>
    <p:sldId id="319" r:id="rId43"/>
    <p:sldId id="267" r:id="rId44"/>
    <p:sldId id="290" r:id="rId45"/>
    <p:sldId id="321" r:id="rId46"/>
    <p:sldId id="268" r:id="rId47"/>
    <p:sldId id="291" r:id="rId48"/>
    <p:sldId id="322" r:id="rId49"/>
    <p:sldId id="292" r:id="rId50"/>
    <p:sldId id="272" r:id="rId51"/>
    <p:sldId id="323" r:id="rId52"/>
    <p:sldId id="275" r:id="rId53"/>
    <p:sldId id="276" r:id="rId54"/>
    <p:sldId id="324" r:id="rId55"/>
    <p:sldId id="271" r:id="rId56"/>
    <p:sldId id="302" r:id="rId57"/>
    <p:sldId id="293" r:id="rId58"/>
    <p:sldId id="303" r:id="rId59"/>
    <p:sldId id="294" r:id="rId60"/>
    <p:sldId id="273" r:id="rId61"/>
    <p:sldId id="295" r:id="rId62"/>
    <p:sldId id="296" r:id="rId63"/>
    <p:sldId id="274" r:id="rId64"/>
    <p:sldId id="297" r:id="rId65"/>
    <p:sldId id="32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20FA-720D-4414-9FE6-628692398FF8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E1D-87AA-4B41-BB2F-3BFE9101A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is the probability that document </a:t>
            </a:r>
            <a:r>
              <a:rPr lang="en-US" i="1" dirty="0" smtClean="0"/>
              <a:t>d</a:t>
            </a:r>
            <a:r>
              <a:rPr lang="en-US" dirty="0" smtClean="0"/>
              <a:t> is observed given the class is known to be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Estimate depends on the </a:t>
            </a:r>
            <a:r>
              <a:rPr lang="en-US" i="1" dirty="0" smtClean="0"/>
              <a:t>event space</a:t>
            </a:r>
            <a:r>
              <a:rPr lang="en-US" dirty="0" smtClean="0"/>
              <a:t> used to represent the documents</a:t>
            </a:r>
          </a:p>
          <a:p>
            <a:r>
              <a:rPr lang="en-US" dirty="0" smtClean="0"/>
              <a:t>What is an event space?</a:t>
            </a:r>
          </a:p>
          <a:p>
            <a:pPr lvl="1"/>
            <a:r>
              <a:rPr lang="en-US" dirty="0" smtClean="0"/>
              <a:t>The set of all possible outcomes for a given random variable</a:t>
            </a:r>
          </a:p>
          <a:p>
            <a:pPr lvl="1"/>
            <a:r>
              <a:rPr lang="en-US" dirty="0" smtClean="0"/>
              <a:t>For a coin toss random variable the event space is </a:t>
            </a:r>
            <a:r>
              <a:rPr lang="en-US" i="1" dirty="0" smtClean="0"/>
              <a:t>S</a:t>
            </a:r>
            <a:r>
              <a:rPr lang="en-US" dirty="0" smtClean="0"/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Bernoulli Event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represented as binary vectors</a:t>
            </a:r>
          </a:p>
          <a:p>
            <a:pPr lvl="1"/>
            <a:r>
              <a:rPr lang="en-US" dirty="0" smtClean="0"/>
              <a:t>One entry for every word in the vocabulary</a:t>
            </a:r>
          </a:p>
          <a:p>
            <a:pPr lvl="1"/>
            <a:r>
              <a:rPr lang="en-US" dirty="0" smtClean="0"/>
              <a:t>Entry </a:t>
            </a:r>
            <a:r>
              <a:rPr lang="en-US" i="1" dirty="0" smtClean="0"/>
              <a:t>i</a:t>
            </a:r>
            <a:r>
              <a:rPr lang="en-US" dirty="0" smtClean="0"/>
              <a:t> = 1 if word </a:t>
            </a:r>
            <a:r>
              <a:rPr lang="en-US" i="1" dirty="0" smtClean="0"/>
              <a:t>i</a:t>
            </a:r>
            <a:r>
              <a:rPr lang="en-US" dirty="0" smtClean="0"/>
              <a:t> occurs in the document and is 0 otherwise</a:t>
            </a:r>
          </a:p>
          <a:p>
            <a:r>
              <a:rPr lang="en-US" dirty="0" smtClean="0"/>
              <a:t>Multiple Bernoulli distribution is a natural way to model distributions over binary vectors</a:t>
            </a:r>
          </a:p>
          <a:p>
            <a:r>
              <a:rPr lang="en-US" dirty="0" smtClean="0"/>
              <a:t>Same event space as used in the classical probabilistic retrieval model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Bernoulli Document Representation</a:t>
            </a:r>
            <a:endParaRPr lang="en-US" dirty="0"/>
          </a:p>
        </p:txBody>
      </p:sp>
      <p:pic>
        <p:nvPicPr>
          <p:cNvPr id="28673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Multiple-Bernoulli: Estimating 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is computed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smoothed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Collection smoothed estimate:</a:t>
            </a:r>
            <a:endParaRPr lang="en-US" dirty="0"/>
          </a:p>
        </p:txBody>
      </p:sp>
      <p:pic>
        <p:nvPicPr>
          <p:cNvPr id="1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6340" y="2514598"/>
            <a:ext cx="5131318" cy="609602"/>
          </a:xfrm>
          <a:prstGeom prst="rect">
            <a:avLst/>
          </a:prstGeom>
          <a:noFill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18045" y="4191000"/>
            <a:ext cx="2107908" cy="58375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27525" y="5817039"/>
            <a:ext cx="2488949" cy="6599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Event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Documents are represented as vectors of term frequencies</a:t>
            </a:r>
          </a:p>
          <a:p>
            <a:pPr lvl="1"/>
            <a:r>
              <a:rPr lang="en-US" dirty="0" smtClean="0"/>
              <a:t>One entry for every word in the vocabulary</a:t>
            </a:r>
          </a:p>
          <a:p>
            <a:pPr lvl="1"/>
            <a:r>
              <a:rPr lang="en-US" dirty="0" smtClean="0"/>
              <a:t>Entry </a:t>
            </a:r>
            <a:r>
              <a:rPr lang="en-US" i="1" dirty="0" smtClean="0"/>
              <a:t>i</a:t>
            </a:r>
            <a:r>
              <a:rPr lang="en-US" dirty="0" smtClean="0"/>
              <a:t> = number of times that term </a:t>
            </a:r>
            <a:r>
              <a:rPr lang="en-US" i="1" dirty="0" smtClean="0"/>
              <a:t>i </a:t>
            </a:r>
            <a:r>
              <a:rPr lang="en-US" dirty="0" smtClean="0"/>
              <a:t>occurs in the document</a:t>
            </a:r>
          </a:p>
          <a:p>
            <a:r>
              <a:rPr lang="en-US" dirty="0" smtClean="0"/>
              <a:t>Multinomial distribution is a natural way to model distributions over frequency vectors</a:t>
            </a:r>
          </a:p>
          <a:p>
            <a:r>
              <a:rPr lang="en-US" dirty="0" smtClean="0"/>
              <a:t>Same event space as used in the language modeling retrieval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Multinomial Document Representation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00076" y="2007094"/>
            <a:ext cx="7543846" cy="34031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Multinomial: Estimating 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is computed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smoothed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Collection smoothed estimate: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093" y="2235706"/>
            <a:ext cx="6781813" cy="1269494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8152" y="4419600"/>
            <a:ext cx="2107695" cy="609602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1743" y="5893306"/>
            <a:ext cx="2540513" cy="736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geometric principles</a:t>
            </a:r>
          </a:p>
          <a:p>
            <a:r>
              <a:rPr lang="en-US" dirty="0" smtClean="0"/>
              <a:t>Given a set of inputs labeled ‘+’ and ‘-’, find the “best”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‘+’s and ‘-’s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How is “best” defined?</a:t>
            </a:r>
          </a:p>
          <a:p>
            <a:pPr lvl="1"/>
            <a:r>
              <a:rPr lang="en-US" dirty="0" smtClean="0"/>
              <a:t>What if no </a:t>
            </a:r>
            <a:r>
              <a:rPr lang="en-US" dirty="0" err="1" smtClean="0"/>
              <a:t>hyperplane</a:t>
            </a:r>
            <a:r>
              <a:rPr lang="en-US" dirty="0" smtClean="0"/>
              <a:t> exists such that the ‘+’s and ‘-’s can be perfectly separated?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“Best”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3485" y="5638800"/>
            <a:ext cx="3531115" cy="635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457255" y="1409700"/>
            <a:ext cx="6229491" cy="5147887"/>
            <a:chOff x="1390509" y="1485900"/>
            <a:chExt cx="6229491" cy="5147887"/>
          </a:xfrm>
        </p:grpSpPr>
        <p:sp>
          <p:nvSpPr>
            <p:cNvPr id="4" name="TextBox 3"/>
            <p:cNvSpPr txBox="1"/>
            <p:nvPr/>
          </p:nvSpPr>
          <p:spPr>
            <a:xfrm>
              <a:off x="2419209" y="26860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0509" y="502920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76709" y="1768301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459" y="29146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3409" y="34861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7809" y="388620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559" y="18859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0609" y="47434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6959" y="22288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9609" y="59436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6859" y="26860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62609" y="46291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09" y="34861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1059" y="48577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76809" y="39433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33759" y="59436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3909" y="32575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33609" y="411480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90809" y="56578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–</a:t>
              </a:r>
              <a:endParaRPr lang="en-US" sz="24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434" y="1971675"/>
              <a:ext cx="5143500" cy="417195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834" y="1971675"/>
              <a:ext cx="5143500" cy="417195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34" y="1971675"/>
              <a:ext cx="5143500" cy="417195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09" y="3486150"/>
              <a:ext cx="1085850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275911">
              <a:off x="4178666" y="3491689"/>
              <a:ext cx="12573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Margin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503314">
              <a:off x="1973185" y="5045349"/>
              <a:ext cx="2653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Hyperplane</a:t>
              </a:r>
              <a:endParaRPr lang="en-US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390759" y="417195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859" y="1828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7959" y="5715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059" y="33147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6259" y="6168851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sz="24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733409" y="6226001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504809" y="2114550"/>
              <a:ext cx="1257300" cy="306245"/>
            </a:xfrm>
            <a:prstGeom prst="rect">
              <a:avLst/>
            </a:prstGeom>
          </p:spPr>
        </p:pic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 bwMode="auto">
            <a:xfrm rot="18516239">
              <a:off x="2919083" y="5342510"/>
              <a:ext cx="1257864" cy="2757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 bwMode="auto">
            <a:xfrm rot="18516238">
              <a:off x="3376253" y="3297246"/>
              <a:ext cx="1258147" cy="2758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0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tretch>
              <a:fillRect/>
            </a:stretch>
          </p:blipFill>
          <p:spPr bwMode="auto">
            <a:xfrm rot="18516238">
              <a:off x="4519238" y="4446143"/>
              <a:ext cx="1503977" cy="27586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and clustering are classical pattern recognition / machine learning problems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Asks “what class does this item belong to?”</a:t>
            </a:r>
          </a:p>
          <a:p>
            <a:pPr lvl="1"/>
            <a:r>
              <a:rPr lang="en-US" i="1" dirty="0" smtClean="0"/>
              <a:t>Supervised learning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Asks “how can I group this set of items?”</a:t>
            </a:r>
          </a:p>
          <a:p>
            <a:pPr lvl="1"/>
            <a:r>
              <a:rPr lang="en-US" i="1" dirty="0" smtClean="0"/>
              <a:t>Unsupervised learning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Items can be documents, queries, emails, entities, images, etc.</a:t>
            </a:r>
            <a:endParaRPr lang="en-US" dirty="0"/>
          </a:p>
          <a:p>
            <a:r>
              <a:rPr lang="en-US" dirty="0" smtClean="0"/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“Best”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typically assumed that                            ,</a:t>
            </a:r>
            <a:br>
              <a:rPr lang="en-US" dirty="0" smtClean="0"/>
            </a:br>
            <a:r>
              <a:rPr lang="en-US" dirty="0" smtClean="0"/>
              <a:t>which does not change the solution to the problem</a:t>
            </a:r>
          </a:p>
          <a:p>
            <a:r>
              <a:rPr lang="en-US" dirty="0" smtClean="0"/>
              <a:t>Thus, to find the </a:t>
            </a:r>
            <a:r>
              <a:rPr lang="en-US" dirty="0" err="1" smtClean="0"/>
              <a:t>hyperplane</a:t>
            </a:r>
            <a:r>
              <a:rPr lang="en-US" dirty="0" smtClean="0"/>
              <a:t> with the largest margin, we must maximize        .</a:t>
            </a:r>
          </a:p>
          <a:p>
            <a:r>
              <a:rPr lang="en-US" dirty="0" smtClean="0"/>
              <a:t>This is equivalent to minimizing        .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10200" y="1752600"/>
            <a:ext cx="2439338" cy="30491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10200" y="3657600"/>
            <a:ext cx="483293" cy="6098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22275" y="4343400"/>
            <a:ext cx="559525" cy="3810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700" y="2227734"/>
            <a:ext cx="4152900" cy="2935933"/>
            <a:chOff x="457200" y="533400"/>
            <a:chExt cx="8305800" cy="5871865"/>
          </a:xfrm>
        </p:grpSpPr>
        <p:sp>
          <p:nvSpPr>
            <p:cNvPr id="4" name="TextBox 3"/>
            <p:cNvSpPr txBox="1"/>
            <p:nvPr/>
          </p:nvSpPr>
          <p:spPr>
            <a:xfrm>
              <a:off x="18288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4724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541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8200" y="15240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0" y="2362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26670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3200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533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0" y="4343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5800" y="990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943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9000" y="1600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0" y="4191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9600" y="2667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4600" y="4495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6000" y="3505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5943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8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0" y="3505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43434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05400" y="2227734"/>
            <a:ext cx="3429000" cy="2935933"/>
            <a:chOff x="990600" y="533400"/>
            <a:chExt cx="6858000" cy="5871865"/>
          </a:xfrm>
        </p:grpSpPr>
        <p:sp>
          <p:nvSpPr>
            <p:cNvPr id="36" name="TextBox 35"/>
            <p:cNvSpPr txBox="1"/>
            <p:nvPr/>
          </p:nvSpPr>
          <p:spPr>
            <a:xfrm>
              <a:off x="18288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352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541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8200" y="15240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8000" y="2362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0" y="49530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6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8600" y="533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4000" y="4343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0600" y="2895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67000" y="5791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9000" y="1600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2600" y="762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24400" y="28194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24600" y="4495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96000" y="3505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48200" y="5943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0" y="3505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8200" y="43434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–</a:t>
              </a:r>
              <a:endParaRPr lang="en-US" sz="2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vs. Non-Separable Data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56388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Separable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5638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Non-Separable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Separable 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English:</a:t>
            </a:r>
          </a:p>
          <a:p>
            <a:pPr lvl="1"/>
            <a:r>
              <a:rPr lang="en-US" dirty="0" smtClean="0"/>
              <a:t>Find the largest margin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‘+’s and ‘-’s</a:t>
            </a:r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094" y="2362200"/>
            <a:ext cx="5257810" cy="1447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Non-Separable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math: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English:</a:t>
            </a:r>
          </a:p>
          <a:p>
            <a:pPr lvl="1"/>
            <a:r>
              <a:rPr lang="el-GR" i="1" dirty="0" smtClean="0"/>
              <a:t>ξ</a:t>
            </a:r>
            <a:r>
              <a:rPr lang="en-US" i="1" baseline="-25000" dirty="0" smtClean="0"/>
              <a:t>i</a:t>
            </a:r>
            <a:r>
              <a:rPr lang="en-US" dirty="0" smtClean="0"/>
              <a:t> denotes how misclassified instance </a:t>
            </a:r>
            <a:r>
              <a:rPr lang="en-US" i="1" dirty="0" smtClean="0"/>
              <a:t>i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Find a </a:t>
            </a:r>
            <a:r>
              <a:rPr lang="en-US" dirty="0" err="1" smtClean="0"/>
              <a:t>hyperplane</a:t>
            </a:r>
            <a:r>
              <a:rPr lang="en-US" dirty="0" smtClean="0"/>
              <a:t> that has a large margin and lowest misclassification cost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6948" y="2183888"/>
            <a:ext cx="6070103" cy="1854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Linearly non-separable data may become linearly separable if transformed, or mapped, to a higher dimension space</a:t>
            </a:r>
          </a:p>
          <a:p>
            <a:r>
              <a:rPr lang="en-US" dirty="0" smtClean="0"/>
              <a:t>Computing vector math </a:t>
            </a:r>
            <a:r>
              <a:rPr lang="en-US" dirty="0" smtClean="0"/>
              <a:t>(e.g., </a:t>
            </a:r>
            <a:r>
              <a:rPr lang="en-US" dirty="0" smtClean="0"/>
              <a:t>dot products) in very high dimensional space is costly</a:t>
            </a:r>
          </a:p>
          <a:p>
            <a:r>
              <a:rPr lang="en-US" dirty="0" smtClean="0"/>
              <a:t>The kernel trick allows very high dimensional dot products to be computed efficiently</a:t>
            </a:r>
            <a:endParaRPr lang="en-US" dirty="0"/>
          </a:p>
          <a:p>
            <a:r>
              <a:rPr lang="en-US" dirty="0" smtClean="0"/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function maps 2-vectors to 3-vectors: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 way to compute                 is to map the inputs and compute the dot product in the higher dimensional space</a:t>
            </a:r>
          </a:p>
          <a:p>
            <a:r>
              <a:rPr lang="en-US" dirty="0" smtClean="0"/>
              <a:t>However, the dot product can be done entirely in the original 2-dimensional space: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8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993" y="2183890"/>
            <a:ext cx="2362204" cy="940310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590" y="5486400"/>
            <a:ext cx="4953010" cy="711710"/>
          </a:xfrm>
          <a:prstGeom prst="rect">
            <a:avLst/>
          </a:prstGeom>
          <a:noFill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27088" y="3454908"/>
            <a:ext cx="1245112" cy="27889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previous example is known as the polynomial kernel (with </a:t>
            </a:r>
            <a:r>
              <a:rPr lang="en-US" i="1" dirty="0" smtClean="0"/>
              <a:t>p</a:t>
            </a:r>
            <a:r>
              <a:rPr lang="en-US" dirty="0" smtClean="0"/>
              <a:t> = 2)</a:t>
            </a:r>
          </a:p>
          <a:p>
            <a:r>
              <a:rPr lang="en-US" dirty="0" smtClean="0"/>
              <a:t>Most common kernels are linear, polynomial, and Gaussian</a:t>
            </a:r>
          </a:p>
          <a:p>
            <a:r>
              <a:rPr lang="en-US" dirty="0" smtClean="0"/>
              <a:t>Each kernel performs a dot product in a higher implicit dimensional space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146" y="4572000"/>
            <a:ext cx="8203707" cy="16002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Non-Binary Classification with 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versus all</a:t>
            </a:r>
          </a:p>
          <a:p>
            <a:pPr lvl="1"/>
            <a:r>
              <a:rPr lang="en-US" dirty="0" smtClean="0"/>
              <a:t>Train “class </a:t>
            </a:r>
            <a:r>
              <a:rPr lang="en-US" i="1" dirty="0" smtClean="0"/>
              <a:t>c</a:t>
            </a:r>
            <a:r>
              <a:rPr lang="en-US" dirty="0" smtClean="0"/>
              <a:t> vs. not class </a:t>
            </a:r>
            <a:r>
              <a:rPr lang="en-US" i="1" dirty="0" smtClean="0"/>
              <a:t>c</a:t>
            </a:r>
            <a:r>
              <a:rPr lang="en-US" dirty="0" smtClean="0"/>
              <a:t>” SVM for every class</a:t>
            </a:r>
          </a:p>
          <a:p>
            <a:pPr lvl="1"/>
            <a:r>
              <a:rPr lang="en-US" dirty="0" smtClean="0"/>
              <a:t>If there are K classes, must train </a:t>
            </a:r>
            <a:r>
              <a:rPr lang="en-US" i="1" dirty="0" smtClean="0"/>
              <a:t>K</a:t>
            </a:r>
            <a:r>
              <a:rPr lang="en-US" dirty="0" smtClean="0"/>
              <a:t> classifiers</a:t>
            </a:r>
          </a:p>
          <a:p>
            <a:pPr lvl="1"/>
            <a:r>
              <a:rPr lang="en-US" dirty="0" smtClean="0"/>
              <a:t>Classify items according to: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versus one</a:t>
            </a:r>
          </a:p>
          <a:p>
            <a:pPr lvl="1"/>
            <a:r>
              <a:rPr lang="en-US" dirty="0" smtClean="0"/>
              <a:t>Train a binary classifier for every pair of classes</a:t>
            </a:r>
          </a:p>
          <a:p>
            <a:pPr lvl="1"/>
            <a:r>
              <a:rPr lang="en-US" dirty="0" smtClean="0"/>
              <a:t>Must train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-1)/2 classifiers</a:t>
            </a:r>
          </a:p>
          <a:p>
            <a:pPr lvl="1"/>
            <a:r>
              <a:rPr lang="en-US" dirty="0" smtClean="0"/>
              <a:t>Computationally expensive for large values of </a:t>
            </a:r>
            <a:r>
              <a:rPr lang="en-US" i="1" dirty="0" smtClean="0"/>
              <a:t>K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3571545"/>
            <a:ext cx="3048000" cy="390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SVM optimization problem is not straightforward</a:t>
            </a:r>
          </a:p>
          <a:p>
            <a:r>
              <a:rPr lang="en-US" dirty="0" smtClean="0"/>
              <a:t>Many good software packages exist</a:t>
            </a:r>
          </a:p>
          <a:p>
            <a:pPr lvl="1"/>
            <a:r>
              <a:rPr lang="en-US" dirty="0" smtClean="0"/>
              <a:t>SVM-Light</a:t>
            </a:r>
          </a:p>
          <a:p>
            <a:pPr lvl="1"/>
            <a:r>
              <a:rPr lang="en-US" dirty="0" smtClean="0"/>
              <a:t>LIBSVM</a:t>
            </a:r>
          </a:p>
          <a:p>
            <a:pPr lvl="1"/>
            <a:r>
              <a:rPr lang="en-US" dirty="0" smtClean="0"/>
              <a:t>R library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SVM Toolbox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classification metrics</a:t>
            </a:r>
          </a:p>
          <a:p>
            <a:pPr lvl="1"/>
            <a:r>
              <a:rPr lang="en-US" dirty="0" smtClean="0"/>
              <a:t>Accuracy (precision at rank 1)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F-measure</a:t>
            </a:r>
          </a:p>
          <a:p>
            <a:pPr lvl="1"/>
            <a:r>
              <a:rPr lang="en-US" dirty="0" smtClean="0"/>
              <a:t>ROC curve analysis</a:t>
            </a:r>
          </a:p>
          <a:p>
            <a:r>
              <a:rPr lang="en-US" dirty="0" smtClean="0"/>
              <a:t>Differences from IR metrics</a:t>
            </a:r>
          </a:p>
          <a:p>
            <a:pPr lvl="1"/>
            <a:r>
              <a:rPr lang="en-US" dirty="0" smtClean="0"/>
              <a:t>“Relevant” replaced with “classified correctly”</a:t>
            </a:r>
          </a:p>
          <a:p>
            <a:pPr lvl="1"/>
            <a:r>
              <a:rPr lang="en-US" dirty="0" err="1" smtClean="0"/>
              <a:t>Microaveraging</a:t>
            </a:r>
            <a:r>
              <a:rPr lang="en-US" dirty="0" smtClean="0"/>
              <a:t> more commonly used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Classification is the task of automatically applying labels to items</a:t>
            </a:r>
          </a:p>
          <a:p>
            <a:r>
              <a:rPr lang="en-US" dirty="0" smtClean="0"/>
              <a:t>Useful for many search-related tasks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Sentiment classification</a:t>
            </a:r>
          </a:p>
          <a:p>
            <a:pPr lvl="1"/>
            <a:r>
              <a:rPr lang="en-US" dirty="0" smtClean="0"/>
              <a:t>Online advertising</a:t>
            </a:r>
          </a:p>
          <a:p>
            <a:r>
              <a:rPr lang="en-US" dirty="0" smtClean="0"/>
              <a:t>Two common approaches</a:t>
            </a:r>
          </a:p>
          <a:p>
            <a:pPr lvl="1"/>
            <a:r>
              <a:rPr lang="en-US" dirty="0" smtClean="0"/>
              <a:t>Probabilistic</a:t>
            </a:r>
          </a:p>
          <a:p>
            <a:pPr lvl="1"/>
            <a:r>
              <a:rPr lang="en-US" dirty="0" smtClean="0"/>
              <a:t>Geometric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classifiers</a:t>
            </a:r>
          </a:p>
          <a:p>
            <a:pPr lvl="1"/>
            <a:r>
              <a:rPr lang="en-US" dirty="0" smtClean="0"/>
              <a:t>Generative (Naïve-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Discriminative (SVMs)</a:t>
            </a:r>
          </a:p>
          <a:p>
            <a:pPr lvl="1"/>
            <a:r>
              <a:rPr lang="en-US" dirty="0" smtClean="0"/>
              <a:t>Non-parametric (nearest neighbor)</a:t>
            </a:r>
          </a:p>
          <a:p>
            <a:r>
              <a:rPr lang="en-US" dirty="0" smtClean="0"/>
              <a:t>Types of learning</a:t>
            </a:r>
          </a:p>
          <a:p>
            <a:pPr lvl="1"/>
            <a:r>
              <a:rPr lang="en-US" dirty="0" smtClean="0"/>
              <a:t>Supervised (Naïve-</a:t>
            </a:r>
            <a:r>
              <a:rPr lang="en-US" dirty="0" err="1" smtClean="0"/>
              <a:t>Bayes</a:t>
            </a:r>
            <a:r>
              <a:rPr lang="en-US" dirty="0" smtClean="0"/>
              <a:t>, SVMs)</a:t>
            </a:r>
          </a:p>
          <a:p>
            <a:pPr lvl="1"/>
            <a:r>
              <a:rPr lang="en-US" dirty="0" smtClean="0"/>
              <a:t>Semi-supervised (Rocchio, relevance models)</a:t>
            </a:r>
          </a:p>
          <a:p>
            <a:pPr lvl="1"/>
            <a:r>
              <a:rPr lang="en-US" dirty="0" smtClean="0"/>
              <a:t>Unsupervised (clustering)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vs. Discriminative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Generative models</a:t>
            </a:r>
          </a:p>
          <a:p>
            <a:pPr lvl="1"/>
            <a:r>
              <a:rPr lang="en-US" dirty="0" smtClean="0"/>
              <a:t>Assumes documents and classes are drawn from joint distribution P(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Typically P(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 decomposed to 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P(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Effectiveness depends on how P(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 is modeled</a:t>
            </a:r>
          </a:p>
          <a:p>
            <a:pPr lvl="1"/>
            <a:r>
              <a:rPr lang="en-US" dirty="0" smtClean="0"/>
              <a:t>Typically more effective when little training data exists</a:t>
            </a:r>
          </a:p>
          <a:p>
            <a:r>
              <a:rPr lang="en-US" dirty="0" smtClean="0"/>
              <a:t>Discriminative models</a:t>
            </a:r>
          </a:p>
          <a:p>
            <a:pPr lvl="1"/>
            <a:r>
              <a:rPr lang="en-US" dirty="0" smtClean="0"/>
              <a:t>Directly model class assignment problem</a:t>
            </a:r>
          </a:p>
          <a:p>
            <a:pPr lvl="1"/>
            <a:r>
              <a:rPr lang="en-US" dirty="0" smtClean="0"/>
              <a:t>Do not model document “generation”</a:t>
            </a:r>
          </a:p>
          <a:p>
            <a:pPr lvl="1"/>
            <a:r>
              <a:rPr lang="en-US" dirty="0" smtClean="0"/>
              <a:t>Effectiveness depends on amount and quality of training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314450" y="1752600"/>
            <a:ext cx="6515100" cy="4629746"/>
            <a:chOff x="1371600" y="1752600"/>
            <a:chExt cx="6515100" cy="4629746"/>
          </a:xfrm>
        </p:grpSpPr>
        <p:sp>
          <p:nvSpPr>
            <p:cNvPr id="4" name="Oval 3"/>
            <p:cNvSpPr/>
            <p:nvPr/>
          </p:nvSpPr>
          <p:spPr>
            <a:xfrm>
              <a:off x="1543050" y="1809750"/>
              <a:ext cx="1943100" cy="1600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0"/>
              <a:ext cx="1943100" cy="1600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0"/>
              <a:ext cx="1943100" cy="1600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96"/>
              <a:ext cx="514350" cy="2857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7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8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8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70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6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85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8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56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71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84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8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70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6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85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56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71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84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70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61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56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7169"/>
              <a:ext cx="285750" cy="17145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76" y="4239220"/>
              <a:ext cx="857249" cy="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7350" y="3382997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Class 1</a:t>
              </a:r>
              <a:endParaRPr 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71900" y="3382997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Class 2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86450" y="3382997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Class 3</a:t>
              </a:r>
              <a:endParaRPr lang="en-US" sz="2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76" y="5496520"/>
              <a:ext cx="857249" cy="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857750" y="4583148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Class 2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28850" y="3867150"/>
              <a:ext cx="26860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Generate class according to P(c)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7400" y="5024304"/>
              <a:ext cx="308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Generate document according to P(</a:t>
              </a:r>
              <a:r>
                <a:rPr lang="en-US" sz="2800" dirty="0" err="1" smtClean="0"/>
                <a:t>d|c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Generative Process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>
            <a:grpSpLocks/>
          </p:cNvGrpSpPr>
          <p:nvPr/>
        </p:nvGrpSpPr>
        <p:grpSpPr>
          <a:xfrm>
            <a:off x="1146329" y="1409884"/>
            <a:ext cx="6851342" cy="5219516"/>
            <a:chOff x="8878" y="-8878"/>
            <a:chExt cx="9135122" cy="6959354"/>
          </a:xfrm>
        </p:grpSpPr>
        <p:sp>
          <p:nvSpPr>
            <p:cNvPr id="27" name="TextBox 26"/>
            <p:cNvSpPr txBox="1"/>
            <p:nvPr/>
          </p:nvSpPr>
          <p:spPr>
            <a:xfrm>
              <a:off x="457201" y="914401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7511" y="1600200"/>
              <a:ext cx="8346489" cy="5350276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228600"/>
              <a:ext cx="2362200" cy="2057400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200" y="3124200"/>
              <a:ext cx="1600200" cy="1447800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5226" cy="1953088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9000" y="31197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95600" y="39624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3800" y="39624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71800" y="34290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81600" y="17481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219201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1" y="25908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1" y="34290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71601" y="61677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8400" y="56343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1" y="45675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9601" y="56388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57800" y="45675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57867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2400" y="24339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01000" y="52533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15000" y="29673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24600" y="39624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0200" y="2241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05800" y="9861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77200" y="-446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82000" y="35007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9800" y="48768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29600" y="43434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86800" y="48768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8400" y="13671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1" y="18288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62400" y="35769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58200" y="19812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00600" y="9099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43200" y="6396335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9801" y="9099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457201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95401" y="757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7000" y="3003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71601" y="43389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14600" y="1905000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05001" y="23577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47801" y="3043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95401" y="3653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201" y="5177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796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29000" y="6320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43400" y="4572000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57600" y="2281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62200" y="3043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09801" y="4038600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00400" y="2662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67200" y="3581400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57600" y="44913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27387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00600" y="6400800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6600" y="5329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43400" y="5558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86600" y="3272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62800" y="4567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382000" y="6091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15200" y="6091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48400" y="762001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248400" y="15195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2800" y="685801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6600" y="13671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72200" y="2362200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+</a:t>
              </a:r>
              <a:endParaRPr lang="en-US" sz="20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14401" y="147935"/>
              <a:ext cx="457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–</a:t>
              </a:r>
              <a:endParaRPr lang="en-US" sz="2000" b="1" dirty="0"/>
            </a:p>
          </p:txBody>
        </p:sp>
      </p:grpSp>
      <p:sp>
        <p:nvSpPr>
          <p:cNvPr id="105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Classification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classifiers can have a very large number of features</a:t>
            </a:r>
          </a:p>
          <a:p>
            <a:pPr lvl="1"/>
            <a:r>
              <a:rPr lang="en-US" dirty="0" smtClean="0"/>
              <a:t>Not all features are useful</a:t>
            </a:r>
          </a:p>
          <a:p>
            <a:pPr lvl="1"/>
            <a:r>
              <a:rPr lang="en-US" dirty="0" smtClean="0"/>
              <a:t>Excessive features can increase computational cost of training and testing</a:t>
            </a:r>
          </a:p>
          <a:p>
            <a:r>
              <a:rPr lang="en-US" i="1" dirty="0" smtClean="0"/>
              <a:t>Feature selection</a:t>
            </a:r>
            <a:r>
              <a:rPr lang="en-US" dirty="0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gain is a commonly used feature selection measure based on information theory</a:t>
            </a:r>
          </a:p>
          <a:p>
            <a:pPr lvl="1"/>
            <a:r>
              <a:rPr lang="en-US" dirty="0" smtClean="0"/>
              <a:t>It tells how much “information” is gained if we observe some feature</a:t>
            </a:r>
          </a:p>
          <a:p>
            <a:r>
              <a:rPr lang="en-US" dirty="0" smtClean="0"/>
              <a:t>Rank features by information gain and then train model using the top </a:t>
            </a:r>
            <a:r>
              <a:rPr lang="en-US" i="1" dirty="0" smtClean="0"/>
              <a:t>K</a:t>
            </a:r>
            <a:r>
              <a:rPr lang="en-US" dirty="0" smtClean="0"/>
              <a:t> (</a:t>
            </a:r>
            <a:r>
              <a:rPr lang="en-US" i="1" dirty="0" smtClean="0"/>
              <a:t>K </a:t>
            </a:r>
            <a:r>
              <a:rPr lang="en-US" dirty="0" smtClean="0"/>
              <a:t>is typically small)</a:t>
            </a:r>
            <a:endParaRPr lang="en-US" i="1" dirty="0" smtClean="0"/>
          </a:p>
          <a:p>
            <a:r>
              <a:rPr lang="en-US" dirty="0" smtClean="0"/>
              <a:t>The information gain for a Multiple-Bernoulli Naïve </a:t>
            </a:r>
            <a:r>
              <a:rPr lang="en-US" dirty="0" err="1" smtClean="0"/>
              <a:t>Bayes</a:t>
            </a:r>
            <a:r>
              <a:rPr lang="en-US" dirty="0" smtClean="0"/>
              <a:t> classifier is computed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691" y="5332844"/>
            <a:ext cx="6972309" cy="915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widely used to enhance search engines</a:t>
            </a:r>
          </a:p>
          <a:p>
            <a:r>
              <a:rPr lang="en-US" dirty="0" smtClean="0"/>
              <a:t>Example applications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Sentiment classification</a:t>
            </a:r>
          </a:p>
          <a:p>
            <a:pPr lvl="1"/>
            <a:r>
              <a:rPr lang="en-US" dirty="0" smtClean="0"/>
              <a:t>Semantic classification of advertisements</a:t>
            </a:r>
          </a:p>
          <a:p>
            <a:pPr lvl="1"/>
            <a:r>
              <a:rPr lang="en-US" dirty="0" smtClean="0"/>
              <a:t>Many others not covered here!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Spam, Spam,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 is widely used to detect various types of spam</a:t>
            </a:r>
          </a:p>
          <a:p>
            <a:r>
              <a:rPr lang="en-US" dirty="0" smtClean="0"/>
              <a:t>There are many types of spam</a:t>
            </a:r>
          </a:p>
          <a:p>
            <a:pPr lvl="1"/>
            <a:r>
              <a:rPr lang="en-US" dirty="0" smtClean="0"/>
              <a:t>Link spam</a:t>
            </a:r>
          </a:p>
          <a:p>
            <a:pPr lvl="2"/>
            <a:r>
              <a:rPr lang="en-US" dirty="0" smtClean="0"/>
              <a:t>Adding links to message boards</a:t>
            </a:r>
          </a:p>
          <a:p>
            <a:pPr lvl="2"/>
            <a:r>
              <a:rPr lang="en-US" dirty="0" smtClean="0"/>
              <a:t>Link exchange networks</a:t>
            </a:r>
          </a:p>
          <a:p>
            <a:pPr lvl="2"/>
            <a:r>
              <a:rPr lang="en-US" dirty="0" smtClean="0"/>
              <a:t>Link farming</a:t>
            </a:r>
          </a:p>
          <a:p>
            <a:pPr lvl="1"/>
            <a:r>
              <a:rPr lang="en-US" dirty="0" smtClean="0"/>
              <a:t>Term spam</a:t>
            </a:r>
          </a:p>
          <a:p>
            <a:pPr lvl="2"/>
            <a:r>
              <a:rPr lang="en-US" dirty="0" smtClean="0"/>
              <a:t>URL term spam</a:t>
            </a:r>
          </a:p>
          <a:p>
            <a:pPr lvl="2"/>
            <a:r>
              <a:rPr lang="en-US" dirty="0" smtClean="0"/>
              <a:t>Dumping</a:t>
            </a:r>
          </a:p>
          <a:p>
            <a:pPr lvl="2"/>
            <a:r>
              <a:rPr lang="en-US" dirty="0" smtClean="0"/>
              <a:t>Phrase stitching</a:t>
            </a:r>
          </a:p>
          <a:p>
            <a:pPr lvl="2"/>
            <a:r>
              <a:rPr lang="en-US" dirty="0" smtClean="0"/>
              <a:t>Weaving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Example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3005"/>
        </p:xfrm>
        <a:graphic>
          <a:graphicData uri="http://schemas.openxmlformats.org/presentationml/2006/ole">
            <p:oleObj spid="_x0000_s2050" name="Acrobat Document" r:id="rId3" imgW="5118100" imgH="614680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features</a:t>
            </a:r>
          </a:p>
          <a:p>
            <a:pPr lvl="1"/>
            <a:r>
              <a:rPr lang="en-US" dirty="0" smtClean="0"/>
              <a:t>Unigrams</a:t>
            </a:r>
          </a:p>
          <a:p>
            <a:pPr lvl="1"/>
            <a:r>
              <a:rPr lang="en-US" dirty="0" smtClean="0"/>
              <a:t>Formatting (invisible text, flashing, etc.)</a:t>
            </a:r>
          </a:p>
          <a:p>
            <a:pPr lvl="1"/>
            <a:r>
              <a:rPr lang="en-US" dirty="0" smtClean="0"/>
              <a:t>Misspellings</a:t>
            </a:r>
          </a:p>
          <a:p>
            <a:pPr lvl="1"/>
            <a:r>
              <a:rPr lang="en-US" dirty="0" smtClean="0"/>
              <a:t>IP address</a:t>
            </a:r>
          </a:p>
          <a:p>
            <a:r>
              <a:rPr lang="en-US" dirty="0" smtClean="0"/>
              <a:t>Different features are useful for different spam detection tasks</a:t>
            </a:r>
          </a:p>
          <a:p>
            <a:r>
              <a:rPr lang="en-US" dirty="0" smtClean="0"/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humans classify items?</a:t>
            </a:r>
          </a:p>
          <a:p>
            <a:r>
              <a:rPr lang="en-US" dirty="0" smtClean="0"/>
              <a:t>For example, suppose you had to classify the “healthiness” of a food</a:t>
            </a:r>
          </a:p>
          <a:p>
            <a:pPr lvl="1"/>
            <a:r>
              <a:rPr lang="en-US" dirty="0" smtClean="0"/>
              <a:t>Identify set of </a:t>
            </a:r>
            <a:r>
              <a:rPr lang="en-US" i="1" dirty="0" smtClean="0"/>
              <a:t>features</a:t>
            </a:r>
            <a:r>
              <a:rPr lang="en-US" dirty="0" smtClean="0"/>
              <a:t> indicative of health</a:t>
            </a:r>
          </a:p>
          <a:p>
            <a:pPr lvl="2"/>
            <a:r>
              <a:rPr lang="en-US" dirty="0" smtClean="0"/>
              <a:t>fat, cholesterol, sugar, sodium, etc.</a:t>
            </a:r>
          </a:p>
          <a:p>
            <a:pPr lvl="1"/>
            <a:r>
              <a:rPr lang="en-US" i="1" dirty="0" smtClean="0"/>
              <a:t>Extract</a:t>
            </a:r>
            <a:r>
              <a:rPr lang="en-US" dirty="0" smtClean="0"/>
              <a:t> features from foods</a:t>
            </a:r>
          </a:p>
          <a:p>
            <a:pPr lvl="2"/>
            <a:r>
              <a:rPr lang="en-US" dirty="0" smtClean="0"/>
              <a:t>Read nutritional facts, chemical analysis, etc.</a:t>
            </a:r>
          </a:p>
          <a:p>
            <a:pPr lvl="1"/>
            <a:r>
              <a:rPr lang="en-US" i="1" dirty="0" smtClean="0"/>
              <a:t>Combine evidence</a:t>
            </a:r>
            <a:r>
              <a:rPr lang="en-US" dirty="0" smtClean="0"/>
              <a:t> from the features into a hypothesis</a:t>
            </a:r>
          </a:p>
          <a:p>
            <a:pPr lvl="2"/>
            <a:r>
              <a:rPr lang="en-US" dirty="0" smtClean="0"/>
              <a:t>Add health features together to get “healthiness factor”</a:t>
            </a:r>
          </a:p>
          <a:p>
            <a:pPr lvl="1"/>
            <a:r>
              <a:rPr lang="en-US" dirty="0" smtClean="0"/>
              <a:t>Finally, </a:t>
            </a:r>
            <a:r>
              <a:rPr lang="en-US" i="1" dirty="0" smtClean="0"/>
              <a:t>classify</a:t>
            </a:r>
            <a:r>
              <a:rPr lang="en-US" dirty="0" smtClean="0"/>
              <a:t> the item based on the evidence</a:t>
            </a:r>
          </a:p>
          <a:p>
            <a:pPr lvl="2"/>
            <a:r>
              <a:rPr lang="en-US" dirty="0" smtClean="0"/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Spam Assassin Output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7712"/>
        </p:xfrm>
        <a:graphic>
          <a:graphicData uri="http://schemas.openxmlformats.org/presentationml/2006/ole">
            <p:oleObj spid="_x0000_s1026" name="Acrobat Document" r:id="rId3" imgW="4775200" imgH="3314700" progId="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Blogs, online reviews, and forum posts are often opinionated</a:t>
            </a:r>
          </a:p>
          <a:p>
            <a:r>
              <a:rPr lang="en-US" dirty="0" smtClean="0"/>
              <a:t>Sentiment classification attempts to automatically identify the polarity of the opinion</a:t>
            </a:r>
          </a:p>
          <a:p>
            <a:pPr lvl="1"/>
            <a:r>
              <a:rPr lang="en-US" dirty="0" smtClean="0"/>
              <a:t>Negative opinion</a:t>
            </a:r>
          </a:p>
          <a:p>
            <a:pPr lvl="1"/>
            <a:r>
              <a:rPr lang="en-US" dirty="0" smtClean="0"/>
              <a:t>Neutral opinion</a:t>
            </a:r>
          </a:p>
          <a:p>
            <a:pPr lvl="1"/>
            <a:r>
              <a:rPr lang="en-US" dirty="0" smtClean="0"/>
              <a:t>Positive opinion</a:t>
            </a:r>
          </a:p>
          <a:p>
            <a:r>
              <a:rPr lang="en-US" dirty="0" smtClean="0"/>
              <a:t>Sometimes the strength of the opinion is also important</a:t>
            </a:r>
          </a:p>
          <a:p>
            <a:pPr lvl="1"/>
            <a:r>
              <a:rPr lang="en-US" dirty="0" smtClean="0"/>
              <a:t>“Two stars” vs. “four stars”</a:t>
            </a:r>
          </a:p>
          <a:p>
            <a:pPr lvl="1"/>
            <a:r>
              <a:rPr lang="en-US" dirty="0" smtClean="0"/>
              <a:t>Weakly negative vs. strongly negative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Sentiment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features</a:t>
            </a:r>
          </a:p>
          <a:p>
            <a:pPr lvl="1"/>
            <a:r>
              <a:rPr lang="en-US" dirty="0" smtClean="0"/>
              <a:t>Unigrams</a:t>
            </a:r>
          </a:p>
          <a:p>
            <a:pPr lvl="1"/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Part of speech tags</a:t>
            </a:r>
          </a:p>
          <a:p>
            <a:pPr lvl="1"/>
            <a:r>
              <a:rPr lang="en-US" dirty="0" smtClean="0"/>
              <a:t>Adjectives</a:t>
            </a:r>
          </a:p>
          <a:p>
            <a:r>
              <a:rPr lang="en-US" dirty="0" smtClean="0"/>
              <a:t>SVMs with unigram features have been shown to be outperform hand built rules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 Example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949"/>
        </p:xfrm>
        <a:graphic>
          <a:graphicData uri="http://schemas.openxmlformats.org/presentationml/2006/ole">
            <p:oleObj spid="_x0000_s3074" name="Acrobat Document" r:id="rId3" imgW="3695700" imgH="444500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Online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Unlike traditional search, online advertising goes beyond “topical relevance”</a:t>
            </a:r>
          </a:p>
          <a:p>
            <a:r>
              <a:rPr lang="en-US" dirty="0" smtClean="0"/>
              <a:t>A user searching for ‘tropical fish’ may also be interested in pet stores, local aquariums, or even scuba diving lessons</a:t>
            </a:r>
          </a:p>
          <a:p>
            <a:r>
              <a:rPr lang="en-US" dirty="0" smtClean="0"/>
              <a:t>These are semantically related, but not topically relevant!</a:t>
            </a:r>
          </a:p>
          <a:p>
            <a:r>
              <a:rPr lang="en-US" dirty="0" smtClean="0"/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hierarchy ontology</a:t>
            </a:r>
          </a:p>
          <a:p>
            <a:pPr lvl="1"/>
            <a:r>
              <a:rPr lang="en-US" dirty="0" smtClean="0"/>
              <a:t>Example: Pets / Aquariums / Supplies</a:t>
            </a:r>
          </a:p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Large number of queries and ads are manually classified into the hierarchy</a:t>
            </a:r>
          </a:p>
          <a:p>
            <a:r>
              <a:rPr lang="en-US" dirty="0" smtClean="0"/>
              <a:t>Nearest neighbor classification has been shown to be effective for this task</a:t>
            </a:r>
          </a:p>
          <a:p>
            <a:r>
              <a:rPr lang="en-US" dirty="0" smtClean="0"/>
              <a:t>Hierarchical structure of classes can be used to improve classification accuracy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905000" y="1447800"/>
            <a:ext cx="5334000" cy="5212155"/>
            <a:chOff x="1041400" y="794"/>
            <a:chExt cx="7112000" cy="694953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7200"/>
              <a:ext cx="1828800" cy="1981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Rainbow Fish Resources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8380"/>
              <a:ext cx="3657600" cy="1285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1400" y="6324600"/>
              <a:ext cx="2032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 Page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5800" y="6334780"/>
              <a:ext cx="36576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Ad</a:t>
              </a:r>
              <a:endParaRPr 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2200"/>
              <a:ext cx="1828800" cy="8382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Fish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7200"/>
              <a:ext cx="1828800" cy="8382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Aquariums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2200"/>
              <a:ext cx="1828800" cy="8382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Supplies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3194" y="228600"/>
              <a:ext cx="456406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800" y="762000"/>
              <a:ext cx="10668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400" y="762000"/>
              <a:ext cx="10668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4000" y="3733800"/>
              <a:ext cx="1066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610" y="3929390"/>
              <a:ext cx="145798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2000" y="4724400"/>
              <a:ext cx="35052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Discount Tropical Fish Food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5029200"/>
              <a:ext cx="3505200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Feed your tropical fish a gourmet diet for just pennies a day!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5562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www.cheapfishfood.com</a:t>
              </a:r>
              <a:endParaRPr lang="en-US" sz="12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Classification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set of unsupervised algorithms that attempt to find latent structure in a set of items</a:t>
            </a:r>
          </a:p>
          <a:p>
            <a:r>
              <a:rPr lang="en-US" dirty="0" smtClean="0"/>
              <a:t>Goal is to identify groups (clusters) of similar items</a:t>
            </a:r>
          </a:p>
          <a:p>
            <a:r>
              <a:rPr lang="en-US" dirty="0" smtClean="0"/>
              <a:t>Suppose I gave you the shape, color, vitamin C content, and price of various fruits and asked you to cluster them</a:t>
            </a:r>
            <a:endParaRPr lang="en-US" dirty="0"/>
          </a:p>
          <a:p>
            <a:pPr lvl="1"/>
            <a:r>
              <a:rPr lang="en-US" dirty="0" smtClean="0"/>
              <a:t>What criteria would you use?</a:t>
            </a:r>
          </a:p>
          <a:p>
            <a:pPr lvl="1"/>
            <a:r>
              <a:rPr lang="en-US" dirty="0" smtClean="0"/>
              <a:t>How would you define similarity?</a:t>
            </a:r>
          </a:p>
          <a:p>
            <a:r>
              <a:rPr lang="en-US" dirty="0" smtClean="0"/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outline of clustering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Decide how items will be represented (e.g., feature vectors)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Define similarity measure between pairs or groups of items (e.g., cosine similarity)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Determine what makes a “good” 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Iteratively construct clusters that are increasingly “good”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Stop after a local/global optimum clustering is found</a:t>
            </a:r>
          </a:p>
          <a:p>
            <a:r>
              <a:rPr lang="en-US" dirty="0" smtClean="0"/>
              <a:t>Steps 3 and 4 differ the most across algorithms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Constructs a hierarchy of clusters</a:t>
            </a:r>
          </a:p>
          <a:p>
            <a:pPr lvl="1"/>
            <a:r>
              <a:rPr lang="en-US" dirty="0" smtClean="0"/>
              <a:t>The top level of the hierarchy consists of a single cluster with all items in it</a:t>
            </a:r>
          </a:p>
          <a:p>
            <a:pPr lvl="1"/>
            <a:r>
              <a:rPr lang="en-US" dirty="0" smtClean="0"/>
              <a:t>The bottom level of the hierarchy consists of </a:t>
            </a:r>
            <a:r>
              <a:rPr lang="en-US" i="1" dirty="0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(# items) singleton clusters</a:t>
            </a:r>
          </a:p>
          <a:p>
            <a:r>
              <a:rPr lang="en-US" dirty="0" smtClean="0"/>
              <a:t>Two types of hierarchical clustering</a:t>
            </a:r>
          </a:p>
          <a:p>
            <a:pPr lvl="1"/>
            <a:r>
              <a:rPr lang="en-US" dirty="0" smtClean="0"/>
              <a:t>Divisive (“top down”)</a:t>
            </a:r>
          </a:p>
          <a:p>
            <a:pPr lvl="1"/>
            <a:r>
              <a:rPr lang="en-US" dirty="0" smtClean="0"/>
              <a:t>Agglomerative (“bottom up”)</a:t>
            </a:r>
          </a:p>
          <a:p>
            <a:r>
              <a:rPr lang="en-US" dirty="0" smtClean="0"/>
              <a:t>Hierarchy can be visualized as a </a:t>
            </a:r>
            <a:r>
              <a:rPr lang="en-US" i="1" dirty="0" err="1" smtClean="0"/>
              <a:t>dendogram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Ontology is a labeling or categorization scheme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Binary (spam, not spam)</a:t>
            </a:r>
          </a:p>
          <a:p>
            <a:pPr lvl="1"/>
            <a:r>
              <a:rPr lang="en-US" dirty="0" smtClean="0"/>
              <a:t>Multi-valued (red, green, blue)</a:t>
            </a:r>
          </a:p>
          <a:p>
            <a:pPr lvl="1"/>
            <a:r>
              <a:rPr lang="en-US" dirty="0" smtClean="0"/>
              <a:t>Hierarchical (news/local/sports)</a:t>
            </a:r>
          </a:p>
          <a:p>
            <a:r>
              <a:rPr lang="en-US" dirty="0" smtClean="0"/>
              <a:t>Different classification tasks require different </a:t>
            </a:r>
            <a:r>
              <a:rPr lang="en-US" dirty="0" err="1" smtClean="0"/>
              <a:t>ontologies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872996" y="1524000"/>
            <a:ext cx="5398008" cy="4635246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148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1816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E</a:t>
              </a:r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74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</a:t>
              </a:r>
              <a:endParaRPr lang="en-US" sz="3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</a:t>
              </a:r>
              <a:endParaRPr lang="en-US" sz="3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</a:t>
              </a:r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15200" y="571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G</a:t>
              </a:r>
              <a:endParaRPr lang="en-US" sz="3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648200" y="4191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</a:t>
              </a:r>
              <a:endParaRPr lang="en-US" sz="3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3429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</a:t>
              </a:r>
              <a:endParaRPr lang="en-US" sz="3200" dirty="0"/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400" y="5029200"/>
              <a:ext cx="1181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8700" y="5029200"/>
              <a:ext cx="1181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000" y="4648200"/>
              <a:ext cx="1943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0300" y="4648200"/>
              <a:ext cx="1943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1800" y="2667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J</a:t>
              </a:r>
              <a:endParaRPr lang="en-US" sz="3200" dirty="0"/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000" y="4267200"/>
              <a:ext cx="2705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300" y="4267200"/>
              <a:ext cx="2705100" cy="1905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5000" y="1905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K</a:t>
              </a:r>
              <a:endParaRPr lang="en-US" sz="3200" dirty="0"/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00" y="2857500"/>
              <a:ext cx="1943100" cy="7239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200" y="2095500"/>
              <a:ext cx="419100" cy="7239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1000" y="1143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</a:t>
              </a:r>
              <a:endParaRPr lang="en-US" sz="3200" dirty="0"/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800" y="1828800"/>
              <a:ext cx="1943100" cy="12573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7800" y="1104900"/>
              <a:ext cx="419100" cy="11811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7000" y="381000"/>
              <a:ext cx="685800" cy="6858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</a:t>
              </a:r>
              <a:endParaRPr lang="en-US" sz="3200" dirty="0"/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3800" y="342900"/>
              <a:ext cx="419100" cy="11811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3500" y="723900"/>
              <a:ext cx="1333500" cy="49911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Dendrogram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Divisive and Agglomerative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Divisive</a:t>
            </a:r>
          </a:p>
          <a:p>
            <a:pPr lvl="1"/>
            <a:r>
              <a:rPr lang="en-US" dirty="0" smtClean="0"/>
              <a:t>Start with a single cluster consisting of all of the items</a:t>
            </a:r>
          </a:p>
          <a:p>
            <a:pPr lvl="1"/>
            <a:r>
              <a:rPr lang="en-US" dirty="0" smtClean="0"/>
              <a:t>Until only singleton clusters exist…</a:t>
            </a:r>
          </a:p>
          <a:p>
            <a:pPr lvl="2"/>
            <a:r>
              <a:rPr lang="en-US" b="1" dirty="0" smtClean="0"/>
              <a:t>Divide</a:t>
            </a:r>
            <a:r>
              <a:rPr lang="en-US" dirty="0" smtClean="0"/>
              <a:t> an existing cluster into two new clusters</a:t>
            </a:r>
          </a:p>
          <a:p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Start with </a:t>
            </a:r>
            <a:r>
              <a:rPr lang="en-US" i="1" dirty="0" smtClean="0"/>
              <a:t>N</a:t>
            </a:r>
            <a:r>
              <a:rPr lang="en-US" dirty="0" smtClean="0"/>
              <a:t> (# items) singleton clusters</a:t>
            </a:r>
          </a:p>
          <a:p>
            <a:pPr lvl="1"/>
            <a:r>
              <a:rPr lang="en-US" dirty="0" smtClean="0"/>
              <a:t>Until a single cluster exists…</a:t>
            </a:r>
          </a:p>
          <a:p>
            <a:pPr lvl="2"/>
            <a:r>
              <a:rPr lang="en-US" b="1" dirty="0" smtClean="0"/>
              <a:t>Combine</a:t>
            </a:r>
            <a:r>
              <a:rPr lang="en-US" dirty="0" smtClean="0"/>
              <a:t> two existing cluster into a new cluster</a:t>
            </a:r>
          </a:p>
          <a:p>
            <a:r>
              <a:rPr lang="en-US" dirty="0" smtClean="0"/>
              <a:t>How do we know how to divide or </a:t>
            </a:r>
            <a:r>
              <a:rPr lang="en-US" dirty="0" smtClean="0"/>
              <a:t>combine </a:t>
            </a:r>
            <a:r>
              <a:rPr lang="en-US" dirty="0" smtClean="0"/>
              <a:t>clusters?</a:t>
            </a:r>
          </a:p>
          <a:p>
            <a:pPr lvl="1"/>
            <a:r>
              <a:rPr lang="en-US" dirty="0" smtClean="0"/>
              <a:t>Define a division or combination cost</a:t>
            </a:r>
          </a:p>
          <a:p>
            <a:pPr lvl="1"/>
            <a:r>
              <a:rPr lang="en-US" dirty="0" smtClean="0"/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1142998" y="1371600"/>
            <a:ext cx="6858002" cy="5144096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000"/>
              <a:ext cx="9144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3000" y="3429000"/>
              <a:ext cx="6858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0"/>
              <a:ext cx="3886200" cy="3124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00"/>
              <a:ext cx="3048000" cy="25146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7800"/>
              <a:ext cx="3048000" cy="12954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7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2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1143000" y="1371600"/>
            <a:ext cx="6857998" cy="5144096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000"/>
              <a:ext cx="9144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3000" y="3429000"/>
              <a:ext cx="6858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7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098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0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0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098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0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0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2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2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7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0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Clustering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Single linkage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Complete linkage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Average linkage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Average group linkage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388" y="2170281"/>
            <a:ext cx="5689115" cy="268119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10717" y="3276600"/>
            <a:ext cx="5738456" cy="26809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86642" y="4369887"/>
            <a:ext cx="4786607" cy="6593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07634" y="5802998"/>
            <a:ext cx="3344623" cy="2930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43002" y="1371600"/>
            <a:ext cx="6857997" cy="5144096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000"/>
              <a:ext cx="9144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3000" y="3429000"/>
              <a:ext cx="6858000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0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7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2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8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7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2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8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00"/>
              <a:ext cx="457200" cy="4572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00"/>
              <a:ext cx="1219200" cy="762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8800"/>
              <a:ext cx="990600" cy="11430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600"/>
              <a:ext cx="1143000" cy="10668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4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57400" y="0"/>
              <a:ext cx="2438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Single Linkage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29400" y="0"/>
              <a:ext cx="24384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Complete Linkage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57400" y="3429000"/>
              <a:ext cx="2438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Average Linkage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19800" y="3429000"/>
              <a:ext cx="30480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Average Group Linkage</a:t>
              </a:r>
              <a:endParaRPr lang="en-US" dirty="0"/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8863" y="145863"/>
              <a:ext cx="470274" cy="11560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863" y="1517463"/>
              <a:ext cx="1156074" cy="4702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063" y="1060263"/>
              <a:ext cx="1003674" cy="9274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00"/>
              <a:ext cx="1721037" cy="4256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664" y="1562100"/>
              <a:ext cx="1721037" cy="7304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000"/>
              <a:ext cx="1295400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600"/>
              <a:ext cx="2133600" cy="304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800" y="1066800"/>
              <a:ext cx="1752600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563" y="-120838"/>
              <a:ext cx="1644837" cy="28640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563" y="260163"/>
              <a:ext cx="2070474" cy="25276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363" y="1098362"/>
              <a:ext cx="2254437" cy="1035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063" y="1441262"/>
              <a:ext cx="1492437" cy="654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000"/>
              <a:ext cx="1721037" cy="4256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8863" y="3574863"/>
              <a:ext cx="470274" cy="11560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800" y="4495800"/>
              <a:ext cx="1752600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363" y="4527362"/>
              <a:ext cx="2254437" cy="1035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563" y="3308162"/>
              <a:ext cx="1644837" cy="28640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563" y="3689163"/>
              <a:ext cx="2070474" cy="25276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863" y="4946463"/>
              <a:ext cx="1156074" cy="4702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500" y="5295900"/>
              <a:ext cx="1524000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901" y="4641663"/>
              <a:ext cx="1416237" cy="1035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664" y="4991100"/>
              <a:ext cx="1721037" cy="7304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263" y="4717863"/>
              <a:ext cx="1384674" cy="11560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500" y="4838700"/>
              <a:ext cx="1447800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5800"/>
              <a:ext cx="1492437" cy="9590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263" y="4413062"/>
              <a:ext cx="959037" cy="1035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2600"/>
              <a:ext cx="2133600" cy="304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7400"/>
              <a:ext cx="1752600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0363"/>
              <a:ext cx="1721037" cy="6542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3763"/>
              <a:ext cx="1340037" cy="1208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3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i="1" dirty="0" smtClean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2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i="1" dirty="0" smtClean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i="1" dirty="0" smtClean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690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i="1" dirty="0" smtClean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063"/>
              <a:ext cx="1721037" cy="1589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8963" y="3536762"/>
              <a:ext cx="1911537" cy="26735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413" y="4972051"/>
              <a:ext cx="1416237" cy="616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163" y="4603563"/>
              <a:ext cx="1194174" cy="10417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850" y="4476750"/>
              <a:ext cx="1981200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000"/>
              <a:ext cx="1371600" cy="609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Strategies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Clustering Algorithm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219200"/>
            <a:ext cx="5981709" cy="551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Hierarchical clustering constructs a hierarchy of clusters</a:t>
            </a:r>
          </a:p>
          <a:p>
            <a:r>
              <a:rPr lang="en-US" dirty="0" smtClean="0"/>
              <a:t>K-means always maintains exactly </a:t>
            </a:r>
            <a:r>
              <a:rPr lang="en-US" i="1" dirty="0" smtClean="0"/>
              <a:t>K</a:t>
            </a:r>
            <a:r>
              <a:rPr lang="en-US" dirty="0" smtClean="0"/>
              <a:t> clusters</a:t>
            </a:r>
          </a:p>
          <a:p>
            <a:pPr lvl="1"/>
            <a:r>
              <a:rPr lang="en-US" dirty="0" smtClean="0"/>
              <a:t>Clusters represented as </a:t>
            </a:r>
            <a:r>
              <a:rPr lang="en-US" dirty="0" err="1" smtClean="0"/>
              <a:t>centroids</a:t>
            </a:r>
            <a:r>
              <a:rPr lang="en-US" dirty="0" smtClean="0"/>
              <a:t> (“center of mass”)</a:t>
            </a:r>
          </a:p>
          <a:p>
            <a:r>
              <a:rPr lang="en-US" dirty="0" smtClean="0"/>
              <a:t>Basic algorithm:</a:t>
            </a:r>
          </a:p>
          <a:p>
            <a:pPr lvl="1"/>
            <a:r>
              <a:rPr lang="en-US" dirty="0" smtClean="0"/>
              <a:t>Step 0: Choose </a:t>
            </a:r>
            <a:r>
              <a:rPr lang="en-US" i="1" dirty="0" smtClean="0"/>
              <a:t>K</a:t>
            </a:r>
            <a:r>
              <a:rPr lang="en-US" dirty="0" smtClean="0"/>
              <a:t> cluster </a:t>
            </a:r>
            <a:r>
              <a:rPr lang="en-US" dirty="0" err="1" smtClean="0"/>
              <a:t>centroids</a:t>
            </a:r>
            <a:endParaRPr lang="en-US" dirty="0" smtClean="0"/>
          </a:p>
          <a:p>
            <a:pPr lvl="1"/>
            <a:r>
              <a:rPr lang="en-US" dirty="0" smtClean="0"/>
              <a:t>Step 1: Assign points to </a:t>
            </a:r>
            <a:r>
              <a:rPr lang="en-US" dirty="0" smtClean="0"/>
              <a:t>closest </a:t>
            </a:r>
            <a:r>
              <a:rPr lang="en-US" dirty="0" err="1" smtClean="0"/>
              <a:t>centroid</a:t>
            </a:r>
            <a:endParaRPr lang="en-US" dirty="0" smtClean="0"/>
          </a:p>
          <a:p>
            <a:pPr lvl="1"/>
            <a:r>
              <a:rPr lang="en-US" dirty="0" smtClean="0"/>
              <a:t>Step 2: </a:t>
            </a:r>
            <a:r>
              <a:rPr lang="en-US" dirty="0" err="1" smtClean="0"/>
              <a:t>Recompute</a:t>
            </a:r>
            <a:r>
              <a:rPr lang="en-US" dirty="0" smtClean="0"/>
              <a:t> cluster </a:t>
            </a:r>
            <a:r>
              <a:rPr lang="en-US" dirty="0" err="1" smtClean="0"/>
              <a:t>centroids</a:t>
            </a:r>
            <a:endParaRPr lang="en-US" dirty="0" smtClean="0"/>
          </a:p>
          <a:p>
            <a:pPr lvl="1"/>
            <a:r>
              <a:rPr lang="en-US" dirty="0" smtClean="0"/>
              <a:t>Step 3: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r>
              <a:rPr lang="en-US" dirty="0" smtClean="0"/>
              <a:t>Tends to converge quickly</a:t>
            </a:r>
            <a:endParaRPr lang="en-US" dirty="0" smtClean="0"/>
          </a:p>
          <a:p>
            <a:r>
              <a:rPr lang="en-US" dirty="0" smtClean="0"/>
              <a:t>Is sensitive </a:t>
            </a:r>
            <a:r>
              <a:rPr lang="en-US" dirty="0" smtClean="0"/>
              <a:t>to choice of initial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K-Medians is similar, and (I suspect) preferable </a:t>
            </a:r>
            <a:endParaRPr lang="en-US" dirty="0" smtClean="0"/>
          </a:p>
          <a:p>
            <a:r>
              <a:rPr lang="en-US" dirty="0" smtClean="0"/>
              <a:t>Somehow must </a:t>
            </a:r>
            <a:r>
              <a:rPr lang="en-US" dirty="0" smtClean="0"/>
              <a:t>choose </a:t>
            </a:r>
            <a:r>
              <a:rPr lang="en-US" i="1" dirty="0" smtClean="0"/>
              <a:t>K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491" y="1523991"/>
            <a:ext cx="8763017" cy="4495809"/>
          </a:xfr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and K-Means clustering partition items into clusters</a:t>
            </a:r>
          </a:p>
          <a:p>
            <a:pPr lvl="1"/>
            <a:r>
              <a:rPr lang="en-US" dirty="0" smtClean="0"/>
              <a:t>Every item is in exactly one cluster</a:t>
            </a:r>
            <a:endParaRPr lang="en-US" dirty="0"/>
          </a:p>
          <a:p>
            <a:r>
              <a:rPr lang="en-US" dirty="0" smtClean="0"/>
              <a:t>K-Nearest neighbor clustering forms one cluster per item</a:t>
            </a:r>
          </a:p>
          <a:p>
            <a:pPr lvl="1"/>
            <a:r>
              <a:rPr lang="en-US" dirty="0" smtClean="0"/>
              <a:t>The cluster for item </a:t>
            </a:r>
            <a:r>
              <a:rPr lang="en-US" i="1" dirty="0" smtClean="0"/>
              <a:t>j</a:t>
            </a:r>
            <a:r>
              <a:rPr lang="en-US" dirty="0" smtClean="0"/>
              <a:t> consists of </a:t>
            </a:r>
            <a:r>
              <a:rPr lang="en-US" i="1" dirty="0" smtClean="0"/>
              <a:t>j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nearest neighbors</a:t>
            </a:r>
          </a:p>
          <a:p>
            <a:pPr lvl="1"/>
            <a:r>
              <a:rPr lang="en-US" dirty="0" smtClean="0"/>
              <a:t>Clusters now overlap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classifier based on </a:t>
            </a:r>
            <a:r>
              <a:rPr lang="en-US" dirty="0" err="1" smtClean="0"/>
              <a:t>Bayes</a:t>
            </a:r>
            <a:r>
              <a:rPr lang="en-US" dirty="0" smtClean="0"/>
              <a:t>’ rule: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C</a:t>
            </a:r>
            <a:r>
              <a:rPr lang="en-US" dirty="0" smtClean="0"/>
              <a:t> is a random variable corresponding to the class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 is a random variable corresponding to the input </a:t>
            </a:r>
            <a:r>
              <a:rPr lang="en-US" dirty="0" smtClean="0"/>
              <a:t>(</a:t>
            </a:r>
            <a:r>
              <a:rPr lang="en-US" dirty="0" smtClean="0"/>
              <a:t>i.e</a:t>
            </a:r>
            <a:r>
              <a:rPr lang="en-US" dirty="0" smtClean="0"/>
              <a:t>. </a:t>
            </a:r>
            <a:r>
              <a:rPr lang="en-US" dirty="0" smtClean="0"/>
              <a:t>document)</a:t>
            </a:r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2388106"/>
            <a:ext cx="4674118" cy="1345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143000" y="1485899"/>
            <a:ext cx="6858000" cy="5143501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5-Nearest Neighbor Clustering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Evaluating clustering is challenging, since it is an </a:t>
            </a:r>
            <a:r>
              <a:rPr lang="en-US" b="1" i="1" dirty="0" smtClean="0"/>
              <a:t>unsupervised</a:t>
            </a:r>
            <a:r>
              <a:rPr lang="en-US" dirty="0" smtClean="0"/>
              <a:t> learning task</a:t>
            </a:r>
          </a:p>
          <a:p>
            <a:r>
              <a:rPr lang="en-US" dirty="0" smtClean="0"/>
              <a:t>If labels exist, can use standard IR metrics, such as precision and </a:t>
            </a:r>
            <a:r>
              <a:rPr lang="en-US" dirty="0" smtClean="0"/>
              <a:t>recall.  Enron emails, </a:t>
            </a:r>
            <a:r>
              <a:rPr lang="en-US" dirty="0" smtClean="0"/>
              <a:t>for example.</a:t>
            </a:r>
            <a:endParaRPr lang="en-US" dirty="0" smtClean="0"/>
          </a:p>
          <a:p>
            <a:r>
              <a:rPr lang="en-US" dirty="0" smtClean="0"/>
              <a:t>If not, then can use measures such as “cluster precision”, which is defined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Another option is to evaluate clustering as part of an end-to-end system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2749" y="4419600"/>
            <a:ext cx="4698501" cy="635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K-means and K-nearest neighbor clustering require us to choose </a:t>
            </a:r>
            <a:r>
              <a:rPr lang="en-US" i="1" dirty="0" smtClean="0"/>
              <a:t>K</a:t>
            </a:r>
            <a:r>
              <a:rPr lang="en-US" dirty="0" smtClean="0"/>
              <a:t>, the number of clusters</a:t>
            </a:r>
          </a:p>
          <a:p>
            <a:r>
              <a:rPr lang="en-US" dirty="0" smtClean="0"/>
              <a:t>No theoretically appealing way of choosing </a:t>
            </a:r>
            <a:r>
              <a:rPr lang="en-US" i="1" dirty="0" smtClean="0"/>
              <a:t>K</a:t>
            </a:r>
            <a:r>
              <a:rPr lang="en-US" dirty="0" smtClean="0"/>
              <a:t>, with the</a:t>
            </a:r>
            <a:r>
              <a:rPr lang="en-US" dirty="0" smtClean="0"/>
              <a:t> exception </a:t>
            </a:r>
            <a:r>
              <a:rPr lang="en-US" dirty="0" smtClean="0"/>
              <a:t>of sampling</a:t>
            </a:r>
          </a:p>
          <a:p>
            <a:r>
              <a:rPr lang="en-US" dirty="0" smtClean="0"/>
              <a:t>Depends on the application and data</a:t>
            </a:r>
          </a:p>
          <a:p>
            <a:r>
              <a:rPr lang="en-US" dirty="0" smtClean="0"/>
              <a:t>Can use hierarchical clustering and choose the best level of the hierarchy to use</a:t>
            </a:r>
          </a:p>
          <a:p>
            <a:r>
              <a:rPr lang="en-US" dirty="0" smtClean="0"/>
              <a:t>Can use adaptive </a:t>
            </a:r>
            <a:r>
              <a:rPr lang="en-US" i="1" dirty="0" smtClean="0"/>
              <a:t>K</a:t>
            </a:r>
            <a:r>
              <a:rPr lang="en-US" dirty="0" smtClean="0"/>
              <a:t> for K-nearest neighbor clustering</a:t>
            </a:r>
          </a:p>
          <a:p>
            <a:pPr lvl="1"/>
            <a:r>
              <a:rPr lang="en-US" dirty="0" smtClean="0"/>
              <a:t>Define a ‘ball’ around each item</a:t>
            </a:r>
          </a:p>
          <a:p>
            <a:r>
              <a:rPr lang="en-US" dirty="0" smtClean="0"/>
              <a:t>Difficult problem with no clear solution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Nearest Neighbor Clustering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Cluster hypothesis</a:t>
            </a:r>
          </a:p>
          <a:p>
            <a:pPr lvl="1"/>
            <a:r>
              <a:rPr lang="en-US" dirty="0" smtClean="0"/>
              <a:t>“Closely associated documents tend to be relevant to the same requests” – van Rijsbergen ‘79</a:t>
            </a:r>
          </a:p>
          <a:p>
            <a:r>
              <a:rPr lang="en-US" dirty="0" smtClean="0"/>
              <a:t>Tends to hold in practice, but not always</a:t>
            </a:r>
          </a:p>
          <a:p>
            <a:r>
              <a:rPr lang="en-US" dirty="0" smtClean="0"/>
              <a:t>Two retrieval modeling options</a:t>
            </a:r>
          </a:p>
          <a:p>
            <a:pPr lvl="1"/>
            <a:r>
              <a:rPr lang="en-US" dirty="0" smtClean="0"/>
              <a:t>Retrieve clusters according to P(</a:t>
            </a:r>
            <a:r>
              <a:rPr lang="en-US" i="1" dirty="0" smtClean="0"/>
              <a:t>Q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Smooth documents using K-NN clusters: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Smoothing approach more effective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6239" y="4521706"/>
            <a:ext cx="6731521" cy="736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Cluster Hypothesis</a:t>
            </a:r>
            <a:endParaRPr lang="en-US" dirty="0"/>
          </a:p>
        </p:txBody>
      </p:sp>
      <p:pic>
        <p:nvPicPr>
          <p:cNvPr id="57347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69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101: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Random variables are non-deterministic</a:t>
            </a:r>
          </a:p>
          <a:p>
            <a:pPr lvl="1"/>
            <a:r>
              <a:rPr lang="en-US" dirty="0" smtClean="0"/>
              <a:t>Can be discrete (finite number of outcomes) or continues</a:t>
            </a:r>
          </a:p>
          <a:p>
            <a:pPr lvl="1"/>
            <a:r>
              <a:rPr lang="en-US" dirty="0" smtClean="0"/>
              <a:t>Model uncertainty in a variable</a:t>
            </a:r>
          </a:p>
          <a:p>
            <a:r>
              <a:rPr lang="en-US" dirty="0" smtClean="0"/>
              <a:t>P(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) means “the probability that random variable X takes on value x”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 X be the outcome of a coin toss</a:t>
            </a:r>
          </a:p>
          <a:p>
            <a:pPr lvl="1"/>
            <a:r>
              <a:rPr lang="en-US" dirty="0" smtClean="0"/>
              <a:t>P(X = heads) = P(X = tails) = 0.5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Y</a:t>
            </a:r>
            <a:r>
              <a:rPr lang="en-US" dirty="0" smtClean="0"/>
              <a:t> = 5 - 2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random, then </a:t>
            </a:r>
            <a:r>
              <a:rPr lang="en-US" i="1" dirty="0" smtClean="0"/>
              <a:t>Y</a:t>
            </a:r>
            <a:r>
              <a:rPr lang="en-US" dirty="0" smtClean="0"/>
              <a:t> is random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deterministic then </a:t>
            </a:r>
            <a:r>
              <a:rPr lang="en-US" i="1" dirty="0" smtClean="0"/>
              <a:t>Y</a:t>
            </a:r>
            <a:r>
              <a:rPr lang="en-US" dirty="0" smtClean="0"/>
              <a:t> is also deterministic</a:t>
            </a:r>
          </a:p>
          <a:p>
            <a:pPr lvl="2"/>
            <a:r>
              <a:rPr lang="en-US" i="1" dirty="0" smtClean="0"/>
              <a:t>Note: </a:t>
            </a:r>
            <a:r>
              <a:rPr lang="en-US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classified according to: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Must estimate 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and P(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c</a:t>
            </a:r>
            <a:r>
              <a:rPr lang="en-US" dirty="0" smtClean="0"/>
              <a:t>) is the probability of observing class </a:t>
            </a:r>
            <a:r>
              <a:rPr lang="en-US" i="1" dirty="0" smtClean="0"/>
              <a:t>c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) is the probability that document d is observed given the class is known to be </a:t>
            </a:r>
            <a:r>
              <a:rPr lang="en-US" i="1" dirty="0" smtClean="0"/>
              <a:t>c</a:t>
            </a:r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899" y="2438400"/>
            <a:ext cx="4469901" cy="1143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i="1" dirty="0" smtClean="0"/>
              <a:t>c</a:t>
            </a:r>
            <a:r>
              <a:rPr lang="en-US" dirty="0" smtClean="0"/>
              <a:t>) is the probability of observing class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Estimated as the proportion of training documents in class </a:t>
            </a:r>
            <a:r>
              <a:rPr lang="en-US" i="1" dirty="0" smtClean="0"/>
              <a:t>c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i="1" baseline="-25000" dirty="0" smtClean="0"/>
              <a:t>c</a:t>
            </a:r>
            <a:r>
              <a:rPr lang="en-US" dirty="0" smtClean="0"/>
              <a:t> is the number of training documents in class </a:t>
            </a:r>
            <a:r>
              <a:rPr lang="en-US" i="1" dirty="0" smtClean="0"/>
              <a:t>c</a:t>
            </a:r>
          </a:p>
          <a:p>
            <a:r>
              <a:rPr lang="en-US" i="1" dirty="0" smtClean="0"/>
              <a:t>N </a:t>
            </a:r>
            <a:r>
              <a:rPr lang="en-US" dirty="0" smtClean="0"/>
              <a:t>is the total number of training documents</a:t>
            </a:r>
            <a:endParaRPr lang="en-US" i="1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353" y="3505200"/>
            <a:ext cx="1193294" cy="559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2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2863</Words>
  <Application>Microsoft Macintosh PowerPoint</Application>
  <PresentationFormat>On-screen Show (4:3)</PresentationFormat>
  <Paragraphs>648</Paragraphs>
  <Slides>65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Kernel Trick Example</vt:lpstr>
      <vt:lpstr>Common Kernels</vt:lpstr>
      <vt:lpstr>Non-Binary Classification with SVMs</vt:lpstr>
      <vt:lpstr>SVM Tools</vt:lpstr>
      <vt:lpstr>Evaluating Classifiers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Charles Nicholas</cp:lastModifiedBy>
  <cp:revision>50</cp:revision>
  <dcterms:created xsi:type="dcterms:W3CDTF">2015-04-13T22:12:06Z</dcterms:created>
  <dcterms:modified xsi:type="dcterms:W3CDTF">2015-04-13T22:36:01Z</dcterms:modified>
</cp:coreProperties>
</file>