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24" r:id="rId51"/>
    <p:sldId id="318" r:id="rId52"/>
    <p:sldId id="319" r:id="rId53"/>
    <p:sldId id="320" r:id="rId54"/>
    <p:sldId id="321" r:id="rId55"/>
    <p:sldId id="322" r:id="rId56"/>
    <p:sldId id="32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86460-76A5-48A5-B361-E71635BC92A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15EC-2D00-4CEE-A8AE-562937C0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B=4 </a:t>
            </a:r>
          </a:p>
          <a:p>
            <a:endParaRPr lang="en-US" dirty="0" smtClean="0"/>
          </a:p>
          <a:p>
            <a:r>
              <a:rPr lang="en-US" dirty="0" smtClean="0"/>
              <a:t>D1 </a:t>
            </a:r>
          </a:p>
          <a:p>
            <a:r>
              <a:rPr lang="en-US" dirty="0" smtClean="0"/>
              <a:t>Cat	2	0001	-2,-2,-2,3</a:t>
            </a:r>
          </a:p>
          <a:p>
            <a:r>
              <a:rPr lang="en-US" dirty="0" smtClean="0"/>
              <a:t>Dog	1	0010	-1,-1,2,-1</a:t>
            </a:r>
          </a:p>
          <a:p>
            <a:r>
              <a:rPr lang="en-US" dirty="0" smtClean="0"/>
              <a:t>Mouse	1	0011	-1,-1,2,2</a:t>
            </a:r>
          </a:p>
          <a:p>
            <a:r>
              <a:rPr lang="en-US" dirty="0" smtClean="0"/>
              <a:t>			-4,-4,2,4</a:t>
            </a:r>
          </a:p>
          <a:p>
            <a:r>
              <a:rPr lang="en-US" dirty="0" smtClean="0"/>
              <a:t>			0011</a:t>
            </a:r>
          </a:p>
          <a:p>
            <a:r>
              <a:rPr lang="en-US" dirty="0" smtClean="0"/>
              <a:t>D2</a:t>
            </a:r>
          </a:p>
          <a:p>
            <a:r>
              <a:rPr lang="en-US" dirty="0" smtClean="0"/>
              <a:t>Cat	1	0001	-1,-1,-1,2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	2	0100	-2,3,-2,-2</a:t>
            </a:r>
          </a:p>
          <a:p>
            <a:r>
              <a:rPr lang="en-US" dirty="0" smtClean="0"/>
              <a:t>Mouse	1	0011	-1,-1,2,2</a:t>
            </a:r>
          </a:p>
          <a:p>
            <a:r>
              <a:rPr lang="en-US" dirty="0" smtClean="0"/>
              <a:t>			-4,1,-1,2</a:t>
            </a:r>
          </a:p>
          <a:p>
            <a:r>
              <a:rPr lang="en-US" dirty="0" smtClean="0"/>
              <a:t>			0101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15EC-2D00-4CEE-A8AE-562937C080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7D62-0280-48F2-928F-0DB82E7C938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pages are constantly being added, deleted, and modified</a:t>
            </a:r>
          </a:p>
          <a:p>
            <a:r>
              <a:rPr lang="en-US" dirty="0" smtClean="0"/>
              <a:t>Web crawler must continually revisit pages it has already crawled to see if they have changed in order to maintain the </a:t>
            </a:r>
            <a:r>
              <a:rPr lang="en-US" i="1" dirty="0" smtClean="0"/>
              <a:t>freshness </a:t>
            </a:r>
            <a:r>
              <a:rPr lang="en-US" dirty="0" smtClean="0"/>
              <a:t>of the document collection</a:t>
            </a:r>
          </a:p>
          <a:p>
            <a:pPr lvl="1"/>
            <a:r>
              <a:rPr lang="en-US" i="1" dirty="0" smtClean="0"/>
              <a:t>stale</a:t>
            </a:r>
            <a:r>
              <a:rPr lang="en-US" dirty="0" smtClean="0"/>
              <a:t> copies no longer reflect the real contents of the web pages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HTTP protocol has a special request type called HEAD that makes it easy to check for page changes</a:t>
            </a:r>
          </a:p>
          <a:p>
            <a:pPr lvl="1"/>
            <a:r>
              <a:rPr lang="en-US" dirty="0" smtClean="0"/>
              <a:t>returns information about page, not page itself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6800" y="3581400"/>
            <a:ext cx="6755907" cy="30569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possible to constantly check all pages</a:t>
            </a:r>
          </a:p>
          <a:p>
            <a:pPr lvl="1"/>
            <a:r>
              <a:rPr lang="en-US" dirty="0" smtClean="0"/>
              <a:t>must check important pages and pages that change frequently</a:t>
            </a:r>
          </a:p>
          <a:p>
            <a:r>
              <a:rPr lang="en-US" dirty="0" smtClean="0"/>
              <a:t>Freshness is the proportion of pages that are fresh</a:t>
            </a:r>
          </a:p>
          <a:p>
            <a:r>
              <a:rPr lang="en-US" dirty="0" smtClean="0"/>
              <a:t>Optimizing for this metric can lead to bad decisions, such as not crawling popular sites</a:t>
            </a:r>
          </a:p>
          <a:p>
            <a:r>
              <a:rPr lang="en-US" i="1" dirty="0" smtClean="0"/>
              <a:t>Age</a:t>
            </a:r>
            <a:r>
              <a:rPr lang="en-US" dirty="0" smtClean="0"/>
              <a:t> is a better metric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 vs. Age</a:t>
            </a:r>
            <a:endParaRPr lang="en-US" dirty="0"/>
          </a:p>
        </p:txBody>
      </p:sp>
      <p:pic>
        <p:nvPicPr>
          <p:cNvPr id="3" name="Picture 2" descr="C:\Users\croft\Desktop\ch3-age-freshnes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9829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age of a page </a:t>
            </a:r>
            <a:r>
              <a:rPr lang="en-US" i="1" dirty="0" smtClean="0"/>
              <a:t>t</a:t>
            </a:r>
            <a:r>
              <a:rPr lang="en-US" dirty="0" smtClean="0"/>
              <a:t> days after it was last crawled:</a:t>
            </a:r>
          </a:p>
          <a:p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Web page updates follow the Poisson distribution on average</a:t>
            </a:r>
          </a:p>
          <a:p>
            <a:pPr lvl="1"/>
            <a:r>
              <a:rPr lang="en-US" dirty="0" smtClean="0"/>
              <a:t>time until the next update is governed by an exponential distribution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9200" y="2667000"/>
            <a:ext cx="6819278" cy="7874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800" y="5638800"/>
            <a:ext cx="3901504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Older a page gets, the more it costs not to crawl it</a:t>
            </a:r>
          </a:p>
          <a:p>
            <a:pPr lvl="1"/>
            <a:r>
              <a:rPr lang="en-US" dirty="0" smtClean="0"/>
              <a:t>e.g., expected age with mean change frequency    </a:t>
            </a:r>
            <a:r>
              <a:rPr lang="en-US" i="1" dirty="0" smtClean="0"/>
              <a:t>λ </a:t>
            </a:r>
            <a:r>
              <a:rPr lang="en-US" dirty="0" smtClean="0"/>
              <a:t>= 1/7 (one change per week)</a:t>
            </a:r>
            <a:endParaRPr lang="en-US" dirty="0"/>
          </a:p>
        </p:txBody>
      </p:sp>
      <p:pic>
        <p:nvPicPr>
          <p:cNvPr id="4" name="Picture 2" descr="C:\Users\croft\Desktop\ch3-crawl-ag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5478486" cy="2943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Attempts to download only those pages that are about a particular topic</a:t>
            </a:r>
          </a:p>
          <a:p>
            <a:pPr lvl="1"/>
            <a:r>
              <a:rPr lang="en-US" dirty="0" smtClean="0"/>
              <a:t>used by </a:t>
            </a:r>
            <a:r>
              <a:rPr lang="en-US" i="1" dirty="0" smtClean="0"/>
              <a:t>vertical search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Rely on the fact that pages about a topic tend to have links to other pages on the same topic</a:t>
            </a:r>
          </a:p>
          <a:p>
            <a:pPr lvl="1"/>
            <a:r>
              <a:rPr lang="en-US" dirty="0" smtClean="0"/>
              <a:t>popular pages for a topic are typically used as seeds</a:t>
            </a:r>
          </a:p>
          <a:p>
            <a:r>
              <a:rPr lang="en-US" dirty="0" smtClean="0"/>
              <a:t>Crawler uses </a:t>
            </a:r>
            <a:r>
              <a:rPr lang="en-US" i="1" dirty="0" smtClean="0"/>
              <a:t>text classifier </a:t>
            </a:r>
            <a:r>
              <a:rPr lang="en-US" dirty="0" smtClean="0"/>
              <a:t>to decide whether a page is on topic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Sites that are difficult for a crawler to find are collectively referred to as the </a:t>
            </a:r>
            <a:r>
              <a:rPr lang="en-US" i="1" dirty="0" smtClean="0"/>
              <a:t>deep </a:t>
            </a:r>
            <a:r>
              <a:rPr lang="en-US" dirty="0" smtClean="0"/>
              <a:t>(or </a:t>
            </a:r>
            <a:r>
              <a:rPr lang="en-US" i="1" dirty="0" smtClean="0"/>
              <a:t>hidden</a:t>
            </a:r>
            <a:r>
              <a:rPr lang="en-US" dirty="0" smtClean="0"/>
              <a:t>)</a:t>
            </a:r>
            <a:r>
              <a:rPr lang="en-US" i="1" dirty="0" smtClean="0"/>
              <a:t> Web</a:t>
            </a:r>
          </a:p>
          <a:p>
            <a:pPr lvl="1"/>
            <a:r>
              <a:rPr lang="en-US" dirty="0" smtClean="0"/>
              <a:t>much larger than conventional Web</a:t>
            </a:r>
          </a:p>
          <a:p>
            <a:r>
              <a:rPr lang="en-US" dirty="0" smtClean="0"/>
              <a:t>Three broad categories:</a:t>
            </a:r>
          </a:p>
          <a:p>
            <a:pPr lvl="1"/>
            <a:r>
              <a:rPr lang="en-US" dirty="0" smtClean="0"/>
              <a:t>private sites</a:t>
            </a:r>
          </a:p>
          <a:p>
            <a:pPr lvl="2"/>
            <a:r>
              <a:rPr lang="en-US" dirty="0" smtClean="0"/>
              <a:t>no incoming links, or may require log in with a valid account</a:t>
            </a:r>
          </a:p>
          <a:p>
            <a:pPr lvl="1"/>
            <a:r>
              <a:rPr lang="en-US" dirty="0" smtClean="0"/>
              <a:t>form results</a:t>
            </a:r>
          </a:p>
          <a:p>
            <a:pPr lvl="2"/>
            <a:r>
              <a:rPr lang="en-US" dirty="0" smtClean="0"/>
              <a:t>sites that can be reached only after entering some data into a form</a:t>
            </a:r>
          </a:p>
          <a:p>
            <a:pPr lvl="1"/>
            <a:r>
              <a:rPr lang="en-US" dirty="0" smtClean="0"/>
              <a:t>scripted pages</a:t>
            </a:r>
          </a:p>
          <a:p>
            <a:pPr lvl="2"/>
            <a:r>
              <a:rPr lang="en-US" dirty="0" smtClean="0"/>
              <a:t>pages that use JavaScript, Flash, or another client-side language to generate links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Sitemaps contain lists of URLs and data about those URLs, such as modification time and modification frequency</a:t>
            </a:r>
          </a:p>
          <a:p>
            <a:r>
              <a:rPr lang="en-US" dirty="0" smtClean="0"/>
              <a:t>Generated by web server administrators</a:t>
            </a:r>
          </a:p>
          <a:p>
            <a:r>
              <a:rPr lang="en-US" dirty="0" smtClean="0"/>
              <a:t>Tells crawler about pages it might not otherwise find</a:t>
            </a:r>
          </a:p>
          <a:p>
            <a:r>
              <a:rPr lang="en-US" dirty="0" smtClean="0"/>
              <a:t>Gives crawler a hint about when to check a page for changes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 Example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1600" y="1828800"/>
            <a:ext cx="6711482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and downloads web pages automatically</a:t>
            </a:r>
          </a:p>
          <a:p>
            <a:pPr lvl="1"/>
            <a:r>
              <a:rPr lang="en-US" dirty="0" smtClean="0"/>
              <a:t>provides the collection for searching</a:t>
            </a:r>
          </a:p>
          <a:p>
            <a:r>
              <a:rPr lang="en-US" dirty="0" smtClean="0"/>
              <a:t>Web is huge and constantly growing</a:t>
            </a:r>
          </a:p>
          <a:p>
            <a:r>
              <a:rPr lang="en-US" dirty="0" smtClean="0"/>
              <a:t>Web is not under the control of search engine providers</a:t>
            </a:r>
          </a:p>
          <a:p>
            <a:r>
              <a:rPr lang="en-US" dirty="0" smtClean="0"/>
              <a:t>Web pages are constantly changing</a:t>
            </a:r>
          </a:p>
          <a:p>
            <a:r>
              <a:rPr lang="en-US" dirty="0" smtClean="0"/>
              <a:t>Crawlers also used for other types of data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Three reasons to use multiple computers for crawling</a:t>
            </a:r>
          </a:p>
          <a:p>
            <a:pPr lvl="1"/>
            <a:r>
              <a:rPr lang="en-US" dirty="0" smtClean="0"/>
              <a:t>Helps to put the crawler closer to the sites it crawls</a:t>
            </a:r>
          </a:p>
          <a:p>
            <a:pPr lvl="1"/>
            <a:r>
              <a:rPr lang="en-US" dirty="0" smtClean="0"/>
              <a:t>Reduces the number of sites the crawler has to remember</a:t>
            </a:r>
          </a:p>
          <a:p>
            <a:pPr lvl="1"/>
            <a:r>
              <a:rPr lang="en-US" dirty="0" smtClean="0"/>
              <a:t>Reduces computing resources required</a:t>
            </a:r>
          </a:p>
          <a:p>
            <a:r>
              <a:rPr lang="en-US" dirty="0" smtClean="0"/>
              <a:t>Distributed crawler uses a hash function to assign URLs to crawling computers</a:t>
            </a:r>
          </a:p>
          <a:p>
            <a:pPr lvl="1"/>
            <a:r>
              <a:rPr lang="en-US" dirty="0" smtClean="0"/>
              <a:t>hash function should be computed on the host part of each URL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Crawls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Used for desktop search and enterprise search</a:t>
            </a:r>
          </a:p>
          <a:p>
            <a:r>
              <a:rPr lang="en-US" dirty="0" smtClean="0"/>
              <a:t>Differences to web crawling:</a:t>
            </a:r>
          </a:p>
          <a:p>
            <a:pPr lvl="1"/>
            <a:r>
              <a:rPr lang="en-US" dirty="0" smtClean="0"/>
              <a:t>Much easier to find the data</a:t>
            </a:r>
          </a:p>
          <a:p>
            <a:pPr lvl="1"/>
            <a:r>
              <a:rPr lang="en-US" dirty="0" smtClean="0"/>
              <a:t>Responding quickly to updates is more important</a:t>
            </a:r>
          </a:p>
          <a:p>
            <a:pPr lvl="1"/>
            <a:r>
              <a:rPr lang="en-US" dirty="0" smtClean="0"/>
              <a:t>Must be conservative in terms of disk and CPU usage</a:t>
            </a:r>
          </a:p>
          <a:p>
            <a:pPr lvl="1"/>
            <a:r>
              <a:rPr lang="en-US" dirty="0" smtClean="0"/>
              <a:t>Many different document formats</a:t>
            </a:r>
          </a:p>
          <a:p>
            <a:pPr lvl="1"/>
            <a:r>
              <a:rPr lang="en-US" dirty="0" smtClean="0"/>
              <a:t>Data privacy very important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Many documents are </a:t>
            </a:r>
            <a:r>
              <a:rPr lang="en-US" i="1" dirty="0" smtClean="0"/>
              <a:t>published</a:t>
            </a:r>
          </a:p>
          <a:p>
            <a:pPr lvl="1"/>
            <a:r>
              <a:rPr lang="en-US" dirty="0" smtClean="0"/>
              <a:t>created at a fixed time and rarely updated again</a:t>
            </a:r>
          </a:p>
          <a:p>
            <a:pPr lvl="1"/>
            <a:r>
              <a:rPr lang="en-US" dirty="0" smtClean="0"/>
              <a:t>e.g., news articles, blog posts, press releases, email</a:t>
            </a:r>
          </a:p>
          <a:p>
            <a:r>
              <a:rPr lang="en-US" dirty="0" smtClean="0"/>
              <a:t>Published documents from a single source can be ordered in a sequence called a </a:t>
            </a:r>
            <a:r>
              <a:rPr lang="en-US" i="1" dirty="0" smtClean="0"/>
              <a:t>document feed</a:t>
            </a:r>
          </a:p>
          <a:p>
            <a:pPr lvl="1"/>
            <a:r>
              <a:rPr lang="en-US" dirty="0" smtClean="0"/>
              <a:t>new documents found by examining the end of the feed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push feed </a:t>
            </a:r>
            <a:r>
              <a:rPr lang="en-US" dirty="0" smtClean="0"/>
              <a:t>alerts the subscriber to new documents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pull feed </a:t>
            </a:r>
            <a:r>
              <a:rPr lang="en-US" dirty="0" smtClean="0"/>
              <a:t>requires the subscriber to check periodically for</a:t>
            </a:r>
            <a:r>
              <a:rPr lang="en-US" i="1" dirty="0" smtClean="0"/>
              <a:t> </a:t>
            </a:r>
            <a:r>
              <a:rPr lang="en-US" dirty="0" smtClean="0"/>
              <a:t>new documents</a:t>
            </a:r>
          </a:p>
          <a:p>
            <a:r>
              <a:rPr lang="en-US" dirty="0" smtClean="0"/>
              <a:t>Most common format for pull feeds is called </a:t>
            </a:r>
            <a:r>
              <a:rPr lang="en-US" i="1" dirty="0" smtClean="0"/>
              <a:t>RSS</a:t>
            </a:r>
          </a:p>
          <a:p>
            <a:pPr lvl="1"/>
            <a:r>
              <a:rPr lang="en-US" dirty="0" smtClean="0"/>
              <a:t>Really Simple Syndication, RDF Site Summary, Rich Site Summary, or ...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6800" y="1371600"/>
            <a:ext cx="6883923" cy="51515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Example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371600" y="2286000"/>
            <a:ext cx="6553225" cy="28583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ttl</a:t>
            </a:r>
            <a:r>
              <a:rPr lang="en-US" dirty="0" smtClean="0"/>
              <a:t> tag (time to live)</a:t>
            </a:r>
          </a:p>
          <a:p>
            <a:pPr lvl="1"/>
            <a:r>
              <a:rPr lang="en-US" dirty="0" smtClean="0"/>
              <a:t>amount of time (in minutes) contents should be cached</a:t>
            </a:r>
          </a:p>
          <a:p>
            <a:r>
              <a:rPr lang="en-US" dirty="0" smtClean="0"/>
              <a:t>RSS feeds are accessed like web pages</a:t>
            </a:r>
          </a:p>
          <a:p>
            <a:pPr lvl="1"/>
            <a:r>
              <a:rPr lang="en-US" dirty="0" smtClean="0"/>
              <a:t>using HTTP GET requests to web servers that host them</a:t>
            </a:r>
          </a:p>
          <a:p>
            <a:r>
              <a:rPr lang="en-US" dirty="0" smtClean="0"/>
              <a:t>Easy for crawlers to parse</a:t>
            </a:r>
          </a:p>
          <a:p>
            <a:r>
              <a:rPr lang="en-US" dirty="0" smtClean="0"/>
              <a:t>Easy to find new information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Text is stored in hundreds of incompatible file formats</a:t>
            </a:r>
          </a:p>
          <a:p>
            <a:pPr lvl="1"/>
            <a:r>
              <a:rPr lang="en-US" dirty="0" smtClean="0"/>
              <a:t>e.g., raw text, RTF, HTML, XML, Microsoft Word, ODF, PDF</a:t>
            </a:r>
          </a:p>
          <a:p>
            <a:r>
              <a:rPr lang="en-US" dirty="0" smtClean="0"/>
              <a:t>Other types of files also important</a:t>
            </a:r>
          </a:p>
          <a:p>
            <a:pPr lvl="1"/>
            <a:r>
              <a:rPr lang="en-US" dirty="0" smtClean="0"/>
              <a:t>e.g., PowerPoint, Excel</a:t>
            </a:r>
          </a:p>
          <a:p>
            <a:r>
              <a:rPr lang="en-US" dirty="0" smtClean="0"/>
              <a:t>Typically use a conversion tool</a:t>
            </a:r>
          </a:p>
          <a:p>
            <a:pPr lvl="1"/>
            <a:r>
              <a:rPr lang="en-US" dirty="0" smtClean="0"/>
              <a:t>converts the document content into a tagged text format such as HTML or XML</a:t>
            </a:r>
          </a:p>
          <a:p>
            <a:pPr lvl="1"/>
            <a:r>
              <a:rPr lang="en-US" dirty="0" smtClean="0"/>
              <a:t>retains some of the important formatting information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character encoding is a mapping between bits and glyphs</a:t>
            </a:r>
          </a:p>
          <a:p>
            <a:pPr lvl="1"/>
            <a:r>
              <a:rPr lang="en-US" dirty="0" smtClean="0"/>
              <a:t>i.e., getting from bits in a file to characters on a screen</a:t>
            </a:r>
          </a:p>
          <a:p>
            <a:pPr lvl="1"/>
            <a:r>
              <a:rPr lang="en-US" dirty="0" smtClean="0"/>
              <a:t>Can be a major source of incompatibility</a:t>
            </a:r>
          </a:p>
          <a:p>
            <a:r>
              <a:rPr lang="en-US" dirty="0" smtClean="0"/>
              <a:t>ASCII is a basic character encoding scheme for English</a:t>
            </a:r>
          </a:p>
          <a:p>
            <a:pPr lvl="1"/>
            <a:r>
              <a:rPr lang="en-US" dirty="0" smtClean="0"/>
              <a:t>encodes 128 letters, numbers, special characters, and control characters in 7 bits, extended with an extra bit for storage in bytes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Other languages can have many more glyphs</a:t>
            </a:r>
          </a:p>
          <a:p>
            <a:pPr lvl="1"/>
            <a:r>
              <a:rPr lang="en-US" dirty="0" smtClean="0"/>
              <a:t>e.g., Chinese has more than 40,000 characters, with over 3,000 in common use</a:t>
            </a:r>
          </a:p>
          <a:p>
            <a:r>
              <a:rPr lang="en-US" dirty="0" smtClean="0"/>
              <a:t>Many languages have multiple encoding schemes</a:t>
            </a:r>
          </a:p>
          <a:p>
            <a:pPr lvl="1"/>
            <a:r>
              <a:rPr lang="en-US" dirty="0" smtClean="0"/>
              <a:t>e.g., CJK (Chinese-Japanese-Korean) family of East Asian languages, Hindi, Arabic</a:t>
            </a:r>
          </a:p>
          <a:p>
            <a:pPr lvl="1"/>
            <a:r>
              <a:rPr lang="en-US" dirty="0" smtClean="0"/>
              <a:t>must specify encoding</a:t>
            </a:r>
          </a:p>
          <a:p>
            <a:pPr lvl="1"/>
            <a:r>
              <a:rPr lang="en-US" dirty="0" smtClean="0"/>
              <a:t>can’t have multiple languages in one file</a:t>
            </a:r>
          </a:p>
          <a:p>
            <a:r>
              <a:rPr lang="en-US" dirty="0" smtClean="0"/>
              <a:t>Unicode developed to address encoding problems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page has a unique </a:t>
            </a:r>
            <a:r>
              <a:rPr lang="en-US" i="1" dirty="0" smtClean="0"/>
              <a:t>uniform resource locator</a:t>
            </a:r>
            <a:r>
              <a:rPr lang="en-US" dirty="0" smtClean="0"/>
              <a:t> (URL)</a:t>
            </a:r>
          </a:p>
          <a:p>
            <a:r>
              <a:rPr lang="en-US" dirty="0" smtClean="0"/>
              <a:t>Web pages are stored on web servers that use HTTP to exchange information with client software</a:t>
            </a:r>
          </a:p>
          <a:p>
            <a:r>
              <a:rPr lang="en-US" dirty="0" smtClean="0"/>
              <a:t>e.g.,</a:t>
            </a:r>
            <a:endParaRPr lang="en-US" dirty="0"/>
          </a:p>
        </p:txBody>
      </p:sp>
      <p:pic>
        <p:nvPicPr>
          <p:cNvPr id="4" name="Picture 2" descr="C:\Users\croft\Desktop\search-ir\figures\ch3\ch3-url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76800"/>
            <a:ext cx="5299189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mapping from numbers to glyphs that attempts to include all glyphs in common use in all known languages</a:t>
            </a:r>
          </a:p>
          <a:p>
            <a:r>
              <a:rPr lang="en-US" dirty="0" smtClean="0"/>
              <a:t>Unicode is a mapping between numbers and glyphs</a:t>
            </a:r>
          </a:p>
          <a:p>
            <a:pPr lvl="1"/>
            <a:r>
              <a:rPr lang="en-US" dirty="0" smtClean="0"/>
              <a:t>does not uniquely specify bits to glyph mapping!</a:t>
            </a:r>
          </a:p>
          <a:p>
            <a:pPr lvl="1"/>
            <a:r>
              <a:rPr lang="en-US" dirty="0" smtClean="0"/>
              <a:t>e.g., UTF-8, UTF-16, UTF-32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Proliferation of encodings comes from a need for compatibility and to save space</a:t>
            </a:r>
          </a:p>
          <a:p>
            <a:pPr lvl="1"/>
            <a:r>
              <a:rPr lang="en-US" dirty="0" smtClean="0"/>
              <a:t>UTF-8 uses one byte for English (ASCII), as many as 4 bytes for some traditional Chinese characters</a:t>
            </a:r>
          </a:p>
          <a:p>
            <a:pPr lvl="1"/>
            <a:r>
              <a:rPr lang="en-US" dirty="0" smtClean="0"/>
              <a:t>variable length encoding, more difficult to do string operations</a:t>
            </a:r>
          </a:p>
          <a:p>
            <a:pPr lvl="1"/>
            <a:r>
              <a:rPr lang="en-US" dirty="0" smtClean="0"/>
              <a:t>UTF-32 uses 4 bytes for every character</a:t>
            </a:r>
          </a:p>
          <a:p>
            <a:r>
              <a:rPr lang="en-US" dirty="0" smtClean="0"/>
              <a:t>Many applications use UTF-32 for internal text encoding (fast random lookup) and UTF-8 for disk storage (less space)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229600" cy="2819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e.g., Greek letter pi (</a:t>
            </a:r>
            <a:r>
              <a:rPr lang="en-US" i="1" dirty="0" smtClean="0"/>
              <a:t>π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Unicode symbol number 960</a:t>
            </a:r>
          </a:p>
          <a:p>
            <a:pPr lvl="1"/>
            <a:r>
              <a:rPr lang="en-US" dirty="0" smtClean="0"/>
              <a:t>In binary, 00000011 11000000 (3C0 in hexadecimal)</a:t>
            </a:r>
          </a:p>
          <a:p>
            <a:pPr lvl="1"/>
            <a:r>
              <a:rPr lang="en-US" dirty="0" smtClean="0"/>
              <a:t>Final encoding is </a:t>
            </a:r>
            <a:r>
              <a:rPr lang="en-US" b="1" dirty="0" smtClean="0"/>
              <a:t>110</a:t>
            </a:r>
            <a:r>
              <a:rPr lang="en-US" dirty="0" smtClean="0"/>
              <a:t>01111 </a:t>
            </a:r>
            <a:r>
              <a:rPr lang="en-US" b="1" dirty="0" smtClean="0"/>
              <a:t>10</a:t>
            </a:r>
            <a:r>
              <a:rPr lang="en-US" dirty="0" smtClean="0"/>
              <a:t>000000 (CF80 in hexadecimal)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" y="1600200"/>
            <a:ext cx="8889511" cy="1916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Many reasons to store converted document text</a:t>
            </a:r>
          </a:p>
          <a:p>
            <a:pPr lvl="1"/>
            <a:r>
              <a:rPr lang="en-US" dirty="0" smtClean="0"/>
              <a:t>saves crawling time when page is not updated</a:t>
            </a:r>
          </a:p>
          <a:p>
            <a:pPr lvl="1"/>
            <a:r>
              <a:rPr lang="en-US" dirty="0" smtClean="0"/>
              <a:t>provides efficient access to text for snippet generation, information extraction, etc.</a:t>
            </a:r>
          </a:p>
          <a:p>
            <a:r>
              <a:rPr lang="en-US" dirty="0" smtClean="0"/>
              <a:t>Database systems can provide document storage for some applications</a:t>
            </a:r>
          </a:p>
          <a:p>
            <a:pPr lvl="1"/>
            <a:r>
              <a:rPr lang="en-US" dirty="0" smtClean="0"/>
              <a:t>web search engines use customized document storage systems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for document storage system: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2"/>
            <a:r>
              <a:rPr lang="en-US" dirty="0" smtClean="0"/>
              <a:t>request the content of a document based on its URL</a:t>
            </a:r>
          </a:p>
          <a:p>
            <a:pPr lvl="2"/>
            <a:r>
              <a:rPr lang="en-US" dirty="0" smtClean="0"/>
              <a:t>hash function based on URL is typical</a:t>
            </a:r>
          </a:p>
          <a:p>
            <a:pPr lvl="1"/>
            <a:r>
              <a:rPr lang="en-US" dirty="0" smtClean="0"/>
              <a:t>Compression and large files</a:t>
            </a:r>
          </a:p>
          <a:p>
            <a:pPr lvl="2"/>
            <a:r>
              <a:rPr lang="en-US" dirty="0" smtClean="0"/>
              <a:t>reducing storage requirements and efficient access</a:t>
            </a:r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handling large volumes of new and modified documents</a:t>
            </a:r>
          </a:p>
          <a:p>
            <a:pPr lvl="2"/>
            <a:r>
              <a:rPr lang="en-US" dirty="0" smtClean="0"/>
              <a:t>adding new anchor text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many documents in large files, rather than each document in a file</a:t>
            </a:r>
          </a:p>
          <a:p>
            <a:pPr lvl="1"/>
            <a:r>
              <a:rPr lang="en-US" dirty="0" smtClean="0"/>
              <a:t>avoids overhead in opening and closing files</a:t>
            </a:r>
          </a:p>
          <a:p>
            <a:pPr lvl="1"/>
            <a:r>
              <a:rPr lang="en-US" dirty="0" smtClean="0"/>
              <a:t>reduces seek time relative to read time</a:t>
            </a:r>
          </a:p>
          <a:p>
            <a:r>
              <a:rPr lang="en-US" dirty="0" smtClean="0"/>
              <a:t>Compound documents formats</a:t>
            </a:r>
          </a:p>
          <a:p>
            <a:pPr lvl="1"/>
            <a:r>
              <a:rPr lang="en-US" dirty="0" smtClean="0"/>
              <a:t>used to store multiple documents in a file</a:t>
            </a:r>
          </a:p>
          <a:p>
            <a:pPr lvl="1"/>
            <a:r>
              <a:rPr lang="en-US" dirty="0" smtClean="0"/>
              <a:t>e.g., TREC Web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Web Format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76400" y="1219200"/>
            <a:ext cx="5410200" cy="53829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is highly redundant (or predictable)</a:t>
            </a:r>
          </a:p>
          <a:p>
            <a:r>
              <a:rPr lang="en-US" dirty="0" smtClean="0"/>
              <a:t>Compression techniques exploit this redundancy to make files smaller without</a:t>
            </a:r>
            <a:r>
              <a:rPr lang="en-US" i="1" dirty="0" smtClean="0"/>
              <a:t> </a:t>
            </a:r>
            <a:r>
              <a:rPr lang="en-US" dirty="0" smtClean="0"/>
              <a:t>losing any of the content</a:t>
            </a:r>
          </a:p>
          <a:p>
            <a:r>
              <a:rPr lang="en-US" dirty="0" smtClean="0"/>
              <a:t>Compression of indexes covered later</a:t>
            </a:r>
          </a:p>
          <a:p>
            <a:r>
              <a:rPr lang="en-US" dirty="0" smtClean="0"/>
              <a:t>Popular algorithms can compress HTML and XML text by 80%</a:t>
            </a:r>
          </a:p>
          <a:p>
            <a:pPr lvl="1"/>
            <a:r>
              <a:rPr lang="en-US" dirty="0" smtClean="0"/>
              <a:t>e.g., DEFLATE (zip, </a:t>
            </a:r>
            <a:r>
              <a:rPr lang="en-US" dirty="0" err="1" smtClean="0"/>
              <a:t>gzip</a:t>
            </a:r>
            <a:r>
              <a:rPr lang="en-US" dirty="0" smtClean="0"/>
              <a:t>) and LZW (UNIX compress, PDF)</a:t>
            </a:r>
          </a:p>
          <a:p>
            <a:pPr lvl="1"/>
            <a:r>
              <a:rPr lang="en-US" dirty="0" smtClean="0"/>
              <a:t>may compress large files in blocks to make access faster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Google’s document storage system</a:t>
            </a:r>
          </a:p>
          <a:p>
            <a:pPr lvl="1"/>
            <a:r>
              <a:rPr lang="en-US" dirty="0" smtClean="0"/>
              <a:t>Customized for storing, finding, and updating web pages</a:t>
            </a:r>
          </a:p>
          <a:p>
            <a:pPr lvl="1"/>
            <a:r>
              <a:rPr lang="en-US" dirty="0" smtClean="0"/>
              <a:t>Handles large collection sizes using inexpensive computers</a:t>
            </a:r>
            <a:endParaRPr lang="en-US" dirty="0"/>
          </a:p>
        </p:txBody>
      </p:sp>
      <p:pic>
        <p:nvPicPr>
          <p:cNvPr id="4" name="Picture 2" descr="C:\Users\croft\Desktop\ch3-bigtable-table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733800"/>
            <a:ext cx="3062466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query language, no complex queries to optimize</a:t>
            </a:r>
          </a:p>
          <a:p>
            <a:r>
              <a:rPr lang="en-US" dirty="0" smtClean="0"/>
              <a:t>Only row-level transactions</a:t>
            </a:r>
          </a:p>
          <a:p>
            <a:r>
              <a:rPr lang="en-US" dirty="0" smtClean="0"/>
              <a:t>Tablets are stored in a replicated file system that is accessible by all </a:t>
            </a:r>
            <a:r>
              <a:rPr lang="en-US" dirty="0" err="1" smtClean="0"/>
              <a:t>BigTable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Any changes to a </a:t>
            </a:r>
            <a:r>
              <a:rPr lang="en-US" dirty="0" err="1" smtClean="0"/>
              <a:t>BigTable</a:t>
            </a:r>
            <a:r>
              <a:rPr lang="en-US" dirty="0" smtClean="0"/>
              <a:t> tablet are recorded to a transaction log, which is also stored in a shared file system</a:t>
            </a:r>
          </a:p>
          <a:p>
            <a:r>
              <a:rPr lang="en-US" dirty="0" smtClean="0"/>
              <a:t>If any tablet server crashes, another server can immediately read the tablet data and transaction log from the file system and take over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Web crawler client program connects to a </a:t>
            </a:r>
            <a:r>
              <a:rPr lang="en-US" i="1" dirty="0" smtClean="0"/>
              <a:t>domain name system </a:t>
            </a:r>
            <a:r>
              <a:rPr lang="en-US" dirty="0" smtClean="0"/>
              <a:t>(DNS) server</a:t>
            </a:r>
          </a:p>
          <a:p>
            <a:r>
              <a:rPr lang="en-US" dirty="0" smtClean="0"/>
              <a:t>DNS server translates the hostname into an </a:t>
            </a:r>
            <a:r>
              <a:rPr lang="en-US" i="1" dirty="0" smtClean="0"/>
              <a:t>internet protocol </a:t>
            </a:r>
            <a:r>
              <a:rPr lang="en-US" dirty="0" smtClean="0"/>
              <a:t>(IP) address</a:t>
            </a:r>
          </a:p>
          <a:p>
            <a:r>
              <a:rPr lang="en-US" dirty="0" smtClean="0"/>
              <a:t>Crawler then attempts to connect to server host using specific </a:t>
            </a:r>
            <a:r>
              <a:rPr lang="en-US" i="1" dirty="0" smtClean="0"/>
              <a:t>port (e.g. 80)</a:t>
            </a:r>
          </a:p>
          <a:p>
            <a:r>
              <a:rPr lang="en-US" dirty="0" smtClean="0"/>
              <a:t>After connection, crawler sends an HTTP request to the web server to request a page</a:t>
            </a:r>
          </a:p>
          <a:p>
            <a:pPr lvl="1"/>
            <a:r>
              <a:rPr lang="en-US" dirty="0" smtClean="0"/>
              <a:t>usually a GET request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Logically organized into rows</a:t>
            </a:r>
          </a:p>
          <a:p>
            <a:r>
              <a:rPr lang="en-US" dirty="0" smtClean="0"/>
              <a:t>A row stores data for a single web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of a row key, a column key, and a timestamp point to a single </a:t>
            </a:r>
            <a:r>
              <a:rPr lang="en-US" i="1" dirty="0" smtClean="0"/>
              <a:t>cell </a:t>
            </a:r>
            <a:r>
              <a:rPr lang="en-US" dirty="0" smtClean="0"/>
              <a:t>in the row</a:t>
            </a:r>
            <a:endParaRPr lang="en-US" dirty="0"/>
          </a:p>
        </p:txBody>
      </p:sp>
      <p:pic>
        <p:nvPicPr>
          <p:cNvPr id="4" name="Picture 2" descr="C:\Users\croft\Desktop\ch3-bigtable-row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494929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BigTable</a:t>
            </a:r>
            <a:r>
              <a:rPr lang="en-US" dirty="0" smtClean="0"/>
              <a:t> can have a huge number of columns per row</a:t>
            </a:r>
          </a:p>
          <a:p>
            <a:pPr lvl="1"/>
            <a:r>
              <a:rPr lang="en-US" dirty="0" smtClean="0"/>
              <a:t>all rows have the same column groups</a:t>
            </a:r>
          </a:p>
          <a:p>
            <a:pPr lvl="1"/>
            <a:r>
              <a:rPr lang="en-US" dirty="0" smtClean="0"/>
              <a:t>not all rows have the same columns</a:t>
            </a:r>
          </a:p>
          <a:p>
            <a:pPr lvl="1"/>
            <a:r>
              <a:rPr lang="en-US" dirty="0" smtClean="0"/>
              <a:t>important for reducing disk reads to access document data</a:t>
            </a:r>
          </a:p>
          <a:p>
            <a:r>
              <a:rPr lang="en-US" dirty="0" smtClean="0"/>
              <a:t>Rows are partitioned into tablets based on their row keys</a:t>
            </a:r>
          </a:p>
          <a:p>
            <a:pPr lvl="1"/>
            <a:r>
              <a:rPr lang="en-US" dirty="0" smtClean="0"/>
              <a:t>simplifies determining which server is appropriate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and near-duplicate documents occur in many situations</a:t>
            </a:r>
          </a:p>
          <a:p>
            <a:pPr lvl="1"/>
            <a:r>
              <a:rPr lang="en-US" dirty="0" smtClean="0"/>
              <a:t>Copies, versions, plagiarism, spam, mirror sites</a:t>
            </a:r>
          </a:p>
          <a:p>
            <a:pPr lvl="1"/>
            <a:r>
              <a:rPr lang="en-US" dirty="0" smtClean="0"/>
              <a:t>30% of the web pages in a large crawl are exact or near duplicates of pages in the other 70%</a:t>
            </a:r>
          </a:p>
          <a:p>
            <a:r>
              <a:rPr lang="en-US" dirty="0" smtClean="0"/>
              <a:t>Duplicates consume significant resources during crawling, indexing, and search</a:t>
            </a:r>
          </a:p>
          <a:p>
            <a:pPr lvl="1"/>
            <a:r>
              <a:rPr lang="en-US" dirty="0" smtClean="0"/>
              <a:t>Little value to most users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Exact</a:t>
            </a:r>
            <a:r>
              <a:rPr lang="en-US" dirty="0" smtClean="0"/>
              <a:t> duplicate detection is relatively easy</a:t>
            </a:r>
          </a:p>
          <a:p>
            <a:r>
              <a:rPr lang="en-US" i="1" dirty="0" smtClean="0"/>
              <a:t>Checksum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A checksum is a value that is computed based on the content of the document</a:t>
            </a:r>
          </a:p>
          <a:p>
            <a:pPr lvl="2"/>
            <a:r>
              <a:rPr lang="en-US" dirty="0" smtClean="0"/>
              <a:t>e.g., sum of the bytes in the document file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Possible for files with different text to have same checksum</a:t>
            </a:r>
          </a:p>
          <a:p>
            <a:r>
              <a:rPr lang="en-US" dirty="0" smtClean="0"/>
              <a:t>Functions such as a </a:t>
            </a:r>
            <a:r>
              <a:rPr lang="en-US" i="1" dirty="0" smtClean="0"/>
              <a:t>cyclic redundancy check </a:t>
            </a:r>
            <a:r>
              <a:rPr lang="en-US" dirty="0" smtClean="0"/>
              <a:t>(CRC), have been developed that consider the positions of the bytes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4400" y="3810000"/>
            <a:ext cx="704745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Near-Duplicate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More challenging task</a:t>
            </a:r>
          </a:p>
          <a:p>
            <a:pPr lvl="1"/>
            <a:r>
              <a:rPr lang="en-US" dirty="0" smtClean="0"/>
              <a:t>Are web pages with same text context but different advertising or format near-duplicates?</a:t>
            </a:r>
          </a:p>
          <a:p>
            <a:r>
              <a:rPr lang="en-US" dirty="0" smtClean="0"/>
              <a:t>A near-duplicate document is defined using a threshold value for some similarity measure between pairs of documents</a:t>
            </a:r>
          </a:p>
          <a:p>
            <a:pPr lvl="1"/>
            <a:r>
              <a:rPr lang="en-US" dirty="0" smtClean="0"/>
              <a:t>e.g., document </a:t>
            </a:r>
            <a:r>
              <a:rPr lang="en-US" i="1" dirty="0" smtClean="0"/>
              <a:t>D1 </a:t>
            </a:r>
            <a:r>
              <a:rPr lang="en-US" dirty="0" smtClean="0"/>
              <a:t>is a near-duplicate of document </a:t>
            </a:r>
            <a:r>
              <a:rPr lang="en-US" i="1" dirty="0" smtClean="0"/>
              <a:t>D2 </a:t>
            </a:r>
            <a:r>
              <a:rPr lang="en-US" dirty="0" smtClean="0"/>
              <a:t>if more than 90% of the words in the documents are the same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Near-Duplicate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Search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find near-duplicates of a document </a:t>
            </a:r>
            <a:r>
              <a:rPr lang="en-US" i="1" dirty="0" smtClean="0"/>
              <a:t>D</a:t>
            </a:r>
          </a:p>
          <a:p>
            <a:pPr lvl="1"/>
            <a:r>
              <a:rPr lang="en-US" i="1" dirty="0" smtClean="0"/>
              <a:t>O(N)</a:t>
            </a:r>
            <a:r>
              <a:rPr lang="en-US" dirty="0" smtClean="0"/>
              <a:t> comparisons required</a:t>
            </a:r>
          </a:p>
          <a:p>
            <a:r>
              <a:rPr lang="en-US" i="1" dirty="0" smtClean="0"/>
              <a:t>Discovery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find all pairs of near-duplicate documents in the collection</a:t>
            </a:r>
          </a:p>
          <a:p>
            <a:pPr lvl="1"/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 comparisons</a:t>
            </a:r>
          </a:p>
          <a:p>
            <a:r>
              <a:rPr lang="en-US" dirty="0" smtClean="0"/>
              <a:t>IR techniques are effective for search scenario</a:t>
            </a:r>
          </a:p>
          <a:p>
            <a:r>
              <a:rPr lang="en-US" dirty="0" smtClean="0"/>
              <a:t>For discovery, other techniques used to generate compact representations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305050" y="2057400"/>
            <a:ext cx="8615100" cy="40996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Example</a:t>
            </a:r>
            <a:endParaRPr lang="en-US" dirty="0"/>
          </a:p>
        </p:txBody>
      </p:sp>
      <p:pic>
        <p:nvPicPr>
          <p:cNvPr id="3" name="Picture 2" descr="C:\Users\croft\Desktop\chap3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64158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Similarity comparisons using word-based representations more effective at finding near-duplicates</a:t>
            </a:r>
          </a:p>
          <a:p>
            <a:pPr lvl="1"/>
            <a:r>
              <a:rPr lang="en-US" dirty="0" smtClean="0"/>
              <a:t>Problem is efficiency</a:t>
            </a:r>
          </a:p>
          <a:p>
            <a:r>
              <a:rPr lang="en-US" dirty="0" err="1" smtClean="0"/>
              <a:t>Simhash</a:t>
            </a:r>
            <a:r>
              <a:rPr lang="en-US" dirty="0" smtClean="0"/>
              <a:t> combines the advantages of the word-based similarity measures with the efficiency of fingerprints based on hashing</a:t>
            </a:r>
          </a:p>
          <a:p>
            <a:r>
              <a:rPr lang="en-US" dirty="0" smtClean="0"/>
              <a:t>Similarity of two pages as measured by the cosine correlation measure is proportional to the number of bits that are the same in the </a:t>
            </a:r>
            <a:r>
              <a:rPr lang="en-US" dirty="0" err="1" smtClean="0"/>
              <a:t>simhash</a:t>
            </a:r>
            <a:r>
              <a:rPr lang="en-US" dirty="0" smtClean="0"/>
              <a:t> fingerprints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4800" y="2133600"/>
            <a:ext cx="8432310" cy="360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the Web</a:t>
            </a:r>
            <a:endParaRPr lang="en-US" dirty="0"/>
          </a:p>
        </p:txBody>
      </p:sp>
      <p:pic>
        <p:nvPicPr>
          <p:cNvPr id="3" name="Picture 2" descr="C:\Users\croft\Desktop\ch3-crawler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679807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" name="Picture 2" descr="C:\Users\croft\Desktop\chap3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51513" cy="5129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Many web pages contain text, links, and pictures that are not directly related to the main content of the page</a:t>
            </a:r>
          </a:p>
          <a:p>
            <a:r>
              <a:rPr lang="en-US" dirty="0" smtClean="0"/>
              <a:t>This additional material is mostly </a:t>
            </a:r>
            <a:r>
              <a:rPr lang="en-US" i="1" dirty="0" smtClean="0"/>
              <a:t>noise </a:t>
            </a:r>
            <a:r>
              <a:rPr lang="en-US" dirty="0" smtClean="0"/>
              <a:t>that could negatively affect the ranking of the page</a:t>
            </a:r>
          </a:p>
          <a:p>
            <a:r>
              <a:rPr lang="en-US" dirty="0" smtClean="0"/>
              <a:t>Techniques have been developed to detect the content blocks in a web page</a:t>
            </a:r>
          </a:p>
          <a:p>
            <a:pPr lvl="1"/>
            <a:r>
              <a:rPr lang="en-US" dirty="0" smtClean="0"/>
              <a:t>Non-content material is either ignored or reduced in importance in the indexing process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5105400" cy="1143000"/>
          </a:xfrm>
        </p:spPr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pic>
        <p:nvPicPr>
          <p:cNvPr id="3" name="Picture 3" descr="C:\Users\croft\Desktop\chap3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"/>
            <a:ext cx="3792066" cy="64250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Cumulative distribution of tags in the example web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300" dirty="0" smtClean="0"/>
          </a:p>
          <a:p>
            <a:pPr lvl="1"/>
            <a:r>
              <a:rPr lang="en-US" dirty="0" smtClean="0"/>
              <a:t>Main text content of the page corresponds to the “plateau” in the middle of the distribution</a:t>
            </a:r>
            <a:endParaRPr lang="en-US" dirty="0"/>
          </a:p>
        </p:txBody>
      </p:sp>
      <p:pic>
        <p:nvPicPr>
          <p:cNvPr id="4" name="Picture 2" descr="C:\Users\croft\Desktop\chap3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121521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 web page as a sequence of bits, where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1 </a:t>
            </a:r>
            <a:r>
              <a:rPr lang="en-US" dirty="0" smtClean="0"/>
              <a:t>indicates that the </a:t>
            </a:r>
            <a:r>
              <a:rPr lang="en-US" i="1" dirty="0" smtClean="0"/>
              <a:t>n</a:t>
            </a:r>
            <a:r>
              <a:rPr lang="en-US" dirty="0" smtClean="0"/>
              <a:t>th token is a tag</a:t>
            </a:r>
          </a:p>
          <a:p>
            <a:r>
              <a:rPr lang="en-US" dirty="0" smtClean="0"/>
              <a:t>Optimization problem where we find values of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j </a:t>
            </a:r>
            <a:r>
              <a:rPr lang="en-US" dirty="0" smtClean="0"/>
              <a:t>to maximize both the number of tags below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above </a:t>
            </a:r>
            <a:r>
              <a:rPr lang="en-US" i="1" dirty="0" smtClean="0"/>
              <a:t>j </a:t>
            </a:r>
            <a:r>
              <a:rPr lang="en-US" dirty="0" smtClean="0"/>
              <a:t>and the number of non-tag tokens between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i.e., maximize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47800" y="5867400"/>
            <a:ext cx="5974091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dirty="0" smtClean="0"/>
              <a:t>Other approaches use DOM structure and visual (layout) features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95400"/>
            <a:ext cx="433260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Starts with a set of </a:t>
            </a:r>
            <a:r>
              <a:rPr lang="en-US" i="1" dirty="0" smtClean="0"/>
              <a:t>seeds</a:t>
            </a:r>
            <a:r>
              <a:rPr lang="en-US" dirty="0" smtClean="0"/>
              <a:t>, which are a set of URLs given to it as</a:t>
            </a:r>
            <a:r>
              <a:rPr lang="en-US" i="1" dirty="0" smtClean="0"/>
              <a:t>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Seeds are added to a URL request queue</a:t>
            </a:r>
          </a:p>
          <a:p>
            <a:r>
              <a:rPr lang="en-US" dirty="0" smtClean="0"/>
              <a:t>Crawler starts fetching pages from the request queue</a:t>
            </a:r>
          </a:p>
          <a:p>
            <a:r>
              <a:rPr lang="en-US" dirty="0" smtClean="0"/>
              <a:t>Downloaded pages are parsed to find link tags that might contain other useful URLs to fetch</a:t>
            </a:r>
          </a:p>
          <a:p>
            <a:r>
              <a:rPr lang="en-US" dirty="0" smtClean="0"/>
              <a:t>New URLs added to the crawler’s request queue, or </a:t>
            </a:r>
            <a:r>
              <a:rPr lang="en-US" i="1" dirty="0" smtClean="0"/>
              <a:t>frontier</a:t>
            </a:r>
          </a:p>
          <a:p>
            <a:r>
              <a:rPr lang="en-US" dirty="0" smtClean="0"/>
              <a:t>Continue until no more new URLs or disk full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crawlers spend a lot of time waiting for responses to requests</a:t>
            </a:r>
          </a:p>
          <a:p>
            <a:r>
              <a:rPr lang="en-US" dirty="0" smtClean="0"/>
              <a:t>To reduce this inefficiency, web crawlers use threads and fetch hundreds of pages at once</a:t>
            </a:r>
          </a:p>
          <a:p>
            <a:r>
              <a:rPr lang="en-US" dirty="0" smtClean="0"/>
              <a:t>Crawlers could potentially flood sites with requests for pages</a:t>
            </a:r>
          </a:p>
          <a:p>
            <a:r>
              <a:rPr lang="en-US" dirty="0" smtClean="0"/>
              <a:t>To avoid this problem, web crawlers use </a:t>
            </a:r>
            <a:r>
              <a:rPr lang="en-US" i="1" dirty="0" smtClean="0"/>
              <a:t>politeness policies</a:t>
            </a:r>
          </a:p>
          <a:p>
            <a:pPr lvl="1"/>
            <a:r>
              <a:rPr lang="en-US" dirty="0" smtClean="0"/>
              <a:t>e.g., delay between requests to same web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Even crawling a site slowly will anger some web server administrators, who object to any copying of their data</a:t>
            </a:r>
          </a:p>
          <a:p>
            <a:r>
              <a:rPr lang="en-US" dirty="0" smtClean="0"/>
              <a:t>Robots.txt file tries to control crawlers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8800" y="3657600"/>
            <a:ext cx="5460503" cy="2971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Crawler Thread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0" y="1981200"/>
            <a:ext cx="4048212" cy="3733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User-agent: *     &#10;Disallow: /private/&#10;Disallow: /confidential/&#10;Disallow: /other/&#10;Allow: /other/public/&#10;&#10;User-agent: FavoredCrawler&#10;Disallow:         &#10;&#10;Sitemap: http://mysite.com/sitemap.xml.gz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354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&lt;DOC&gt;&#10;&lt;DOCNO&gt;WTX001-B01-10&lt;/DOCNO&gt;&#10;&lt;DOCHDR&gt;&#10;http://www.example.com/test.html 204.244.59.33 19970101013145 text/html 440&#10;HTTP/1.0 200 OK&#10;Date: Wed, 01 Jan 1997 01:21:13 GMT&#10;Server: Apache/1.0.3&#10;Content-type: text/html&#10;Content-length: 270&#10;Last-modified: Mon, 25 Nov 1996 05:31:24 GMT&#10;&lt;/DOCHDR&gt;                                       &#10;&lt;HTML&gt;&#10;&lt;TITLE&gt;Tropical Fish Store&lt;/TITLE&gt;&#10;Coming soon!&#10;&lt;/HTML&gt;&#10;&lt;/DOC&gt;&#10;&lt;DOC&gt;&#10;&lt;DOCNO&gt;WTX001-B01-109&lt;/DOCNO&gt;&#10;&lt;DOCHDR&gt;&#10;http://www.example.com/fish.html 204.244.59.33 19970101013149 text/html 440&#10;HTTP/1.0 200 OK&#10;Date: Wed, 01 Jan 1997 01:21:19 GMT&#10;Server: Apache/1.0.3&#10;Content-type: text/html&#10;Content-length: 270&#10;Last-modified: Mon, 25 Nov 1996 05:31:24 GMT&#10;&lt;/DOCHDR&gt;                                       &#10;&lt;HTML&gt;&#10;&lt;TITLE&gt;Fish Information&lt;/TITLE&gt;&#10;This page will soon contain interesting&#10;information about tropical fish.&#10;&lt;/HTML&gt;&#10;&lt;/DOC&gt;   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3"/>
  <p:tag name="PICTUREFILESIZE" val="1639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7\textwidth}{@{\extracolsep{\fill}}cccccccccccccc} &#10;T &amp; r &amp; o &amp; p &amp; i&amp; c&amp; a&amp; l&amp; \ &amp;f &amp; i&amp; s&amp; h &amp; \textit{Sum}\\&#10;54&amp; 72 &amp; 6F&amp; 70&amp; 69&amp; 63&amp; 61&amp; 6C&amp; 20&amp; 66&amp; 69&amp; 73&amp; 68&amp; 508&#10;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40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The document is parsed into words. Non-word content, such as punctuation, HTML tags, and additional whitespace, is removed.&#10;\item The words are grouped into contiguous \textit{n-grams} for some $n$. These are usually overlapping sequences of words, although some techniques use non-overlapping sequences.&#10;\item Some of the n-grams are selected to represent the document.&#10;\item The selected n-grams are hashed to improve retrieval efficiency and further reduce the size of the representation.&#10;\item The hash values are stored, typically in an inverted index.&#10;\item Documents are compared using overlap of fingerprints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988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Process the document into a set of features with associated weights. We will assume the simple case where the features are words weighted by their frequency. &#10;\item Generate a hash&#10;value with $b$ bits (the desired size of the fingerprint) for each word. The hash value should be unique for each word.&#10;\item In b-dimensional vector $V$, update the components of the vector by adding the weight for a word to every component for which the corresponding bit in the word's hash value is 1, and subtracting the weight if the value is 0.&#10;\item After all words have been processed, generate a $b$-bit fingerprint by setting the $i$th bit to 1 if the $i$th component of  $V$ is positive, or 0 otherwise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07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n=0}^{i-1} b_n + \sum_{n=i}^{j}(1-b_n) + \sum_{n=j+1}^{N-1} b_n  template TPT1  env TPENV1  fore 0  back 16777215  eqnno 1"/>
  <p:tag name="FILENAME" val="TP_tmp"/>
  <p:tag name="ORIGWIDTH" val="168"/>
  <p:tag name="PICTUREFILESIZE" val="75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CrawlerThread}{frontier} &#10;       \While{not frontier.done()}&#10;          \State website $\leftarrow$ frontier.nextSite()&#10;          \State url $\leftarrow$ website.nextURL()&#10;          \If{website.permitsCrawl(url)}&#10;            \State text $\leftarrow$ retrieveURL(url)&#10;            \State storeDocument(url, text)&#10;            \For{each url in parse(text)}&#10;              \State frontier.addURL(url)&#10;            \EndFor             &#10;          \EndIf    &#10;          \State frontier.releaseSite(website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599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Client request:&#10;    \begin{minipage}{8cm} &#10;\begin{verbatim}&#10;&#10;HEAD /csinfo/people.html HTTP/1.1&#10;Host: www.cs.umass.edu   &#10;\end{verbatim}&#10;    \end{minipage}     &#10;    \bigskip&#10;    &#10;    Server response:&#10;    \begin{minipage}{8cm}  &#10;\begin{verbatim}&#10;HTTP/1.1 200 OK&#10;Date: Thu, 03 Apr 2008 05:17:54 GMT&#10;Server: Apache/2.0.52 (CentOS)&#10;Last-Modified: Fri, 04 Jan 2008 15:28:39 GMT&#10;ETag: &quot;239c33-2576-2a2837c0&quot;&#10;Accept-Ranges: bytes&#10;Content-Length: 9590&#10;Connection: close&#10;Content-Type: text/html; charset=ISO-8859-1&#10;\end{verbatim} &#10;    \end{minipag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700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P(\mathrm{page\ changed\ at\ time}\ x) (t - x) dx$  template TPT1  env TPENV1  fore 0  back 16777215  eqnno 1"/>
  <p:tag name="FILENAME" val="TP_tmp"/>
  <p:tag name="ORIGWIDTH" val="225"/>
  <p:tag name="PICTUREFILESIZE" val="113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\lambda e^{-\lambda x} (t-x) dx$  template TPT1  env TPENV1  fore 0  back 16777215  eqnno 2"/>
  <p:tag name="FILENAME" val="TP_tmp"/>
  <p:tag name="ORIGWIDTH" val="133"/>
  <p:tag name="PICTUREFILESIZE" val="75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&lt;?xml version=&quot;1.0&quot; encoding=&quot;UTF-8&quot;?&gt;&#10;&lt;urlset xmlns=&quot;http://www.sitemaps.org/schemas/sitemap/0.9&quot;&gt;&#10;  &lt;url&gt;&#10;    &lt;loc&gt;http://www.company.com/&lt;/loc&gt;&#10;    &lt;lastmod&gt;2008-01-15&lt;/lastmod&gt;&#10;    &lt;changefreq&gt;monthly&lt;/changefreq&gt;&#10;    &lt;priority&gt;0.7&lt;/priority&gt;&#10;  &lt;/url&gt;&#10;  &lt;url&gt;&#10;    &lt;loc&gt;http://www.company.com/items?item=truck&lt;/loc&gt;&#10;    &lt;changefreq&gt;weekly&lt;/changefreq&gt;&#10;  &lt;/url&gt; &#10;  &lt;url&gt;&#10;    &lt;loc&gt;http://www.company.com/items?item=bicycle&lt;/loc&gt;&#10;    &lt;changefreq&gt;daily&lt;/changefreq&gt;&#10;  &lt;/url&gt;&#10;&lt;/urlset&gt;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9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verbatim}&#10;    &#10;    &#10;&lt;?xml version=&quot;1.0&quot;?&gt;&#10;&lt;rss version=&quot;2.0&quot;&gt;&#10;  &lt;channel&gt;&#10;    &lt;title&gt;Search Engine News&lt;/title&gt;&#10;    &lt;link&gt;http://www.search-engine-news.org/&lt;/link&gt;&#10;    &lt;description&gt;News about search engines.&lt;/description&gt;&#10;    &lt;language&gt;en-us&lt;/language&gt;&#10;    &lt;pubDate&gt;Tue, 19 Jun 2008 05:17:00 GMT&lt;/pubDate&gt;&#10;    &lt;ttl&gt;60&lt;/ttl&gt;&#10;&#10;    &lt;item&gt;&#10;      &lt;title&gt;Upcoming SIGIR Conference&lt;/title&gt;&#10;      &lt;link&gt;http://www.sigir.org/conference&lt;/link&gt;&#10;      &lt;description&gt;The annual SIGIR conference is coming!&#10;        Mark your calendars and check for cheap&#10;        flights.&lt;/description&gt;&#10;      &lt;pubDate&gt;Tue, 05 Jun 2008 09:50:11 GMT&lt;/pubDate&gt;&#10;      &lt;guid&gt;http://search-engine-news.org#500&lt;/guid&gt;&#10;    &lt;/item&gt;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180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...&#10;   &lt;item&gt;&#10;      &lt;title&gt;New Search Engine Textbook&lt;/title&gt;&#10;      &lt;link&gt;http://www.cs.umass.edu/search-book&lt;/link&gt;&#10;      &lt;description&gt;A new textbook about search engines&#10;        will be published soon.&lt;/description&gt;&#10;      &lt;pubDate&gt;Tue, 05 Jun 2008 09:33:01 GMT&lt;/pubDate&gt;&#10;      &lt;guid&gt;http://search-engine-news.org#499&lt;/guid&gt;&#10;    &lt;/item&gt;&#10;  &lt;/channel&gt;&#10;&lt;/rss&gt;                    &#10;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626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llrrrr} &#10;        Decimal &amp; Hexadecimal &amp; \multicolumn{4}{c}{Encoding} \\&#10;        \hline&#10;        0--127  &amp; 0--7F &amp; \texttt{0xxxxxxx} &amp; &amp; &amp;\\&#10;        128--2047 &amp; 80--7FF &amp; \texttt{110xxxxx} &amp; \texttt{10xxxxxx} &amp; &amp; \\&#10;        2048--55295 &amp; 800--D7FF &amp; \texttt{1110xxxx} &amp; \texttt{10xxxxxx} &amp; \texttt{10xxxxxx} &amp; \\ &#10;        55296--57343 &amp; D800--DFFF &amp; \multicolumn{4}{l}{Undefined} \\&#10;        57344--65535 &amp; E000--FFFF &amp; \texttt{1110xxxx} &amp; \texttt{10xxxxxx} &amp; \texttt{10xxxxxx} &amp; \\&#10;        65536--1114111 &amp; 10000--10FFFF &amp; \texttt{11110xxx} &amp; \texttt{10xxxxxx}  &amp; \texttt{10xxxxxx} &amp; \texttt{10xxxxxx} \\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519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2156</Words>
  <Application>Microsoft Office PowerPoint</Application>
  <PresentationFormat>On-screen Show (4:3)</PresentationFormat>
  <Paragraphs>288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Search Engines</vt:lpstr>
      <vt:lpstr>Web Crawler</vt:lpstr>
      <vt:lpstr>Retrieving Web Pages</vt:lpstr>
      <vt:lpstr>Retrieving Web Pages</vt:lpstr>
      <vt:lpstr>Crawling the Web</vt:lpstr>
      <vt:lpstr>Web Crawler</vt:lpstr>
      <vt:lpstr>Web Crawling</vt:lpstr>
      <vt:lpstr>Controlling Crawling</vt:lpstr>
      <vt:lpstr>Simple Crawler Thread</vt:lpstr>
      <vt:lpstr>Freshness</vt:lpstr>
      <vt:lpstr>Freshness</vt:lpstr>
      <vt:lpstr>Freshness</vt:lpstr>
      <vt:lpstr>Freshness vs. Age</vt:lpstr>
      <vt:lpstr>Age</vt:lpstr>
      <vt:lpstr>Age</vt:lpstr>
      <vt:lpstr>Focused Crawling</vt:lpstr>
      <vt:lpstr>Deep Web</vt:lpstr>
      <vt:lpstr>Sitemaps</vt:lpstr>
      <vt:lpstr>Sitemap Example</vt:lpstr>
      <vt:lpstr>Distributed Crawling</vt:lpstr>
      <vt:lpstr>Desktop Crawls</vt:lpstr>
      <vt:lpstr>Document Feeds</vt:lpstr>
      <vt:lpstr>Document Feeds</vt:lpstr>
      <vt:lpstr>RSS Example</vt:lpstr>
      <vt:lpstr>RSS Example</vt:lpstr>
      <vt:lpstr>RSS</vt:lpstr>
      <vt:lpstr>Conversion</vt:lpstr>
      <vt:lpstr>Character Encoding</vt:lpstr>
      <vt:lpstr>Character Encoding</vt:lpstr>
      <vt:lpstr>Unicode</vt:lpstr>
      <vt:lpstr>Unicode</vt:lpstr>
      <vt:lpstr>Unicode</vt:lpstr>
      <vt:lpstr>Storing the Documents</vt:lpstr>
      <vt:lpstr>Storing the Documents</vt:lpstr>
      <vt:lpstr>Large Files</vt:lpstr>
      <vt:lpstr>TREC Web Format</vt:lpstr>
      <vt:lpstr>Compression</vt:lpstr>
      <vt:lpstr>BigTable</vt:lpstr>
      <vt:lpstr>BigTable</vt:lpstr>
      <vt:lpstr>BigTable</vt:lpstr>
      <vt:lpstr>BigTable</vt:lpstr>
      <vt:lpstr>Detecting Duplicates</vt:lpstr>
      <vt:lpstr>Duplicate Detection</vt:lpstr>
      <vt:lpstr>Near-Duplicate Detection</vt:lpstr>
      <vt:lpstr>Near-Duplicate Detection</vt:lpstr>
      <vt:lpstr>Fingerprints</vt:lpstr>
      <vt:lpstr>Fingerprint Example</vt:lpstr>
      <vt:lpstr>Simhash</vt:lpstr>
      <vt:lpstr>Simhash</vt:lpstr>
      <vt:lpstr>See notes</vt:lpstr>
      <vt:lpstr>Simhash Example</vt:lpstr>
      <vt:lpstr>Removing Noise</vt:lpstr>
      <vt:lpstr>Noise Example</vt:lpstr>
      <vt:lpstr>Finding Content Blocks</vt:lpstr>
      <vt:lpstr>Finding Content Blocks</vt:lpstr>
      <vt:lpstr>Finding Content Blocks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Charles</cp:lastModifiedBy>
  <cp:revision>36</cp:revision>
  <dcterms:created xsi:type="dcterms:W3CDTF">2008-09-24T12:59:03Z</dcterms:created>
  <dcterms:modified xsi:type="dcterms:W3CDTF">2015-02-12T19:14:39Z</dcterms:modified>
</cp:coreProperties>
</file>