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8"/>
  </p:notesMasterIdLst>
  <p:sldIdLst>
    <p:sldId id="257" r:id="rId2"/>
    <p:sldId id="258" r:id="rId3"/>
    <p:sldId id="261" r:id="rId4"/>
    <p:sldId id="264" r:id="rId5"/>
    <p:sldId id="259" r:id="rId6"/>
    <p:sldId id="262" r:id="rId7"/>
    <p:sldId id="263" r:id="rId8"/>
    <p:sldId id="260"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5" r:id="rId33"/>
    <p:sldId id="289" r:id="rId34"/>
    <p:sldId id="290" r:id="rId35"/>
    <p:sldId id="291" r:id="rId36"/>
    <p:sldId id="292" r:id="rId37"/>
    <p:sldId id="293" r:id="rId38"/>
    <p:sldId id="294" r:id="rId39"/>
    <p:sldId id="296" r:id="rId40"/>
    <p:sldId id="297" r:id="rId41"/>
    <p:sldId id="298" r:id="rId42"/>
    <p:sldId id="299" r:id="rId43"/>
    <p:sldId id="300" r:id="rId44"/>
    <p:sldId id="302" r:id="rId45"/>
    <p:sldId id="305" r:id="rId46"/>
    <p:sldId id="304" r:id="rId47"/>
    <p:sldId id="306" r:id="rId48"/>
    <p:sldId id="307" r:id="rId49"/>
    <p:sldId id="308" r:id="rId50"/>
    <p:sldId id="310" r:id="rId51"/>
    <p:sldId id="311" r:id="rId52"/>
    <p:sldId id="312" r:id="rId53"/>
    <p:sldId id="313" r:id="rId54"/>
    <p:sldId id="322" r:id="rId55"/>
    <p:sldId id="314" r:id="rId56"/>
    <p:sldId id="320" r:id="rId57"/>
    <p:sldId id="321" r:id="rId58"/>
    <p:sldId id="315" r:id="rId59"/>
    <p:sldId id="337" r:id="rId60"/>
    <p:sldId id="338" r:id="rId61"/>
    <p:sldId id="339" r:id="rId62"/>
    <p:sldId id="340" r:id="rId63"/>
    <p:sldId id="324" r:id="rId64"/>
    <p:sldId id="316" r:id="rId65"/>
    <p:sldId id="325" r:id="rId66"/>
    <p:sldId id="326" r:id="rId67"/>
    <p:sldId id="327" r:id="rId68"/>
    <p:sldId id="328" r:id="rId69"/>
    <p:sldId id="329" r:id="rId70"/>
    <p:sldId id="330" r:id="rId71"/>
    <p:sldId id="318" r:id="rId72"/>
    <p:sldId id="332" r:id="rId73"/>
    <p:sldId id="333" r:id="rId74"/>
    <p:sldId id="334" r:id="rId75"/>
    <p:sldId id="335" r:id="rId76"/>
    <p:sldId id="319" r:id="rId77"/>
  </p:sldIdLst>
  <p:sldSz cx="9144000" cy="6858000" type="screen4x3"/>
  <p:notesSz cx="6858000" cy="9144000"/>
  <p:embeddedFontLst>
    <p:embeddedFont>
      <p:font typeface="CMR10" panose="020B0604020202020204"/>
      <p:regular r:id="rId79"/>
    </p:embeddedFont>
    <p:embeddedFont>
      <p:font typeface="CMMI10" panose="020B0604020202020204"/>
      <p:regular r:id="rId80"/>
    </p:embeddedFont>
    <p:embeddedFont>
      <p:font typeface="Consolas" panose="020B0609020204030204" pitchFamily="49" charset="0"/>
      <p:regular r:id="rId81"/>
      <p:bold r:id="rId82"/>
      <p:italic r:id="rId83"/>
      <p:boldItalic r:id="rId84"/>
    </p:embeddedFont>
    <p:embeddedFont>
      <p:font typeface="Calibri" panose="020F0502020204030204" pitchFamily="34" charset="0"/>
      <p:regular r:id="rId85"/>
      <p:bold r:id="rId86"/>
      <p:italic r:id="rId87"/>
      <p:boldItalic r:id="rId88"/>
    </p:embeddedFont>
  </p:embeddedFontLst>
  <p:custDataLst>
    <p:tags r:id="rId8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714" autoAdjust="0"/>
  </p:normalViewPr>
  <p:slideViewPr>
    <p:cSldViewPr>
      <p:cViewPr varScale="1">
        <p:scale>
          <a:sx n="70" d="100"/>
          <a:sy n="70" d="100"/>
        </p:scale>
        <p:origin x="-9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6.fntdata"/><Relationship Id="rId89"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4.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8F34B-8244-4C1C-8153-80CF27772CF4}" type="datetimeFigureOut">
              <a:rPr lang="en-US" smtClean="0"/>
              <a:t>2/18/2015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05F5-1D9B-469B-AE85-EF74A37190B7}" type="slidenum">
              <a:rPr lang="en-US" smtClean="0"/>
              <a:t>‹#›</a:t>
            </a:fld>
            <a:endParaRPr lang="en-US"/>
          </a:p>
        </p:txBody>
      </p:sp>
    </p:spTree>
    <p:extLst>
      <p:ext uri="{BB962C8B-B14F-4D97-AF65-F5344CB8AC3E}">
        <p14:creationId xmlns:p14="http://schemas.microsoft.com/office/powerpoint/2010/main" val="360015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1000000 one million is</a:t>
            </a:r>
            <a:r>
              <a:rPr lang="en-US" baseline="0" dirty="0" smtClean="0"/>
              <a:t> size of corpus</a:t>
            </a:r>
          </a:p>
          <a:p>
            <a:r>
              <a:rPr lang="en-US" baseline="0" dirty="0" smtClean="0"/>
              <a:t>Assume b=0.5, i.e. square root of n gives 1000</a:t>
            </a:r>
          </a:p>
          <a:p>
            <a:r>
              <a:rPr lang="en-US" baseline="0" dirty="0" smtClean="0"/>
              <a:t>Assume corpus has 70000 unique words, i.e. value of v</a:t>
            </a:r>
          </a:p>
          <a:p>
            <a:r>
              <a:rPr lang="en-US" dirty="0" smtClean="0"/>
              <a:t>Hence k is 70, n 1e6,</a:t>
            </a:r>
            <a:r>
              <a:rPr lang="en-US" baseline="0" dirty="0" smtClean="0"/>
              <a:t> b=0.5</a:t>
            </a:r>
          </a:p>
          <a:p>
            <a:r>
              <a:rPr lang="en-US" baseline="0" dirty="0" smtClean="0"/>
              <a:t>70000 = 70 * </a:t>
            </a:r>
            <a:r>
              <a:rPr lang="en-US" baseline="0" dirty="0" err="1" smtClean="0"/>
              <a:t>n^b</a:t>
            </a:r>
            <a:r>
              <a:rPr lang="en-US" baseline="0" dirty="0" smtClean="0"/>
              <a:t>, which is 70 * 1000</a:t>
            </a:r>
          </a:p>
          <a:p>
            <a:r>
              <a:rPr lang="en-US" baseline="0" dirty="0" smtClean="0"/>
              <a:t>How many unique words in similar corpus of size n = 1e8?</a:t>
            </a:r>
          </a:p>
          <a:p>
            <a:r>
              <a:rPr lang="en-US" baseline="0" dirty="0" smtClean="0"/>
              <a:t>70 * n^.5 = 70 * 10000 hence only 700,000 </a:t>
            </a:r>
            <a:r>
              <a:rPr lang="en-US" baseline="0" dirty="0" err="1" smtClean="0"/>
              <a:t>uniques</a:t>
            </a:r>
            <a:r>
              <a:rPr lang="en-US" baseline="0" dirty="0" smtClean="0"/>
              <a:t> in the larger 1e8 corpus</a:t>
            </a:r>
            <a:endParaRPr lang="en-US" dirty="0"/>
          </a:p>
        </p:txBody>
      </p:sp>
      <p:sp>
        <p:nvSpPr>
          <p:cNvPr id="4" name="Slide Number Placeholder 3"/>
          <p:cNvSpPr>
            <a:spLocks noGrp="1"/>
          </p:cNvSpPr>
          <p:nvPr>
            <p:ph type="sldNum" sz="quarter" idx="10"/>
          </p:nvPr>
        </p:nvSpPr>
        <p:spPr/>
        <p:txBody>
          <a:bodyPr/>
          <a:lstStyle/>
          <a:p>
            <a:fld id="{A5BA05F5-1D9B-469B-AE85-EF74A37190B7}" type="slidenum">
              <a:rPr lang="en-US" smtClean="0"/>
              <a:t>12</a:t>
            </a:fld>
            <a:endParaRPr lang="en-US"/>
          </a:p>
        </p:txBody>
      </p:sp>
    </p:spTree>
    <p:extLst>
      <p:ext uri="{BB962C8B-B14F-4D97-AF65-F5344CB8AC3E}">
        <p14:creationId xmlns:p14="http://schemas.microsoft.com/office/powerpoint/2010/main" val="90287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Rot="1" noChangeAspect="1" noChangeArrowheads="1" noTextEdit="1"/>
          </p:cNvSpPr>
          <p:nvPr>
            <p:ph type="sldImg"/>
          </p:nvPr>
        </p:nvSpPr>
        <p:spPr>
          <a:ln/>
        </p:spPr>
      </p:sp>
      <p:sp>
        <p:nvSpPr>
          <p:cNvPr id="194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Rot="1" noChangeAspect="1" noChangeArrowheads="1" noTextEdit="1"/>
          </p:cNvSpPr>
          <p:nvPr>
            <p:ph type="sldImg"/>
          </p:nvPr>
        </p:nvSpPr>
        <p:spPr>
          <a:ln/>
        </p:spPr>
      </p:sp>
      <p:sp>
        <p:nvSpPr>
          <p:cNvPr id="20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ln/>
        </p:spPr>
      </p:sp>
      <p:sp>
        <p:nvSpPr>
          <p:cNvPr id="22531"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A22FE-6405-48ED-B134-C4ADDFE5BF8C}"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A22FE-6405-48ED-B134-C4ADDFE5BF8C}"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A22FE-6405-48ED-B134-C4ADDFE5BF8C}" type="datetimeFigureOut">
              <a:rPr lang="en-US" smtClean="0"/>
              <a:pPr/>
              <a:t>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A22FE-6405-48ED-B134-C4ADDFE5BF8C}" type="datetimeFigureOut">
              <a:rPr lang="en-US" smtClean="0"/>
              <a:pPr/>
              <a:t>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A22FE-6405-48ED-B134-C4ADDFE5BF8C}" type="datetimeFigureOut">
              <a:rPr lang="en-US" smtClean="0"/>
              <a:pPr/>
              <a:t>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22FE-6405-48ED-B134-C4ADDFE5BF8C}" type="datetimeFigureOut">
              <a:rPr lang="en-US" smtClean="0"/>
              <a:pPr/>
              <a:t>2/18/2015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D9F89-E44A-4D54-A564-BCB4EE7F65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
        <p:nvSpPr>
          <p:cNvPr id="5" name="TextBox 4"/>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R10"/>
              </a:rPr>
              <a:t>A</a:t>
            </a:r>
            <a:r>
              <a:rPr lang="en-US" smtClean="0">
                <a:latin typeface="CMMI10"/>
              </a:rPr>
              <a:t>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a:t>
            </a:r>
            <a:endParaRPr lang="en-US" dirty="0"/>
          </a:p>
        </p:txBody>
      </p:sp>
      <p:sp>
        <p:nvSpPr>
          <p:cNvPr id="3" name="Content Placeholder 2"/>
          <p:cNvSpPr>
            <a:spLocks noGrp="1"/>
          </p:cNvSpPr>
          <p:nvPr>
            <p:ph idx="1"/>
          </p:nvPr>
        </p:nvSpPr>
        <p:spPr/>
        <p:txBody>
          <a:bodyPr>
            <a:normAutofit/>
          </a:bodyPr>
          <a:lstStyle/>
          <a:p>
            <a:r>
              <a:rPr lang="en-US" sz="2800" dirty="0" smtClean="0"/>
              <a:t>Example word </a:t>
            </a:r>
          </a:p>
          <a:p>
            <a:pPr>
              <a:buNone/>
            </a:pPr>
            <a:r>
              <a:rPr lang="en-US" sz="2800" dirty="0" smtClean="0"/>
              <a:t>    frequency ranking</a:t>
            </a:r>
          </a:p>
          <a:p>
            <a:endParaRPr lang="en-US" dirty="0" smtClean="0"/>
          </a:p>
          <a:p>
            <a:endParaRPr lang="en-US" dirty="0" smtClean="0"/>
          </a:p>
          <a:p>
            <a:pPr>
              <a:buNone/>
            </a:pPr>
            <a:endParaRPr lang="en-US" dirty="0" smtClean="0"/>
          </a:p>
          <a:p>
            <a:r>
              <a:rPr lang="en-US" sz="2800" dirty="0" smtClean="0"/>
              <a:t>To compute number of words with frequency 5,099 </a:t>
            </a:r>
          </a:p>
          <a:p>
            <a:pPr lvl="1"/>
            <a:r>
              <a:rPr lang="en-US" dirty="0" smtClean="0"/>
              <a:t>rank of “chemical” minus the rank of “summit”</a:t>
            </a:r>
          </a:p>
          <a:p>
            <a:pPr lvl="1"/>
            <a:r>
              <a:rPr lang="en-US" dirty="0" smtClean="0"/>
              <a:t>1006 − 1002 = 4</a:t>
            </a:r>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3962400" y="1752600"/>
            <a:ext cx="3448755" cy="2387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a:spLocks noGrp="1"/>
          </p:cNvSpPr>
          <p:nvPr>
            <p:ph idx="1"/>
          </p:nvPr>
        </p:nvSpPr>
        <p:spPr>
          <a:xfrm>
            <a:off x="1371600" y="4953000"/>
            <a:ext cx="7010400" cy="1782763"/>
          </a:xfrm>
        </p:spPr>
        <p:txBody>
          <a:bodyPr>
            <a:normAutofit/>
          </a:bodyPr>
          <a:lstStyle/>
          <a:p>
            <a:r>
              <a:rPr lang="en-US" sz="2800" dirty="0" smtClean="0"/>
              <a:t>Proportions of words occurring </a:t>
            </a:r>
            <a:r>
              <a:rPr lang="en-US" sz="2800" i="1" dirty="0" smtClean="0"/>
              <a:t>n</a:t>
            </a:r>
            <a:r>
              <a:rPr lang="en-US" sz="2800" dirty="0" smtClean="0"/>
              <a:t> times in 336,310 TREC documents</a:t>
            </a:r>
          </a:p>
          <a:p>
            <a:r>
              <a:rPr lang="en-US" sz="2800" dirty="0" smtClean="0"/>
              <a:t>Vocabulary size is 508,209</a:t>
            </a:r>
            <a:endParaRPr lang="en-US" sz="2800" dirty="0"/>
          </a:p>
        </p:txBody>
      </p:sp>
      <p:pic>
        <p:nvPicPr>
          <p:cNvPr id="7" name="Picture 6" descr="TP_tmp.png"/>
          <p:cNvPicPr>
            <a:picLocks noChangeAspect="1"/>
          </p:cNvPicPr>
          <p:nvPr>
            <p:custDataLst>
              <p:tags r:id="rId1"/>
            </p:custDataLst>
          </p:nvPr>
        </p:nvPicPr>
        <p:blipFill>
          <a:blip r:embed="rId3"/>
          <a:stretch>
            <a:fillRect/>
          </a:stretch>
        </p:blipFill>
        <p:spPr>
          <a:xfrm>
            <a:off x="1828800" y="1524000"/>
            <a:ext cx="4978920" cy="33048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Growth</a:t>
            </a:r>
            <a:endParaRPr lang="en-US" dirty="0"/>
          </a:p>
        </p:txBody>
      </p:sp>
      <p:sp>
        <p:nvSpPr>
          <p:cNvPr id="3" name="Content Placeholder 2"/>
          <p:cNvSpPr>
            <a:spLocks noGrp="1"/>
          </p:cNvSpPr>
          <p:nvPr>
            <p:ph idx="1"/>
          </p:nvPr>
        </p:nvSpPr>
        <p:spPr>
          <a:xfrm>
            <a:off x="457200" y="1600200"/>
            <a:ext cx="8686800" cy="4724400"/>
          </a:xfrm>
        </p:spPr>
        <p:txBody>
          <a:bodyPr>
            <a:normAutofit/>
          </a:bodyPr>
          <a:lstStyle/>
          <a:p>
            <a:r>
              <a:rPr lang="en-US" dirty="0" smtClean="0"/>
              <a:t>As corpus grows, so does vocabulary size</a:t>
            </a:r>
          </a:p>
          <a:p>
            <a:pPr lvl="1"/>
            <a:r>
              <a:rPr lang="en-US" dirty="0" smtClean="0"/>
              <a:t>Fewer new words when corpus is already large</a:t>
            </a:r>
          </a:p>
          <a:p>
            <a:r>
              <a:rPr lang="en-US" dirty="0" smtClean="0"/>
              <a:t>Observed relationship (</a:t>
            </a:r>
            <a:r>
              <a:rPr lang="en-US" i="1" dirty="0" smtClean="0"/>
              <a:t>Heaps’ Law</a:t>
            </a:r>
            <a:r>
              <a:rPr lang="en-US" dirty="0" smtClean="0"/>
              <a:t>):			</a:t>
            </a:r>
          </a:p>
          <a:p>
            <a:pPr>
              <a:buNone/>
            </a:pPr>
            <a:r>
              <a:rPr lang="en-US" dirty="0" smtClean="0"/>
              <a:t>               </a:t>
            </a:r>
            <a:r>
              <a:rPr lang="en-US" i="1" dirty="0" smtClean="0"/>
              <a:t>v</a:t>
            </a:r>
            <a:r>
              <a:rPr lang="en-US" dirty="0" smtClean="0"/>
              <a:t> = </a:t>
            </a:r>
            <a:r>
              <a:rPr lang="en-US" i="1" dirty="0" err="1" smtClean="0"/>
              <a:t>k.n</a:t>
            </a:r>
            <a:r>
              <a:rPr lang="el-GR" i="1" baseline="30000" dirty="0" smtClean="0"/>
              <a:t>β</a:t>
            </a:r>
            <a:endParaRPr lang="en-US" dirty="0" smtClean="0"/>
          </a:p>
          <a:p>
            <a:pPr>
              <a:buNone/>
            </a:pPr>
            <a:r>
              <a:rPr lang="en-US" dirty="0" smtClean="0"/>
              <a:t>       </a:t>
            </a:r>
            <a:r>
              <a:rPr lang="en-US" sz="2800" dirty="0" smtClean="0"/>
              <a:t>where </a:t>
            </a:r>
            <a:r>
              <a:rPr lang="en-US" sz="2800" i="1" dirty="0" smtClean="0"/>
              <a:t>v</a:t>
            </a:r>
            <a:r>
              <a:rPr lang="en-US" sz="2800" dirty="0" smtClean="0"/>
              <a:t> is vocabulary size (number of unique words),                	</a:t>
            </a:r>
            <a:r>
              <a:rPr lang="en-US" sz="2800" i="1" dirty="0" smtClean="0"/>
              <a:t>n</a:t>
            </a:r>
            <a:r>
              <a:rPr lang="en-US" sz="2800" dirty="0" smtClean="0"/>
              <a:t> is the number of  words in corpus, 				</a:t>
            </a:r>
            <a:r>
              <a:rPr lang="en-US" sz="2800" i="1" dirty="0" smtClean="0"/>
              <a:t>k</a:t>
            </a:r>
            <a:r>
              <a:rPr lang="en-US" sz="2800" dirty="0" smtClean="0"/>
              <a:t>, </a:t>
            </a:r>
            <a:r>
              <a:rPr lang="en-US" sz="2800" i="1" dirty="0" smtClean="0"/>
              <a:t>β </a:t>
            </a:r>
            <a:r>
              <a:rPr lang="en-US" sz="2800" dirty="0" smtClean="0"/>
              <a:t>are parameters that vary for each corpus   	(typical values given are 10 ≤</a:t>
            </a:r>
            <a:r>
              <a:rPr lang="en-US" sz="2800" i="1" dirty="0" smtClean="0"/>
              <a:t> k </a:t>
            </a:r>
            <a:r>
              <a:rPr lang="en-US" sz="2800" dirty="0" smtClean="0"/>
              <a:t>≤</a:t>
            </a:r>
            <a:r>
              <a:rPr lang="en-US" sz="2800" i="1" dirty="0" smtClean="0"/>
              <a:t> </a:t>
            </a:r>
            <a:r>
              <a:rPr lang="en-US" sz="2800" dirty="0" smtClean="0"/>
              <a:t>100</a:t>
            </a:r>
            <a:r>
              <a:rPr lang="en-US" sz="2800" i="1" dirty="0" smtClean="0"/>
              <a:t> </a:t>
            </a:r>
            <a:r>
              <a:rPr lang="en-US" sz="2800" dirty="0" smtClean="0"/>
              <a:t>and </a:t>
            </a:r>
            <a:r>
              <a:rPr lang="en-US" sz="2800" i="1" dirty="0" smtClean="0"/>
              <a:t>β ≈ 0.5)</a:t>
            </a:r>
            <a:r>
              <a:rPr lang="en-US" sz="2800"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AP89 Example</a:t>
            </a:r>
            <a:endParaRPr lang="en-US" dirty="0"/>
          </a:p>
        </p:txBody>
      </p:sp>
      <p:pic>
        <p:nvPicPr>
          <p:cNvPr id="1027" name="Picture 3" descr="C:\Users\croft\Desktop\chap4-3.tif"/>
          <p:cNvPicPr>
            <a:picLocks noChangeAspect="1" noChangeArrowheads="1"/>
          </p:cNvPicPr>
          <p:nvPr/>
        </p:nvPicPr>
        <p:blipFill>
          <a:blip r:embed="rId2"/>
          <a:srcRect/>
          <a:stretch>
            <a:fillRect/>
          </a:stretch>
        </p:blipFill>
        <p:spPr bwMode="auto">
          <a:xfrm>
            <a:off x="762000" y="1219200"/>
            <a:ext cx="7609790" cy="528479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 Law Predictions</a:t>
            </a:r>
            <a:endParaRPr lang="en-US" dirty="0"/>
          </a:p>
        </p:txBody>
      </p:sp>
      <p:sp>
        <p:nvSpPr>
          <p:cNvPr id="3" name="Content Placeholder 2"/>
          <p:cNvSpPr>
            <a:spLocks noGrp="1"/>
          </p:cNvSpPr>
          <p:nvPr>
            <p:ph idx="1"/>
          </p:nvPr>
        </p:nvSpPr>
        <p:spPr/>
        <p:txBody>
          <a:bodyPr/>
          <a:lstStyle/>
          <a:p>
            <a:r>
              <a:rPr lang="en-US" dirty="0" smtClean="0"/>
              <a:t>Predictions for TREC collections are accurate for large numbers of words</a:t>
            </a:r>
          </a:p>
          <a:p>
            <a:pPr lvl="1"/>
            <a:r>
              <a:rPr lang="en-US" dirty="0" smtClean="0"/>
              <a:t>e.g., first 10,879,522 words of the AP89 collection scanned</a:t>
            </a:r>
          </a:p>
          <a:p>
            <a:pPr lvl="1"/>
            <a:r>
              <a:rPr lang="en-US" dirty="0" smtClean="0"/>
              <a:t>prediction is 100,151 unique words</a:t>
            </a:r>
          </a:p>
          <a:p>
            <a:pPr lvl="1"/>
            <a:r>
              <a:rPr lang="en-US" dirty="0" smtClean="0"/>
              <a:t>actual number is 100,024</a:t>
            </a:r>
          </a:p>
          <a:p>
            <a:r>
              <a:rPr lang="en-US" dirty="0" smtClean="0"/>
              <a:t>Predictions for small numbers of words (i.e.    &lt; 1000) are much worse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(Web) Example</a:t>
            </a:r>
            <a:endParaRPr lang="en-US" dirty="0"/>
          </a:p>
        </p:txBody>
      </p:sp>
      <p:pic>
        <p:nvPicPr>
          <p:cNvPr id="2050" name="Picture 2" descr="C:\Users\croft\Desktop\chap4-4.tif"/>
          <p:cNvPicPr>
            <a:picLocks noChangeAspect="1" noChangeArrowheads="1"/>
          </p:cNvPicPr>
          <p:nvPr/>
        </p:nvPicPr>
        <p:blipFill>
          <a:blip r:embed="rId2"/>
          <a:srcRect/>
          <a:stretch>
            <a:fillRect/>
          </a:stretch>
        </p:blipFill>
        <p:spPr bwMode="auto">
          <a:xfrm>
            <a:off x="457200" y="1219200"/>
            <a:ext cx="7671977" cy="5334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Example</a:t>
            </a:r>
            <a:endParaRPr lang="en-US" dirty="0"/>
          </a:p>
        </p:txBody>
      </p:sp>
      <p:sp>
        <p:nvSpPr>
          <p:cNvPr id="3" name="Content Placeholder 2"/>
          <p:cNvSpPr>
            <a:spLocks noGrp="1"/>
          </p:cNvSpPr>
          <p:nvPr>
            <p:ph idx="1"/>
          </p:nvPr>
        </p:nvSpPr>
        <p:spPr/>
        <p:txBody>
          <a:bodyPr/>
          <a:lstStyle/>
          <a:p>
            <a:r>
              <a:rPr lang="en-US" dirty="0" smtClean="0"/>
              <a:t>Heaps’ Law works with very large corpora</a:t>
            </a:r>
          </a:p>
          <a:p>
            <a:pPr lvl="1"/>
            <a:r>
              <a:rPr lang="en-US" dirty="0" smtClean="0"/>
              <a:t>new words occurring even after seeing 30 million!</a:t>
            </a:r>
          </a:p>
          <a:p>
            <a:pPr lvl="1"/>
            <a:r>
              <a:rPr lang="en-US" dirty="0" smtClean="0"/>
              <a:t>parameter values different than typical TREC values</a:t>
            </a:r>
          </a:p>
          <a:p>
            <a:r>
              <a:rPr lang="en-US" dirty="0" smtClean="0"/>
              <a:t>New words come from a variety of sources</a:t>
            </a:r>
          </a:p>
          <a:p>
            <a:pPr lvl="2"/>
            <a:r>
              <a:rPr lang="en-US" dirty="0" smtClean="0"/>
              <a:t>spelling errors, invented words (e.g. product, company names), code, other languages, email addresses, etc.</a:t>
            </a:r>
          </a:p>
          <a:p>
            <a:r>
              <a:rPr lang="en-US" dirty="0" smtClean="0"/>
              <a:t>Search engines must deal with these large and growing vocabularies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Result Set Size</a:t>
            </a:r>
            <a:endParaRPr lang="en-US" dirty="0"/>
          </a:p>
        </p:txBody>
      </p:sp>
      <p:sp>
        <p:nvSpPr>
          <p:cNvPr id="3" name="Content Placeholder 2"/>
          <p:cNvSpPr>
            <a:spLocks noGrp="1"/>
          </p:cNvSpPr>
          <p:nvPr>
            <p:ph idx="1"/>
          </p:nvPr>
        </p:nvSpPr>
        <p:spPr>
          <a:xfrm>
            <a:off x="381000" y="2667000"/>
            <a:ext cx="8229600" cy="4191000"/>
          </a:xfrm>
        </p:spPr>
        <p:txBody>
          <a:bodyPr>
            <a:normAutofit fontScale="92500"/>
          </a:bodyPr>
          <a:lstStyle/>
          <a:p>
            <a:r>
              <a:rPr lang="en-US" dirty="0" smtClean="0"/>
              <a:t>How many pages contain </a:t>
            </a:r>
            <a:r>
              <a:rPr lang="en-US" i="1" dirty="0" smtClean="0"/>
              <a:t>all</a:t>
            </a:r>
            <a:r>
              <a:rPr lang="en-US" dirty="0" smtClean="0"/>
              <a:t> of the query terms?</a:t>
            </a:r>
          </a:p>
          <a:p>
            <a:r>
              <a:rPr lang="en-US" dirty="0" smtClean="0"/>
              <a:t>For the query “</a:t>
            </a:r>
            <a:r>
              <a:rPr lang="en-US" i="1" dirty="0" smtClean="0"/>
              <a:t>a b c”:</a:t>
            </a:r>
            <a:endParaRPr lang="en-US" dirty="0" smtClean="0"/>
          </a:p>
          <a:p>
            <a:pPr lvl="1">
              <a:buNone/>
            </a:pPr>
            <a:r>
              <a:rPr lang="pt-BR" i="1" dirty="0" smtClean="0"/>
              <a:t>  f</a:t>
            </a:r>
            <a:r>
              <a:rPr lang="pt-BR" i="1" baseline="-25000" dirty="0" smtClean="0"/>
              <a:t>abc</a:t>
            </a:r>
            <a:r>
              <a:rPr lang="pt-BR" i="1" dirty="0" smtClean="0"/>
              <a:t> = N · f</a:t>
            </a:r>
            <a:r>
              <a:rPr lang="pt-BR" i="1" baseline="-25000" dirty="0" smtClean="0"/>
              <a:t>a</a:t>
            </a:r>
            <a:r>
              <a:rPr lang="pt-BR" dirty="0" smtClean="0"/>
              <a:t>/</a:t>
            </a:r>
            <a:r>
              <a:rPr lang="pt-BR" i="1" dirty="0" smtClean="0"/>
              <a:t>N · f</a:t>
            </a:r>
            <a:r>
              <a:rPr lang="pt-BR" i="1" baseline="-25000" dirty="0" smtClean="0"/>
              <a:t>b</a:t>
            </a:r>
            <a:r>
              <a:rPr lang="pt-BR" dirty="0" smtClean="0"/>
              <a:t>/</a:t>
            </a:r>
            <a:r>
              <a:rPr lang="pt-BR" i="1" dirty="0" smtClean="0"/>
              <a:t>N · f</a:t>
            </a:r>
            <a:r>
              <a:rPr lang="pt-BR" i="1" baseline="-25000" dirty="0" smtClean="0"/>
              <a:t>c</a:t>
            </a:r>
            <a:r>
              <a:rPr lang="pt-BR" dirty="0" smtClean="0"/>
              <a:t>/</a:t>
            </a:r>
            <a:r>
              <a:rPr lang="pt-BR" i="1" dirty="0" smtClean="0"/>
              <a:t>N = (f</a:t>
            </a:r>
            <a:r>
              <a:rPr lang="pt-BR" i="1" baseline="-25000" dirty="0" smtClean="0"/>
              <a:t>a</a:t>
            </a:r>
            <a:r>
              <a:rPr lang="pt-BR" i="1" dirty="0" smtClean="0"/>
              <a:t> · f</a:t>
            </a:r>
            <a:r>
              <a:rPr lang="pt-BR" i="1" baseline="-25000" dirty="0" smtClean="0"/>
              <a:t>b</a:t>
            </a:r>
            <a:r>
              <a:rPr lang="pt-BR" i="1" dirty="0" smtClean="0"/>
              <a:t> · f</a:t>
            </a:r>
            <a:r>
              <a:rPr lang="pt-BR" i="1" baseline="-25000" dirty="0" smtClean="0"/>
              <a:t>c</a:t>
            </a:r>
            <a:r>
              <a:rPr lang="pt-BR" i="1" dirty="0" smtClean="0"/>
              <a:t>)</a:t>
            </a:r>
            <a:r>
              <a:rPr lang="pt-BR" dirty="0" smtClean="0"/>
              <a:t>/</a:t>
            </a:r>
            <a:r>
              <a:rPr lang="pt-BR" i="1" dirty="0" smtClean="0"/>
              <a:t>N</a:t>
            </a:r>
            <a:r>
              <a:rPr lang="pt-BR" i="1" baseline="30000" dirty="0" smtClean="0"/>
              <a:t>2</a:t>
            </a:r>
          </a:p>
          <a:p>
            <a:pPr lvl="1"/>
            <a:endParaRPr lang="pt-BR" i="1" baseline="30000" dirty="0" smtClean="0"/>
          </a:p>
          <a:p>
            <a:pPr lvl="2"/>
            <a:r>
              <a:rPr lang="en-US" dirty="0" smtClean="0"/>
              <a:t>Assuming that terms occur independently</a:t>
            </a:r>
            <a:endParaRPr lang="en-US" i="1" dirty="0" smtClean="0"/>
          </a:p>
          <a:p>
            <a:pPr lvl="2"/>
            <a:r>
              <a:rPr lang="en-US" i="1" dirty="0" err="1" smtClean="0"/>
              <a:t>f</a:t>
            </a:r>
            <a:r>
              <a:rPr lang="en-US" i="1" baseline="-25000" dirty="0" err="1" smtClean="0"/>
              <a:t>abc</a:t>
            </a:r>
            <a:r>
              <a:rPr lang="en-US" i="1" dirty="0" smtClean="0"/>
              <a:t> </a:t>
            </a:r>
            <a:r>
              <a:rPr lang="en-US" dirty="0" smtClean="0"/>
              <a:t>is the estimated size of the result set</a:t>
            </a:r>
            <a:r>
              <a:rPr lang="en-US" i="1" dirty="0" smtClean="0"/>
              <a:t> </a:t>
            </a:r>
          </a:p>
          <a:p>
            <a:pPr lvl="2"/>
            <a:r>
              <a:rPr lang="pt-BR" i="1" dirty="0" smtClean="0"/>
              <a:t>f</a:t>
            </a:r>
            <a:r>
              <a:rPr lang="pt-BR" i="1" baseline="-25000" dirty="0" smtClean="0"/>
              <a:t>a</a:t>
            </a:r>
            <a:r>
              <a:rPr lang="pt-BR" i="1" dirty="0" smtClean="0"/>
              <a:t>, f</a:t>
            </a:r>
            <a:r>
              <a:rPr lang="pt-BR" i="1" baseline="-25000" dirty="0" smtClean="0"/>
              <a:t>b</a:t>
            </a:r>
            <a:r>
              <a:rPr lang="pt-BR" i="1" dirty="0" smtClean="0"/>
              <a:t>, f</a:t>
            </a:r>
            <a:r>
              <a:rPr lang="pt-BR" i="1" baseline="-25000" dirty="0" smtClean="0"/>
              <a:t>c </a:t>
            </a:r>
            <a:r>
              <a:rPr lang="pt-BR" dirty="0" smtClean="0"/>
              <a:t>are the number of documents that terms </a:t>
            </a:r>
            <a:r>
              <a:rPr lang="pt-BR" i="1" dirty="0" smtClean="0"/>
              <a:t>a</a:t>
            </a:r>
            <a:r>
              <a:rPr lang="pt-BR" dirty="0" smtClean="0"/>
              <a:t>, </a:t>
            </a:r>
            <a:r>
              <a:rPr lang="pt-BR" i="1" dirty="0" smtClean="0"/>
              <a:t>b</a:t>
            </a:r>
            <a:r>
              <a:rPr lang="pt-BR" dirty="0" smtClean="0"/>
              <a:t>, and </a:t>
            </a:r>
            <a:r>
              <a:rPr lang="pt-BR" i="1" dirty="0" smtClean="0"/>
              <a:t>c</a:t>
            </a:r>
            <a:r>
              <a:rPr lang="pt-BR" dirty="0" smtClean="0"/>
              <a:t> occur in</a:t>
            </a:r>
          </a:p>
          <a:p>
            <a:pPr lvl="2"/>
            <a:r>
              <a:rPr lang="pt-BR" i="1" dirty="0" smtClean="0"/>
              <a:t>N</a:t>
            </a:r>
            <a:r>
              <a:rPr lang="pt-BR" dirty="0" smtClean="0"/>
              <a:t> is the number of documents in the collection</a:t>
            </a:r>
            <a:endParaRPr lang="en-US" dirty="0"/>
          </a:p>
        </p:txBody>
      </p:sp>
      <p:pic>
        <p:nvPicPr>
          <p:cNvPr id="3074" name="Picture 2" descr="C:\Users\croft\Desktop\chap4-5.tif"/>
          <p:cNvPicPr>
            <a:picLocks noChangeAspect="1" noChangeArrowheads="1"/>
          </p:cNvPicPr>
          <p:nvPr/>
        </p:nvPicPr>
        <p:blipFill>
          <a:blip r:embed="rId2"/>
          <a:srcRect/>
          <a:stretch>
            <a:fillRect/>
          </a:stretch>
        </p:blipFill>
        <p:spPr bwMode="auto">
          <a:xfrm>
            <a:off x="1828800" y="1524000"/>
            <a:ext cx="4892536" cy="762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Example</a:t>
            </a:r>
            <a:endParaRPr lang="en-US" dirty="0"/>
          </a:p>
        </p:txBody>
      </p:sp>
      <p:sp>
        <p:nvSpPr>
          <p:cNvPr id="4" name="Rectangle 3"/>
          <p:cNvSpPr/>
          <p:nvPr/>
        </p:nvSpPr>
        <p:spPr>
          <a:xfrm>
            <a:off x="2743200" y="5410200"/>
            <a:ext cx="3505200" cy="400110"/>
          </a:xfrm>
          <a:prstGeom prst="rect">
            <a:avLst/>
          </a:prstGeom>
        </p:spPr>
        <p:txBody>
          <a:bodyPr wrap="square">
            <a:spAutoFit/>
          </a:bodyPr>
          <a:lstStyle/>
          <a:p>
            <a:r>
              <a:rPr lang="en-US" sz="2000" dirty="0" smtClean="0"/>
              <a:t>Collection size (</a:t>
            </a:r>
            <a:r>
              <a:rPr lang="en-US" sz="2000" i="1" dirty="0" smtClean="0"/>
              <a:t>N</a:t>
            </a:r>
            <a:r>
              <a:rPr lang="en-US" sz="2000" dirty="0" smtClean="0"/>
              <a:t>) is 25,205,179</a:t>
            </a:r>
            <a:endParaRPr lang="en-US" sz="2000" dirty="0"/>
          </a:p>
        </p:txBody>
      </p:sp>
      <p:pic>
        <p:nvPicPr>
          <p:cNvPr id="6" name="Picture 5" descr="TP_tmp.png"/>
          <p:cNvPicPr>
            <a:picLocks noChangeAspect="1"/>
          </p:cNvPicPr>
          <p:nvPr>
            <p:custDataLst>
              <p:tags r:id="rId1"/>
            </p:custDataLst>
          </p:nvPr>
        </p:nvPicPr>
        <p:blipFill>
          <a:blip r:embed="rId3"/>
          <a:stretch>
            <a:fillRect/>
          </a:stretch>
        </p:blipFill>
        <p:spPr>
          <a:xfrm>
            <a:off x="2133600" y="1676400"/>
            <a:ext cx="4439580" cy="3530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Size Estimation</a:t>
            </a:r>
            <a:endParaRPr lang="en-US" dirty="0"/>
          </a:p>
        </p:txBody>
      </p:sp>
      <p:sp>
        <p:nvSpPr>
          <p:cNvPr id="3" name="Content Placeholder 2"/>
          <p:cNvSpPr>
            <a:spLocks noGrp="1"/>
          </p:cNvSpPr>
          <p:nvPr>
            <p:ph idx="1"/>
          </p:nvPr>
        </p:nvSpPr>
        <p:spPr>
          <a:xfrm>
            <a:off x="533400" y="1600200"/>
            <a:ext cx="8153400" cy="4876800"/>
          </a:xfrm>
        </p:spPr>
        <p:txBody>
          <a:bodyPr>
            <a:normAutofit/>
          </a:bodyPr>
          <a:lstStyle/>
          <a:p>
            <a:r>
              <a:rPr lang="en-US" dirty="0" smtClean="0"/>
              <a:t>Poor estimates because words are not independent</a:t>
            </a:r>
          </a:p>
          <a:p>
            <a:r>
              <a:rPr lang="en-US" dirty="0" smtClean="0"/>
              <a:t>Better estimates possible if co-occurrence information available</a:t>
            </a:r>
          </a:p>
          <a:p>
            <a:pPr lvl="1">
              <a:buNone/>
            </a:pPr>
            <a:r>
              <a:rPr lang="en-US" dirty="0" smtClean="0"/>
              <a:t> P(</a:t>
            </a:r>
            <a:r>
              <a:rPr lang="en-US" i="1" dirty="0" smtClean="0"/>
              <a:t>a ∩ b ∩ c</a:t>
            </a:r>
            <a:r>
              <a:rPr lang="en-US" dirty="0" smtClean="0"/>
              <a:t>)</a:t>
            </a:r>
            <a:r>
              <a:rPr lang="en-US" i="1" dirty="0" smtClean="0"/>
              <a:t> = </a:t>
            </a:r>
            <a:r>
              <a:rPr lang="en-US" dirty="0" smtClean="0"/>
              <a:t>P(</a:t>
            </a:r>
            <a:r>
              <a:rPr lang="en-US" i="1" dirty="0" smtClean="0"/>
              <a:t>a ∩ b</a:t>
            </a:r>
            <a:r>
              <a:rPr lang="en-US" dirty="0" smtClean="0"/>
              <a:t>)</a:t>
            </a:r>
            <a:r>
              <a:rPr lang="en-US" i="1" dirty="0" smtClean="0"/>
              <a:t> · </a:t>
            </a:r>
            <a:r>
              <a:rPr lang="en-US" dirty="0" smtClean="0"/>
              <a:t>P(</a:t>
            </a:r>
            <a:r>
              <a:rPr lang="en-US" i="1" dirty="0" smtClean="0"/>
              <a:t>c</a:t>
            </a:r>
            <a:r>
              <a:rPr lang="en-US" dirty="0" smtClean="0"/>
              <a:t>|(</a:t>
            </a:r>
            <a:r>
              <a:rPr lang="en-US" i="1" dirty="0" smtClean="0"/>
              <a:t>a ∩ b</a:t>
            </a:r>
            <a:r>
              <a:rPr lang="en-US" dirty="0" smtClean="0"/>
              <a:t>))</a:t>
            </a:r>
          </a:p>
          <a:p>
            <a:pPr lvl="1">
              <a:buNone/>
            </a:pPr>
            <a:r>
              <a:rPr lang="en-US" i="1" dirty="0" smtClean="0"/>
              <a:t> </a:t>
            </a:r>
            <a:r>
              <a:rPr lang="en-US" sz="2400" i="1" dirty="0" err="1" smtClean="0"/>
              <a:t>f</a:t>
            </a:r>
            <a:r>
              <a:rPr lang="en-US" sz="2400" i="1" baseline="-25000" dirty="0" err="1" smtClean="0"/>
              <a:t>tropical∩fish∩aquarium</a:t>
            </a:r>
            <a:r>
              <a:rPr lang="en-US" sz="2400" i="1" baseline="-25000" dirty="0" smtClean="0"/>
              <a:t> </a:t>
            </a:r>
            <a:r>
              <a:rPr lang="en-US" sz="2400" i="1" dirty="0" smtClean="0"/>
              <a:t>= </a:t>
            </a:r>
            <a:r>
              <a:rPr lang="en-US" sz="2400" i="1" dirty="0" err="1" smtClean="0"/>
              <a:t>f</a:t>
            </a:r>
            <a:r>
              <a:rPr lang="en-US" sz="2400" i="1" baseline="-25000" dirty="0" err="1" smtClean="0"/>
              <a:t>tropical∩aquarium</a:t>
            </a:r>
            <a:r>
              <a:rPr lang="en-US" sz="2400" i="1" baseline="-25000" dirty="0" smtClean="0"/>
              <a:t> </a:t>
            </a:r>
            <a:r>
              <a:rPr lang="en-US" sz="2400" i="1" dirty="0" smtClean="0"/>
              <a:t>· </a:t>
            </a:r>
            <a:r>
              <a:rPr lang="en-US" sz="2400" i="1" dirty="0" err="1" smtClean="0"/>
              <a:t>f</a:t>
            </a:r>
            <a:r>
              <a:rPr lang="en-US" sz="2400" i="1" baseline="-25000" dirty="0" err="1" smtClean="0"/>
              <a:t>fish∩aquarium</a:t>
            </a:r>
            <a:r>
              <a:rPr lang="en-US" sz="2400" dirty="0" smtClean="0"/>
              <a:t>/</a:t>
            </a:r>
            <a:r>
              <a:rPr lang="en-US" sz="2400" i="1" dirty="0" err="1" smtClean="0"/>
              <a:t>f</a:t>
            </a:r>
            <a:r>
              <a:rPr lang="en-US" sz="2400" i="1" baseline="-25000" dirty="0" err="1" smtClean="0"/>
              <a:t>aquarium</a:t>
            </a:r>
            <a:r>
              <a:rPr lang="en-US" sz="2400" i="1" dirty="0" smtClean="0"/>
              <a:t> </a:t>
            </a:r>
          </a:p>
          <a:p>
            <a:pPr lvl="1">
              <a:buNone/>
            </a:pPr>
            <a:r>
              <a:rPr lang="en-US" sz="2400" dirty="0" smtClean="0"/>
              <a:t>  = 1921 · 9722/26480 = 705</a:t>
            </a:r>
          </a:p>
          <a:p>
            <a:pPr lvl="1">
              <a:buNone/>
            </a:pPr>
            <a:r>
              <a:rPr lang="en-US" sz="2400" i="1" dirty="0" err="1" smtClean="0"/>
              <a:t>f</a:t>
            </a:r>
            <a:r>
              <a:rPr lang="en-US" sz="2400" i="1" baseline="-25000" dirty="0" err="1" smtClean="0"/>
              <a:t>tropical∩fish∩breeding</a:t>
            </a:r>
            <a:r>
              <a:rPr lang="en-US" sz="2400" i="1" baseline="-25000" dirty="0" smtClean="0"/>
              <a:t> </a:t>
            </a:r>
            <a:r>
              <a:rPr lang="en-US" sz="2400" i="1" dirty="0" smtClean="0"/>
              <a:t>= </a:t>
            </a:r>
            <a:r>
              <a:rPr lang="en-US" sz="2400" i="1" dirty="0" err="1" smtClean="0"/>
              <a:t>f</a:t>
            </a:r>
            <a:r>
              <a:rPr lang="en-US" sz="2400" i="1" baseline="-25000" dirty="0" err="1" smtClean="0"/>
              <a:t>tropical∩breeding</a:t>
            </a:r>
            <a:r>
              <a:rPr lang="en-US" sz="2400" i="1" baseline="-25000" dirty="0" smtClean="0"/>
              <a:t> </a:t>
            </a:r>
            <a:r>
              <a:rPr lang="en-US" sz="2400" i="1" dirty="0" smtClean="0"/>
              <a:t>· </a:t>
            </a:r>
            <a:r>
              <a:rPr lang="en-US" sz="2400" i="1" dirty="0" err="1" smtClean="0"/>
              <a:t>f</a:t>
            </a:r>
            <a:r>
              <a:rPr lang="en-US" sz="2400" i="1" baseline="-25000" dirty="0" err="1" smtClean="0"/>
              <a:t>fish∩breeeding</a:t>
            </a:r>
            <a:r>
              <a:rPr lang="en-US" sz="2400" dirty="0" smtClean="0"/>
              <a:t>/</a:t>
            </a:r>
            <a:r>
              <a:rPr lang="en-US" sz="2400" i="1" dirty="0" err="1" smtClean="0"/>
              <a:t>f</a:t>
            </a:r>
            <a:r>
              <a:rPr lang="en-US" sz="2400" i="1" baseline="-25000" dirty="0" err="1" smtClean="0"/>
              <a:t>breeding</a:t>
            </a:r>
            <a:r>
              <a:rPr lang="en-US" sz="2400" i="1" dirty="0" smtClean="0"/>
              <a:t> </a:t>
            </a:r>
          </a:p>
          <a:p>
            <a:pPr lvl="1">
              <a:buNone/>
            </a:pPr>
            <a:r>
              <a:rPr lang="en-US" sz="2400" i="1" dirty="0" smtClean="0"/>
              <a:t>  </a:t>
            </a:r>
            <a:r>
              <a:rPr lang="en-US" sz="2400" dirty="0" smtClean="0"/>
              <a:t>= 5510 </a:t>
            </a:r>
            <a:r>
              <a:rPr lang="en-US" sz="2400" i="1" dirty="0" smtClean="0"/>
              <a:t>· </a:t>
            </a:r>
            <a:r>
              <a:rPr lang="en-US" sz="2400" dirty="0" smtClean="0"/>
              <a:t>36427/81885 = 2451</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Text</a:t>
            </a:r>
            <a:endParaRPr lang="en-US" dirty="0"/>
          </a:p>
        </p:txBody>
      </p:sp>
      <p:sp>
        <p:nvSpPr>
          <p:cNvPr id="3" name="Content Placeholder 2"/>
          <p:cNvSpPr>
            <a:spLocks noGrp="1"/>
          </p:cNvSpPr>
          <p:nvPr>
            <p:ph idx="1"/>
          </p:nvPr>
        </p:nvSpPr>
        <p:spPr/>
        <p:txBody>
          <a:bodyPr>
            <a:normAutofit/>
          </a:bodyPr>
          <a:lstStyle/>
          <a:p>
            <a:r>
              <a:rPr lang="en-US" dirty="0" smtClean="0"/>
              <a:t>Converting documents to </a:t>
            </a:r>
            <a:r>
              <a:rPr lang="en-US" i="1" dirty="0" smtClean="0"/>
              <a:t>index terms</a:t>
            </a:r>
          </a:p>
          <a:p>
            <a:r>
              <a:rPr lang="en-US" dirty="0" smtClean="0"/>
              <a:t>Why?</a:t>
            </a:r>
          </a:p>
          <a:p>
            <a:pPr lvl="1"/>
            <a:r>
              <a:rPr lang="en-US" dirty="0" smtClean="0"/>
              <a:t>Matching the exact string of characters typed by the user is too restrictive</a:t>
            </a:r>
          </a:p>
          <a:p>
            <a:pPr lvl="2"/>
            <a:r>
              <a:rPr lang="en-US" dirty="0" smtClean="0"/>
              <a:t>i.e., it doesn’t work very well in terms of effectiveness</a:t>
            </a:r>
          </a:p>
          <a:p>
            <a:pPr lvl="1"/>
            <a:r>
              <a:rPr lang="en-US" dirty="0" smtClean="0"/>
              <a:t>Not all words are of equal value in a search</a:t>
            </a:r>
          </a:p>
          <a:p>
            <a:pPr lvl="1"/>
            <a:r>
              <a:rPr lang="en-US" dirty="0" smtClean="0"/>
              <a:t>Sometimes not clear where words begin and end</a:t>
            </a:r>
          </a:p>
          <a:p>
            <a:pPr lvl="2"/>
            <a:r>
              <a:rPr lang="en-US" dirty="0" smtClean="0"/>
              <a:t>Not even clear what a word is in some languages</a:t>
            </a:r>
          </a:p>
          <a:p>
            <a:pPr lvl="3"/>
            <a:r>
              <a:rPr lang="en-US" dirty="0" smtClean="0"/>
              <a:t>e.g., Chinese, Korean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Estimation</a:t>
            </a:r>
            <a:endParaRPr lang="en-US" dirty="0"/>
          </a:p>
        </p:txBody>
      </p:sp>
      <p:sp>
        <p:nvSpPr>
          <p:cNvPr id="3" name="Content Placeholder 2"/>
          <p:cNvSpPr>
            <a:spLocks noGrp="1"/>
          </p:cNvSpPr>
          <p:nvPr>
            <p:ph idx="1"/>
          </p:nvPr>
        </p:nvSpPr>
        <p:spPr>
          <a:xfrm>
            <a:off x="457200" y="1524000"/>
            <a:ext cx="8229600" cy="5105400"/>
          </a:xfrm>
        </p:spPr>
        <p:txBody>
          <a:bodyPr/>
          <a:lstStyle/>
          <a:p>
            <a:r>
              <a:rPr lang="en-US" dirty="0" smtClean="0"/>
              <a:t>Even better estimates using initial result set</a:t>
            </a:r>
          </a:p>
          <a:p>
            <a:pPr lvl="1"/>
            <a:r>
              <a:rPr lang="en-US" dirty="0" smtClean="0"/>
              <a:t>Estimate is simply </a:t>
            </a:r>
            <a:r>
              <a:rPr lang="en-US" i="1" dirty="0" smtClean="0"/>
              <a:t>C</a:t>
            </a:r>
            <a:r>
              <a:rPr lang="en-US" dirty="0" smtClean="0"/>
              <a:t>/</a:t>
            </a:r>
            <a:r>
              <a:rPr lang="en-US" i="1" dirty="0" smtClean="0"/>
              <a:t>s</a:t>
            </a:r>
          </a:p>
          <a:p>
            <a:pPr lvl="2"/>
            <a:r>
              <a:rPr lang="en-US" dirty="0" smtClean="0"/>
              <a:t>where </a:t>
            </a:r>
            <a:r>
              <a:rPr lang="en-US" i="1" dirty="0" smtClean="0"/>
              <a:t>s </a:t>
            </a:r>
            <a:r>
              <a:rPr lang="en-US" dirty="0" smtClean="0"/>
              <a:t>is the proportion of the total documents that have been ranked, and </a:t>
            </a:r>
            <a:r>
              <a:rPr lang="en-US" i="1" dirty="0" smtClean="0"/>
              <a:t>C</a:t>
            </a:r>
            <a:r>
              <a:rPr lang="en-US" dirty="0" smtClean="0"/>
              <a:t> is the number of documents found that contain all the query words</a:t>
            </a:r>
          </a:p>
          <a:p>
            <a:pPr lvl="1"/>
            <a:r>
              <a:rPr lang="en-US" dirty="0" smtClean="0"/>
              <a:t>E.g., “tropical fish aquarium” in GOV2</a:t>
            </a:r>
          </a:p>
          <a:p>
            <a:pPr lvl="2"/>
            <a:r>
              <a:rPr lang="en-US" dirty="0" smtClean="0"/>
              <a:t>after processing 3,000 out of the 26,480 documents that contain “aquarium”, </a:t>
            </a:r>
            <a:r>
              <a:rPr lang="en-US" i="1" dirty="0" smtClean="0"/>
              <a:t>C</a:t>
            </a:r>
            <a:r>
              <a:rPr lang="en-US" dirty="0" smtClean="0"/>
              <a:t> = 258</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258/(3000÷26480) = 2,277</a:t>
            </a:r>
          </a:p>
          <a:p>
            <a:pPr lvl="2"/>
            <a:r>
              <a:rPr lang="en-US" dirty="0" smtClean="0"/>
              <a:t>After processing 20% of the documents, </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1,778   (1,529 is real value)</a:t>
            </a:r>
          </a:p>
          <a:p>
            <a:pPr lvl="2"/>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Collection Size</a:t>
            </a:r>
            <a:endParaRPr lang="en-US" dirty="0"/>
          </a:p>
        </p:txBody>
      </p:sp>
      <p:sp>
        <p:nvSpPr>
          <p:cNvPr id="3" name="Content Placeholder 2"/>
          <p:cNvSpPr>
            <a:spLocks noGrp="1"/>
          </p:cNvSpPr>
          <p:nvPr>
            <p:ph idx="1"/>
          </p:nvPr>
        </p:nvSpPr>
        <p:spPr>
          <a:xfrm>
            <a:off x="533400" y="1600200"/>
            <a:ext cx="8229600" cy="5029200"/>
          </a:xfrm>
        </p:spPr>
        <p:txBody>
          <a:bodyPr>
            <a:normAutofit/>
          </a:bodyPr>
          <a:lstStyle/>
          <a:p>
            <a:r>
              <a:rPr lang="en-US" dirty="0" smtClean="0"/>
              <a:t>Important issue for Web search engines</a:t>
            </a:r>
          </a:p>
          <a:p>
            <a:r>
              <a:rPr lang="en-US" dirty="0" smtClean="0"/>
              <a:t>Simple technique: use independence model</a:t>
            </a:r>
          </a:p>
          <a:p>
            <a:pPr lvl="1"/>
            <a:r>
              <a:rPr lang="en-US" dirty="0" smtClean="0"/>
              <a:t>Given two words </a:t>
            </a:r>
            <a:r>
              <a:rPr lang="en-US" i="1" dirty="0" smtClean="0"/>
              <a:t>a</a:t>
            </a:r>
            <a:r>
              <a:rPr lang="en-US" dirty="0" smtClean="0"/>
              <a:t> and </a:t>
            </a:r>
            <a:r>
              <a:rPr lang="en-US" i="1" dirty="0" smtClean="0"/>
              <a:t>b</a:t>
            </a:r>
            <a:r>
              <a:rPr lang="en-US" dirty="0" smtClean="0"/>
              <a:t> that are independent</a:t>
            </a:r>
          </a:p>
          <a:p>
            <a:pPr lvl="1">
              <a:buNone/>
            </a:pPr>
            <a:r>
              <a:rPr lang="en-US" i="1" dirty="0" smtClean="0"/>
              <a:t>      </a:t>
            </a:r>
            <a:r>
              <a:rPr lang="en-US" i="1" dirty="0" err="1" smtClean="0"/>
              <a:t>f</a:t>
            </a:r>
            <a:r>
              <a:rPr lang="en-US" i="1" baseline="-25000" dirty="0" err="1" smtClean="0"/>
              <a:t>ab</a:t>
            </a:r>
            <a:r>
              <a:rPr lang="en-US" dirty="0" smtClean="0"/>
              <a:t>/</a:t>
            </a:r>
            <a:r>
              <a:rPr lang="en-US" i="1" dirty="0" smtClean="0"/>
              <a:t>N </a:t>
            </a:r>
            <a:r>
              <a:rPr lang="en-US" dirty="0" smtClean="0"/>
              <a:t>=</a:t>
            </a:r>
            <a:r>
              <a:rPr lang="en-US" i="1" dirty="0" smtClean="0"/>
              <a:t> </a:t>
            </a:r>
            <a:r>
              <a:rPr lang="en-US" i="1" dirty="0" err="1" smtClean="0"/>
              <a:t>f</a:t>
            </a:r>
            <a:r>
              <a:rPr lang="en-US" i="1" baseline="-25000" dirty="0" err="1" smtClean="0"/>
              <a:t>a</a:t>
            </a:r>
            <a:r>
              <a:rPr lang="en-US" dirty="0" smtClean="0"/>
              <a:t>/</a:t>
            </a:r>
            <a:r>
              <a:rPr lang="en-US" i="1" dirty="0" smtClean="0"/>
              <a:t>N · </a:t>
            </a:r>
            <a:r>
              <a:rPr lang="en-US" i="1" dirty="0" err="1" smtClean="0"/>
              <a:t>f</a:t>
            </a:r>
            <a:r>
              <a:rPr lang="en-US" i="1" baseline="-25000" dirty="0" err="1" smtClean="0"/>
              <a:t>b</a:t>
            </a:r>
            <a:r>
              <a:rPr lang="en-US" dirty="0" smtClean="0"/>
              <a:t>/</a:t>
            </a:r>
            <a:r>
              <a:rPr lang="en-US" i="1" dirty="0" smtClean="0"/>
              <a:t>N</a:t>
            </a:r>
          </a:p>
          <a:p>
            <a:pPr lvl="1">
              <a:buNone/>
            </a:pPr>
            <a:r>
              <a:rPr lang="en-US" i="1" dirty="0" smtClean="0"/>
              <a:t>       N </a:t>
            </a:r>
            <a:r>
              <a:rPr lang="en-US" dirty="0" smtClean="0"/>
              <a:t>=</a:t>
            </a:r>
            <a:r>
              <a:rPr lang="en-US" i="1" dirty="0" smtClean="0"/>
              <a:t> (</a:t>
            </a:r>
            <a:r>
              <a:rPr lang="en-US" i="1" dirty="0" err="1" smtClean="0"/>
              <a:t>f</a:t>
            </a:r>
            <a:r>
              <a:rPr lang="en-US" i="1" baseline="-25000" dirty="0" err="1" smtClean="0"/>
              <a:t>a</a:t>
            </a:r>
            <a:r>
              <a:rPr lang="en-US" i="1" dirty="0" smtClean="0"/>
              <a:t> · </a:t>
            </a:r>
            <a:r>
              <a:rPr lang="en-US" i="1" dirty="0" err="1" smtClean="0"/>
              <a:t>f</a:t>
            </a:r>
            <a:r>
              <a:rPr lang="en-US" i="1" baseline="-25000" dirty="0" err="1" smtClean="0"/>
              <a:t>b</a:t>
            </a:r>
            <a:r>
              <a:rPr lang="en-US" i="1" dirty="0" smtClean="0"/>
              <a:t>)</a:t>
            </a:r>
            <a:r>
              <a:rPr lang="en-US" dirty="0" smtClean="0"/>
              <a:t>/</a:t>
            </a:r>
            <a:r>
              <a:rPr lang="en-US" i="1" dirty="0" err="1" smtClean="0"/>
              <a:t>f</a:t>
            </a:r>
            <a:r>
              <a:rPr lang="en-US" i="1" baseline="-25000" dirty="0" err="1" smtClean="0"/>
              <a:t>ab</a:t>
            </a:r>
            <a:endParaRPr lang="en-US" i="1" baseline="-25000" dirty="0" smtClean="0"/>
          </a:p>
          <a:p>
            <a:pPr lvl="1">
              <a:buNone/>
            </a:pPr>
            <a:endParaRPr lang="en-US" i="1" baseline="-25000" dirty="0" smtClean="0"/>
          </a:p>
          <a:p>
            <a:pPr lvl="1"/>
            <a:r>
              <a:rPr lang="en-US" dirty="0" smtClean="0"/>
              <a:t>e.g., for GOV2</a:t>
            </a:r>
          </a:p>
          <a:p>
            <a:pPr lvl="2">
              <a:buNone/>
            </a:pPr>
            <a:r>
              <a:rPr lang="en-US" i="1" dirty="0" smtClean="0"/>
              <a:t>  </a:t>
            </a:r>
            <a:r>
              <a:rPr lang="en-US" i="1" dirty="0" err="1" smtClean="0"/>
              <a:t>f</a:t>
            </a:r>
            <a:r>
              <a:rPr lang="en-US" i="1" baseline="-25000" dirty="0" err="1" smtClean="0"/>
              <a:t>lincoln</a:t>
            </a:r>
            <a:r>
              <a:rPr lang="en-US" dirty="0" smtClean="0"/>
              <a:t> = 771,326  </a:t>
            </a:r>
            <a:r>
              <a:rPr lang="en-US" i="1" dirty="0" err="1" smtClean="0"/>
              <a:t>f</a:t>
            </a:r>
            <a:r>
              <a:rPr lang="en-US" i="1" baseline="-25000" dirty="0" err="1" smtClean="0"/>
              <a:t>tropical</a:t>
            </a:r>
            <a:r>
              <a:rPr lang="en-US" i="1" dirty="0" smtClean="0"/>
              <a:t> </a:t>
            </a:r>
            <a:r>
              <a:rPr lang="en-US" dirty="0" smtClean="0"/>
              <a:t>= 120,990  </a:t>
            </a:r>
            <a:r>
              <a:rPr lang="en-US" i="1" dirty="0" err="1" smtClean="0"/>
              <a:t>f</a:t>
            </a:r>
            <a:r>
              <a:rPr lang="en-US" i="1" baseline="-25000" dirty="0" err="1" smtClean="0"/>
              <a:t>lincoln</a:t>
            </a:r>
            <a:r>
              <a:rPr lang="en-US" i="1" baseline="-25000" dirty="0" smtClean="0"/>
              <a:t> ∩ tropical</a:t>
            </a:r>
            <a:r>
              <a:rPr lang="en-US" i="1" dirty="0" smtClean="0"/>
              <a:t> </a:t>
            </a:r>
            <a:r>
              <a:rPr lang="en-US" dirty="0" smtClean="0"/>
              <a:t>= 3,018</a:t>
            </a:r>
          </a:p>
          <a:p>
            <a:pPr lvl="2">
              <a:buNone/>
            </a:pPr>
            <a:r>
              <a:rPr lang="pt-BR" i="1" dirty="0" smtClean="0"/>
              <a:t> N </a:t>
            </a:r>
            <a:r>
              <a:rPr lang="pt-BR" dirty="0" smtClean="0"/>
              <a:t>= (120990 · 771326)/3018 = 30,922,045</a:t>
            </a:r>
          </a:p>
          <a:p>
            <a:pPr lvl="2">
              <a:buNone/>
            </a:pPr>
            <a:r>
              <a:rPr lang="pt-BR" dirty="0" smtClean="0"/>
              <a:t>     (actual number is </a:t>
            </a:r>
            <a:r>
              <a:rPr lang="en-US" dirty="0" smtClean="0"/>
              <a:t>25,205,179)</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p:txBody>
          <a:bodyPr/>
          <a:lstStyle/>
          <a:p>
            <a:r>
              <a:rPr lang="en-US" dirty="0" smtClean="0"/>
              <a:t>Forming words from sequence of characters</a:t>
            </a:r>
          </a:p>
          <a:p>
            <a:r>
              <a:rPr lang="en-US" dirty="0" smtClean="0"/>
              <a:t>Surprisingly complex in English, can be harder in other languages</a:t>
            </a:r>
          </a:p>
          <a:p>
            <a:r>
              <a:rPr lang="en-US" dirty="0" smtClean="0"/>
              <a:t>Early IR systems:</a:t>
            </a:r>
          </a:p>
          <a:p>
            <a:pPr lvl="1"/>
            <a:r>
              <a:rPr lang="en-US" dirty="0" smtClean="0"/>
              <a:t>any sequence of alphanumeric characters of length 3 or more </a:t>
            </a:r>
          </a:p>
          <a:p>
            <a:pPr lvl="1"/>
            <a:r>
              <a:rPr lang="en-US" dirty="0" smtClean="0"/>
              <a:t>terminated by a space or other special character</a:t>
            </a:r>
          </a:p>
          <a:p>
            <a:pPr lvl="1"/>
            <a:r>
              <a:rPr lang="en-US" dirty="0" smtClean="0"/>
              <a:t>upper-case changed to lower-case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a:xfrm>
            <a:off x="533400" y="1447800"/>
            <a:ext cx="8229600" cy="4800600"/>
          </a:xfrm>
        </p:spPr>
        <p:txBody>
          <a:bodyPr>
            <a:normAutofit/>
          </a:bodyPr>
          <a:lstStyle/>
          <a:p>
            <a:r>
              <a:rPr lang="en-US" dirty="0" smtClean="0"/>
              <a:t>Example:</a:t>
            </a:r>
          </a:p>
          <a:p>
            <a:pPr lvl="1"/>
            <a:r>
              <a:rPr lang="en-US" dirty="0" smtClean="0"/>
              <a:t>“</a:t>
            </a:r>
            <a:r>
              <a:rPr lang="en-US" dirty="0" err="1" smtClean="0"/>
              <a:t>Bigcorp's</a:t>
            </a:r>
            <a:r>
              <a:rPr lang="en-US" dirty="0" smtClean="0"/>
              <a:t> 2007 bi-annual report showed profits rose 10%.” becomes</a:t>
            </a:r>
          </a:p>
          <a:p>
            <a:pPr lvl="1"/>
            <a:r>
              <a:rPr lang="en-US" dirty="0" smtClean="0"/>
              <a:t>“</a:t>
            </a:r>
            <a:r>
              <a:rPr lang="en-US" dirty="0" err="1" smtClean="0"/>
              <a:t>bigcorp</a:t>
            </a:r>
            <a:r>
              <a:rPr lang="en-US" dirty="0" smtClean="0"/>
              <a:t> 2007 annual report showed profits rose”</a:t>
            </a:r>
          </a:p>
          <a:p>
            <a:r>
              <a:rPr lang="en-US" dirty="0" smtClean="0"/>
              <a:t>Too simple for search applications or even large-scale experiments</a:t>
            </a:r>
          </a:p>
          <a:p>
            <a:r>
              <a:rPr lang="en-US" dirty="0" smtClean="0"/>
              <a:t>Why? Too much information lost</a:t>
            </a:r>
          </a:p>
          <a:p>
            <a:pPr lvl="1"/>
            <a:r>
              <a:rPr lang="en-US" dirty="0" smtClean="0"/>
              <a:t>Small decisions in tokenizing can have major impact on effectiveness of some queries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Small words can be important in some queries, usually in combinations</a:t>
            </a:r>
          </a:p>
          <a:p>
            <a:pPr lvl="2"/>
            <a:r>
              <a:rPr lang="en-US" dirty="0" smtClean="0"/>
              <a:t> </a:t>
            </a:r>
            <a:r>
              <a:rPr lang="en-US" dirty="0" err="1" smtClean="0"/>
              <a:t>xp</a:t>
            </a:r>
            <a:r>
              <a:rPr lang="en-US" dirty="0" smtClean="0"/>
              <a:t>, ma, pm, </a:t>
            </a:r>
            <a:r>
              <a:rPr lang="en-US" dirty="0" err="1" smtClean="0"/>
              <a:t>ben</a:t>
            </a:r>
            <a:r>
              <a:rPr lang="en-US" dirty="0" smtClean="0"/>
              <a:t> e king, el </a:t>
            </a:r>
            <a:r>
              <a:rPr lang="en-US" dirty="0" err="1" smtClean="0"/>
              <a:t>paso</a:t>
            </a:r>
            <a:r>
              <a:rPr lang="en-US" dirty="0" smtClean="0"/>
              <a:t>, master p, gm, j lo, world war II</a:t>
            </a:r>
          </a:p>
          <a:p>
            <a:r>
              <a:rPr lang="en-US" dirty="0" smtClean="0"/>
              <a:t>Both hyphenated and non-hyphenated forms of many words are common </a:t>
            </a:r>
          </a:p>
          <a:p>
            <a:pPr lvl="1"/>
            <a:r>
              <a:rPr lang="en-US" dirty="0" smtClean="0"/>
              <a:t>Sometimes hyphen is not needed </a:t>
            </a:r>
          </a:p>
          <a:p>
            <a:pPr lvl="2"/>
            <a:r>
              <a:rPr lang="en-US" dirty="0" smtClean="0"/>
              <a:t>e-bay, </a:t>
            </a:r>
            <a:r>
              <a:rPr lang="en-US" dirty="0" err="1" smtClean="0"/>
              <a:t>wal</a:t>
            </a:r>
            <a:r>
              <a:rPr lang="en-US" dirty="0" smtClean="0"/>
              <a:t>-mart, active-x, </a:t>
            </a:r>
            <a:r>
              <a:rPr lang="en-US" dirty="0" err="1" smtClean="0"/>
              <a:t>cd</a:t>
            </a:r>
            <a:r>
              <a:rPr lang="en-US" dirty="0" smtClean="0"/>
              <a:t>-</a:t>
            </a:r>
            <a:r>
              <a:rPr lang="en-US" dirty="0" err="1" smtClean="0"/>
              <a:t>rom</a:t>
            </a:r>
            <a:r>
              <a:rPr lang="en-US" dirty="0" smtClean="0"/>
              <a:t>, t-shirts </a:t>
            </a:r>
          </a:p>
          <a:p>
            <a:pPr lvl="1"/>
            <a:r>
              <a:rPr lang="en-US" dirty="0" smtClean="0"/>
              <a:t>At other times, hyphens should be considered either as part of the word or a word separator</a:t>
            </a:r>
          </a:p>
          <a:p>
            <a:pPr lvl="2"/>
            <a:r>
              <a:rPr lang="en-US" dirty="0" err="1" smtClean="0"/>
              <a:t>winston-salem</a:t>
            </a:r>
            <a:r>
              <a:rPr lang="en-US" dirty="0" smtClean="0"/>
              <a:t>, </a:t>
            </a:r>
            <a:r>
              <a:rPr lang="en-US" dirty="0" err="1" smtClean="0"/>
              <a:t>mazda</a:t>
            </a:r>
            <a:r>
              <a:rPr lang="en-US" dirty="0" smtClean="0"/>
              <a:t> rx-7, e-cards, pre-diabetes, t-mobile, </a:t>
            </a:r>
            <a:r>
              <a:rPr lang="en-US" dirty="0" err="1" smtClean="0"/>
              <a:t>spanish</a:t>
            </a:r>
            <a:r>
              <a:rPr lang="en-US" dirty="0" smtClean="0"/>
              <a:t>-speaking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0"/>
            <a:ext cx="8229600" cy="4572000"/>
          </a:xfrm>
        </p:spPr>
        <p:txBody>
          <a:bodyPr>
            <a:normAutofit fontScale="92500" lnSpcReduction="10000"/>
          </a:bodyPr>
          <a:lstStyle/>
          <a:p>
            <a:r>
              <a:rPr lang="en-US" dirty="0" smtClean="0"/>
              <a:t>Special characters are an important part of tags, URLs, code in documents</a:t>
            </a:r>
          </a:p>
          <a:p>
            <a:r>
              <a:rPr lang="en-US" dirty="0" smtClean="0"/>
              <a:t>Capitalized words can have different meaning from lower case words</a:t>
            </a:r>
          </a:p>
          <a:p>
            <a:pPr lvl="1"/>
            <a:r>
              <a:rPr lang="en-US" dirty="0" smtClean="0"/>
              <a:t>Bush,  Apple</a:t>
            </a:r>
          </a:p>
          <a:p>
            <a:r>
              <a:rPr lang="en-US" dirty="0" smtClean="0"/>
              <a:t>Apostrophes can be a part of a word, a part of a possessive, or just a mistake</a:t>
            </a:r>
          </a:p>
          <a:p>
            <a:pPr lvl="1"/>
            <a:r>
              <a:rPr lang="en-US" dirty="0" err="1" smtClean="0"/>
              <a:t>rosie</a:t>
            </a:r>
            <a:r>
              <a:rPr lang="en-US" dirty="0" smtClean="0"/>
              <a:t> </a:t>
            </a:r>
            <a:r>
              <a:rPr lang="en-US" dirty="0" err="1" smtClean="0"/>
              <a:t>o'donnell</a:t>
            </a:r>
            <a:r>
              <a:rPr lang="en-US" dirty="0" smtClean="0"/>
              <a:t>, can't, don't, 80's, 1890's, men's straw hats, master's degree, </a:t>
            </a:r>
            <a:r>
              <a:rPr lang="en-US" dirty="0" err="1" smtClean="0"/>
              <a:t>england's</a:t>
            </a:r>
            <a:r>
              <a:rPr lang="en-US" dirty="0" smtClean="0"/>
              <a:t> ten largest cities, </a:t>
            </a:r>
            <a:r>
              <a:rPr lang="en-US" dirty="0" err="1" smtClean="0"/>
              <a:t>shriner's</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1"/>
            <a:ext cx="8229600" cy="4495799"/>
          </a:xfrm>
        </p:spPr>
        <p:txBody>
          <a:bodyPr>
            <a:normAutofit/>
          </a:bodyPr>
          <a:lstStyle/>
          <a:p>
            <a:r>
              <a:rPr lang="en-US" dirty="0" smtClean="0"/>
              <a:t>Numbers can be important, including decimals </a:t>
            </a:r>
          </a:p>
          <a:p>
            <a:pPr lvl="1"/>
            <a:r>
              <a:rPr lang="en-US" dirty="0" err="1" smtClean="0"/>
              <a:t>nokia</a:t>
            </a:r>
            <a:r>
              <a:rPr lang="en-US" dirty="0" smtClean="0"/>
              <a:t> 3250, top 10 courses, united 93, </a:t>
            </a:r>
            <a:r>
              <a:rPr lang="en-US" dirty="0" err="1" smtClean="0"/>
              <a:t>quicktime</a:t>
            </a:r>
            <a:r>
              <a:rPr lang="en-US" dirty="0" smtClean="0"/>
              <a:t> 6.5 pro, 92.3 the beat, 288358 (a US patent?) </a:t>
            </a:r>
          </a:p>
          <a:p>
            <a:r>
              <a:rPr lang="en-US" dirty="0" smtClean="0"/>
              <a:t>Periods can occur in numbers, abbreviations, URLs, ends of sentences, and other situations</a:t>
            </a:r>
          </a:p>
          <a:p>
            <a:pPr lvl="1"/>
            <a:r>
              <a:rPr lang="en-US" dirty="0" smtClean="0"/>
              <a:t>I.B.M., Ph.D., cs.umbc.edu, F.E.A.R.</a:t>
            </a:r>
          </a:p>
          <a:p>
            <a:r>
              <a:rPr lang="en-US" dirty="0" smtClean="0"/>
              <a:t>Note: tokenizing steps for queries must be identical to steps for documents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First step is to use parser to identify appropriate parts of document to tokenize</a:t>
            </a:r>
          </a:p>
          <a:p>
            <a:r>
              <a:rPr lang="en-US" dirty="0" smtClean="0"/>
              <a:t>Defer complex decisions to other components</a:t>
            </a:r>
          </a:p>
          <a:p>
            <a:pPr lvl="1"/>
            <a:r>
              <a:rPr lang="en-US" dirty="0" smtClean="0"/>
              <a:t>word is any sequence of alphanumeric characters, terminated by a space or special character, with everything converted to lower-case</a:t>
            </a:r>
          </a:p>
          <a:p>
            <a:pPr lvl="1"/>
            <a:r>
              <a:rPr lang="en-US" dirty="0" smtClean="0"/>
              <a:t>everything indexed</a:t>
            </a:r>
          </a:p>
          <a:p>
            <a:pPr lvl="1"/>
            <a:r>
              <a:rPr lang="en-US" dirty="0" smtClean="0"/>
              <a:t>example: 92.3 → 92 3 but search finds documents with 92 and 3 adjacent</a:t>
            </a:r>
          </a:p>
          <a:p>
            <a:pPr lvl="1"/>
            <a:r>
              <a:rPr lang="en-US" dirty="0" smtClean="0"/>
              <a:t>incorporate some rules to reduce dependence on query transformation components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p:txBody>
          <a:bodyPr/>
          <a:lstStyle/>
          <a:p>
            <a:r>
              <a:rPr lang="en-US" dirty="0" smtClean="0"/>
              <a:t>Not that different than simple tokenizing process used in past</a:t>
            </a:r>
          </a:p>
          <a:p>
            <a:r>
              <a:rPr lang="en-US" dirty="0" smtClean="0"/>
              <a:t>Examples of rules used with TREC</a:t>
            </a:r>
          </a:p>
          <a:p>
            <a:pPr lvl="1"/>
            <a:r>
              <a:rPr lang="en-US" dirty="0" smtClean="0"/>
              <a:t>Apostrophes in words ignored</a:t>
            </a:r>
          </a:p>
          <a:p>
            <a:pPr lvl="2"/>
            <a:r>
              <a:rPr lang="en-US" dirty="0" err="1" smtClean="0"/>
              <a:t>o’connor</a:t>
            </a:r>
            <a:r>
              <a:rPr lang="en-US" dirty="0" smtClean="0"/>
              <a:t> → </a:t>
            </a:r>
            <a:r>
              <a:rPr lang="en-US" dirty="0" err="1" smtClean="0"/>
              <a:t>oconnor</a:t>
            </a:r>
            <a:r>
              <a:rPr lang="en-US" dirty="0" smtClean="0"/>
              <a:t>  bob’s → bobs</a:t>
            </a:r>
          </a:p>
          <a:p>
            <a:pPr lvl="1"/>
            <a:r>
              <a:rPr lang="en-US" dirty="0" smtClean="0"/>
              <a:t>Periods in abbreviations ignored</a:t>
            </a:r>
          </a:p>
          <a:p>
            <a:pPr lvl="2"/>
            <a:r>
              <a:rPr lang="en-US" dirty="0" smtClean="0"/>
              <a:t>I.B.M. → </a:t>
            </a:r>
            <a:r>
              <a:rPr lang="en-US" dirty="0" err="1" smtClean="0"/>
              <a:t>ibm</a:t>
            </a:r>
            <a:r>
              <a:rPr lang="en-US" dirty="0" smtClean="0"/>
              <a:t>  Ph.D. → ph d</a:t>
            </a:r>
          </a:p>
          <a:p>
            <a:endParaRPr lang="en-US" dirty="0" smtClean="0"/>
          </a:p>
          <a:p>
            <a:pPr lvl="2">
              <a:buNone/>
            </a:pPr>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smtClean="0"/>
              <a:t>Function words (determiners, prepositions) have little meaning on their own</a:t>
            </a:r>
          </a:p>
          <a:p>
            <a:r>
              <a:rPr lang="en-US" dirty="0" smtClean="0"/>
              <a:t>High occurrence frequencies</a:t>
            </a:r>
          </a:p>
          <a:p>
            <a:r>
              <a:rPr lang="en-US" dirty="0" smtClean="0"/>
              <a:t>Treated as </a:t>
            </a:r>
            <a:r>
              <a:rPr lang="en-US" i="1" dirty="0" err="1" smtClean="0"/>
              <a:t>stopwords</a:t>
            </a:r>
            <a:r>
              <a:rPr lang="en-US" i="1" dirty="0" smtClean="0"/>
              <a:t> </a:t>
            </a:r>
            <a:r>
              <a:rPr lang="en-US" dirty="0" smtClean="0"/>
              <a:t>(i.e. removed) </a:t>
            </a:r>
          </a:p>
          <a:p>
            <a:pPr lvl="1"/>
            <a:r>
              <a:rPr lang="en-US" dirty="0" smtClean="0"/>
              <a:t>reduce index space, improve response time, improve effectiveness</a:t>
            </a:r>
          </a:p>
          <a:p>
            <a:r>
              <a:rPr lang="en-US" dirty="0" smtClean="0"/>
              <a:t>Can be important in combinations</a:t>
            </a:r>
          </a:p>
          <a:p>
            <a:pPr lvl="1"/>
            <a:r>
              <a:rPr lang="en-US" dirty="0" smtClean="0"/>
              <a:t>e.g., “to be or not to be”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Statistics</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Huge variety of words used in text </a:t>
            </a:r>
            <a:r>
              <a:rPr lang="en-US" u="sng" dirty="0" smtClean="0"/>
              <a:t>but</a:t>
            </a:r>
          </a:p>
          <a:p>
            <a:r>
              <a:rPr lang="en-US" dirty="0" smtClean="0"/>
              <a:t>Many statistical characteristics of word occurrences are predictable</a:t>
            </a:r>
          </a:p>
          <a:p>
            <a:pPr lvl="1"/>
            <a:r>
              <a:rPr lang="en-US" dirty="0" smtClean="0"/>
              <a:t>e.g., distribution of word counts</a:t>
            </a:r>
          </a:p>
          <a:p>
            <a:r>
              <a:rPr lang="en-US" dirty="0" smtClean="0"/>
              <a:t>Retrieval models and ranking algorithms depend heavily on statistical properties of words</a:t>
            </a:r>
          </a:p>
          <a:p>
            <a:pPr lvl="1"/>
            <a:r>
              <a:rPr lang="en-US" dirty="0" smtClean="0"/>
              <a:t>e.g., important words occur often in documents but are not high frequency in collection</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err="1" smtClean="0"/>
              <a:t>Stopword</a:t>
            </a:r>
            <a:r>
              <a:rPr lang="en-US" dirty="0" smtClean="0"/>
              <a:t> list can be created from high-frequency words or based on a standard list</a:t>
            </a:r>
          </a:p>
          <a:p>
            <a:r>
              <a:rPr lang="en-US" dirty="0" smtClean="0"/>
              <a:t>Lists are customized for applications, domains, and even parts of documents</a:t>
            </a:r>
          </a:p>
          <a:p>
            <a:pPr lvl="1"/>
            <a:r>
              <a:rPr lang="en-US" dirty="0" smtClean="0"/>
              <a:t>e.g., “click” is a good </a:t>
            </a:r>
            <a:r>
              <a:rPr lang="en-US" dirty="0" err="1" smtClean="0"/>
              <a:t>stopword</a:t>
            </a:r>
            <a:r>
              <a:rPr lang="en-US" dirty="0" smtClean="0"/>
              <a:t> for anchor text</a:t>
            </a:r>
          </a:p>
          <a:p>
            <a:r>
              <a:rPr lang="en-US" dirty="0" smtClean="0"/>
              <a:t>Best policy may be to index all words in documents, make decisions about which words to use at query time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Stemming</a:t>
            </a:r>
            <a:endParaRPr lang="en-US"/>
          </a:p>
        </p:txBody>
      </p:sp>
      <p:sp>
        <p:nvSpPr>
          <p:cNvPr id="3" name="Content Placeholder 2"/>
          <p:cNvSpPr>
            <a:spLocks noGrp="1"/>
          </p:cNvSpPr>
          <p:nvPr>
            <p:ph idx="1"/>
          </p:nvPr>
        </p:nvSpPr>
        <p:spPr>
          <a:xfrm>
            <a:off x="381000" y="1371600"/>
            <a:ext cx="8229600" cy="5257800"/>
          </a:xfrm>
        </p:spPr>
        <p:txBody>
          <a:bodyPr>
            <a:normAutofit lnSpcReduction="10000"/>
          </a:bodyPr>
          <a:lstStyle/>
          <a:p>
            <a:r>
              <a:rPr lang="en-US" dirty="0" smtClean="0"/>
              <a:t>Many morphological variations of words</a:t>
            </a:r>
          </a:p>
          <a:p>
            <a:pPr lvl="1"/>
            <a:r>
              <a:rPr lang="en-US" i="1" dirty="0" smtClean="0"/>
              <a:t>inflectional</a:t>
            </a:r>
            <a:r>
              <a:rPr lang="en-US" dirty="0" smtClean="0"/>
              <a:t> (plurals, tenses)</a:t>
            </a:r>
          </a:p>
          <a:p>
            <a:pPr lvl="1"/>
            <a:r>
              <a:rPr lang="en-US" i="1" dirty="0" smtClean="0"/>
              <a:t>derivational</a:t>
            </a:r>
            <a:r>
              <a:rPr lang="en-US" dirty="0" smtClean="0"/>
              <a:t> (making verbs nouns etc.)</a:t>
            </a:r>
          </a:p>
          <a:p>
            <a:r>
              <a:rPr lang="en-US" dirty="0" smtClean="0"/>
              <a:t>In most cases, these have the same or very similar meanings</a:t>
            </a:r>
          </a:p>
          <a:p>
            <a:r>
              <a:rPr lang="en-US" dirty="0" smtClean="0"/>
              <a:t>Stemmers attempt to reduce morphological variations of words to a common stem</a:t>
            </a:r>
          </a:p>
          <a:p>
            <a:pPr lvl="1"/>
            <a:r>
              <a:rPr lang="en-US" dirty="0" smtClean="0"/>
              <a:t>usually involves removing suffixes</a:t>
            </a:r>
          </a:p>
          <a:p>
            <a:r>
              <a:rPr lang="en-US" dirty="0" smtClean="0"/>
              <a:t>Can be done at indexing time or as part of query processing (like </a:t>
            </a:r>
            <a:r>
              <a:rPr lang="en-US" dirty="0" err="1" smtClean="0"/>
              <a:t>stopwords</a:t>
            </a:r>
            <a:r>
              <a:rPr lang="en-US"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Generally a small but significant effectiveness improvement</a:t>
            </a:r>
          </a:p>
          <a:p>
            <a:pPr lvl="1"/>
            <a:r>
              <a:rPr lang="en-US" dirty="0" smtClean="0"/>
              <a:t>can be crucial for some languages</a:t>
            </a:r>
          </a:p>
          <a:p>
            <a:pPr lvl="1"/>
            <a:r>
              <a:rPr lang="en-US" dirty="0" smtClean="0"/>
              <a:t>e.g., 5-10% improvement for English, up to 50% in Arabic</a:t>
            </a:r>
          </a:p>
          <a:p>
            <a:pPr lvl="2">
              <a:buNone/>
            </a:pPr>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743200" y="4114800"/>
            <a:ext cx="2632760" cy="2082800"/>
          </a:xfrm>
          <a:prstGeom prst="rect">
            <a:avLst/>
          </a:prstGeom>
        </p:spPr>
      </p:pic>
      <p:sp>
        <p:nvSpPr>
          <p:cNvPr id="7" name="TextBox 6"/>
          <p:cNvSpPr txBox="1"/>
          <p:nvPr/>
        </p:nvSpPr>
        <p:spPr>
          <a:xfrm>
            <a:off x="2438400" y="6324600"/>
            <a:ext cx="3076483" cy="369332"/>
          </a:xfrm>
          <a:prstGeom prst="rect">
            <a:avLst/>
          </a:prstGeom>
          <a:noFill/>
        </p:spPr>
        <p:txBody>
          <a:bodyPr wrap="none" rtlCol="0">
            <a:spAutoFit/>
          </a:bodyPr>
          <a:lstStyle/>
          <a:p>
            <a:r>
              <a:rPr lang="en-US" dirty="0" smtClean="0"/>
              <a:t>Words with the Arabic root </a:t>
            </a:r>
            <a:r>
              <a:rPr lang="en-US" b="1" dirty="0" err="1" smtClean="0"/>
              <a:t>ktb</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a:bodyPr>
          <a:lstStyle/>
          <a:p>
            <a:r>
              <a:rPr lang="en-US" dirty="0" smtClean="0"/>
              <a:t>Two basic types</a:t>
            </a:r>
          </a:p>
          <a:p>
            <a:pPr lvl="1"/>
            <a:r>
              <a:rPr lang="en-US" dirty="0" smtClean="0"/>
              <a:t>Dictionary-based: uses lists of related words</a:t>
            </a:r>
          </a:p>
          <a:p>
            <a:pPr lvl="1"/>
            <a:r>
              <a:rPr lang="en-US" dirty="0" smtClean="0"/>
              <a:t>Algorithmic: uses program to determine related words</a:t>
            </a:r>
          </a:p>
          <a:p>
            <a:r>
              <a:rPr lang="en-US" dirty="0" smtClean="0"/>
              <a:t>Algorithmic stemmers</a:t>
            </a:r>
          </a:p>
          <a:p>
            <a:pPr lvl="1"/>
            <a:r>
              <a:rPr lang="en-US" i="1" dirty="0" smtClean="0"/>
              <a:t>suffix-s: </a:t>
            </a:r>
            <a:r>
              <a:rPr lang="en-US" dirty="0" smtClean="0"/>
              <a:t>remove ‘s’ endings assuming plural</a:t>
            </a:r>
          </a:p>
          <a:p>
            <a:pPr lvl="2"/>
            <a:r>
              <a:rPr lang="en-US" dirty="0" smtClean="0"/>
              <a:t>e.g., cats → cat, lakes → lake, </a:t>
            </a:r>
            <a:r>
              <a:rPr lang="en-US" dirty="0" err="1" smtClean="0"/>
              <a:t>wiis</a:t>
            </a:r>
            <a:r>
              <a:rPr lang="en-US" dirty="0" smtClean="0"/>
              <a:t> → </a:t>
            </a:r>
            <a:r>
              <a:rPr lang="en-US" dirty="0" err="1" smtClean="0"/>
              <a:t>wii</a:t>
            </a:r>
            <a:endParaRPr lang="en-US" dirty="0" smtClean="0"/>
          </a:p>
          <a:p>
            <a:pPr lvl="2"/>
            <a:r>
              <a:rPr lang="en-US" dirty="0" smtClean="0"/>
              <a:t>Many </a:t>
            </a:r>
            <a:r>
              <a:rPr lang="en-US" i="1" dirty="0" smtClean="0"/>
              <a:t>false negatives</a:t>
            </a:r>
            <a:r>
              <a:rPr lang="en-US" dirty="0" smtClean="0"/>
              <a:t>: supplies → </a:t>
            </a:r>
            <a:r>
              <a:rPr lang="en-US" dirty="0" err="1" smtClean="0"/>
              <a:t>supplie</a:t>
            </a:r>
            <a:endParaRPr lang="en-US" dirty="0" smtClean="0"/>
          </a:p>
          <a:p>
            <a:pPr lvl="2"/>
            <a:r>
              <a:rPr lang="en-US" dirty="0" smtClean="0"/>
              <a:t>Some </a:t>
            </a:r>
            <a:r>
              <a:rPr lang="en-US" i="1" dirty="0" smtClean="0"/>
              <a:t>false positives</a:t>
            </a:r>
            <a:r>
              <a:rPr lang="en-US" dirty="0" smtClean="0"/>
              <a:t>: ups → up</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a:t>
            </a:r>
            <a:endParaRPr lang="en-US" dirty="0"/>
          </a:p>
        </p:txBody>
      </p:sp>
      <p:sp>
        <p:nvSpPr>
          <p:cNvPr id="3" name="Content Placeholder 2"/>
          <p:cNvSpPr>
            <a:spLocks noGrp="1"/>
          </p:cNvSpPr>
          <p:nvPr>
            <p:ph idx="1"/>
          </p:nvPr>
        </p:nvSpPr>
        <p:spPr/>
        <p:txBody>
          <a:bodyPr>
            <a:normAutofit/>
          </a:bodyPr>
          <a:lstStyle/>
          <a:p>
            <a:r>
              <a:rPr lang="en-US" dirty="0" smtClean="0"/>
              <a:t>Algorithmic stemmer used in IR experiments since the 1970s</a:t>
            </a:r>
          </a:p>
          <a:p>
            <a:r>
              <a:rPr lang="en-US" dirty="0" smtClean="0"/>
              <a:t>Consists of a series of rules designed to the longest possible suffix at each step</a:t>
            </a:r>
          </a:p>
          <a:p>
            <a:r>
              <a:rPr lang="en-US" dirty="0" smtClean="0"/>
              <a:t>Effective in TREC</a:t>
            </a:r>
          </a:p>
          <a:p>
            <a:r>
              <a:rPr lang="en-US" dirty="0" smtClean="0"/>
              <a:t>Produces </a:t>
            </a:r>
            <a:r>
              <a:rPr lang="en-US" i="1" dirty="0" smtClean="0"/>
              <a:t>stems</a:t>
            </a:r>
            <a:r>
              <a:rPr lang="en-US" dirty="0" smtClean="0"/>
              <a:t> not </a:t>
            </a:r>
            <a:r>
              <a:rPr lang="en-US" i="1" dirty="0" smtClean="0"/>
              <a:t>words</a:t>
            </a:r>
            <a:endParaRPr lang="en-US" dirty="0" smtClean="0"/>
          </a:p>
          <a:p>
            <a:r>
              <a:rPr lang="en-US" dirty="0" smtClean="0"/>
              <a:t>Makes a number of errors and difficult to modify</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 step (1 of 5)</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1371600" y="2133600"/>
            <a:ext cx="6045723" cy="4396993"/>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762000" y="5029200"/>
            <a:ext cx="8229600" cy="1173163"/>
          </a:xfrm>
        </p:spPr>
        <p:txBody>
          <a:bodyPr>
            <a:normAutofit/>
          </a:bodyPr>
          <a:lstStyle/>
          <a:p>
            <a:r>
              <a:rPr lang="en-US" sz="2800" dirty="0" smtClean="0"/>
              <a:t>Porter2 stemmer addresses some of these issues</a:t>
            </a:r>
          </a:p>
          <a:p>
            <a:r>
              <a:rPr lang="en-US" sz="2800" dirty="0" smtClean="0"/>
              <a:t>Approach has been used with other languages</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2362200" y="1524000"/>
            <a:ext cx="4413485" cy="30480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Krovetz</a:t>
            </a:r>
            <a:r>
              <a:rPr lang="en-US" dirty="0" smtClean="0"/>
              <a:t> Stemmer</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Hybrid algorithmic-dictionary</a:t>
            </a:r>
          </a:p>
          <a:p>
            <a:pPr lvl="1"/>
            <a:r>
              <a:rPr lang="en-US" dirty="0" smtClean="0"/>
              <a:t>Word checked in dictionary</a:t>
            </a:r>
          </a:p>
          <a:p>
            <a:pPr lvl="2"/>
            <a:r>
              <a:rPr lang="en-US" dirty="0" smtClean="0"/>
              <a:t>If present, either left alone or replaced with “exception”</a:t>
            </a:r>
          </a:p>
          <a:p>
            <a:pPr lvl="2"/>
            <a:r>
              <a:rPr lang="en-US" dirty="0" smtClean="0"/>
              <a:t>If not present, word is checked for suffixes that could be removed</a:t>
            </a:r>
          </a:p>
          <a:p>
            <a:pPr lvl="2"/>
            <a:r>
              <a:rPr lang="en-US" dirty="0" smtClean="0"/>
              <a:t>After removal, dictionary is checked again</a:t>
            </a:r>
          </a:p>
          <a:p>
            <a:r>
              <a:rPr lang="en-US" dirty="0" smtClean="0"/>
              <a:t>Produces words not stems</a:t>
            </a:r>
          </a:p>
          <a:p>
            <a:r>
              <a:rPr lang="en-US" dirty="0" smtClean="0"/>
              <a:t>Comparable to Porter in effectiveness</a:t>
            </a:r>
          </a:p>
          <a:p>
            <a:r>
              <a:rPr lang="en-US" dirty="0" smtClean="0"/>
              <a:t>Lower false positive rate, somewhat higher false negative rate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Stemmer Comparison</a:t>
            </a:r>
            <a:endParaRPr lang="en-US" dirty="0"/>
          </a:p>
        </p:txBody>
      </p:sp>
      <p:pic>
        <p:nvPicPr>
          <p:cNvPr id="1027" name="Picture 3" descr="C:\Users\croft\Desktop\chap4-6.tif"/>
          <p:cNvPicPr>
            <a:picLocks noChangeAspect="1" noChangeArrowheads="1"/>
          </p:cNvPicPr>
          <p:nvPr/>
        </p:nvPicPr>
        <p:blipFill>
          <a:blip r:embed="rId2"/>
          <a:srcRect/>
          <a:stretch>
            <a:fillRect/>
          </a:stretch>
        </p:blipFill>
        <p:spPr bwMode="auto">
          <a:xfrm>
            <a:off x="762000" y="1676400"/>
            <a:ext cx="7658770" cy="3886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Many queries are 2-3 word phrases</a:t>
            </a:r>
          </a:p>
          <a:p>
            <a:r>
              <a:rPr lang="en-US" dirty="0" smtClean="0"/>
              <a:t>Phrases are</a:t>
            </a:r>
          </a:p>
          <a:p>
            <a:pPr lvl="1"/>
            <a:r>
              <a:rPr lang="en-US" dirty="0" smtClean="0"/>
              <a:t>More precise than single words</a:t>
            </a:r>
          </a:p>
          <a:p>
            <a:pPr lvl="2"/>
            <a:r>
              <a:rPr lang="en-US" dirty="0" smtClean="0"/>
              <a:t>e.g., documents containing “black sea” vs. two words “black” and “sea”</a:t>
            </a:r>
          </a:p>
          <a:p>
            <a:pPr lvl="1"/>
            <a:r>
              <a:rPr lang="en-US" dirty="0" smtClean="0"/>
              <a:t>Less ambiguous</a:t>
            </a:r>
          </a:p>
          <a:p>
            <a:pPr lvl="2"/>
            <a:r>
              <a:rPr lang="en-US" dirty="0" smtClean="0"/>
              <a:t>e.g., “big apple” vs. “apple”</a:t>
            </a:r>
          </a:p>
          <a:p>
            <a:r>
              <a:rPr lang="en-US" dirty="0" smtClean="0"/>
              <a:t>Can be difficult for ranking</a:t>
            </a:r>
          </a:p>
          <a:p>
            <a:pPr lvl="2"/>
            <a:r>
              <a:rPr lang="en-US" dirty="0" smtClean="0"/>
              <a:t>e.g., Given query “fishing supplies”, how do we score documents with</a:t>
            </a:r>
          </a:p>
          <a:p>
            <a:pPr lvl="3"/>
            <a:r>
              <a:rPr lang="en-US" dirty="0" smtClean="0"/>
              <a:t>exact phrase many times, exact phrase just once, individual words in same sentence, same paragraph, whole document, variations on words?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304800" y="1371600"/>
            <a:ext cx="8229600" cy="5181600"/>
          </a:xfrm>
        </p:spPr>
        <p:txBody>
          <a:bodyPr>
            <a:normAutofit fontScale="92500"/>
          </a:bodyPr>
          <a:lstStyle/>
          <a:p>
            <a:r>
              <a:rPr lang="en-US" dirty="0" smtClean="0"/>
              <a:t>Distribution of word frequencies is very </a:t>
            </a:r>
            <a:r>
              <a:rPr lang="en-US" i="1" dirty="0" smtClean="0"/>
              <a:t>skewed</a:t>
            </a:r>
          </a:p>
          <a:p>
            <a:pPr lvl="1"/>
            <a:r>
              <a:rPr lang="en-US" dirty="0" smtClean="0"/>
              <a:t>a few words occur very often, many words hardly ever occur</a:t>
            </a:r>
          </a:p>
          <a:p>
            <a:pPr lvl="1"/>
            <a:r>
              <a:rPr lang="en-US" dirty="0" smtClean="0"/>
              <a:t>e.g., two most common words (“the”, “of”) make up about 10% of all word occurrences in text documents</a:t>
            </a:r>
          </a:p>
          <a:p>
            <a:r>
              <a:rPr lang="en-US" dirty="0" err="1" smtClean="0"/>
              <a:t>Zipf’s</a:t>
            </a:r>
            <a:r>
              <a:rPr lang="en-US" dirty="0" smtClean="0"/>
              <a:t> “law”:</a:t>
            </a:r>
          </a:p>
          <a:p>
            <a:pPr lvl="1"/>
            <a:r>
              <a:rPr lang="en-US" dirty="0" smtClean="0"/>
              <a:t>observation that rank (</a:t>
            </a:r>
            <a:r>
              <a:rPr lang="en-US" i="1" dirty="0" smtClean="0"/>
              <a:t>r</a:t>
            </a:r>
            <a:r>
              <a:rPr lang="en-US" dirty="0" smtClean="0"/>
              <a:t>) of a word times its frequency (</a:t>
            </a:r>
            <a:r>
              <a:rPr lang="en-US" i="1" dirty="0" smtClean="0"/>
              <a:t>f</a:t>
            </a:r>
            <a:r>
              <a:rPr lang="en-US" dirty="0" smtClean="0"/>
              <a:t>) is approximately a constant (</a:t>
            </a:r>
            <a:r>
              <a:rPr lang="en-US" i="1" dirty="0" smtClean="0"/>
              <a:t>k)</a:t>
            </a:r>
          </a:p>
          <a:p>
            <a:pPr lvl="2"/>
            <a:r>
              <a:rPr lang="en-US" dirty="0" smtClean="0"/>
              <a:t>assuming words are ranked in order of decreasing frequency</a:t>
            </a:r>
          </a:p>
          <a:p>
            <a:pPr lvl="1"/>
            <a:r>
              <a:rPr lang="en-US" dirty="0" smtClean="0"/>
              <a:t>i.e.,  </a:t>
            </a:r>
            <a:r>
              <a:rPr lang="en-US" i="1" dirty="0" err="1" smtClean="0"/>
              <a:t>r</a:t>
            </a:r>
            <a:r>
              <a:rPr lang="en-US" dirty="0" err="1" smtClean="0"/>
              <a:t>.</a:t>
            </a:r>
            <a:r>
              <a:rPr lang="en-US" i="1" dirty="0" err="1" smtClean="0"/>
              <a:t>f</a:t>
            </a:r>
            <a:r>
              <a:rPr lang="en-US" i="1" dirty="0" smtClean="0"/>
              <a:t> </a:t>
            </a:r>
            <a:r>
              <a:rPr lang="en-US" dirty="0" smtClean="0">
                <a:latin typeface="Symbol" pitchFamily="18" charset="2"/>
              </a:rPr>
              <a:t>»</a:t>
            </a:r>
            <a:r>
              <a:rPr lang="en-US" dirty="0" smtClean="0"/>
              <a:t> k or  </a:t>
            </a:r>
            <a:r>
              <a:rPr lang="en-US" i="1" dirty="0" err="1" smtClean="0"/>
              <a:t>r.P</a:t>
            </a:r>
            <a:r>
              <a:rPr lang="en-US" i="1" baseline="-25000" dirty="0" err="1" smtClean="0"/>
              <a:t>r</a:t>
            </a:r>
            <a:r>
              <a:rPr lang="en-US" dirty="0" smtClean="0"/>
              <a:t> </a:t>
            </a:r>
            <a:r>
              <a:rPr lang="en-US" dirty="0" smtClean="0">
                <a:latin typeface="Symbol" pitchFamily="18" charset="2"/>
              </a:rPr>
              <a:t>»</a:t>
            </a:r>
            <a:r>
              <a:rPr lang="en-US" dirty="0" smtClean="0"/>
              <a:t> </a:t>
            </a:r>
            <a:r>
              <a:rPr lang="en-US" i="1" dirty="0" smtClean="0"/>
              <a:t>c</a:t>
            </a:r>
            <a:r>
              <a:rPr lang="en-US" dirty="0" smtClean="0"/>
              <a:t>, where </a:t>
            </a:r>
            <a:r>
              <a:rPr lang="en-US" i="1" dirty="0" smtClean="0"/>
              <a:t>P</a:t>
            </a:r>
            <a:r>
              <a:rPr lang="en-US" i="1" baseline="-25000" dirty="0" smtClean="0"/>
              <a:t>r</a:t>
            </a:r>
            <a:r>
              <a:rPr lang="en-US" dirty="0" smtClean="0"/>
              <a:t> is probability of word occurrence and </a:t>
            </a:r>
            <a:r>
              <a:rPr lang="en-US" i="1" dirty="0" smtClean="0"/>
              <a:t>c</a:t>
            </a:r>
            <a:r>
              <a:rPr lang="en-US" dirty="0" smtClean="0"/>
              <a:t> </a:t>
            </a:r>
            <a:r>
              <a:rPr lang="en-US" dirty="0" smtClean="0">
                <a:latin typeface="Symbol" pitchFamily="18" charset="2"/>
              </a:rPr>
              <a:t>» </a:t>
            </a:r>
            <a:r>
              <a:rPr lang="en-US" dirty="0" smtClean="0"/>
              <a:t>0.1 for English</a:t>
            </a:r>
            <a:endParaRPr lang="en-US" i="1" dirty="0" smtClean="0"/>
          </a:p>
          <a:p>
            <a:pPr lvl="1"/>
            <a:endParaRPr lang="en-US"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lstStyle/>
          <a:p>
            <a:r>
              <a:rPr lang="en-US" dirty="0" smtClean="0"/>
              <a:t>Text processing issue – how are phrases recognized?</a:t>
            </a:r>
          </a:p>
          <a:p>
            <a:r>
              <a:rPr lang="en-US" dirty="0" smtClean="0"/>
              <a:t>Three possible approaches:</a:t>
            </a:r>
          </a:p>
          <a:p>
            <a:pPr lvl="1"/>
            <a:r>
              <a:rPr lang="en-US" dirty="0" smtClean="0"/>
              <a:t>Identify syntactic phrases using a </a:t>
            </a:r>
            <a:r>
              <a:rPr lang="en-US" i="1" dirty="0" smtClean="0"/>
              <a:t>part-of-speech</a:t>
            </a:r>
            <a:r>
              <a:rPr lang="en-US" dirty="0" smtClean="0"/>
              <a:t> (POS) tagger</a:t>
            </a:r>
          </a:p>
          <a:p>
            <a:pPr lvl="1"/>
            <a:r>
              <a:rPr lang="en-US" dirty="0" smtClean="0"/>
              <a:t>Use word </a:t>
            </a:r>
            <a:r>
              <a:rPr lang="en-US" i="1" dirty="0" smtClean="0"/>
              <a:t>n-grams</a:t>
            </a:r>
          </a:p>
          <a:p>
            <a:pPr lvl="1"/>
            <a:r>
              <a:rPr lang="en-US" dirty="0" smtClean="0"/>
              <a:t>Store word positions in indexes and use </a:t>
            </a:r>
            <a:r>
              <a:rPr lang="en-US" i="1" dirty="0" smtClean="0"/>
              <a:t>proximity</a:t>
            </a:r>
            <a:r>
              <a:rPr lang="en-US" dirty="0" smtClean="0"/>
              <a:t> </a:t>
            </a:r>
            <a:r>
              <a:rPr lang="en-US" i="1" dirty="0" smtClean="0"/>
              <a:t>operators</a:t>
            </a:r>
            <a:r>
              <a:rPr lang="en-US" dirty="0" smtClean="0"/>
              <a:t> in queries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POS taggers use statistical models of text to predict syntactic tags of words</a:t>
            </a:r>
          </a:p>
          <a:p>
            <a:pPr lvl="1"/>
            <a:r>
              <a:rPr lang="en-US" dirty="0" smtClean="0"/>
              <a:t>Example tags: </a:t>
            </a:r>
          </a:p>
          <a:p>
            <a:pPr lvl="2"/>
            <a:r>
              <a:rPr lang="en-US" dirty="0" smtClean="0"/>
              <a:t>NN (singular noun), NNS (plural noun), VB (verb), VBD (verb, past tense), VBN (verb, past participle), IN (preposition), JJ (adjective), CC (conjunction, e.g., “and”, “or”), PRP (pronoun), and MD (modal auxiliary, e.g., “can”, “will”).</a:t>
            </a:r>
          </a:p>
          <a:p>
            <a:r>
              <a:rPr lang="en-US" dirty="0" smtClean="0"/>
              <a:t>Phrases can then be defined as simple noun groups, for example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 Example</a:t>
            </a:r>
            <a:endParaRPr lang="en-US" dirty="0"/>
          </a:p>
        </p:txBody>
      </p:sp>
      <p:pic>
        <p:nvPicPr>
          <p:cNvPr id="1026" name="Picture 2" descr="C:\Users\Bruce\Desktop\chap4-7.tiff"/>
          <p:cNvPicPr>
            <a:picLocks noChangeAspect="1" noChangeArrowheads="1"/>
          </p:cNvPicPr>
          <p:nvPr/>
        </p:nvPicPr>
        <p:blipFill>
          <a:blip r:embed="rId2"/>
          <a:srcRect/>
          <a:stretch>
            <a:fillRect/>
          </a:stretch>
        </p:blipFill>
        <p:spPr bwMode="auto">
          <a:xfrm>
            <a:off x="838200" y="1981200"/>
            <a:ext cx="7521880" cy="32766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Noun Phrases</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447800"/>
            <a:ext cx="4364439"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N-Grams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POS tagging too slow for large collections</a:t>
            </a:r>
          </a:p>
          <a:p>
            <a:r>
              <a:rPr lang="en-US" dirty="0" smtClean="0"/>
              <a:t>Simpler definition – phrase is any sequence of </a:t>
            </a:r>
            <a:r>
              <a:rPr lang="en-US" i="1" dirty="0" smtClean="0"/>
              <a:t>n</a:t>
            </a:r>
            <a:r>
              <a:rPr lang="en-US" dirty="0" smtClean="0"/>
              <a:t> words – known as </a:t>
            </a:r>
            <a:r>
              <a:rPr lang="en-US" i="1" dirty="0" smtClean="0"/>
              <a:t>n-grams</a:t>
            </a:r>
          </a:p>
          <a:p>
            <a:pPr lvl="1"/>
            <a:r>
              <a:rPr lang="en-US" i="1" dirty="0" smtClean="0"/>
              <a:t>bigram</a:t>
            </a:r>
            <a:r>
              <a:rPr lang="en-US" dirty="0" smtClean="0"/>
              <a:t>: 2 word sequence, </a:t>
            </a:r>
            <a:r>
              <a:rPr lang="en-US" i="1" dirty="0" smtClean="0"/>
              <a:t>trigram</a:t>
            </a:r>
            <a:r>
              <a:rPr lang="en-US" dirty="0" smtClean="0"/>
              <a:t>: 3 word sequence, </a:t>
            </a:r>
            <a:r>
              <a:rPr lang="en-US" i="1" dirty="0" smtClean="0"/>
              <a:t>unigram</a:t>
            </a:r>
            <a:r>
              <a:rPr lang="en-US" dirty="0" smtClean="0"/>
              <a:t>: single words</a:t>
            </a:r>
          </a:p>
          <a:p>
            <a:pPr lvl="1"/>
            <a:r>
              <a:rPr lang="en-US" dirty="0" smtClean="0"/>
              <a:t>N-grams also used at character level for applications such as OCR and multi-lingual retrieval</a:t>
            </a:r>
          </a:p>
          <a:p>
            <a:r>
              <a:rPr lang="en-US" dirty="0" smtClean="0"/>
              <a:t>N-grams typically formed from </a:t>
            </a:r>
            <a:r>
              <a:rPr lang="en-US" i="1" dirty="0" smtClean="0"/>
              <a:t>overlapping</a:t>
            </a:r>
            <a:r>
              <a:rPr lang="en-US" dirty="0" smtClean="0"/>
              <a:t> sequences of words</a:t>
            </a:r>
          </a:p>
          <a:p>
            <a:pPr lvl="1"/>
            <a:r>
              <a:rPr lang="en-US" dirty="0" smtClean="0"/>
              <a:t>i.e. move n-word “window” one word at a time in document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Frequent word n-grams are more likely to be meaningful phrases</a:t>
            </a:r>
          </a:p>
          <a:p>
            <a:r>
              <a:rPr lang="en-US" dirty="0" smtClean="0"/>
              <a:t>N-grams form a </a:t>
            </a:r>
            <a:r>
              <a:rPr lang="en-US" dirty="0" err="1" smtClean="0"/>
              <a:t>Zipfian</a:t>
            </a:r>
            <a:r>
              <a:rPr lang="en-US" dirty="0" smtClean="0"/>
              <a:t> distribution</a:t>
            </a:r>
          </a:p>
          <a:p>
            <a:pPr lvl="1"/>
            <a:r>
              <a:rPr lang="en-US" dirty="0" smtClean="0"/>
              <a:t>Better fit than words alone</a:t>
            </a:r>
          </a:p>
          <a:p>
            <a:r>
              <a:rPr lang="en-US" dirty="0" smtClean="0"/>
              <a:t>Could index all n-grams up to specified length</a:t>
            </a:r>
          </a:p>
          <a:p>
            <a:pPr lvl="1"/>
            <a:r>
              <a:rPr lang="en-US" dirty="0" smtClean="0"/>
              <a:t>Much faster than POS tagging</a:t>
            </a:r>
          </a:p>
          <a:p>
            <a:pPr lvl="1"/>
            <a:r>
              <a:rPr lang="en-US" dirty="0" smtClean="0"/>
              <a:t>Uses a lot of storage</a:t>
            </a:r>
          </a:p>
          <a:p>
            <a:pPr lvl="2"/>
            <a:r>
              <a:rPr lang="en-US" dirty="0" smtClean="0"/>
              <a:t>e.g., document containing 1,000 words would contain 3,990 instances of word n-grams of length 2 </a:t>
            </a:r>
            <a:r>
              <a:rPr lang="en-US" i="1" dirty="0" smtClean="0"/>
              <a:t>≤ n ≤ 5</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N-Grams</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Web search engines index n-grams</a:t>
            </a:r>
          </a:p>
          <a:p>
            <a:r>
              <a:rPr lang="en-US" dirty="0" smtClean="0"/>
              <a:t>Google sample:</a:t>
            </a:r>
          </a:p>
          <a:p>
            <a:endParaRPr lang="en-US" dirty="0" smtClean="0"/>
          </a:p>
          <a:p>
            <a:endParaRPr lang="en-US" dirty="0" smtClean="0"/>
          </a:p>
          <a:p>
            <a:endParaRPr lang="en-US" dirty="0" smtClean="0"/>
          </a:p>
          <a:p>
            <a:pPr lvl="1"/>
            <a:endParaRPr lang="en-US" dirty="0" smtClean="0"/>
          </a:p>
          <a:p>
            <a:pPr lvl="1"/>
            <a:endParaRPr lang="en-US" dirty="0" smtClean="0"/>
          </a:p>
          <a:p>
            <a:r>
              <a:rPr lang="en-US" dirty="0" smtClean="0"/>
              <a:t>Most frequent trigram in English is “all rights reserved”</a:t>
            </a:r>
          </a:p>
          <a:p>
            <a:pPr lvl="1"/>
            <a:r>
              <a:rPr lang="en-US" dirty="0" smtClean="0"/>
              <a:t>In Chinese, “limited liability corporation”</a:t>
            </a:r>
          </a:p>
          <a:p>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057400" y="2667000"/>
            <a:ext cx="3886407" cy="17018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and Markup</a:t>
            </a:r>
            <a:endParaRPr lang="en-US" dirty="0"/>
          </a:p>
        </p:txBody>
      </p:sp>
      <p:sp>
        <p:nvSpPr>
          <p:cNvPr id="3" name="Content Placeholder 2"/>
          <p:cNvSpPr>
            <a:spLocks noGrp="1"/>
          </p:cNvSpPr>
          <p:nvPr>
            <p:ph idx="1"/>
          </p:nvPr>
        </p:nvSpPr>
        <p:spPr/>
        <p:txBody>
          <a:bodyPr/>
          <a:lstStyle/>
          <a:p>
            <a:r>
              <a:rPr lang="en-US" dirty="0" smtClean="0"/>
              <a:t>Some parts of documents are more important than others</a:t>
            </a:r>
          </a:p>
          <a:p>
            <a:r>
              <a:rPr lang="en-US" dirty="0" smtClean="0"/>
              <a:t>Document parser recognizes structure using markup, such as HTML tags</a:t>
            </a:r>
          </a:p>
          <a:p>
            <a:pPr lvl="1"/>
            <a:r>
              <a:rPr lang="en-US" dirty="0" smtClean="0"/>
              <a:t>Headers, anchor text, bolded text all likely to be important</a:t>
            </a:r>
          </a:p>
          <a:p>
            <a:pPr lvl="1"/>
            <a:r>
              <a:rPr lang="en-US" dirty="0" smtClean="0"/>
              <a:t>Metadata can also be important</a:t>
            </a:r>
          </a:p>
          <a:p>
            <a:pPr lvl="1"/>
            <a:r>
              <a:rPr lang="en-US" dirty="0" smtClean="0"/>
              <a:t>Links used for </a:t>
            </a:r>
            <a:r>
              <a:rPr lang="en-US" i="1" dirty="0" smtClean="0"/>
              <a:t>link analysis</a:t>
            </a:r>
            <a:endParaRPr lang="en-US" i="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1026" name="Picture 2" descr="C:\Users\Bruce\Desktop\chap4-8.tiff"/>
          <p:cNvPicPr>
            <a:picLocks noChangeAspect="1" noChangeArrowheads="1"/>
          </p:cNvPicPr>
          <p:nvPr/>
        </p:nvPicPr>
        <p:blipFill>
          <a:blip r:embed="rId2"/>
          <a:srcRect/>
          <a:stretch>
            <a:fillRect/>
          </a:stretch>
        </p:blipFill>
        <p:spPr bwMode="auto">
          <a:xfrm>
            <a:off x="1295400" y="2133600"/>
            <a:ext cx="6488973" cy="28194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2050" name="Picture 2" descr="C:\Users\Bruce\Desktop\chap4-9.tif"/>
          <p:cNvPicPr>
            <a:picLocks noChangeAspect="1" noChangeArrowheads="1"/>
          </p:cNvPicPr>
          <p:nvPr/>
        </p:nvPicPr>
        <p:blipFill>
          <a:blip r:embed="rId2"/>
          <a:srcRect/>
          <a:stretch>
            <a:fillRect/>
          </a:stretch>
        </p:blipFill>
        <p:spPr bwMode="auto">
          <a:xfrm>
            <a:off x="1600200" y="1447800"/>
            <a:ext cx="5917428" cy="4876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pic>
        <p:nvPicPr>
          <p:cNvPr id="1026" name="Picture 2" descr="C:\Users\Bruce\Desktop\chap4-1.tiff"/>
          <p:cNvPicPr>
            <a:picLocks noChangeAspect="1" noChangeArrowheads="1"/>
          </p:cNvPicPr>
          <p:nvPr/>
        </p:nvPicPr>
        <p:blipFill>
          <a:blip r:embed="rId2"/>
          <a:srcRect/>
          <a:stretch>
            <a:fillRect/>
          </a:stretch>
        </p:blipFill>
        <p:spPr bwMode="auto">
          <a:xfrm>
            <a:off x="685800" y="1676400"/>
            <a:ext cx="7067392" cy="4271962"/>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lstStyle/>
          <a:p>
            <a:r>
              <a:rPr lang="en-US" dirty="0" smtClean="0"/>
              <a:t>Links are a key component of the Web</a:t>
            </a:r>
          </a:p>
          <a:p>
            <a:r>
              <a:rPr lang="en-US" dirty="0" smtClean="0"/>
              <a:t>Important for navigation, but also for search</a:t>
            </a:r>
          </a:p>
          <a:p>
            <a:pPr lvl="1"/>
            <a:r>
              <a:rPr lang="en-US" dirty="0" smtClean="0"/>
              <a:t>e.g., &lt;a </a:t>
            </a:r>
            <a:r>
              <a:rPr lang="en-US" dirty="0" err="1" smtClean="0"/>
              <a:t>href</a:t>
            </a:r>
            <a:r>
              <a:rPr lang="en-US" dirty="0" smtClean="0"/>
              <a:t>="http://example.com" &gt;Example website&lt;/a&gt;</a:t>
            </a:r>
          </a:p>
          <a:p>
            <a:pPr lvl="1"/>
            <a:r>
              <a:rPr lang="en-US" dirty="0" smtClean="0"/>
              <a:t>“Example website” is the anchor text</a:t>
            </a:r>
          </a:p>
          <a:p>
            <a:pPr lvl="1"/>
            <a:r>
              <a:rPr lang="en-US" dirty="0" smtClean="0"/>
              <a:t>“http://example.com” is the destination link</a:t>
            </a:r>
          </a:p>
          <a:p>
            <a:pPr lvl="1"/>
            <a:r>
              <a:rPr lang="en-US" dirty="0" smtClean="0"/>
              <a:t>both are used by search engines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Used as a description of the content of the </a:t>
            </a:r>
            <a:r>
              <a:rPr lang="en-US" i="1" dirty="0" smtClean="0"/>
              <a:t>destination page</a:t>
            </a:r>
          </a:p>
          <a:p>
            <a:pPr lvl="1"/>
            <a:r>
              <a:rPr lang="en-US" dirty="0" smtClean="0"/>
              <a:t>i.e., collection of anchor text in all links pointing to a page used as an additional text field</a:t>
            </a:r>
          </a:p>
          <a:p>
            <a:r>
              <a:rPr lang="en-US" dirty="0" smtClean="0"/>
              <a:t>Anchor text tends to be short, descriptive, and similar to query text</a:t>
            </a:r>
          </a:p>
          <a:p>
            <a:r>
              <a:rPr lang="en-US" dirty="0" smtClean="0"/>
              <a:t>Retrieval experiments have shown that anchor text has significant impact on effectiveness for </a:t>
            </a:r>
            <a:r>
              <a:rPr lang="en-US" i="1" dirty="0" smtClean="0"/>
              <a:t>some types of queries</a:t>
            </a:r>
          </a:p>
          <a:p>
            <a:pPr lvl="1"/>
            <a:r>
              <a:rPr lang="en-US" dirty="0" smtClean="0"/>
              <a:t>i.e., more than PageRank</a:t>
            </a:r>
          </a:p>
          <a:p>
            <a:pPr lvl="1">
              <a:buNone/>
            </a:pPr>
            <a:endParaRPr lang="en-US"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Billions of web pages, some more informative than others</a:t>
            </a:r>
          </a:p>
          <a:p>
            <a:r>
              <a:rPr lang="en-US" dirty="0" smtClean="0"/>
              <a:t>Links can be viewed as information about the </a:t>
            </a:r>
            <a:r>
              <a:rPr lang="en-US" i="1" dirty="0" smtClean="0"/>
              <a:t>popularity</a:t>
            </a:r>
            <a:r>
              <a:rPr lang="en-US" dirty="0" smtClean="0"/>
              <a:t> (</a:t>
            </a:r>
            <a:r>
              <a:rPr lang="en-US" i="1" dirty="0" smtClean="0"/>
              <a:t>authority</a:t>
            </a:r>
            <a:r>
              <a:rPr lang="en-US" dirty="0" smtClean="0"/>
              <a:t>?) of a web page</a:t>
            </a:r>
          </a:p>
          <a:p>
            <a:pPr lvl="1"/>
            <a:r>
              <a:rPr lang="en-US" dirty="0" smtClean="0"/>
              <a:t>can be used by ranking algorithm</a:t>
            </a:r>
          </a:p>
          <a:p>
            <a:r>
              <a:rPr lang="en-US" i="1" dirty="0" err="1" smtClean="0"/>
              <a:t>Inlink</a:t>
            </a:r>
            <a:r>
              <a:rPr lang="en-US" dirty="0" smtClean="0"/>
              <a:t> count could be used as simple measure</a:t>
            </a:r>
          </a:p>
          <a:p>
            <a:r>
              <a:rPr lang="en-US" dirty="0" smtClean="0"/>
              <a:t>Link analysis algorithms like PageRank provide more reliable ratings</a:t>
            </a:r>
          </a:p>
          <a:p>
            <a:pPr lvl="1"/>
            <a:r>
              <a:rPr lang="en-US" dirty="0" smtClean="0"/>
              <a:t>less susceptible to link spam</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Surfer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a:bodyPr>
          <a:lstStyle/>
          <a:p>
            <a:r>
              <a:rPr lang="en-US" dirty="0" smtClean="0"/>
              <a:t>Browse the Web using the following algorithm:</a:t>
            </a:r>
          </a:p>
          <a:p>
            <a:pPr lvl="1"/>
            <a:r>
              <a:rPr lang="en-US" dirty="0" smtClean="0"/>
              <a:t>Choose a random number </a:t>
            </a:r>
            <a:r>
              <a:rPr lang="en-US" i="1" dirty="0" smtClean="0"/>
              <a:t>r </a:t>
            </a:r>
            <a:r>
              <a:rPr lang="en-US" dirty="0" smtClean="0"/>
              <a:t>between 0 and 1</a:t>
            </a:r>
          </a:p>
          <a:p>
            <a:pPr lvl="1"/>
            <a:r>
              <a:rPr lang="en-US" dirty="0" smtClean="0"/>
              <a:t>If </a:t>
            </a:r>
            <a:r>
              <a:rPr lang="en-US" i="1" dirty="0" smtClean="0"/>
              <a:t>r &lt; </a:t>
            </a:r>
            <a:r>
              <a:rPr lang="el-GR" i="1" dirty="0" smtClean="0"/>
              <a:t>λ:</a:t>
            </a:r>
          </a:p>
          <a:p>
            <a:pPr lvl="2"/>
            <a:r>
              <a:rPr lang="en-US" dirty="0" smtClean="0"/>
              <a:t> Go to a random page</a:t>
            </a:r>
          </a:p>
          <a:p>
            <a:pPr lvl="1"/>
            <a:r>
              <a:rPr lang="en-US" dirty="0" smtClean="0"/>
              <a:t>If </a:t>
            </a:r>
            <a:r>
              <a:rPr lang="en-US" i="1" dirty="0" smtClean="0"/>
              <a:t>r ≥ </a:t>
            </a:r>
            <a:r>
              <a:rPr lang="el-GR" i="1" dirty="0" smtClean="0"/>
              <a:t>λ:</a:t>
            </a:r>
          </a:p>
          <a:p>
            <a:pPr lvl="2"/>
            <a:r>
              <a:rPr lang="en-US" dirty="0" smtClean="0"/>
              <a:t>Click a link at random on the current page</a:t>
            </a:r>
          </a:p>
          <a:p>
            <a:pPr lvl="1"/>
            <a:r>
              <a:rPr lang="en-US" dirty="0" smtClean="0"/>
              <a:t>Start again</a:t>
            </a:r>
          </a:p>
          <a:p>
            <a:r>
              <a:rPr lang="en-US" dirty="0" smtClean="0"/>
              <a:t>PageRank of a page is the probability that the “random surfer” will be looking at that page</a:t>
            </a:r>
          </a:p>
          <a:p>
            <a:pPr lvl="1"/>
            <a:r>
              <a:rPr lang="en-US" dirty="0" smtClean="0"/>
              <a:t>links from popular pages will increase PageRank of pages they point to</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Dangling Links</a:t>
            </a:r>
            <a:endParaRPr lang="en-US" dirty="0"/>
          </a:p>
        </p:txBody>
      </p:sp>
      <p:sp>
        <p:nvSpPr>
          <p:cNvPr id="3" name="Content Placeholder 2"/>
          <p:cNvSpPr>
            <a:spLocks noGrp="1"/>
          </p:cNvSpPr>
          <p:nvPr>
            <p:ph idx="1"/>
          </p:nvPr>
        </p:nvSpPr>
        <p:spPr>
          <a:xfrm>
            <a:off x="457200" y="1600200"/>
            <a:ext cx="7543800" cy="4800600"/>
          </a:xfrm>
        </p:spPr>
        <p:txBody>
          <a:bodyPr>
            <a:normAutofit lnSpcReduction="10000"/>
          </a:bodyPr>
          <a:lstStyle/>
          <a:p>
            <a:r>
              <a:rPr lang="en-US" dirty="0" smtClean="0"/>
              <a:t>Random jump prevents getting stuck on pages that</a:t>
            </a:r>
          </a:p>
          <a:p>
            <a:pPr lvl="1"/>
            <a:r>
              <a:rPr lang="en-US" dirty="0" smtClean="0"/>
              <a:t>do not have links</a:t>
            </a:r>
          </a:p>
          <a:p>
            <a:pPr lvl="1"/>
            <a:r>
              <a:rPr lang="en-US" dirty="0" smtClean="0"/>
              <a:t>contains only links that no longer point to other pages (i.e. broken links)</a:t>
            </a:r>
          </a:p>
          <a:p>
            <a:pPr lvl="1"/>
            <a:r>
              <a:rPr lang="en-US" dirty="0" smtClean="0"/>
              <a:t>have links forming a loop</a:t>
            </a:r>
          </a:p>
          <a:p>
            <a:r>
              <a:rPr lang="en-US" dirty="0" smtClean="0"/>
              <a:t>Links that point to the first two types of pages are called </a:t>
            </a:r>
            <a:r>
              <a:rPr lang="en-US" i="1" dirty="0" smtClean="0"/>
              <a:t>dangling links</a:t>
            </a:r>
          </a:p>
          <a:p>
            <a:pPr lvl="1"/>
            <a:r>
              <a:rPr lang="en-US" dirty="0" smtClean="0"/>
              <a:t>may also be links to pages that have not yet been crawled</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PageRank</a:t>
            </a:r>
            <a:endParaRPr lang="en-US" dirty="0"/>
          </a:p>
        </p:txBody>
      </p:sp>
      <p:sp>
        <p:nvSpPr>
          <p:cNvPr id="3" name="Content Placeholder 2"/>
          <p:cNvSpPr>
            <a:spLocks noGrp="1"/>
          </p:cNvSpPr>
          <p:nvPr>
            <p:ph idx="1"/>
          </p:nvPr>
        </p:nvSpPr>
        <p:spPr>
          <a:xfrm>
            <a:off x="533400" y="3429000"/>
            <a:ext cx="8229600" cy="3200400"/>
          </a:xfrm>
        </p:spPr>
        <p:txBody>
          <a:bodyPr>
            <a:normAutofit fontScale="92500" lnSpcReduction="10000"/>
          </a:bodyPr>
          <a:lstStyle/>
          <a:p>
            <a:r>
              <a:rPr lang="en-US" dirty="0" smtClean="0"/>
              <a:t>PageRank (</a:t>
            </a:r>
            <a:r>
              <a:rPr lang="en-US" i="1" dirty="0" smtClean="0"/>
              <a:t>PR</a:t>
            </a:r>
            <a:r>
              <a:rPr lang="en-US" dirty="0" smtClean="0"/>
              <a:t>) of page C = </a:t>
            </a:r>
            <a:r>
              <a:rPr lang="en-US" i="1" dirty="0" smtClean="0"/>
              <a:t>PR</a:t>
            </a:r>
            <a:r>
              <a:rPr lang="en-US" dirty="0" smtClean="0"/>
              <a:t>(A)/2 + </a:t>
            </a:r>
            <a:r>
              <a:rPr lang="en-US" i="1" dirty="0" smtClean="0"/>
              <a:t>PR</a:t>
            </a:r>
            <a:r>
              <a:rPr lang="en-US" dirty="0" smtClean="0"/>
              <a:t>(B)/1</a:t>
            </a:r>
          </a:p>
          <a:p>
            <a:r>
              <a:rPr lang="en-US" dirty="0" smtClean="0"/>
              <a:t>More generally, </a:t>
            </a:r>
          </a:p>
          <a:p>
            <a:endParaRPr lang="en-US" dirty="0" smtClean="0"/>
          </a:p>
          <a:p>
            <a:pPr>
              <a:buNone/>
            </a:pPr>
            <a:endParaRPr lang="en-US" dirty="0" smtClean="0"/>
          </a:p>
          <a:p>
            <a:pPr lvl="1"/>
            <a:r>
              <a:rPr lang="en-US" dirty="0" smtClean="0"/>
              <a:t>where </a:t>
            </a:r>
            <a:r>
              <a:rPr lang="en-US" i="1" dirty="0" smtClean="0"/>
              <a:t>B</a:t>
            </a:r>
            <a:r>
              <a:rPr lang="en-US" i="1" baseline="-25000" dirty="0" smtClean="0"/>
              <a:t>u</a:t>
            </a:r>
            <a:r>
              <a:rPr lang="en-US" dirty="0" smtClean="0"/>
              <a:t> is the set of pages that point to </a:t>
            </a:r>
            <a:r>
              <a:rPr lang="en-US" i="1" dirty="0" smtClean="0"/>
              <a:t>u</a:t>
            </a:r>
            <a:r>
              <a:rPr lang="en-US" dirty="0" smtClean="0"/>
              <a:t>, and </a:t>
            </a:r>
            <a:r>
              <a:rPr lang="en-US" i="1" dirty="0" smtClean="0"/>
              <a:t>L</a:t>
            </a:r>
            <a:r>
              <a:rPr lang="en-US" i="1" baseline="-25000" dirty="0" smtClean="0"/>
              <a:t>v</a:t>
            </a:r>
            <a:r>
              <a:rPr lang="en-US" dirty="0" smtClean="0"/>
              <a:t> is the number of outgoing links from page </a:t>
            </a:r>
            <a:r>
              <a:rPr lang="en-US" i="1" dirty="0" smtClean="0"/>
              <a:t>v </a:t>
            </a:r>
            <a:r>
              <a:rPr lang="en-US" dirty="0" smtClean="0"/>
              <a:t>(not counting duplicate links)</a:t>
            </a:r>
          </a:p>
          <a:p>
            <a:pPr>
              <a:buNone/>
            </a:pPr>
            <a:endParaRPr lang="en-US" dirty="0"/>
          </a:p>
        </p:txBody>
      </p:sp>
      <p:pic>
        <p:nvPicPr>
          <p:cNvPr id="1026" name="Picture 2" descr="C:\Users\croft\Desktop\pagerank-pages.tif"/>
          <p:cNvPicPr>
            <a:picLocks noChangeAspect="1" noChangeArrowheads="1"/>
          </p:cNvPicPr>
          <p:nvPr/>
        </p:nvPicPr>
        <p:blipFill>
          <a:blip r:embed="rId2"/>
          <a:srcRect/>
          <a:stretch>
            <a:fillRect/>
          </a:stretch>
        </p:blipFill>
        <p:spPr bwMode="auto">
          <a:xfrm>
            <a:off x="3276600" y="1447800"/>
            <a:ext cx="2184213" cy="183731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4419600"/>
            <a:ext cx="2838450" cy="1040765"/>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Don’t know PageRank values at start</a:t>
            </a:r>
          </a:p>
          <a:p>
            <a:r>
              <a:rPr lang="en-US" dirty="0" smtClean="0"/>
              <a:t>Assume equal values (1/3 in this case), then iterate:</a:t>
            </a:r>
          </a:p>
          <a:p>
            <a:pPr lvl="1"/>
            <a:r>
              <a:rPr lang="en-US" dirty="0" smtClean="0"/>
              <a:t>first iteration: </a:t>
            </a:r>
            <a:r>
              <a:rPr lang="en-US" i="1" dirty="0" smtClean="0"/>
              <a:t>PR</a:t>
            </a:r>
            <a:r>
              <a:rPr lang="en-US" dirty="0" smtClean="0"/>
              <a:t>(C) = 0.33/2 + 0.33 = 0.5, </a:t>
            </a:r>
            <a:r>
              <a:rPr lang="en-US" i="1" dirty="0" smtClean="0"/>
              <a:t>PR</a:t>
            </a:r>
            <a:r>
              <a:rPr lang="en-US" dirty="0" smtClean="0"/>
              <a:t>(A) = 0.33, and </a:t>
            </a:r>
            <a:r>
              <a:rPr lang="en-US" i="1" dirty="0" smtClean="0"/>
              <a:t>PR</a:t>
            </a:r>
            <a:r>
              <a:rPr lang="en-US" dirty="0" smtClean="0"/>
              <a:t>(B) = 0.17</a:t>
            </a:r>
          </a:p>
          <a:p>
            <a:pPr lvl="1"/>
            <a:r>
              <a:rPr lang="en-US" dirty="0" smtClean="0"/>
              <a:t>second: </a:t>
            </a:r>
            <a:r>
              <a:rPr lang="pt-BR" i="1" dirty="0" smtClean="0"/>
              <a:t>PR</a:t>
            </a:r>
            <a:r>
              <a:rPr lang="pt-BR" dirty="0" smtClean="0"/>
              <a:t>(C) = 0.33/2 + 0.17 = 0.33, </a:t>
            </a:r>
            <a:r>
              <a:rPr lang="pt-BR" i="1" dirty="0" smtClean="0"/>
              <a:t>PR</a:t>
            </a:r>
            <a:r>
              <a:rPr lang="pt-BR" dirty="0" smtClean="0"/>
              <a:t>(A) = 0.5, </a:t>
            </a:r>
            <a:r>
              <a:rPr lang="en-US" i="1" dirty="0" smtClean="0"/>
              <a:t>PR</a:t>
            </a:r>
            <a:r>
              <a:rPr lang="en-US" dirty="0" smtClean="0"/>
              <a:t>(B) = 0.17</a:t>
            </a:r>
          </a:p>
          <a:p>
            <a:pPr lvl="1"/>
            <a:r>
              <a:rPr lang="en-US" dirty="0" smtClean="0"/>
              <a:t>third: </a:t>
            </a:r>
            <a:r>
              <a:rPr lang="en-US" i="1" dirty="0" smtClean="0"/>
              <a:t>PR</a:t>
            </a:r>
            <a:r>
              <a:rPr lang="en-US" dirty="0" smtClean="0"/>
              <a:t>(C) = 0.42, </a:t>
            </a:r>
            <a:r>
              <a:rPr lang="en-US" i="1" dirty="0" smtClean="0"/>
              <a:t>PR</a:t>
            </a:r>
            <a:r>
              <a:rPr lang="en-US" dirty="0" smtClean="0"/>
              <a:t>(A) = 0.33, </a:t>
            </a:r>
            <a:r>
              <a:rPr lang="en-US" i="1" dirty="0" smtClean="0"/>
              <a:t>PR</a:t>
            </a:r>
            <a:r>
              <a:rPr lang="en-US" dirty="0" smtClean="0"/>
              <a:t>(B) = 0.25</a:t>
            </a:r>
          </a:p>
          <a:p>
            <a:r>
              <a:rPr lang="en-US" dirty="0" smtClean="0"/>
              <a:t>Converges to </a:t>
            </a:r>
            <a:r>
              <a:rPr lang="en-US" i="1" dirty="0" smtClean="0"/>
              <a:t>PR</a:t>
            </a:r>
            <a:r>
              <a:rPr lang="en-US" dirty="0" smtClean="0"/>
              <a:t>(C) = 0.4, </a:t>
            </a:r>
            <a:r>
              <a:rPr lang="en-US" i="1" dirty="0" smtClean="0"/>
              <a:t>PR</a:t>
            </a:r>
            <a:r>
              <a:rPr lang="en-US" dirty="0" smtClean="0"/>
              <a:t>(A) = 0.4, and </a:t>
            </a:r>
            <a:r>
              <a:rPr lang="en-US" i="1" dirty="0" smtClean="0"/>
              <a:t>PR</a:t>
            </a:r>
            <a:r>
              <a:rPr lang="en-US" dirty="0" smtClean="0"/>
              <a:t>(B) = 0.2</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Taking random page jump into account, 1/3 chance of going to any page when </a:t>
            </a:r>
            <a:r>
              <a:rPr lang="en-US" i="1" dirty="0" smtClean="0"/>
              <a:t>r &lt; </a:t>
            </a:r>
            <a:r>
              <a:rPr lang="el-GR" i="1" dirty="0" smtClean="0"/>
              <a:t>λ</a:t>
            </a:r>
            <a:endParaRPr lang="en-US" i="1" dirty="0" smtClean="0"/>
          </a:p>
          <a:p>
            <a:r>
              <a:rPr lang="en-US" i="1" dirty="0" smtClean="0"/>
              <a:t>PR</a:t>
            </a:r>
            <a:r>
              <a:rPr lang="en-US" dirty="0" smtClean="0"/>
              <a:t>(C) = </a:t>
            </a:r>
            <a:r>
              <a:rPr lang="el-GR" dirty="0" smtClean="0"/>
              <a:t>λ</a:t>
            </a:r>
            <a:r>
              <a:rPr lang="en-US" dirty="0" smtClean="0"/>
              <a:t>/3 </a:t>
            </a:r>
            <a:r>
              <a:rPr lang="el-GR" dirty="0" smtClean="0"/>
              <a:t>+ (1 − λ) · (</a:t>
            </a:r>
            <a:r>
              <a:rPr lang="en-US" i="1" dirty="0" smtClean="0"/>
              <a:t>PR</a:t>
            </a:r>
            <a:r>
              <a:rPr lang="en-US" dirty="0" smtClean="0"/>
              <a:t>(A)/2 + </a:t>
            </a:r>
            <a:r>
              <a:rPr lang="en-US" i="1" dirty="0" smtClean="0"/>
              <a:t>PR</a:t>
            </a:r>
            <a:r>
              <a:rPr lang="en-US" dirty="0" smtClean="0"/>
              <a:t>(B)/1)</a:t>
            </a:r>
          </a:p>
          <a:p>
            <a:r>
              <a:rPr lang="en-US" dirty="0" smtClean="0"/>
              <a:t>More generally,</a:t>
            </a:r>
          </a:p>
          <a:p>
            <a:endParaRPr lang="en-US" dirty="0" smtClean="0"/>
          </a:p>
          <a:p>
            <a:pPr lvl="1">
              <a:buNone/>
            </a:pPr>
            <a:endParaRPr lang="en-US" dirty="0" smtClean="0"/>
          </a:p>
          <a:p>
            <a:pPr lvl="1"/>
            <a:endParaRPr lang="en-US" dirty="0" smtClean="0"/>
          </a:p>
          <a:p>
            <a:pPr lvl="1"/>
            <a:r>
              <a:rPr lang="en-US" dirty="0" smtClean="0"/>
              <a:t>where </a:t>
            </a:r>
            <a:r>
              <a:rPr lang="en-US" i="1" dirty="0" smtClean="0"/>
              <a:t>N</a:t>
            </a:r>
            <a:r>
              <a:rPr lang="en-US" dirty="0" smtClean="0"/>
              <a:t> is the number of pages, </a:t>
            </a:r>
            <a:r>
              <a:rPr lang="el-GR" dirty="0" smtClean="0"/>
              <a:t>λ</a:t>
            </a:r>
            <a:r>
              <a:rPr lang="en-US" dirty="0" smtClean="0"/>
              <a:t> typically 0.15</a:t>
            </a:r>
          </a:p>
          <a:p>
            <a:endParaRPr lang="el-GR"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4038600"/>
            <a:ext cx="5076825" cy="1152525"/>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_tmp.png"/>
          <p:cNvPicPr>
            <a:picLocks noChangeAspect="1"/>
          </p:cNvPicPr>
          <p:nvPr>
            <p:custDataLst>
              <p:tags r:id="rId1"/>
            </p:custDataLst>
          </p:nvPr>
        </p:nvPicPr>
        <p:blipFill>
          <a:blip r:embed="rId3"/>
          <a:stretch>
            <a:fillRect/>
          </a:stretch>
        </p:blipFill>
        <p:spPr bwMode="auto">
          <a:xfrm>
            <a:off x="1295218" y="457200"/>
            <a:ext cx="6705781" cy="6021043"/>
          </a:xfrm>
          <a:prstGeom prst="rect">
            <a:avLst/>
          </a:prstGeom>
          <a:noFill/>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600200"/>
            <a:ext cx="8229600" cy="4953000"/>
          </a:xfrm>
        </p:spPr>
        <p:txBody>
          <a:bodyPr>
            <a:normAutofit/>
          </a:bodyPr>
          <a:lstStyle/>
          <a:p>
            <a:pPr>
              <a:lnSpc>
                <a:spcPct val="80000"/>
              </a:lnSpc>
              <a:spcAft>
                <a:spcPts val="600"/>
              </a:spcAft>
            </a:pPr>
            <a:r>
              <a:rPr lang="en-US" sz="2200" smtClean="0"/>
              <a:t>Preliminaries:</a:t>
            </a:r>
          </a:p>
          <a:p>
            <a:pPr lvl="1">
              <a:lnSpc>
                <a:spcPct val="80000"/>
              </a:lnSpc>
              <a:spcAft>
                <a:spcPts val="600"/>
              </a:spcAft>
            </a:pPr>
            <a:r>
              <a:rPr lang="en-US" sz="2000" smtClean="0"/>
              <a:t>1) Extract links from the source text. You'll also want to extract the URL from each document in a separate file.  Now you have all the links (source-destination pairs) and all the source documents</a:t>
            </a:r>
          </a:p>
          <a:p>
            <a:pPr lvl="1">
              <a:lnSpc>
                <a:spcPct val="80000"/>
              </a:lnSpc>
              <a:spcAft>
                <a:spcPts val="600"/>
              </a:spcAft>
            </a:pPr>
            <a:r>
              <a:rPr lang="en-US" sz="2000" smtClean="0"/>
              <a:t>2) Remove all links from the list that do not connect two documents in the corpus.  The easiest way to do this is to sort all links by destination, then compare that against the corpus URLs list (also sorted)</a:t>
            </a:r>
          </a:p>
          <a:p>
            <a:pPr lvl="1">
              <a:lnSpc>
                <a:spcPct val="80000"/>
              </a:lnSpc>
              <a:spcAft>
                <a:spcPts val="600"/>
              </a:spcAft>
            </a:pPr>
            <a:r>
              <a:rPr lang="en-US" sz="2000" smtClean="0"/>
              <a:t>3) Create a new file I that contains a (url, pagerank) pair for each URL in the corpus.  The initial PageRank value is 1/#D (#D = number of urls)</a:t>
            </a:r>
          </a:p>
          <a:p>
            <a:pPr>
              <a:lnSpc>
                <a:spcPct val="80000"/>
              </a:lnSpc>
              <a:spcAft>
                <a:spcPts val="600"/>
              </a:spcAft>
            </a:pPr>
            <a:r>
              <a:rPr lang="en-US" sz="2200" smtClean="0"/>
              <a:t>At this point there are two interesting files:</a:t>
            </a:r>
          </a:p>
          <a:p>
            <a:pPr lvl="1">
              <a:lnSpc>
                <a:spcPct val="80000"/>
              </a:lnSpc>
              <a:spcAft>
                <a:spcPts val="600"/>
              </a:spcAft>
            </a:pPr>
            <a:r>
              <a:rPr lang="en-US" sz="2000" smtClean="0"/>
              <a:t>  [L] links (trimmed to contain only corpus links, sorted by source URL)</a:t>
            </a:r>
          </a:p>
          <a:p>
            <a:pPr lvl="1">
              <a:lnSpc>
                <a:spcPct val="80000"/>
              </a:lnSpc>
              <a:spcAft>
                <a:spcPts val="600"/>
              </a:spcAft>
            </a:pPr>
            <a:r>
              <a:rPr lang="en-US" sz="2000" smtClean="0"/>
              <a:t>  [I] URL/PageRank pairs, initialized to a constant</a:t>
            </a:r>
          </a:p>
          <a:p>
            <a:pPr>
              <a:lnSpc>
                <a:spcPct val="80000"/>
              </a:lnSpc>
            </a:pPr>
            <a:endParaRPr lang="en-US" sz="2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Collection (AP89) Statistics</a:t>
            </a:r>
            <a:endParaRPr lang="en-US" dirty="0"/>
          </a:p>
        </p:txBody>
      </p:sp>
      <p:sp>
        <p:nvSpPr>
          <p:cNvPr id="5" name="Rectangle 4"/>
          <p:cNvSpPr/>
          <p:nvPr/>
        </p:nvSpPr>
        <p:spPr>
          <a:xfrm>
            <a:off x="1828800" y="1905000"/>
            <a:ext cx="4572000" cy="1631216"/>
          </a:xfrm>
          <a:prstGeom prst="rect">
            <a:avLst/>
          </a:prstGeom>
        </p:spPr>
        <p:txBody>
          <a:bodyPr>
            <a:spAutoFit/>
          </a:bodyPr>
          <a:lstStyle/>
          <a:p>
            <a:r>
              <a:rPr lang="en-US" sz="2000" dirty="0" smtClean="0"/>
              <a:t>Total documents 		             84,678</a:t>
            </a:r>
          </a:p>
          <a:p>
            <a:r>
              <a:rPr lang="en-US" sz="2000" dirty="0" smtClean="0"/>
              <a:t>Total word occurrences 	     39,749,179</a:t>
            </a:r>
          </a:p>
          <a:p>
            <a:r>
              <a:rPr lang="en-US" sz="2000" dirty="0" smtClean="0"/>
              <a:t>Vocabulary size 		          198,763</a:t>
            </a:r>
          </a:p>
          <a:p>
            <a:r>
              <a:rPr lang="en-US" sz="2000" dirty="0" smtClean="0"/>
              <a:t>Words occurring </a:t>
            </a:r>
            <a:r>
              <a:rPr lang="en-US" sz="2000" i="1" dirty="0" smtClean="0"/>
              <a:t>&gt; </a:t>
            </a:r>
            <a:r>
              <a:rPr lang="en-US" sz="2000" dirty="0" smtClean="0"/>
              <a:t>1000 times         4,169</a:t>
            </a:r>
          </a:p>
          <a:p>
            <a:r>
              <a:rPr lang="en-US" sz="2000" dirty="0" smtClean="0"/>
              <a:t>Words occurring once 	             70,064</a:t>
            </a:r>
            <a:endParaRPr lang="en-US" sz="2000" dirty="0"/>
          </a:p>
        </p:txBody>
      </p:sp>
      <p:sp>
        <p:nvSpPr>
          <p:cNvPr id="8" name="Rectangle 7"/>
          <p:cNvSpPr/>
          <p:nvPr/>
        </p:nvSpPr>
        <p:spPr>
          <a:xfrm>
            <a:off x="1676400" y="4114800"/>
            <a:ext cx="6705600" cy="1631216"/>
          </a:xfrm>
          <a:prstGeom prst="rect">
            <a:avLst/>
          </a:prstGeom>
        </p:spPr>
        <p:txBody>
          <a:bodyPr wrap="square">
            <a:spAutoFit/>
          </a:bodyPr>
          <a:lstStyle/>
          <a:p>
            <a:r>
              <a:rPr lang="pt-BR" sz="2000" i="1" dirty="0" smtClean="0"/>
              <a:t>Word 	      Freq.           r              Pr(%) 	r.Pr</a:t>
            </a:r>
          </a:p>
          <a:p>
            <a:r>
              <a:rPr lang="en-US" sz="2000" dirty="0" smtClean="0"/>
              <a:t>assistant     5,095 	      1,021         .013             	0.13</a:t>
            </a:r>
          </a:p>
          <a:p>
            <a:r>
              <a:rPr lang="en-US" sz="2000" dirty="0" smtClean="0"/>
              <a:t>sewers 	       100  	    17,110    2.56 × 10−4     	0.04</a:t>
            </a:r>
          </a:p>
          <a:p>
            <a:r>
              <a:rPr lang="en-US" sz="2000" dirty="0" smtClean="0"/>
              <a:t>toothbrush    10 	    51,555    2.56 × 10−5     	0.01</a:t>
            </a:r>
          </a:p>
          <a:p>
            <a:r>
              <a:rPr lang="pl-PL" sz="2000" dirty="0" smtClean="0"/>
              <a:t>hazmat </a:t>
            </a:r>
            <a:r>
              <a:rPr lang="en-US" sz="2000" dirty="0" smtClean="0"/>
              <a:t>	          </a:t>
            </a:r>
            <a:r>
              <a:rPr lang="pl-PL" sz="2000" dirty="0" smtClean="0"/>
              <a:t>1 </a:t>
            </a:r>
            <a:r>
              <a:rPr lang="en-US" sz="2000" dirty="0" smtClean="0"/>
              <a:t>	  </a:t>
            </a:r>
            <a:r>
              <a:rPr lang="pl-PL" sz="2000" dirty="0" smtClean="0"/>
              <a:t>166,945 </a:t>
            </a:r>
            <a:r>
              <a:rPr lang="en-US" sz="2000" dirty="0" smtClean="0"/>
              <a:t>   </a:t>
            </a:r>
            <a:r>
              <a:rPr lang="pl-PL" sz="2000" dirty="0" smtClean="0"/>
              <a:t>2.56 × 10−6 </a:t>
            </a:r>
            <a:r>
              <a:rPr lang="en-US" sz="2000" dirty="0" smtClean="0"/>
              <a:t>    	</a:t>
            </a:r>
            <a:r>
              <a:rPr lang="pl-PL" sz="2000" dirty="0" smtClean="0"/>
              <a:t>0.04</a:t>
            </a:r>
            <a:endParaRPr lang="en-US"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457200" y="1600200"/>
            <a:ext cx="8229600" cy="4953000"/>
          </a:xfrm>
          <a:prstGeom prst="rect">
            <a:avLst/>
          </a:prstGeom>
          <a:noFill/>
          <a:ln w="9525">
            <a:noFill/>
            <a:miter lim="800000"/>
            <a:headEnd/>
            <a:tailEnd/>
          </a:ln>
        </p:spPr>
        <p:txBody>
          <a:bodyPr/>
          <a:lstStyle/>
          <a:p>
            <a:pPr marL="342900" indent="-342900">
              <a:lnSpc>
                <a:spcPct val="80000"/>
              </a:lnSpc>
              <a:spcBef>
                <a:spcPct val="20000"/>
              </a:spcBef>
              <a:spcAft>
                <a:spcPts val="600"/>
              </a:spcAft>
              <a:buFont typeface="Arial" charset="0"/>
              <a:buChar char="•"/>
            </a:pPr>
            <a:r>
              <a:rPr lang="en-US" sz="2200">
                <a:latin typeface="Calibri" pitchFamily="-64" charset="0"/>
              </a:rPr>
              <a:t>Preliminaries - Link Extraction from .corpus file using  Galago</a:t>
            </a:r>
          </a:p>
          <a:p>
            <a:pPr marL="742950" lvl="1" indent="-285750">
              <a:lnSpc>
                <a:spcPct val="80000"/>
              </a:lnSpc>
              <a:spcBef>
                <a:spcPct val="20000"/>
              </a:spcBef>
              <a:spcAft>
                <a:spcPts val="600"/>
              </a:spcAft>
              <a:buFont typeface="Arial" charset="0"/>
              <a:buNone/>
            </a:pPr>
            <a:r>
              <a:rPr lang="en-US">
                <a:latin typeface="Calibri" pitchFamily="-64" charset="0"/>
              </a:rPr>
              <a:t>	DocumentSplit -&gt; IndexReaderSplitParser -&gt; TagTokenizer</a:t>
            </a:r>
          </a:p>
          <a:p>
            <a:pPr marL="742950" lvl="1" indent="-285750">
              <a:lnSpc>
                <a:spcPct val="80000"/>
              </a:lnSpc>
              <a:spcBef>
                <a:spcPct val="20000"/>
              </a:spcBef>
              <a:spcAft>
                <a:spcPts val="600"/>
              </a:spcAft>
              <a:buFont typeface="Arial" charset="0"/>
              <a:buNone/>
            </a:pPr>
            <a:r>
              <a:rPr lang="en-US">
                <a:latin typeface="Calibri" pitchFamily="-64" charset="0"/>
              </a:rPr>
              <a:t>	split = new DocumentSplit ( filename, filetype, new byte[0], new byte[0] ) </a:t>
            </a:r>
          </a:p>
          <a:p>
            <a:pPr marL="742950" lvl="1" indent="-285750">
              <a:lnSpc>
                <a:spcPct val="80000"/>
              </a:lnSpc>
              <a:spcBef>
                <a:spcPct val="20000"/>
              </a:spcBef>
              <a:spcAft>
                <a:spcPts val="600"/>
              </a:spcAft>
              <a:buFont typeface="Arial" charset="0"/>
              <a:buNone/>
            </a:pPr>
            <a:r>
              <a:rPr lang="en-US">
                <a:latin typeface="Calibri" pitchFamily="-64" charset="0"/>
              </a:rPr>
              <a:t>	index = new IndexReaderSplitParser ( split )</a:t>
            </a:r>
          </a:p>
          <a:p>
            <a:pPr marL="742950" lvl="1" indent="-285750">
              <a:lnSpc>
                <a:spcPct val="80000"/>
              </a:lnSpc>
              <a:spcBef>
                <a:spcPct val="20000"/>
              </a:spcBef>
              <a:spcAft>
                <a:spcPts val="600"/>
              </a:spcAft>
              <a:buFont typeface="Arial" charset="0"/>
              <a:buNone/>
            </a:pPr>
            <a:r>
              <a:rPr lang="en-US">
                <a:latin typeface="Calibri" pitchFamily="-64" charset="0"/>
              </a:rPr>
              <a:t>	tokenizer = new.TagTokenizer ( ) </a:t>
            </a:r>
          </a:p>
          <a:p>
            <a:pPr marL="742950" lvl="1" indent="-285750">
              <a:lnSpc>
                <a:spcPct val="80000"/>
              </a:lnSpc>
              <a:spcBef>
                <a:spcPct val="20000"/>
              </a:spcBef>
              <a:spcAft>
                <a:spcPts val="600"/>
              </a:spcAft>
              <a:buFont typeface="Arial" charset="0"/>
              <a:buNone/>
            </a:pPr>
            <a:r>
              <a:rPr lang="en-US">
                <a:latin typeface="Calibri" pitchFamily="-64" charset="0"/>
              </a:rPr>
              <a:t>	tokenizer.setProcessor ( NullProcessor ( Document.class ) )</a:t>
            </a:r>
          </a:p>
          <a:p>
            <a:pPr marL="742950" lvl="1" indent="-285750">
              <a:lnSpc>
                <a:spcPct val="80000"/>
              </a:lnSpc>
              <a:spcBef>
                <a:spcPct val="20000"/>
              </a:spcBef>
              <a:spcAft>
                <a:spcPts val="600"/>
              </a:spcAft>
              <a:buFont typeface="Arial" charset="0"/>
              <a:buNone/>
            </a:pPr>
            <a:r>
              <a:rPr lang="en-US">
                <a:latin typeface="Calibri" pitchFamily="-64" charset="0"/>
              </a:rPr>
              <a:t>	doc = index.nextDocument ( ) </a:t>
            </a:r>
          </a:p>
          <a:p>
            <a:pPr marL="742950" lvl="1" indent="-285750">
              <a:lnSpc>
                <a:spcPct val="80000"/>
              </a:lnSpc>
              <a:spcBef>
                <a:spcPct val="20000"/>
              </a:spcBef>
              <a:spcAft>
                <a:spcPts val="600"/>
              </a:spcAft>
              <a:buFont typeface="Arial" charset="0"/>
              <a:buNone/>
            </a:pPr>
            <a:r>
              <a:rPr lang="en-US">
                <a:latin typeface="Calibri" pitchFamily="-64" charset="0"/>
              </a:rPr>
              <a:t>	tokenizer.process ( doc )</a:t>
            </a:r>
          </a:p>
          <a:p>
            <a:pPr marL="742950" lvl="1" indent="-285750">
              <a:lnSpc>
                <a:spcPct val="80000"/>
              </a:lnSpc>
              <a:spcBef>
                <a:spcPct val="20000"/>
              </a:spcBef>
              <a:spcAft>
                <a:spcPts val="600"/>
              </a:spcAft>
              <a:buFont typeface="Arial" charset="0"/>
              <a:buChar char="–"/>
            </a:pPr>
            <a:r>
              <a:rPr lang="en-US" sz="2000">
                <a:latin typeface="Calibri" pitchFamily="-64" charset="0"/>
              </a:rPr>
              <a:t>doc.identifier contains the file’s name</a:t>
            </a:r>
          </a:p>
          <a:p>
            <a:pPr marL="742950" lvl="1" indent="-285750">
              <a:lnSpc>
                <a:spcPct val="80000"/>
              </a:lnSpc>
              <a:spcBef>
                <a:spcPct val="20000"/>
              </a:spcBef>
              <a:spcAft>
                <a:spcPts val="600"/>
              </a:spcAft>
              <a:buFont typeface="Arial" charset="0"/>
              <a:buChar char="–"/>
            </a:pPr>
            <a:r>
              <a:rPr lang="en-US" sz="2000">
                <a:latin typeface="Calibri" pitchFamily="-64" charset="0"/>
              </a:rPr>
              <a:t>doc.tags now contains all tags</a:t>
            </a:r>
          </a:p>
          <a:p>
            <a:pPr marL="742950" lvl="1" indent="-285750">
              <a:lnSpc>
                <a:spcPct val="80000"/>
              </a:lnSpc>
              <a:spcBef>
                <a:spcPct val="20000"/>
              </a:spcBef>
              <a:spcAft>
                <a:spcPts val="600"/>
              </a:spcAft>
              <a:buFont typeface="Arial" charset="0"/>
              <a:buChar char="–"/>
            </a:pPr>
            <a:r>
              <a:rPr lang="en-US" sz="2000">
                <a:latin typeface="Calibri" pitchFamily="-64" charset="0"/>
              </a:rPr>
              <a:t>Links can be extracted by finding all tags with name “a”</a:t>
            </a:r>
          </a:p>
          <a:p>
            <a:pPr marL="742950" lvl="1" indent="-285750">
              <a:lnSpc>
                <a:spcPct val="80000"/>
              </a:lnSpc>
              <a:spcBef>
                <a:spcPct val="20000"/>
              </a:spcBef>
              <a:spcAft>
                <a:spcPts val="600"/>
              </a:spcAft>
              <a:buFont typeface="Arial" charset="0"/>
              <a:buChar char="–"/>
            </a:pPr>
            <a:r>
              <a:rPr lang="en-US" sz="2000">
                <a:latin typeface="Calibri" pitchFamily="-64" charset="0"/>
              </a:rPr>
              <a:t>Links should be processed so that they can be compared with some file name in the corpus</a:t>
            </a:r>
          </a:p>
        </p:txBody>
      </p:sp>
      <p:sp>
        <p:nvSpPr>
          <p:cNvPr id="17415" name="Rectangle 7"/>
          <p:cNvSpPr>
            <a:spLocks noGrp="1"/>
          </p:cNvSpPr>
          <p:nvPr>
            <p:ph type="title"/>
          </p:nvPr>
        </p:nvSpPr>
        <p:spPr/>
        <p:txBody>
          <a:bodyPr/>
          <a:lstStyle/>
          <a:p>
            <a:r>
              <a:rPr lang="en-US" smtClean="0"/>
              <a:t>A PageRank Implementation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524000"/>
            <a:ext cx="8229600" cy="4953000"/>
          </a:xfrm>
        </p:spPr>
        <p:txBody>
          <a:bodyPr>
            <a:normAutofit lnSpcReduction="10000"/>
          </a:bodyPr>
          <a:lstStyle/>
          <a:p>
            <a:pPr>
              <a:lnSpc>
                <a:spcPct val="80000"/>
              </a:lnSpc>
              <a:buFont typeface="Arial" charset="0"/>
              <a:buNone/>
            </a:pPr>
            <a:r>
              <a:rPr lang="en-US" sz="2200" smtClean="0"/>
              <a:t>Iteration: </a:t>
            </a:r>
          </a:p>
          <a:p>
            <a:pPr>
              <a:lnSpc>
                <a:spcPct val="80000"/>
              </a:lnSpc>
            </a:pPr>
            <a:r>
              <a:rPr lang="en-US" sz="2200" smtClean="0"/>
              <a:t>Steps:</a:t>
            </a:r>
          </a:p>
          <a:p>
            <a:pPr marL="971550" lvl="1" indent="-514350">
              <a:lnSpc>
                <a:spcPct val="80000"/>
              </a:lnSpc>
              <a:buFont typeface="Calibri" pitchFamily="-64" charset="0"/>
              <a:buAutoNum type="arabicPeriod"/>
            </a:pPr>
            <a:r>
              <a:rPr lang="en-US" sz="2000" smtClean="0"/>
              <a:t>Make a new output file, R.</a:t>
            </a:r>
          </a:p>
          <a:p>
            <a:pPr marL="971550" lvl="1" indent="-514350">
              <a:lnSpc>
                <a:spcPct val="80000"/>
              </a:lnSpc>
              <a:buFont typeface="Calibri" pitchFamily="-64" charset="0"/>
              <a:buAutoNum type="arabicPeriod"/>
            </a:pPr>
            <a:r>
              <a:rPr lang="en-US" sz="2000" smtClean="0"/>
              <a:t>Read L and I in parallel (since they're all sorted by URL).</a:t>
            </a:r>
          </a:p>
          <a:p>
            <a:pPr marL="971550" lvl="1" indent="-514350">
              <a:lnSpc>
                <a:spcPct val="80000"/>
              </a:lnSpc>
              <a:buFont typeface="Calibri" pitchFamily="-64" charset="0"/>
              <a:buAutoNum type="arabicPeriod"/>
            </a:pPr>
            <a:r>
              <a:rPr lang="en-US" sz="2000" smtClean="0"/>
              <a:t>For each unique source URL, determine whether it has any outgoing links:</a:t>
            </a:r>
          </a:p>
          <a:p>
            <a:pPr marL="971550" lvl="1" indent="-514350">
              <a:lnSpc>
                <a:spcPct val="80000"/>
              </a:lnSpc>
              <a:buFont typeface="Calibri" pitchFamily="-64" charset="0"/>
              <a:buAutoNum type="arabicPeriod"/>
            </a:pPr>
            <a:r>
              <a:rPr lang="en-US" sz="2000" smtClean="0"/>
              <a:t>If not, add its current PageRank value to the sum: T (terminals).</a:t>
            </a:r>
          </a:p>
          <a:p>
            <a:pPr marL="971550" lvl="1" indent="-514350">
              <a:lnSpc>
                <a:spcPct val="80000"/>
              </a:lnSpc>
              <a:buFont typeface="Calibri" pitchFamily="-64" charset="0"/>
              <a:buAutoNum type="arabicPeriod"/>
            </a:pPr>
            <a:r>
              <a:rPr lang="en-US" sz="2000" smtClean="0"/>
              <a:t>If it does have outgoing links, write (source_url, dest_url, I</a:t>
            </a:r>
            <a:r>
              <a:rPr lang="en-US" sz="1800" smtClean="0"/>
              <a:t>p</a:t>
            </a:r>
            <a:r>
              <a:rPr lang="en-US" sz="2000" smtClean="0"/>
              <a:t>/|Q|), where I</a:t>
            </a:r>
            <a:r>
              <a:rPr lang="en-US" sz="1800" smtClean="0"/>
              <a:t>p</a:t>
            </a:r>
            <a:r>
              <a:rPr lang="en-US" sz="2000" smtClean="0"/>
              <a:t> is the current PageRank value, |Q| is the number of outgoing links, and dest_url is a link destination.  </a:t>
            </a:r>
            <a:br>
              <a:rPr lang="en-US" sz="2000" smtClean="0"/>
            </a:br>
            <a:r>
              <a:rPr lang="en-US" sz="2000" smtClean="0"/>
              <a:t>Do this for all outgoing links.  Write this to R.</a:t>
            </a:r>
          </a:p>
          <a:p>
            <a:pPr marL="971550" lvl="1" indent="-514350">
              <a:lnSpc>
                <a:spcPct val="80000"/>
              </a:lnSpc>
              <a:buFont typeface="Calibri" pitchFamily="-64" charset="0"/>
              <a:buAutoNum type="arabicPeriod"/>
            </a:pPr>
            <a:r>
              <a:rPr lang="en-US" sz="2000" smtClean="0"/>
              <a:t>Sort R by destination URL.</a:t>
            </a:r>
          </a:p>
          <a:p>
            <a:pPr marL="971550" lvl="1" indent="-514350">
              <a:lnSpc>
                <a:spcPct val="80000"/>
              </a:lnSpc>
              <a:buFont typeface="Calibri" pitchFamily="-64" charset="0"/>
              <a:buAutoNum type="arabicPeriod"/>
            </a:pPr>
            <a:r>
              <a:rPr lang="en-US" sz="2000" smtClean="0"/>
              <a:t>Scan R and I at the same time.  The new value of R</a:t>
            </a:r>
            <a:r>
              <a:rPr lang="en-US" sz="1800" smtClean="0"/>
              <a:t>p</a:t>
            </a:r>
            <a:r>
              <a:rPr lang="en-US" sz="2000" smtClean="0"/>
              <a:t> is:   </a:t>
            </a:r>
            <a:br>
              <a:rPr lang="en-US" sz="2000" smtClean="0"/>
            </a:br>
            <a:r>
              <a:rPr lang="en-US" sz="2000" smtClean="0"/>
              <a:t>(1 - lambda) / #D (a fraction of the sum of all pages)</a:t>
            </a:r>
            <a:br>
              <a:rPr lang="en-US" sz="2000" smtClean="0"/>
            </a:br>
            <a:r>
              <a:rPr lang="en-US" sz="2000" smtClean="0"/>
              <a:t>plus: lambda * sum(T) / #D (the total effect from terminal pages), plus: lambda * all incoming mass from step 5. ()</a:t>
            </a:r>
          </a:p>
          <a:p>
            <a:pPr marL="971550" lvl="1" indent="-514350">
              <a:lnSpc>
                <a:spcPct val="80000"/>
              </a:lnSpc>
              <a:buFont typeface="Calibri" pitchFamily="-64" charset="0"/>
              <a:buAutoNum type="arabicPeriod"/>
            </a:pPr>
            <a:r>
              <a:rPr lang="en-US" sz="2000" smtClean="0"/>
              <a:t>Check for convergence</a:t>
            </a:r>
          </a:p>
          <a:p>
            <a:pPr marL="971550" lvl="1" indent="-514350">
              <a:lnSpc>
                <a:spcPct val="80000"/>
              </a:lnSpc>
              <a:buFont typeface="Calibri" pitchFamily="-64" charset="0"/>
              <a:buAutoNum type="arabicPeriod"/>
            </a:pPr>
            <a:r>
              <a:rPr lang="en-US" sz="2000" smtClean="0"/>
              <a:t>Write new R</a:t>
            </a:r>
            <a:r>
              <a:rPr lang="en-US" sz="1800" smtClean="0"/>
              <a:t>p</a:t>
            </a:r>
            <a:r>
              <a:rPr lang="en-US" sz="2000" smtClean="0"/>
              <a:t> values to a new I file.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p:txBody>
          <a:bodyPr>
            <a:normAutofit/>
          </a:bodyPr>
          <a:lstStyle/>
          <a:p>
            <a:pPr>
              <a:lnSpc>
                <a:spcPct val="90000"/>
              </a:lnSpc>
            </a:pPr>
            <a:r>
              <a:rPr lang="en-US" sz="2400" smtClean="0"/>
              <a:t>Convergence check</a:t>
            </a:r>
          </a:p>
          <a:p>
            <a:pPr lvl="1">
              <a:lnSpc>
                <a:spcPct val="90000"/>
              </a:lnSpc>
            </a:pPr>
            <a:r>
              <a:rPr lang="en-US" sz="2000" smtClean="0"/>
              <a:t>Stopping criteria for this types of PR algorithm typically is of the form ||new - old|| &lt; tau where new and old are the new and old PageRank vectors, respectively. </a:t>
            </a:r>
          </a:p>
          <a:p>
            <a:pPr lvl="1">
              <a:lnSpc>
                <a:spcPct val="90000"/>
              </a:lnSpc>
            </a:pPr>
            <a:r>
              <a:rPr lang="en-US" sz="2000" smtClean="0"/>
              <a:t>Tau is set depending on how much precision you need. Reasonable values include 0.1 or 0.01. If you want  really fast, but inaccurate convergence, then you can use something like tau=1. </a:t>
            </a:r>
          </a:p>
          <a:p>
            <a:pPr lvl="1">
              <a:lnSpc>
                <a:spcPct val="90000"/>
              </a:lnSpc>
            </a:pPr>
            <a:r>
              <a:rPr lang="en-US" sz="2000" smtClean="0"/>
              <a:t>The setting of tau also depends on N (= number of documents in the collection), since ||new-old|| (for a fixed numerical precision) increases as N increases, so you can alternatively formulate your convergence criteria as ||new – old|| / N &lt; tau. </a:t>
            </a:r>
          </a:p>
          <a:p>
            <a:pPr lvl="1">
              <a:lnSpc>
                <a:spcPct val="90000"/>
              </a:lnSpc>
            </a:pPr>
            <a:r>
              <a:rPr lang="en-US" sz="2000" smtClean="0"/>
              <a:t>Either the L1 or L2 norm can be used.</a:t>
            </a:r>
            <a:r>
              <a:rPr lang="en-US" sz="2400" smtClean="0"/>
              <a:t/>
            </a:r>
            <a:br>
              <a:rPr lang="en-US" sz="2400" smtClean="0"/>
            </a:br>
            <a:r>
              <a:rPr lang="en-US" sz="2400" smtClean="0"/>
              <a:t/>
            </a:r>
            <a:br>
              <a:rPr lang="en-US" sz="2400" smtClean="0"/>
            </a:br>
            <a:endParaRPr lang="en-US" sz="24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Quality</a:t>
            </a:r>
            <a:endParaRPr lang="en-US" dirty="0"/>
          </a:p>
        </p:txBody>
      </p:sp>
      <p:sp>
        <p:nvSpPr>
          <p:cNvPr id="3" name="Content Placeholder 2"/>
          <p:cNvSpPr>
            <a:spLocks noGrp="1"/>
          </p:cNvSpPr>
          <p:nvPr>
            <p:ph idx="1"/>
          </p:nvPr>
        </p:nvSpPr>
        <p:spPr/>
        <p:txBody>
          <a:bodyPr/>
          <a:lstStyle/>
          <a:p>
            <a:r>
              <a:rPr lang="en-US" dirty="0" smtClean="0"/>
              <a:t>Link quality is affected by spam and other factors</a:t>
            </a:r>
          </a:p>
          <a:p>
            <a:pPr lvl="1"/>
            <a:r>
              <a:rPr lang="en-US" dirty="0" smtClean="0"/>
              <a:t>e.g., </a:t>
            </a:r>
            <a:r>
              <a:rPr lang="en-US" i="1" dirty="0" smtClean="0"/>
              <a:t>link farms </a:t>
            </a:r>
            <a:r>
              <a:rPr lang="en-US" dirty="0" smtClean="0"/>
              <a:t>to increase PageRank</a:t>
            </a:r>
            <a:endParaRPr lang="en-US" i="1" dirty="0" smtClean="0"/>
          </a:p>
          <a:p>
            <a:pPr lvl="1"/>
            <a:r>
              <a:rPr lang="en-US" i="1" dirty="0" smtClean="0"/>
              <a:t>trackback links </a:t>
            </a:r>
            <a:r>
              <a:rPr lang="en-US" dirty="0" smtClean="0"/>
              <a:t>in blogs can create loops</a:t>
            </a:r>
          </a:p>
          <a:p>
            <a:pPr lvl="1"/>
            <a:r>
              <a:rPr lang="en-US" dirty="0" smtClean="0"/>
              <a:t>links from comments section of popular blogs</a:t>
            </a:r>
          </a:p>
          <a:p>
            <a:pPr lvl="2"/>
            <a:r>
              <a:rPr lang="en-US" dirty="0" smtClean="0"/>
              <a:t>Blog services modify comment links to contain </a:t>
            </a:r>
            <a:r>
              <a:rPr lang="en-US" dirty="0" err="1" smtClean="0">
                <a:latin typeface="Consolas" pitchFamily="49" charset="0"/>
                <a:cs typeface="Courier New" pitchFamily="49" charset="0"/>
              </a:rPr>
              <a:t>rel</a:t>
            </a:r>
            <a:r>
              <a:rPr lang="en-US" dirty="0" smtClean="0">
                <a:latin typeface="Consolas" pitchFamily="49" charset="0"/>
                <a:cs typeface="Courier New" pitchFamily="49" charset="0"/>
              </a:rPr>
              <a:t>=</a:t>
            </a:r>
            <a:r>
              <a:rPr lang="en-US" dirty="0" err="1" smtClean="0">
                <a:latin typeface="Consolas" pitchFamily="49" charset="0"/>
                <a:cs typeface="Courier New" pitchFamily="49" charset="0"/>
              </a:rPr>
              <a:t>nofollow</a:t>
            </a:r>
            <a:r>
              <a:rPr lang="en-US" dirty="0" smtClean="0"/>
              <a:t> attribute</a:t>
            </a:r>
          </a:p>
          <a:p>
            <a:pPr lvl="2"/>
            <a:r>
              <a:rPr lang="en-US" dirty="0" smtClean="0"/>
              <a:t>e.g., “Come visit my &lt;a </a:t>
            </a:r>
            <a:r>
              <a:rPr lang="en-US" dirty="0" err="1" smtClean="0">
                <a:latin typeface="Consolas" pitchFamily="49" charset="0"/>
              </a:rPr>
              <a:t>rel</a:t>
            </a:r>
            <a:r>
              <a:rPr lang="en-US" dirty="0" smtClean="0">
                <a:latin typeface="Consolas" pitchFamily="49" charset="0"/>
              </a:rPr>
              <a:t>=</a:t>
            </a:r>
            <a:r>
              <a:rPr lang="en-US" dirty="0" err="1" smtClean="0">
                <a:latin typeface="Consolas" pitchFamily="49" charset="0"/>
              </a:rPr>
              <a:t>nofollow</a:t>
            </a:r>
            <a:r>
              <a:rPr lang="en-US" dirty="0" smtClean="0"/>
              <a:t> </a:t>
            </a:r>
            <a:r>
              <a:rPr lang="en-US" dirty="0" err="1" smtClean="0"/>
              <a:t>href</a:t>
            </a:r>
            <a:r>
              <a:rPr lang="en-US" dirty="0" smtClean="0"/>
              <a:t>="http://www.page.com"&gt;web page&lt;/a&gt;.”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Trackback Links</a:t>
            </a:r>
            <a:endParaRPr lang="en-US" dirty="0"/>
          </a:p>
        </p:txBody>
      </p:sp>
      <p:pic>
        <p:nvPicPr>
          <p:cNvPr id="3074" name="Picture 2" descr="C:\Users\croft\Desktop\chap4-14.tif"/>
          <p:cNvPicPr>
            <a:picLocks noChangeAspect="1" noChangeArrowheads="1"/>
          </p:cNvPicPr>
          <p:nvPr/>
        </p:nvPicPr>
        <p:blipFill>
          <a:blip r:embed="rId2"/>
          <a:srcRect/>
          <a:stretch>
            <a:fillRect/>
          </a:stretch>
        </p:blipFill>
        <p:spPr bwMode="auto">
          <a:xfrm>
            <a:off x="1447800" y="1828800"/>
            <a:ext cx="6245226" cy="3849688"/>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Automatically extract structure from text</a:t>
            </a:r>
          </a:p>
          <a:p>
            <a:pPr lvl="1"/>
            <a:r>
              <a:rPr lang="en-US" dirty="0" smtClean="0"/>
              <a:t>annotate document using tags to identify extracted structure</a:t>
            </a:r>
          </a:p>
          <a:p>
            <a:r>
              <a:rPr lang="en-US" i="1" dirty="0" smtClean="0"/>
              <a:t>Named entity recognition </a:t>
            </a:r>
          </a:p>
          <a:p>
            <a:pPr lvl="1"/>
            <a:r>
              <a:rPr lang="en-US" dirty="0" smtClean="0"/>
              <a:t>identify words that refer to something of interest in a particular application</a:t>
            </a:r>
          </a:p>
          <a:p>
            <a:pPr lvl="1"/>
            <a:r>
              <a:rPr lang="en-US" dirty="0" smtClean="0"/>
              <a:t>e.g., people, companies, locations, dates, product names, prices, etc.</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533400" y="3886200"/>
            <a:ext cx="8229600" cy="2514600"/>
          </a:xfrm>
        </p:spPr>
        <p:txBody>
          <a:bodyPr>
            <a:normAutofit lnSpcReduction="10000"/>
          </a:bodyPr>
          <a:lstStyle/>
          <a:p>
            <a:r>
              <a:rPr lang="en-US" dirty="0" smtClean="0"/>
              <a:t>Example showing semantic annotation of text using XML tags</a:t>
            </a:r>
          </a:p>
          <a:p>
            <a:r>
              <a:rPr lang="en-US" dirty="0" smtClean="0"/>
              <a:t>Information extraction also includes document structure and more complex features such as </a:t>
            </a:r>
            <a:r>
              <a:rPr lang="en-US" i="1" dirty="0" smtClean="0"/>
              <a:t>relationships</a:t>
            </a:r>
            <a:r>
              <a:rPr lang="en-US" dirty="0" smtClean="0"/>
              <a:t> and </a:t>
            </a:r>
            <a:r>
              <a:rPr lang="en-US" i="1" dirty="0" smtClean="0"/>
              <a:t>events</a:t>
            </a:r>
            <a:endParaRPr lang="en-US" i="1" dirty="0"/>
          </a:p>
        </p:txBody>
      </p:sp>
      <p:pic>
        <p:nvPicPr>
          <p:cNvPr id="4" name="Picture 2" descr="C:\Users\croft\Desktop\chap4-10.tif"/>
          <p:cNvPicPr>
            <a:picLocks noChangeAspect="1" noChangeArrowheads="1"/>
          </p:cNvPicPr>
          <p:nvPr/>
        </p:nvPicPr>
        <p:blipFill>
          <a:blip r:embed="rId2"/>
          <a:srcRect/>
          <a:stretch>
            <a:fillRect/>
          </a:stretch>
        </p:blipFill>
        <p:spPr bwMode="auto">
          <a:xfrm>
            <a:off x="1371600" y="1600200"/>
            <a:ext cx="6282674" cy="19050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i="1" dirty="0" smtClean="0"/>
              <a:t>Rule-based</a:t>
            </a:r>
            <a:r>
              <a:rPr lang="en-US" dirty="0" smtClean="0"/>
              <a:t> </a:t>
            </a:r>
          </a:p>
          <a:p>
            <a:pPr lvl="1"/>
            <a:r>
              <a:rPr lang="en-US" dirty="0" smtClean="0"/>
              <a:t>Uses </a:t>
            </a:r>
            <a:r>
              <a:rPr lang="en-US" i="1" dirty="0" smtClean="0"/>
              <a:t>lexicons</a:t>
            </a:r>
            <a:r>
              <a:rPr lang="en-US" dirty="0" smtClean="0"/>
              <a:t> (lists of words and phrases) that categorize names</a:t>
            </a:r>
          </a:p>
          <a:p>
            <a:pPr lvl="2"/>
            <a:r>
              <a:rPr lang="en-US" dirty="0" smtClean="0"/>
              <a:t>e.g., locations, peoples’ names, organizations, etc.</a:t>
            </a:r>
          </a:p>
          <a:p>
            <a:pPr lvl="1"/>
            <a:r>
              <a:rPr lang="en-US" dirty="0" smtClean="0"/>
              <a:t>Rules also used to verify or find new entity names</a:t>
            </a:r>
          </a:p>
          <a:p>
            <a:pPr lvl="2"/>
            <a:r>
              <a:rPr lang="en-US" dirty="0" smtClean="0"/>
              <a:t>e.g., “&lt;number&gt; &lt;word&gt; street” for addresses</a:t>
            </a:r>
          </a:p>
          <a:p>
            <a:pPr lvl="2"/>
            <a:r>
              <a:rPr lang="en-US" dirty="0" smtClean="0"/>
              <a:t>“&lt;street address&gt;, &lt;city&gt;” or “in &lt;city&gt;” to verify city names</a:t>
            </a:r>
          </a:p>
          <a:p>
            <a:pPr lvl="2"/>
            <a:r>
              <a:rPr lang="en-US" dirty="0" smtClean="0"/>
              <a:t>“&lt;street address&gt;, &lt;city&gt;, &lt;state&gt;” to find new cities</a:t>
            </a:r>
          </a:p>
          <a:p>
            <a:pPr lvl="2"/>
            <a:r>
              <a:rPr lang="en-US" dirty="0" smtClean="0"/>
              <a:t>“&lt;title&gt; &lt;name&gt;” to find new names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Rules either developed manually by trial and error or using machine learning techniques</a:t>
            </a:r>
          </a:p>
          <a:p>
            <a:r>
              <a:rPr lang="en-US" dirty="0" smtClean="0"/>
              <a:t>S</a:t>
            </a:r>
            <a:r>
              <a:rPr lang="en-US" i="1" dirty="0" smtClean="0"/>
              <a:t>tatistical </a:t>
            </a:r>
          </a:p>
          <a:p>
            <a:pPr lvl="1"/>
            <a:r>
              <a:rPr lang="en-US" dirty="0" smtClean="0"/>
              <a:t>uses a probabilistic model of the words in and around an entity</a:t>
            </a:r>
          </a:p>
          <a:p>
            <a:pPr lvl="1"/>
            <a:r>
              <a:rPr lang="en-US" dirty="0" smtClean="0"/>
              <a:t>probabilities estimated using </a:t>
            </a:r>
            <a:r>
              <a:rPr lang="en-US" i="1" dirty="0" smtClean="0"/>
              <a:t>training data </a:t>
            </a:r>
            <a:r>
              <a:rPr lang="en-US" dirty="0" smtClean="0"/>
              <a:t>(manually annotated text)</a:t>
            </a:r>
          </a:p>
          <a:p>
            <a:pPr lvl="1"/>
            <a:r>
              <a:rPr lang="en-US" dirty="0" smtClean="0"/>
              <a:t>Hidden Markov Model (HMM) is one approach</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lstStyle/>
          <a:p>
            <a:r>
              <a:rPr lang="en-US" dirty="0" smtClean="0"/>
              <a:t>Resolve ambiguity in a word using </a:t>
            </a:r>
            <a:r>
              <a:rPr lang="en-US" i="1" dirty="0" smtClean="0"/>
              <a:t>context</a:t>
            </a:r>
          </a:p>
          <a:p>
            <a:pPr lvl="1"/>
            <a:r>
              <a:rPr lang="en-US" dirty="0" smtClean="0"/>
              <a:t>e.g., “marathon” is a location or a sporting event, “</a:t>
            </a:r>
            <a:r>
              <a:rPr lang="en-US" dirty="0" err="1" smtClean="0"/>
              <a:t>boston</a:t>
            </a:r>
            <a:r>
              <a:rPr lang="en-US" dirty="0" smtClean="0"/>
              <a:t> marathon” is a specific sporting event</a:t>
            </a:r>
          </a:p>
          <a:p>
            <a:r>
              <a:rPr lang="en-US" dirty="0" smtClean="0"/>
              <a:t>Model context using a </a:t>
            </a:r>
            <a:r>
              <a:rPr lang="en-US" i="1" dirty="0" smtClean="0"/>
              <a:t>generative</a:t>
            </a:r>
            <a:r>
              <a:rPr lang="en-US" dirty="0" smtClean="0"/>
              <a:t> model of the sequence of words</a:t>
            </a:r>
          </a:p>
          <a:p>
            <a:pPr lvl="1"/>
            <a:r>
              <a:rPr lang="en-US" i="1" dirty="0" smtClean="0"/>
              <a:t>Markov property</a:t>
            </a:r>
            <a:r>
              <a:rPr lang="en-US" dirty="0" smtClean="0"/>
              <a:t>: the next word in a sequence depends only on a small number of the previous words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Top 50 Words from AP89</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1371600"/>
            <a:ext cx="4533900" cy="4960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Markov Model </a:t>
            </a:r>
            <a:r>
              <a:rPr lang="en-US" dirty="0" smtClean="0"/>
              <a:t>describes a process as a collection of states with transitions between them</a:t>
            </a:r>
          </a:p>
          <a:p>
            <a:pPr lvl="1"/>
            <a:r>
              <a:rPr lang="en-US" dirty="0" smtClean="0"/>
              <a:t>each transition has a probability associated with it</a:t>
            </a:r>
          </a:p>
          <a:p>
            <a:pPr lvl="1"/>
            <a:r>
              <a:rPr lang="en-US" dirty="0" smtClean="0"/>
              <a:t>next state depends only on current state and transition probabilities</a:t>
            </a:r>
          </a:p>
          <a:p>
            <a:r>
              <a:rPr lang="en-US" i="1" dirty="0" smtClean="0"/>
              <a:t>Hidden Markov Model</a:t>
            </a:r>
          </a:p>
          <a:p>
            <a:pPr lvl="1"/>
            <a:r>
              <a:rPr lang="en-US" dirty="0" smtClean="0"/>
              <a:t>each state has a set of possible outputs</a:t>
            </a:r>
          </a:p>
          <a:p>
            <a:pPr lvl="1"/>
            <a:r>
              <a:rPr lang="en-US" dirty="0" smtClean="0"/>
              <a:t>outputs have probabilities</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Sentence Model</a:t>
            </a:r>
            <a:endParaRPr lang="en-US" dirty="0"/>
          </a:p>
        </p:txBody>
      </p:sp>
      <p:pic>
        <p:nvPicPr>
          <p:cNvPr id="5122" name="Picture 2" descr="C:\Users\croft\Desktop\chap4-11.tif"/>
          <p:cNvPicPr>
            <a:picLocks noChangeAspect="1" noChangeArrowheads="1"/>
          </p:cNvPicPr>
          <p:nvPr/>
        </p:nvPicPr>
        <p:blipFill>
          <a:blip r:embed="rId2"/>
          <a:srcRect/>
          <a:stretch>
            <a:fillRect/>
          </a:stretch>
        </p:blipFill>
        <p:spPr bwMode="auto">
          <a:xfrm>
            <a:off x="1600200" y="1371600"/>
            <a:ext cx="5138737" cy="3913188"/>
          </a:xfrm>
          <a:prstGeom prst="rect">
            <a:avLst/>
          </a:prstGeom>
          <a:noFill/>
        </p:spPr>
      </p:pic>
      <p:sp>
        <p:nvSpPr>
          <p:cNvPr id="6" name="Content Placeholder 2"/>
          <p:cNvSpPr txBox="1">
            <a:spLocks/>
          </p:cNvSpPr>
          <p:nvPr/>
        </p:nvSpPr>
        <p:spPr>
          <a:xfrm>
            <a:off x="1066800" y="5257800"/>
            <a:ext cx="8229600" cy="1295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state is associated with a probability distribution over words (the output)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Could generate sentences with this model</a:t>
            </a:r>
          </a:p>
          <a:p>
            <a:r>
              <a:rPr lang="en-US" dirty="0" smtClean="0"/>
              <a:t>To recognize named entities, find sequence of “labels” that give highest probability for the sentence</a:t>
            </a:r>
          </a:p>
          <a:p>
            <a:pPr lvl="1"/>
            <a:r>
              <a:rPr lang="en-US" dirty="0" smtClean="0"/>
              <a:t>only the outputs (words) are visible or observed</a:t>
            </a:r>
          </a:p>
          <a:p>
            <a:pPr lvl="1"/>
            <a:r>
              <a:rPr lang="en-US" dirty="0" smtClean="0"/>
              <a:t>states are “hidden”</a:t>
            </a:r>
          </a:p>
          <a:p>
            <a:pPr lvl="1"/>
            <a:r>
              <a:rPr lang="en-US" dirty="0" smtClean="0"/>
              <a:t>e.g., &lt;start&gt;&lt;name&gt;&lt;not-an-entity&gt;&lt;location&gt;&lt;not-an-entity&gt;&lt;end&gt;</a:t>
            </a:r>
          </a:p>
          <a:p>
            <a:r>
              <a:rPr lang="en-US" i="1" dirty="0" err="1" smtClean="0"/>
              <a:t>Viterbi</a:t>
            </a:r>
            <a:r>
              <a:rPr lang="en-US" dirty="0" smtClean="0"/>
              <a:t> algorithm used for recognition</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Accurate recognition requires about 1M words of training data (1,500 news stories)</a:t>
            </a:r>
          </a:p>
          <a:p>
            <a:pPr lvl="1"/>
            <a:r>
              <a:rPr lang="en-US" dirty="0" smtClean="0"/>
              <a:t>may be more expensive than developing rules for some applications</a:t>
            </a:r>
          </a:p>
          <a:p>
            <a:r>
              <a:rPr lang="en-US" dirty="0" smtClean="0"/>
              <a:t>Both rule-based and statistical can achieve about 90% effectiveness for categories such as names, locations, organizations</a:t>
            </a:r>
          </a:p>
          <a:p>
            <a:pPr lvl="1"/>
            <a:r>
              <a:rPr lang="en-US" dirty="0" smtClean="0"/>
              <a:t>others, such as product name, can be much worse</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2/3 of the Web is in English</a:t>
            </a:r>
          </a:p>
          <a:p>
            <a:r>
              <a:rPr lang="en-US" dirty="0" smtClean="0"/>
              <a:t>About 50% of Web users do not use English as their primary language</a:t>
            </a:r>
          </a:p>
          <a:p>
            <a:r>
              <a:rPr lang="en-US" dirty="0" smtClean="0"/>
              <a:t>Many (maybe most) search applications have to deal with multiple languages</a:t>
            </a:r>
          </a:p>
          <a:p>
            <a:pPr lvl="1"/>
            <a:r>
              <a:rPr lang="en-US" i="1" dirty="0" smtClean="0"/>
              <a:t>monolingual search</a:t>
            </a:r>
            <a:r>
              <a:rPr lang="en-US" dirty="0" smtClean="0"/>
              <a:t>: search in one language, but with many possible languages</a:t>
            </a:r>
          </a:p>
          <a:p>
            <a:pPr lvl="1"/>
            <a:r>
              <a:rPr lang="en-US" i="1" dirty="0" smtClean="0"/>
              <a:t>cross-language search</a:t>
            </a:r>
            <a:r>
              <a:rPr lang="en-US" dirty="0" smtClean="0"/>
              <a:t>: search in multiple languages at the same time</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Many aspects of search engines are language-neutral</a:t>
            </a:r>
          </a:p>
          <a:p>
            <a:r>
              <a:rPr lang="en-US" dirty="0" smtClean="0"/>
              <a:t>Major differences:</a:t>
            </a:r>
          </a:p>
          <a:p>
            <a:pPr lvl="1"/>
            <a:r>
              <a:rPr lang="en-US" dirty="0" smtClean="0"/>
              <a:t>Text encoding (converting to Unicode)</a:t>
            </a:r>
          </a:p>
          <a:p>
            <a:pPr lvl="1"/>
            <a:r>
              <a:rPr lang="en-US" dirty="0" smtClean="0"/>
              <a:t>Tokenizing (many languages have no word separators)</a:t>
            </a:r>
          </a:p>
          <a:p>
            <a:pPr lvl="1"/>
            <a:r>
              <a:rPr lang="en-US" dirty="0" smtClean="0"/>
              <a:t>Stemming</a:t>
            </a:r>
          </a:p>
          <a:p>
            <a:r>
              <a:rPr lang="en-US" dirty="0" smtClean="0"/>
              <a:t>Cultural differences may also impact interface design and features provided</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“Tokenizing”</a:t>
            </a:r>
            <a:endParaRPr lang="en-US" dirty="0"/>
          </a:p>
        </p:txBody>
      </p:sp>
      <p:pic>
        <p:nvPicPr>
          <p:cNvPr id="6146" name="Picture 2" descr="C:\Users\croft\Desktop\chap4-13.tif"/>
          <p:cNvPicPr>
            <a:picLocks noChangeAspect="1" noChangeArrowheads="1"/>
          </p:cNvPicPr>
          <p:nvPr/>
        </p:nvPicPr>
        <p:blipFill>
          <a:blip r:embed="rId2"/>
          <a:srcRect/>
          <a:stretch>
            <a:fillRect/>
          </a:stretch>
        </p:blipFill>
        <p:spPr bwMode="auto">
          <a:xfrm>
            <a:off x="2590800" y="1752600"/>
            <a:ext cx="3922712" cy="364325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for AP89</a:t>
            </a:r>
            <a:endParaRPr lang="en-US" dirty="0"/>
          </a:p>
        </p:txBody>
      </p:sp>
      <p:pic>
        <p:nvPicPr>
          <p:cNvPr id="2050" name="Picture 2" descr="C:\Users\Bruce\Desktop\chap4-2.tif"/>
          <p:cNvPicPr>
            <a:picLocks noChangeAspect="1" noChangeArrowheads="1"/>
          </p:cNvPicPr>
          <p:nvPr/>
        </p:nvPicPr>
        <p:blipFill>
          <a:blip r:embed="rId2"/>
          <a:srcRect/>
          <a:stretch>
            <a:fillRect/>
          </a:stretch>
        </p:blipFill>
        <p:spPr bwMode="auto">
          <a:xfrm>
            <a:off x="1295400" y="1295400"/>
            <a:ext cx="6167591" cy="4558801"/>
          </a:xfrm>
          <a:prstGeom prst="rect">
            <a:avLst/>
          </a:prstGeom>
          <a:noFill/>
        </p:spPr>
      </p:pic>
      <p:sp>
        <p:nvSpPr>
          <p:cNvPr id="4" name="Content Placeholder 2"/>
          <p:cNvSpPr txBox="1">
            <a:spLocks/>
          </p:cNvSpPr>
          <p:nvPr/>
        </p:nvSpPr>
        <p:spPr>
          <a:xfrm>
            <a:off x="1066800" y="5867400"/>
            <a:ext cx="7315200" cy="762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Note problems at high and low frequencies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533400" y="1524000"/>
            <a:ext cx="8229600" cy="4525963"/>
          </a:xfrm>
        </p:spPr>
        <p:txBody>
          <a:bodyPr/>
          <a:lstStyle/>
          <a:p>
            <a:r>
              <a:rPr lang="en-US" dirty="0" smtClean="0"/>
              <a:t>What is the proportion of words with a given frequency?</a:t>
            </a:r>
          </a:p>
          <a:p>
            <a:pPr lvl="1"/>
            <a:r>
              <a:rPr lang="en-US" dirty="0" smtClean="0"/>
              <a:t>Word that occurs </a:t>
            </a:r>
            <a:r>
              <a:rPr lang="en-US" i="1" dirty="0" smtClean="0"/>
              <a:t>n </a:t>
            </a:r>
            <a:r>
              <a:rPr lang="en-US" dirty="0" smtClean="0"/>
              <a:t>times has rank </a:t>
            </a:r>
            <a:r>
              <a:rPr lang="en-US" i="1" dirty="0" err="1" smtClean="0"/>
              <a:t>r</a:t>
            </a:r>
            <a:r>
              <a:rPr lang="en-US" sz="1200" i="1" dirty="0" err="1" smtClean="0"/>
              <a:t>n</a:t>
            </a:r>
            <a:r>
              <a:rPr lang="en-US" sz="1200" i="1" dirty="0" smtClean="0"/>
              <a:t> </a:t>
            </a:r>
            <a:r>
              <a:rPr lang="en-US" dirty="0" smtClean="0"/>
              <a:t>=</a:t>
            </a:r>
            <a:r>
              <a:rPr lang="en-US" i="1" dirty="0" smtClean="0"/>
              <a:t> k/n</a:t>
            </a:r>
          </a:p>
          <a:p>
            <a:pPr lvl="1"/>
            <a:r>
              <a:rPr lang="en-US" dirty="0" smtClean="0"/>
              <a:t>Number of words with frequency </a:t>
            </a:r>
            <a:r>
              <a:rPr lang="en-US" i="1" dirty="0" smtClean="0"/>
              <a:t>n </a:t>
            </a:r>
            <a:r>
              <a:rPr lang="en-US" dirty="0" smtClean="0"/>
              <a:t>is</a:t>
            </a:r>
          </a:p>
          <a:p>
            <a:pPr lvl="2"/>
            <a:r>
              <a:rPr lang="en-US" i="1" dirty="0" err="1" smtClean="0"/>
              <a:t>r</a:t>
            </a:r>
            <a:r>
              <a:rPr lang="en-US" i="1" baseline="-25000" dirty="0" err="1" smtClean="0"/>
              <a:t>n</a:t>
            </a:r>
            <a:r>
              <a:rPr lang="en-US" i="1" dirty="0" smtClean="0"/>
              <a:t> </a:t>
            </a:r>
            <a:r>
              <a:rPr lang="en-US" dirty="0" smtClean="0"/>
              <a:t>−</a:t>
            </a:r>
            <a:r>
              <a:rPr lang="en-US" i="1" dirty="0" smtClean="0"/>
              <a:t> r</a:t>
            </a:r>
            <a:r>
              <a:rPr lang="en-US" i="1" baseline="-25000" dirty="0" smtClean="0"/>
              <a:t>n+1  </a:t>
            </a:r>
            <a:r>
              <a:rPr lang="en-US" dirty="0" smtClean="0"/>
              <a:t>=</a:t>
            </a:r>
            <a:r>
              <a:rPr lang="en-US" i="1" dirty="0" smtClean="0"/>
              <a:t>  k</a:t>
            </a:r>
            <a:r>
              <a:rPr lang="en-US" dirty="0" smtClean="0"/>
              <a:t>/</a:t>
            </a:r>
            <a:r>
              <a:rPr lang="en-US" i="1" dirty="0" smtClean="0"/>
              <a:t>n </a:t>
            </a:r>
            <a:r>
              <a:rPr lang="en-US" dirty="0" smtClean="0"/>
              <a:t>−</a:t>
            </a:r>
            <a:r>
              <a:rPr lang="en-US" i="1" dirty="0" smtClean="0"/>
              <a:t> k</a:t>
            </a:r>
            <a:r>
              <a:rPr lang="en-US" dirty="0" smtClean="0"/>
              <a:t>/(</a:t>
            </a:r>
            <a:r>
              <a:rPr lang="en-US" i="1" dirty="0" smtClean="0"/>
              <a:t>n </a:t>
            </a:r>
            <a:r>
              <a:rPr lang="en-US" dirty="0" smtClean="0"/>
              <a:t>+</a:t>
            </a:r>
            <a:r>
              <a:rPr lang="en-US" i="1" dirty="0" smtClean="0"/>
              <a:t> 1</a:t>
            </a:r>
            <a:r>
              <a:rPr lang="en-US" dirty="0" smtClean="0"/>
              <a:t>)  =</a:t>
            </a:r>
            <a:r>
              <a:rPr lang="en-US" i="1" dirty="0" smtClean="0"/>
              <a:t>  k</a:t>
            </a:r>
            <a:r>
              <a:rPr lang="en-US" dirty="0" smtClean="0"/>
              <a:t>/</a:t>
            </a:r>
            <a:r>
              <a:rPr lang="en-US" i="1" dirty="0" smtClean="0"/>
              <a:t>n</a:t>
            </a:r>
            <a:r>
              <a:rPr lang="en-US" dirty="0" smtClean="0"/>
              <a:t>(</a:t>
            </a:r>
            <a:r>
              <a:rPr lang="en-US" i="1" dirty="0" smtClean="0"/>
              <a:t>n </a:t>
            </a:r>
            <a:r>
              <a:rPr lang="en-US" dirty="0" smtClean="0"/>
              <a:t>+</a:t>
            </a:r>
            <a:r>
              <a:rPr lang="en-US" i="1" dirty="0" smtClean="0"/>
              <a:t> 1</a:t>
            </a:r>
            <a:r>
              <a:rPr lang="en-US" dirty="0" smtClean="0"/>
              <a:t>)</a:t>
            </a:r>
          </a:p>
          <a:p>
            <a:pPr lvl="1"/>
            <a:r>
              <a:rPr lang="en-US" dirty="0" smtClean="0"/>
              <a:t>Proportion found by dividing by total number of words = highest rank = </a:t>
            </a:r>
            <a:r>
              <a:rPr lang="en-US" i="1" dirty="0" smtClean="0"/>
              <a:t>k</a:t>
            </a:r>
          </a:p>
          <a:p>
            <a:pPr lvl="1"/>
            <a:r>
              <a:rPr lang="en-US" dirty="0" smtClean="0"/>
              <a:t>So, proportion with frequency </a:t>
            </a:r>
            <a:r>
              <a:rPr lang="en-US" i="1" dirty="0" smtClean="0"/>
              <a:t>n</a:t>
            </a:r>
            <a:r>
              <a:rPr lang="en-US" dirty="0" smtClean="0"/>
              <a:t> is 1/</a:t>
            </a:r>
            <a:r>
              <a:rPr lang="en-US" i="1" dirty="0" smtClean="0"/>
              <a:t>n</a:t>
            </a:r>
            <a:r>
              <a:rPr lang="en-US" dirty="0" smtClean="0"/>
              <a:t>(</a:t>
            </a:r>
            <a:r>
              <a:rPr lang="en-US" i="1" dirty="0" smtClean="0"/>
              <a:t>n</a:t>
            </a:r>
            <a:r>
              <a:rPr lang="en-US" dirty="0" smtClean="0"/>
              <a:t>+1)</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BRUCE@DWGLFCNFUVWXY5MJ" val="3172"/>
  <p:tag name="FIRSTCROFT@8ZKLXZNFUVWXY5M7" val="318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  \begin{algorithmic}[1]&#10;    \Procedure{PageRank}{$G$}&#10;    \State \Comment $G$ is the web graph, consisting of vertices (pages) and edges (links).&#10;    \State $(P, L) \leftarrow G$ \Comment Split graph into pages and links&#10;    \State $I \leftarrow$ a vector of length $|P|$  \Comment The current PageRank estimate&#10;    \State $R \leftarrow$ a vector of length $|P|$  \Comment The resulting better PageRank estimate&#10;    \ForAll{entries $I_i \in I$}&#10;        \State $I_i \leftarrow 1 / |P|$  \Comment Start with each page being equally likely&#10;    \EndFor                           &#10;    \While{$R$ has not converged} \label{fig:pagerank:algorithm:convergeloop}&#10;    \ForAll{entries $R_i \in R$}&#10;        \State $R_i \leftarrow \lambda / |P|$  \Comment Each page has a $\lambda / |P|$ chance of random selection&#10;    \EndFor                           &#10;    \ForAll{pages $p \in P$}&#10;        \State $Q \leftarrow$ the set of pages such that $(p,q) \in L$ and $q \in P$&#10;        \If{$|Q| &gt; 0$}&#10;            \ForAll{pages $q \in Q$}&#10;                \State $R_q \leftarrow R_q + (1 - \lambda) I_p / |Q|$ \Comment Probability $I_p$ of being at page $p$&#10;            \EndFor&#10;        \Else&#10;            \ForAll{pages $q \in P$}&#10;                \State $R_q \leftarrow R_q + (1 - \lambda) I_p / |P|$&#10;            \EndFor&#10;        \EndIf&#10;        \State $I \leftarrow R$  \Comment Update our current PageRank estimate&#10;    \EndFor &#10;    \EndWhile    &#10;    \State \textbf{return} $R$&#10;    \EndProcedure &#10;    \end{algorithmic}&#10;\end{document}&#10;"/>
  <p:tag name="FILENAME" val="TP_tmp"/>
  <p:tag name="FORMAT" val="pngmono"/>
  <p:tag name="RES" val="1200"/>
  <p:tag name="BLEND" val="0"/>
  <p:tag name="TRANSPARENT" val="0"/>
  <p:tag name="TBUG" val="0"/>
  <p:tag name="ALLOWFS" val="0"/>
  <p:tag name="ORIGWIDTH" val="343"/>
  <p:tag name="PICTUREFILESIZE" val="170166"/>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rrr} &#10;\textit{Rank} &amp; \textit{Word} &amp; \textit{Frequency} \\ \hline&#10;1000 &amp; concern &amp; 5,100 \\&#10;1001  &amp; spoke &amp; 5,100 \\&#10;1002 &amp; summit &amp; 5,100 \\&#10;1003  &amp; bring &amp; 5,099 \\&#10;1004  &amp; star &amp; 5,099 \\&#10;1005  &amp; immediate &amp; 5,099 \\&#10;1006  &amp; chemical &amp; 5,099 \\&#10;1007  &amp; african &amp; 5,098 \\ \hline&#10;\end{tabular*}&#10;\end{document}&#10;"/>
  <p:tag name="FILENAME" val="TP_tmp"/>
  <p:tag name="FORMAT" val="pngmono"/>
  <p:tag name="RES" val="1200"/>
  <p:tag name="BLEND" val="0"/>
  <p:tag name="TRANSPARENT" val="0"/>
  <p:tag name="TBUG" val="0"/>
  <p:tag name="ALLOWFS" val="0"/>
  <p:tag name="ORIGWIDTH" val="156"/>
  <p:tag name="PICTUREFILESIZE" val="3452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cccc} &#10;\textit{Number of} &amp; \textit{Predicted} &amp; \textit{Actual} &amp; \textit{Actual} \\ &#10;\textit{Occurrences} &amp; \textit{Proportion} &amp; \textit{Proportion} &amp; \textit{Number of} \\&#10;\textit{(n)} &amp; \textit{(1/n(n+1))} &amp; &amp; \textit{Words} \\ \hline&#10;1 &amp; .500 &amp; .402 &amp; 204,357 \\&#10;2 &amp; .167 &amp; .132 &amp; 67,082 \\&#10;3 &amp; .083 &amp; .069 &amp; 35,083 \\&#10;4 &amp; .050 &amp; .046 &amp; 23,271 \\&#10;5 &amp; .033 &amp; .032 &amp; 16,332 \\&#10;6 &amp; .024 &amp; .024 &amp; 12,421 \\&#10;7 &amp; .018 &amp; .019 &amp; 9,766 \\&#10;8 &amp; .014 &amp; .016 &amp; 8,200 \\&#10;9 &amp; .011 &amp; .014 &amp; 6,907 \\&#10;10 &amp; .009 &amp; .012 &amp; 5,893 \\ \hline&#10;\end{tabular*}&#10;\end{document}&#10;"/>
  <p:tag name="FILENAME" val="TP_tmp"/>
  <p:tag name="FORMAT" val="pngmono"/>
  <p:tag name="RES" val="1200"/>
  <p:tag name="BLEND" val="0"/>
  <p:tag name="TRANSPARENT" val="0"/>
  <p:tag name="TBUG" val="0"/>
  <p:tag name="ALLOWFS" val="0"/>
  <p:tag name="ORIGWIDTH" val="235"/>
  <p:tag name="PICTUREFILESIZE" val="6356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lrr} &#10; &amp; \textit{Document} &amp; \textit{Estimated}  \\ &#10; \textit{Word(s)}&amp; \textit{Frequency} &amp; \textit{Frequency}  \\ \hline&#10;tropical &amp; 120,990 &amp; \\&#10;fish &amp; 1,131,855 &amp; \\&#10;aquarium &amp; 26,480 &amp; \\&#10;breeding &amp; 81,885 &amp; \\&#10;tropical fish &amp; 18,472 &amp; 5,433 \\&#10;tropical aquarium &amp; 1,921 &amp; 127 \\&#10;tropical breeding &amp; 5,510 &amp; 393 \\&#10;fish aquarium &amp; 9,722 &amp; 1,189 \\&#10;fish breeding &amp; 36,427 &amp; 3,677 \\&#10;aquarium breeding &amp; 1,848 &amp; 86 \\&#10;tropical fish aquarium &amp; 1,529 &amp; 6 \\&#10;tropical fish breeding &amp; 3,629 &amp; 18 \\&#10; \hline&#10;\end{tabular*}&#10;\end{document}&#10;"/>
  <p:tag name="FILENAME" val="TP_tmp"/>
  <p:tag name="FORMAT" val="pngmono"/>
  <p:tag name="RES" val="1200"/>
  <p:tag name="BLEND" val="0"/>
  <p:tag name="TRANSPARENT" val="0"/>
  <p:tag name="TBUG" val="0"/>
  <p:tag name="ALLOWFS" val="0"/>
  <p:tag name="ORIGWIDTH" val="210"/>
  <p:tag name="PICTUREFILESIZE" val="7176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textwidth}{@{\extracolsep{\fill}}ll} &#10; \hline&#10; \textbf{k}i\textbf{t}a\textbf{b} &amp;  \textit{a book} \\&#10; \textbf{k}i\textbf{t}a\textbf{b}i &amp; \textit{my book} \\&#10; al\textbf{k}i\textbf{t}a\textbf{b} &amp; \textit{the book} \\&#10; \textbf{k}i\textbf{t}a\textbf{b}uki &amp; \textit{your book} (f)\\&#10; \textbf{k}i\textbf{t}a\textbf{b}uka &amp; \textit{your book (m)} \\&#10;  \textbf{k}i\textbf{t}a\textbf{b}uhu &amp; \textit{his book} \\&#10;   \textbf{k}a\textbf{t}a\textbf{b}a &amp; \textit{to write} \\      &#10; ma\textbf{k}\textbf{t}a\textbf{b}a &amp; \textit{library, bookstore}\\&#10; ma\textbf{k}\textbf{t}a\textbf{b} &amp; \textit{office} \\  &#10; \hline    &#10;\end{tabular*}&#10;\end{document}&#10;"/>
  <p:tag name="FILENAME" val="TP_tmp"/>
  <p:tag name="FORMAT" val="pngmono"/>
  <p:tag name="RES" val="1200"/>
  <p:tag name="BLEND" val="0"/>
  <p:tag name="TRANSPARENT" val="0"/>
  <p:tag name="TBUG" val="0"/>
  <p:tag name="ALLOWFS" val="0"/>
  <p:tag name="ORIGWIDTH" val="139"/>
  <p:tag name="PICTUREFILESIZE" val="3785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textbf{Step 1a:}&#10;\begin{itemize}&#10;\item[-] Replace \textbf{\textit{sses}} by \textbf{\textit{ss}} (e.g., \textsf{stresses} $\rightarrow$ \textsf{stress}). &#10;\item[-]    Delete \textbf{\textit{s}} if the preceding word part contains a vowel not immediately before the \textbf{\textit{s}} (e.g., \textsf{gaps} $\rightarrow$ \textsf{gap} but \textsf{gas} $\rightarrow$ \textsf{gas}).&#10;\item[-]Replace \textit{\textbf{ied}} or \textit{\textbf{ies}} by \textit{\textbf{i}} if preceded by more than one letter, otherwise by \textit{\textbf{ie}} (e.g., \textsf{ties} $\rightarrow$ \textsf{tie}, \textsf{cries} $\rightarrow$ \textsf{cri}).&#10;\item[-] If suffix is \textit{\textbf{us}} or \textit{\textbf{ss}} do nothing (e.g., \textsf{stress} $\rightarrow$ \textsf{stress}).&#10;\end{itemize}&#10;\item[] \textbf{Step 1b:}&#10;\begin{itemize}&#10;\item[-] Replace \textit{\textbf{eed}}, \textit{\textbf{eedly}} by \textit{\textbf{ee}} if it is in the part of the word after the first non-vowel following a vowel (e.g., \textsf{agreed} $\rightarrow$ \textsf{agree}, \textsf{feed} $\rightarrow$ \textsf{feed}).&#10;\item[-] Delete \textit{\textbf{ed}}, \textit{\textbf{edly}}, \textit{\textbf{ing}}, \textit{\textbf{ingly}} if the preceding word part contains a vowel, and then &#10;if the word ends in \textit{\textbf{at}}, \textit{\textbf{bl}}, or \textit{\textbf{iz}} add \textit{\textbf{e}} (e.g., \textsf{fished} $\rightarrow$ \textsf{fish}, \textsf{pirating} $\rightarrow$ \textsf{pirate}), or &#10;if the word ends with a double letter that is not \textit{\textbf{ll}}, \textit{\textbf{ss}} or \textit{\textbf{zz}}, remove the last letter (e.g., \textsf{falling}$\rightarrow$ \textsf{fall}, \textsf{dripping} $\rightarrow$ \textsf{drip}), or&#10;if the word is short, add \textit{\textbf{e}} (e.g., \textsf{hoping} $\rightarrow$ \textsf{hope}).&#10;\item[-]Whew!&#10;\end{itemize}&#10;\end{itemize}&#10;\end{document}&#10;"/>
  <p:tag name="FILENAME" val="TP_tmp"/>
  <p:tag name="FORMAT" val="pngmono"/>
  <p:tag name="RES" val="1200"/>
  <p:tag name="BLEND" val="0"/>
  <p:tag name="TRANSPARENT" val="0"/>
  <p:tag name="TBUG" val="0"/>
  <p:tag name="ALLOWFS" val="0"/>
  <p:tag name="ORIGWIDTH" val="319"/>
  <p:tag name="PICTUREFILESIZE" val="14136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textwidth}{@{\extracolsep{\fill}}ll} &#10;  \textit{False positives} &amp; \textit{False negatives}  \\ &#10; \hline&#10; organization/organ &amp; european/europe \\&#10; generalization/generic &amp; cylinder/cylindrical \\&#10; numerical/numerous &amp; matrices/matrix \\&#10; policy/police &amp; urgency/urgent \\&#10; university/universe &amp; create/creation \\&#10; addition/additive &amp; analysis/analyses \\&#10; negligible/negligent &amp; useful/usefully \\&#10; execute/executive &amp; noise/noisy \\&#10; past/paste &amp; decompose/decomposition \\&#10; ignore/ignorant &amp; sparse/sparsity \\&#10; special/specialized &amp; resolve/resolution \\&#10; head/heading &amp; triangle/triangular \\&#10; %\hline&#10;\end{tabular*}&#10;\end{document}&#10;"/>
  <p:tag name="FILENAME" val="TP_tmp"/>
  <p:tag name="FORMAT" val="pngmono"/>
  <p:tag name="RES" val="1200"/>
  <p:tag name="BLEND" val="0"/>
  <p:tag name="TRANSPARENT" val="0"/>
  <p:tag name="TBUG" val="0"/>
  <p:tag name="ALLOWFS" val="0"/>
  <p:tag name="ORIGWIDTH" val="223"/>
  <p:tag name="PICTUREFILESIZE" val="85695"/>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lr} &#10;Number of tokens:   &amp; 1,024,908,267,229 \\&#10;Number of sentences:  &amp;  95,119,665,584\\&#10;Number of unigrams:   &amp;      13,588,391\\&#10;Number of bigrams:     &amp;    314,843,401\\&#10;Number of trigrams:    &amp;    977,069,902\\&#10;Number of fourgrams:  &amp;   1,313,818,354\\&#10;Number of fivegrams:   &amp;  1,176,470,663\\  &#10;\end{tabular*}&#10;\end{document}&#10;"/>
  <p:tag name="FILENAME" val="TP_tmp"/>
  <p:tag name="FORMAT" val="pngmono"/>
  <p:tag name="RES" val="1200"/>
  <p:tag name="BLEND" val="0"/>
  <p:tag name="TRANSPARENT" val="0"/>
  <p:tag name="TBUG" val="0"/>
  <p:tag name="ALLOWFS" val="0"/>
  <p:tag name="ORIGWIDTH" val="185"/>
  <p:tag name="PICTUREFILESIZE" val="469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2843</TotalTime>
  <Words>3632</Words>
  <Application>Microsoft Office PowerPoint</Application>
  <PresentationFormat>On-screen Show (4:3)</PresentationFormat>
  <Paragraphs>461</Paragraphs>
  <Slides>76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CMR10</vt:lpstr>
      <vt:lpstr>Symbol</vt:lpstr>
      <vt:lpstr>CMMI10</vt:lpstr>
      <vt:lpstr>Consolas</vt:lpstr>
      <vt:lpstr>Courier New</vt:lpstr>
      <vt:lpstr>Calibri</vt:lpstr>
      <vt:lpstr>Office Theme</vt:lpstr>
      <vt:lpstr>Search Engines</vt:lpstr>
      <vt:lpstr>Processing Text</vt:lpstr>
      <vt:lpstr>Text Statistics</vt:lpstr>
      <vt:lpstr>Zipf’s Law</vt:lpstr>
      <vt:lpstr>Zipf’s Law</vt:lpstr>
      <vt:lpstr>News Collection (AP89) Statistics</vt:lpstr>
      <vt:lpstr>Top 50 Words from AP89</vt:lpstr>
      <vt:lpstr>Zipf’s Law for AP89</vt:lpstr>
      <vt:lpstr>Zipf’s Law</vt:lpstr>
      <vt:lpstr>Zipf’s Law </vt:lpstr>
      <vt:lpstr>Example</vt:lpstr>
      <vt:lpstr>Vocabulary Growth</vt:lpstr>
      <vt:lpstr>AP89 Example</vt:lpstr>
      <vt:lpstr>Heaps’ Law Predictions</vt:lpstr>
      <vt:lpstr>GOV2 (Web) Example</vt:lpstr>
      <vt:lpstr>Web Example</vt:lpstr>
      <vt:lpstr>Estimating Result Set Size</vt:lpstr>
      <vt:lpstr>GOV2 Example</vt:lpstr>
      <vt:lpstr>Result Set Size Estimation</vt:lpstr>
      <vt:lpstr>Result Set Estimation</vt:lpstr>
      <vt:lpstr>Estimating Collection Size</vt:lpstr>
      <vt:lpstr>Tokenizing</vt:lpstr>
      <vt:lpstr>Tokenizing</vt:lpstr>
      <vt:lpstr>Tokenizing Problems</vt:lpstr>
      <vt:lpstr>Tokenizing Problems</vt:lpstr>
      <vt:lpstr>Tokenizing Problems</vt:lpstr>
      <vt:lpstr>Tokenizing Process</vt:lpstr>
      <vt:lpstr>Tokenizing Process</vt:lpstr>
      <vt:lpstr>Stopping</vt:lpstr>
      <vt:lpstr>Stopping</vt:lpstr>
      <vt:lpstr>Stemming</vt:lpstr>
      <vt:lpstr>Stemming</vt:lpstr>
      <vt:lpstr>Stemming</vt:lpstr>
      <vt:lpstr>Porter Stemmer</vt:lpstr>
      <vt:lpstr>Porter Stemmer</vt:lpstr>
      <vt:lpstr>Porter Stemmer</vt:lpstr>
      <vt:lpstr>Krovetz Stemmer</vt:lpstr>
      <vt:lpstr>Stemmer Comparison</vt:lpstr>
      <vt:lpstr>Phrases</vt:lpstr>
      <vt:lpstr>Phrases</vt:lpstr>
      <vt:lpstr>POS Tagging</vt:lpstr>
      <vt:lpstr>Pos Tagging Example</vt:lpstr>
      <vt:lpstr>Example Noun Phrases</vt:lpstr>
      <vt:lpstr>Word N-Grams</vt:lpstr>
      <vt:lpstr>N-Grams</vt:lpstr>
      <vt:lpstr>Google N-Grams</vt:lpstr>
      <vt:lpstr>Document Structure and Markup</vt:lpstr>
      <vt:lpstr>Example Web Page</vt:lpstr>
      <vt:lpstr>Example Web Page</vt:lpstr>
      <vt:lpstr>Link Analysis</vt:lpstr>
      <vt:lpstr>Anchor Text</vt:lpstr>
      <vt:lpstr>PageRank</vt:lpstr>
      <vt:lpstr>Random Surfer Model</vt:lpstr>
      <vt:lpstr>Dangling Links</vt:lpstr>
      <vt:lpstr>PageRank</vt:lpstr>
      <vt:lpstr>PageRank</vt:lpstr>
      <vt:lpstr>PageRank</vt:lpstr>
      <vt:lpstr>PowerPoint Presentation</vt:lpstr>
      <vt:lpstr>A PageRank Implementation</vt:lpstr>
      <vt:lpstr>A PageRank Implementation</vt:lpstr>
      <vt:lpstr>A PageRank Implementation</vt:lpstr>
      <vt:lpstr>A PageRank Implementation</vt:lpstr>
      <vt:lpstr>Link Quality</vt:lpstr>
      <vt:lpstr>Trackback Links</vt:lpstr>
      <vt:lpstr>Information Extraction</vt:lpstr>
      <vt:lpstr>Named Entity Recognition</vt:lpstr>
      <vt:lpstr>Named Entity Recognition</vt:lpstr>
      <vt:lpstr>Named Entity Recognition</vt:lpstr>
      <vt:lpstr>HMM for Extraction</vt:lpstr>
      <vt:lpstr>HMM for Extraction</vt:lpstr>
      <vt:lpstr>HMM Sentence Model</vt:lpstr>
      <vt:lpstr>HMM for Extraction</vt:lpstr>
      <vt:lpstr>Named Entity Recognition</vt:lpstr>
      <vt:lpstr>Internationalization</vt:lpstr>
      <vt:lpstr>Internationalization</vt:lpstr>
      <vt:lpstr>Chinese “Tokenizing”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Charles</cp:lastModifiedBy>
  <cp:revision>218</cp:revision>
  <dcterms:created xsi:type="dcterms:W3CDTF">2008-09-08T12:53:55Z</dcterms:created>
  <dcterms:modified xsi:type="dcterms:W3CDTF">2015-02-18T20:45:17Z</dcterms:modified>
</cp:coreProperties>
</file>