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72" r:id="rId5"/>
    <p:sldId id="274" r:id="rId6"/>
    <p:sldId id="276" r:id="rId7"/>
    <p:sldId id="278" r:id="rId8"/>
    <p:sldId id="27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287" r:id="rId26"/>
    <p:sldId id="304" r:id="rId27"/>
    <p:sldId id="305" r:id="rId28"/>
    <p:sldId id="306" r:id="rId29"/>
    <p:sldId id="307" r:id="rId30"/>
    <p:sldId id="348" r:id="rId31"/>
    <p:sldId id="309" r:id="rId32"/>
    <p:sldId id="310" r:id="rId33"/>
    <p:sldId id="314" r:id="rId34"/>
    <p:sldId id="311" r:id="rId35"/>
    <p:sldId id="312" r:id="rId36"/>
    <p:sldId id="313" r:id="rId37"/>
    <p:sldId id="315" r:id="rId38"/>
    <p:sldId id="316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49" r:id="rId49"/>
    <p:sldId id="350" r:id="rId50"/>
    <p:sldId id="335" r:id="rId51"/>
    <p:sldId id="351" r:id="rId52"/>
    <p:sldId id="337" r:id="rId53"/>
    <p:sldId id="352" r:id="rId54"/>
    <p:sldId id="353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07C-DB71-4549-8205-61870328ED48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image" Target="../media/image2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3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if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if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6254" y="838200"/>
            <a:ext cx="6747746" cy="5416862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Inverted Index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with positions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supports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proximity matches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phrases or words within a window</a:t>
            </a:r>
          </a:p>
          <a:p>
            <a:pPr lvl="1"/>
            <a:r>
              <a:rPr lang="en-US" dirty="0" smtClean="0"/>
              <a:t>e.g., "</a:t>
            </a:r>
            <a:r>
              <a:rPr lang="en-US" dirty="0" smtClean="0">
                <a:latin typeface="Consolas" pitchFamily="49" charset="0"/>
              </a:rPr>
              <a:t>tropical fish</a:t>
            </a:r>
            <a:r>
              <a:rPr lang="en-US" dirty="0" smtClean="0"/>
              <a:t>", or “find tropical within 5 words of fish”</a:t>
            </a:r>
          </a:p>
          <a:p>
            <a:r>
              <a:rPr lang="en-US" dirty="0" smtClean="0"/>
              <a:t>Word positions in inverted lists make these types of query features efficient</a:t>
            </a:r>
          </a:p>
          <a:p>
            <a:pPr lvl="1"/>
            <a:r>
              <a:rPr lang="en-US" dirty="0" smtClean="0"/>
              <a:t>e.g.,</a:t>
            </a:r>
          </a:p>
        </p:txBody>
      </p:sp>
      <p:pic>
        <p:nvPicPr>
          <p:cNvPr id="1027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39953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and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 is useful in search</a:t>
            </a:r>
          </a:p>
          <a:p>
            <a:pPr lvl="1"/>
            <a:r>
              <a:rPr lang="en-US" i="1" dirty="0" smtClean="0"/>
              <a:t>field</a:t>
            </a:r>
            <a:r>
              <a:rPr lang="en-US" dirty="0" smtClean="0"/>
              <a:t> restrictions</a:t>
            </a:r>
          </a:p>
          <a:p>
            <a:pPr lvl="2"/>
            <a:r>
              <a:rPr lang="en-US" dirty="0" smtClean="0"/>
              <a:t>e.g., date, from:, etc.</a:t>
            </a:r>
          </a:p>
          <a:p>
            <a:pPr lvl="1"/>
            <a:r>
              <a:rPr lang="en-US" dirty="0" smtClean="0"/>
              <a:t>some fields more important</a:t>
            </a:r>
          </a:p>
          <a:p>
            <a:pPr lvl="2"/>
            <a:r>
              <a:rPr lang="en-US" dirty="0" smtClean="0"/>
              <a:t>e.g., title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separate inverted lists for each field type</a:t>
            </a:r>
          </a:p>
          <a:p>
            <a:pPr lvl="1"/>
            <a:r>
              <a:rPr lang="en-US" dirty="0" smtClean="0"/>
              <a:t>add information about fields to postings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extent lists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extent </a:t>
            </a:r>
            <a:r>
              <a:rPr lang="en-US" dirty="0" smtClean="0"/>
              <a:t>is a contiguous region of a document</a:t>
            </a:r>
          </a:p>
          <a:p>
            <a:pPr lvl="1"/>
            <a:r>
              <a:rPr lang="en-US" dirty="0" smtClean="0"/>
              <a:t>represent extents using word positions</a:t>
            </a:r>
          </a:p>
          <a:p>
            <a:pPr lvl="1"/>
            <a:r>
              <a:rPr lang="en-US" dirty="0" smtClean="0"/>
              <a:t>inverted list records all extents for a given field type</a:t>
            </a:r>
          </a:p>
          <a:p>
            <a:pPr lvl="1"/>
            <a:r>
              <a:rPr lang="en-US" dirty="0" smtClean="0"/>
              <a:t>e.g.,</a:t>
            </a:r>
            <a:endParaRPr lang="en-US" dirty="0"/>
          </a:p>
        </p:txBody>
      </p:sp>
      <p:pic>
        <p:nvPicPr>
          <p:cNvPr id="4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918" cy="609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6096000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extent 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Precomputed</a:t>
            </a:r>
            <a:r>
              <a:rPr lang="en-US" dirty="0" smtClean="0"/>
              <a:t> scores in inverted list</a:t>
            </a:r>
          </a:p>
          <a:p>
            <a:pPr lvl="1"/>
            <a:r>
              <a:rPr lang="en-US" dirty="0" smtClean="0"/>
              <a:t>e.g., list for “fish” [(1:3.6), (3:2.2)], where 3.6 is total feature value for document 1</a:t>
            </a:r>
          </a:p>
          <a:p>
            <a:pPr lvl="1"/>
            <a:r>
              <a:rPr lang="en-US" dirty="0" smtClean="0"/>
              <a:t>improves speed but reduces flexibility</a:t>
            </a:r>
          </a:p>
          <a:p>
            <a:r>
              <a:rPr lang="en-US" dirty="0" smtClean="0"/>
              <a:t>Score-ordered lists</a:t>
            </a:r>
          </a:p>
          <a:p>
            <a:pPr lvl="1"/>
            <a:r>
              <a:rPr lang="en-US" dirty="0" smtClean="0"/>
              <a:t>query processing engine can focus only on the top part of each inverted list, where the highest-scoring documents are recorded</a:t>
            </a:r>
          </a:p>
          <a:p>
            <a:pPr lvl="1"/>
            <a:r>
              <a:rPr lang="en-US" dirty="0" smtClean="0"/>
              <a:t>very efficient for single-word queries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Inverted lists are very large</a:t>
            </a:r>
          </a:p>
          <a:p>
            <a:pPr lvl="1"/>
            <a:r>
              <a:rPr lang="en-US" dirty="0" smtClean="0"/>
              <a:t>e.g., 25-50% of collection for TREC collections using Indri search engine</a:t>
            </a:r>
          </a:p>
          <a:p>
            <a:pPr lvl="1"/>
            <a:r>
              <a:rPr lang="en-US" dirty="0" smtClean="0"/>
              <a:t>Much higher if n-grams are indexed</a:t>
            </a:r>
          </a:p>
          <a:p>
            <a:r>
              <a:rPr lang="en-US" dirty="0" smtClean="0"/>
              <a:t>Compression of indexes saves disk and/or memory space</a:t>
            </a:r>
          </a:p>
          <a:p>
            <a:pPr lvl="1"/>
            <a:r>
              <a:rPr lang="en-US" dirty="0" smtClean="0"/>
              <a:t>Typically have to decompress lists to use them</a:t>
            </a:r>
          </a:p>
          <a:p>
            <a:pPr lvl="1"/>
            <a:r>
              <a:rPr lang="en-US" dirty="0" smtClean="0"/>
              <a:t>Best compression techniques have good </a:t>
            </a:r>
            <a:r>
              <a:rPr lang="en-US" i="1" dirty="0" smtClean="0"/>
              <a:t>compression ratios</a:t>
            </a:r>
            <a:r>
              <a:rPr lang="en-US" dirty="0" smtClean="0"/>
              <a:t> and are easy to decompress</a:t>
            </a:r>
          </a:p>
          <a:p>
            <a:r>
              <a:rPr lang="en-US" i="1" dirty="0" smtClean="0"/>
              <a:t>Lossless </a:t>
            </a:r>
            <a:r>
              <a:rPr lang="en-US" dirty="0" smtClean="0"/>
              <a:t>compression – no information lost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2817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Basic idea</a:t>
            </a:r>
            <a:r>
              <a:rPr lang="en-US" dirty="0" smtClean="0"/>
              <a:t>: Common data elements use short codes while uncommon data elements use longer codes</a:t>
            </a:r>
          </a:p>
          <a:p>
            <a:pPr lvl="1"/>
            <a:r>
              <a:rPr lang="en-US" dirty="0" smtClean="0"/>
              <a:t>Example: coding numbers</a:t>
            </a:r>
          </a:p>
          <a:p>
            <a:pPr lvl="1"/>
            <a:endParaRPr lang="en-US" sz="1300" dirty="0" smtClean="0"/>
          </a:p>
          <a:p>
            <a:pPr lvl="2"/>
            <a:r>
              <a:rPr lang="en-US" dirty="0" smtClean="0"/>
              <a:t>number sequence: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possible encoding: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encode 0 using a single 0: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10 bits, but...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94247" y="4082511"/>
            <a:ext cx="2196899" cy="31900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47725" y="4894881"/>
            <a:ext cx="3212249" cy="250555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27602" y="5691753"/>
            <a:ext cx="2512006" cy="2518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Ambiguous</a:t>
            </a:r>
            <a:r>
              <a:rPr lang="en-US" dirty="0" smtClean="0"/>
              <a:t> encoding – not clear how to decode</a:t>
            </a:r>
          </a:p>
          <a:p>
            <a:pPr lvl="2"/>
            <a:r>
              <a:rPr lang="en-US" dirty="0" smtClean="0"/>
              <a:t>another decoding: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which represents: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use unambiguous code: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which gives: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54334" y="3174569"/>
            <a:ext cx="2499132" cy="25055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1636" y="4045057"/>
            <a:ext cx="2188008" cy="317716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45741" y="4277532"/>
            <a:ext cx="1654454" cy="121661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13213" y="5726623"/>
            <a:ext cx="3097082" cy="2557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0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Word count data is good candidate for compression</a:t>
            </a:r>
          </a:p>
          <a:p>
            <a:pPr lvl="1"/>
            <a:r>
              <a:rPr lang="en-US" dirty="0" smtClean="0"/>
              <a:t>many small numbers and few larger numbers</a:t>
            </a:r>
          </a:p>
          <a:p>
            <a:pPr lvl="1"/>
            <a:r>
              <a:rPr lang="en-US" dirty="0" smtClean="0"/>
              <a:t>encode small numbers with small codes</a:t>
            </a:r>
          </a:p>
          <a:p>
            <a:r>
              <a:rPr lang="en-US" dirty="0" smtClean="0"/>
              <a:t>Document numbers are less predictable</a:t>
            </a:r>
          </a:p>
          <a:p>
            <a:pPr lvl="1"/>
            <a:r>
              <a:rPr lang="en-US" dirty="0" smtClean="0"/>
              <a:t>but differences between numbers in an ordered list are smaller and more predictable</a:t>
            </a:r>
          </a:p>
          <a:p>
            <a:r>
              <a:rPr lang="en-US" i="1" dirty="0" smtClean="0"/>
              <a:t>Delta encoding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encoding differences between document numbers (</a:t>
            </a:r>
            <a:r>
              <a:rPr lang="en-US" i="1" dirty="0" smtClean="0"/>
              <a:t>d-gaps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Inverted list (without counts)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Differences between adjacent numbers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Differences for a high-frequency word  are easier to compress, e.g.,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Differences for a low-frequency word are large, e.g.,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1983" y="2214106"/>
            <a:ext cx="3671344" cy="29662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56190" y="3205997"/>
            <a:ext cx="2928680" cy="312118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18186" y="4662838"/>
            <a:ext cx="3177256" cy="312118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00" y="5801962"/>
            <a:ext cx="3312804" cy="288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r>
              <a:rPr lang="en-US" dirty="0" smtClean="0"/>
              <a:t>Text search has unique requirements, which leads to unique data structures</a:t>
            </a:r>
          </a:p>
          <a:p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/>
            <a:r>
              <a:rPr lang="en-US" dirty="0" smtClean="0"/>
              <a:t>general name for a class of structures</a:t>
            </a:r>
          </a:p>
          <a:p>
            <a:pPr lvl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  <a:endParaRPr 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Bit-Aligned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1507067"/>
            <a:ext cx="8229600" cy="4525963"/>
          </a:xfrm>
        </p:spPr>
        <p:txBody>
          <a:bodyPr/>
          <a:lstStyle/>
          <a:p>
            <a:r>
              <a:rPr lang="en-US" dirty="0" smtClean="0"/>
              <a:t>Breaks between encoded numbers can occur after any bit position</a:t>
            </a:r>
          </a:p>
          <a:p>
            <a:r>
              <a:rPr lang="en-US" i="1" dirty="0" smtClean="0"/>
              <a:t>Unary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Encode </a:t>
            </a:r>
            <a:r>
              <a:rPr lang="en-US" i="1" dirty="0" smtClean="0"/>
              <a:t>k</a:t>
            </a:r>
            <a:r>
              <a:rPr lang="en-US" dirty="0" smtClean="0"/>
              <a:t> by </a:t>
            </a:r>
            <a:r>
              <a:rPr lang="en-US" i="1" dirty="0" smtClean="0"/>
              <a:t>k</a:t>
            </a:r>
            <a:r>
              <a:rPr lang="en-US" dirty="0" smtClean="0"/>
              <a:t> 1s followed by 0</a:t>
            </a:r>
          </a:p>
          <a:p>
            <a:pPr lvl="1"/>
            <a:r>
              <a:rPr lang="en-US" dirty="0" smtClean="0"/>
              <a:t>0 at end makes code unambiguous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5466" y="4377268"/>
            <a:ext cx="2286004" cy="21595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and Binary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786467"/>
            <a:ext cx="8229600" cy="4525963"/>
          </a:xfrm>
        </p:spPr>
        <p:txBody>
          <a:bodyPr/>
          <a:lstStyle/>
          <a:p>
            <a:r>
              <a:rPr lang="en-US" dirty="0" smtClean="0"/>
              <a:t>Unary is very efficient for small numbers such as 0 and 1, but quickly becomes very expensive</a:t>
            </a:r>
          </a:p>
          <a:p>
            <a:pPr lvl="1"/>
            <a:r>
              <a:rPr lang="en-US" dirty="0" smtClean="0"/>
              <a:t>1023 can be represented in 10 binary bits, but requires 1024 bits in unary</a:t>
            </a:r>
          </a:p>
          <a:p>
            <a:r>
              <a:rPr lang="en-US" dirty="0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1498600"/>
            <a:ext cx="8229600" cy="4525963"/>
          </a:xfrm>
        </p:spPr>
        <p:txBody>
          <a:bodyPr/>
          <a:lstStyle/>
          <a:p>
            <a:r>
              <a:rPr lang="en-US" dirty="0" smtClean="0"/>
              <a:t>To encode a number </a:t>
            </a:r>
            <a:r>
              <a:rPr lang="en-US" i="1" dirty="0" smtClean="0"/>
              <a:t>k</a:t>
            </a:r>
            <a:r>
              <a:rPr lang="en-US" dirty="0" smtClean="0"/>
              <a:t>, compute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number of binary digits, encoded in unary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50125" y="2192867"/>
            <a:ext cx="2638854" cy="9652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0581" y="3878590"/>
            <a:ext cx="5443819" cy="26497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/>
            <a:r>
              <a:rPr lang="en-US" dirty="0" smtClean="0"/>
              <a:t>1023 takes 19 bits instead of 1024 bits using unary</a:t>
            </a:r>
          </a:p>
          <a:p>
            <a:r>
              <a:rPr lang="en-US" dirty="0" smtClean="0"/>
              <a:t>In general, takes 2⌊log</a:t>
            </a:r>
            <a:r>
              <a:rPr lang="en-US" baseline="-25000" dirty="0" smtClean="0"/>
              <a:t>2</a:t>
            </a:r>
            <a:r>
              <a:rPr lang="en-US" dirty="0" smtClean="0"/>
              <a:t>k⌋+1 bits</a:t>
            </a:r>
          </a:p>
          <a:p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Elias-γ</a:t>
            </a:r>
          </a:p>
          <a:p>
            <a:pPr lvl="1"/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56267"/>
            <a:ext cx="8229600" cy="4525963"/>
          </a:xfrm>
        </p:spPr>
        <p:txBody>
          <a:bodyPr/>
          <a:lstStyle/>
          <a:p>
            <a:r>
              <a:rPr lang="en-US" dirty="0" smtClean="0"/>
              <a:t>Split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into: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dd</a:t>
            </a:r>
            <a:r>
              <a:rPr lang="en-US" i="1" dirty="0" smtClean="0"/>
              <a:t> </a:t>
            </a:r>
            <a:r>
              <a:rPr lang="en-US" dirty="0" smtClean="0"/>
              <a:t>in unary,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dr</a:t>
            </a:r>
            <a:r>
              <a:rPr lang="en-US" i="1" dirty="0" smtClean="0"/>
              <a:t> </a:t>
            </a:r>
            <a:r>
              <a:rPr lang="en-US" dirty="0" smtClean="0"/>
              <a:t>in binary, and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in binary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2522" y="2142066"/>
            <a:ext cx="3199858" cy="880534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0267" y="3936486"/>
            <a:ext cx="6036739" cy="24928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2345" y="228599"/>
            <a:ext cx="7464105" cy="62907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Byte-Aligned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Variable-length bit encodings can be a problem on processors that process bytes</a:t>
            </a:r>
          </a:p>
          <a:p>
            <a:r>
              <a:rPr lang="en-US" i="1" dirty="0" smtClean="0"/>
              <a:t>v-byte</a:t>
            </a:r>
            <a:r>
              <a:rPr lang="en-US" dirty="0" smtClean="0"/>
              <a:t> is a popular byte-aligned code</a:t>
            </a:r>
          </a:p>
          <a:p>
            <a:pPr lvl="1"/>
            <a:r>
              <a:rPr lang="en-US" dirty="0" smtClean="0"/>
              <a:t>Similar to Unicode UTF-8</a:t>
            </a:r>
          </a:p>
          <a:p>
            <a:r>
              <a:rPr lang="en-US" dirty="0" smtClean="0"/>
              <a:t>Shortest v-byte code is 1 byte</a:t>
            </a:r>
          </a:p>
          <a:p>
            <a:r>
              <a:rPr lang="en-US" dirty="0" smtClean="0"/>
              <a:t>Numbers are 1 to 4 bytes, with high bit 1 in the last byte, 0 otherwise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V-Byte Encoding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8400" y="1591733"/>
            <a:ext cx="3988315" cy="154991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982125" y="3793066"/>
            <a:ext cx="6451612" cy="21596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V-Byte Encoder 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266" y="2226733"/>
            <a:ext cx="7366014" cy="27426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V-Byte Decoder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7601" y="1625600"/>
            <a:ext cx="7162813" cy="4469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Indexes are designed to support </a:t>
            </a:r>
            <a:r>
              <a:rPr lang="en-US" i="1" dirty="0" smtClean="0"/>
              <a:t>search</a:t>
            </a:r>
          </a:p>
          <a:p>
            <a:pPr lvl="1"/>
            <a:r>
              <a:rPr lang="en-US" dirty="0" smtClean="0"/>
              <a:t>faster response time, supports updates</a:t>
            </a:r>
          </a:p>
          <a:p>
            <a:r>
              <a:rPr lang="en-US" dirty="0" smtClean="0"/>
              <a:t>Text search engines use a particular form of search: </a:t>
            </a:r>
            <a:r>
              <a:rPr lang="en-US" i="1" dirty="0" smtClean="0"/>
              <a:t>ranking</a:t>
            </a:r>
          </a:p>
          <a:p>
            <a:pPr lvl="1"/>
            <a:r>
              <a:rPr lang="en-US" dirty="0" smtClean="0"/>
              <a:t>documents are retrieved in sorted order according to a score computing using the document representation, the query, and a </a:t>
            </a:r>
            <a:r>
              <a:rPr lang="en-US" i="1" dirty="0" smtClean="0"/>
              <a:t>ranking algorithm</a:t>
            </a:r>
          </a:p>
          <a:p>
            <a:r>
              <a:rPr lang="en-US" dirty="0" smtClean="0"/>
              <a:t>What is a reasonable abstract model for ranking?</a:t>
            </a:r>
          </a:p>
          <a:p>
            <a:pPr lvl="1"/>
            <a:r>
              <a:rPr lang="en-US" dirty="0" smtClean="0"/>
              <a:t>enables discussion of indexes without details of retrieval model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invert list with positions:</a:t>
            </a:r>
          </a:p>
          <a:p>
            <a:endParaRPr lang="en-US" dirty="0" smtClean="0"/>
          </a:p>
          <a:p>
            <a:r>
              <a:rPr lang="en-US" dirty="0" smtClean="0"/>
              <a:t>Delta encode document numbers and positions:</a:t>
            </a:r>
          </a:p>
          <a:p>
            <a:endParaRPr lang="en-US" dirty="0" smtClean="0"/>
          </a:p>
          <a:p>
            <a:r>
              <a:rPr lang="en-US" dirty="0" smtClean="0"/>
              <a:t>Compress using v-byte: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3972" y="2345840"/>
            <a:ext cx="4595598" cy="32761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47010" y="3903420"/>
            <a:ext cx="4704296" cy="335366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18926" y="5236272"/>
            <a:ext cx="6180602" cy="2191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Search involves comparison of inverted lists of different lengths</a:t>
            </a:r>
          </a:p>
          <a:p>
            <a:pPr lvl="1"/>
            <a:r>
              <a:rPr lang="en-US" dirty="0" smtClean="0"/>
              <a:t>Can be very inefficient</a:t>
            </a:r>
          </a:p>
          <a:p>
            <a:pPr lvl="1"/>
            <a:r>
              <a:rPr lang="en-US" dirty="0" smtClean="0"/>
              <a:t>“Skipping” ahead to check document numbers is much better</a:t>
            </a:r>
          </a:p>
          <a:p>
            <a:pPr lvl="1"/>
            <a:r>
              <a:rPr lang="en-US" dirty="0" smtClean="0"/>
              <a:t>Compression makes this difficult</a:t>
            </a:r>
          </a:p>
          <a:p>
            <a:pPr lvl="2"/>
            <a:r>
              <a:rPr lang="en-US" dirty="0" smtClean="0"/>
              <a:t>Variable size, only d-gaps stored</a:t>
            </a:r>
          </a:p>
          <a:p>
            <a:r>
              <a:rPr lang="en-US" dirty="0" smtClean="0"/>
              <a:t>Skip pointers are additional data structure to support skipping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skip pointer (</a:t>
            </a:r>
            <a:r>
              <a:rPr lang="en-US" i="1" dirty="0" smtClean="0"/>
              <a:t>d, p) </a:t>
            </a:r>
            <a:r>
              <a:rPr lang="en-US" dirty="0" smtClean="0"/>
              <a:t>contains a document number </a:t>
            </a:r>
            <a:r>
              <a:rPr lang="en-US" i="1" dirty="0" smtClean="0"/>
              <a:t>d</a:t>
            </a:r>
            <a:r>
              <a:rPr lang="en-US" dirty="0" smtClean="0"/>
              <a:t> and a byte (or bit) position </a:t>
            </a:r>
            <a:r>
              <a:rPr lang="en-US" i="1" dirty="0" smtClean="0"/>
              <a:t>p</a:t>
            </a:r>
          </a:p>
          <a:p>
            <a:pPr lvl="1"/>
            <a:r>
              <a:rPr lang="en-US" dirty="0" smtClean="0"/>
              <a:t>Means there is an inverted list posting that starts at position </a:t>
            </a:r>
            <a:r>
              <a:rPr lang="en-US" i="1" dirty="0" smtClean="0"/>
              <a:t>p</a:t>
            </a:r>
            <a:r>
              <a:rPr lang="en-US" dirty="0" smtClean="0"/>
              <a:t>, and the posting before it was for document </a:t>
            </a:r>
            <a:r>
              <a:rPr lang="en-US" i="1" dirty="0" smtClean="0"/>
              <a:t>d</a:t>
            </a:r>
          </a:p>
        </p:txBody>
      </p:sp>
      <p:pic>
        <p:nvPicPr>
          <p:cNvPr id="13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067" y="4470400"/>
            <a:ext cx="7396754" cy="97948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15999" y="5892800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skip pointers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16200000" flipV="1">
            <a:off x="1504289" y="5683911"/>
            <a:ext cx="355600" cy="621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6400" y="5689600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Inverted list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Inverted list</a:t>
            </a:r>
          </a:p>
          <a:p>
            <a:pPr lvl="1">
              <a:buNone/>
            </a:pPr>
            <a:endParaRPr lang="en-US" sz="4000" dirty="0" smtClean="0"/>
          </a:p>
          <a:p>
            <a:pPr lvl="1"/>
            <a:r>
              <a:rPr lang="en-US" dirty="0" smtClean="0"/>
              <a:t>D-gaps</a:t>
            </a:r>
          </a:p>
          <a:p>
            <a:pPr lvl="1"/>
            <a:endParaRPr lang="en-US" sz="4000" dirty="0" smtClean="0"/>
          </a:p>
          <a:p>
            <a:pPr lvl="1"/>
            <a:r>
              <a:rPr lang="en-US" dirty="0" smtClean="0"/>
              <a:t>Skip pointers</a:t>
            </a:r>
          </a:p>
          <a:p>
            <a:pPr lvl="1"/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0525" y="2861732"/>
            <a:ext cx="8446415" cy="28786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6169" y="4140199"/>
            <a:ext cx="5657048" cy="262467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62738" y="5460998"/>
            <a:ext cx="5662999" cy="30480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Inverted lists usually stored together in a single file for efficiency</a:t>
            </a:r>
          </a:p>
          <a:p>
            <a:pPr lvl="1"/>
            <a:r>
              <a:rPr lang="en-US" i="1" dirty="0" smtClean="0"/>
              <a:t>Inverted file</a:t>
            </a:r>
          </a:p>
          <a:p>
            <a:r>
              <a:rPr lang="en-US" i="1" dirty="0" smtClean="0"/>
              <a:t>Vocabulary </a:t>
            </a:r>
            <a:r>
              <a:rPr lang="en-US" dirty="0" smtClean="0"/>
              <a:t>or</a:t>
            </a:r>
            <a:r>
              <a:rPr lang="en-US" i="1" dirty="0" smtClean="0"/>
              <a:t> lexicon</a:t>
            </a:r>
          </a:p>
          <a:p>
            <a:pPr lvl="1"/>
            <a:r>
              <a:rPr lang="en-US" dirty="0" smtClean="0"/>
              <a:t>Contains a lookup table from index terms to the byte offset of the inverted list in the inverted file</a:t>
            </a:r>
          </a:p>
          <a:p>
            <a:pPr lvl="1"/>
            <a:r>
              <a:rPr lang="en-US" dirty="0" smtClean="0"/>
              <a:t>Either hash table in memory or B-tree for larger vocabularies</a:t>
            </a:r>
          </a:p>
          <a:p>
            <a:r>
              <a:rPr lang="en-US" dirty="0" smtClean="0"/>
              <a:t>Term statistics stored at start of inverted lists</a:t>
            </a:r>
          </a:p>
          <a:p>
            <a:r>
              <a:rPr lang="en-US" dirty="0" smtClean="0"/>
              <a:t>Collection statistics stored in separate file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in-memory indexer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168184" y="2362200"/>
            <a:ext cx="6985695" cy="397407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549400"/>
            <a:ext cx="8229600" cy="5173133"/>
          </a:xfrm>
        </p:spPr>
        <p:txBody>
          <a:bodyPr>
            <a:normAutofit/>
          </a:bodyPr>
          <a:lstStyle/>
          <a:p>
            <a:r>
              <a:rPr lang="en-US" dirty="0" smtClean="0"/>
              <a:t>Merging addresses limited memory problem</a:t>
            </a:r>
          </a:p>
          <a:p>
            <a:pPr lvl="1"/>
            <a:r>
              <a:rPr lang="en-US" dirty="0" smtClean="0"/>
              <a:t>Build the inverted list structure</a:t>
            </a:r>
            <a:r>
              <a:rPr lang="en-US" i="1" dirty="0" smtClean="0"/>
              <a:t> </a:t>
            </a:r>
            <a:r>
              <a:rPr lang="en-US" dirty="0" smtClean="0"/>
              <a:t>until memory runs out</a:t>
            </a:r>
          </a:p>
          <a:p>
            <a:pPr lvl="1"/>
            <a:r>
              <a:rPr lang="en-US" dirty="0" smtClean="0"/>
              <a:t>Then</a:t>
            </a:r>
            <a:r>
              <a:rPr lang="en-US" i="1" dirty="0" smtClean="0"/>
              <a:t> </a:t>
            </a:r>
            <a:r>
              <a:rPr lang="en-US" dirty="0" smtClean="0"/>
              <a:t>write the partial index</a:t>
            </a:r>
            <a:r>
              <a:rPr lang="en-US" i="1" dirty="0" smtClean="0"/>
              <a:t> </a:t>
            </a:r>
            <a:r>
              <a:rPr lang="en-US" dirty="0" smtClean="0"/>
              <a:t>to disk, start making a new one</a:t>
            </a:r>
          </a:p>
          <a:p>
            <a:pPr lvl="1"/>
            <a:r>
              <a:rPr lang="en-US" dirty="0" smtClean="0"/>
              <a:t>At the end of this process, the disk is filled with many partial indexes, which are merged</a:t>
            </a:r>
          </a:p>
          <a:p>
            <a:r>
              <a:rPr lang="en-US" dirty="0" smtClean="0"/>
              <a:t>Partial lists must be designed so they can be merged in small pieces</a:t>
            </a:r>
          </a:p>
          <a:p>
            <a:pPr lvl="1"/>
            <a:r>
              <a:rPr lang="en-US" dirty="0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4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986" y="2142066"/>
            <a:ext cx="8044312" cy="2650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processing driven by need to index and analyze huge amounts of data (i.e., the Web)</a:t>
            </a:r>
          </a:p>
          <a:p>
            <a:r>
              <a:rPr lang="en-US" dirty="0" smtClean="0"/>
              <a:t>Large numbers of inexpensive servers used rather than larger, more expensive machines</a:t>
            </a:r>
          </a:p>
          <a:p>
            <a:r>
              <a:rPr lang="en-US" i="1" dirty="0" smtClean="0"/>
              <a:t>MapReduce</a:t>
            </a:r>
            <a:r>
              <a:rPr lang="en-US" dirty="0" smtClean="0"/>
              <a:t> is a distributed programming tool designed for indexing and analysis tasks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1476214"/>
            <a:ext cx="8229600" cy="48470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large text file that contains data about credit card transactions</a:t>
            </a:r>
          </a:p>
          <a:p>
            <a:pPr lvl="1"/>
            <a:r>
              <a:rPr lang="en-US" dirty="0" smtClean="0"/>
              <a:t>Each line of the file contains a credit card number and an amount of money</a:t>
            </a:r>
          </a:p>
          <a:p>
            <a:pPr lvl="1"/>
            <a:r>
              <a:rPr lang="en-US" dirty="0" smtClean="0"/>
              <a:t>Determine the number of unique credit card numbers</a:t>
            </a:r>
          </a:p>
          <a:p>
            <a:r>
              <a:rPr lang="en-US" dirty="0" smtClean="0"/>
              <a:t>Could use hash table – memory problems</a:t>
            </a:r>
          </a:p>
          <a:p>
            <a:pPr lvl="1"/>
            <a:r>
              <a:rPr lang="en-US" dirty="0" smtClean="0"/>
              <a:t>counting is simple with sorted file</a:t>
            </a:r>
          </a:p>
          <a:p>
            <a:r>
              <a:rPr lang="en-US" dirty="0" smtClean="0"/>
              <a:t>Similar with distributed approach</a:t>
            </a:r>
          </a:p>
          <a:p>
            <a:pPr lvl="1"/>
            <a:r>
              <a:rPr lang="en-US" dirty="0" smtClean="0"/>
              <a:t>sorting and placement are crucial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 of Ranking</a:t>
            </a:r>
            <a:endParaRPr lang="en-US" dirty="0"/>
          </a:p>
        </p:txBody>
      </p:sp>
      <p:pic>
        <p:nvPicPr>
          <p:cNvPr id="3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3749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54" y="1499461"/>
            <a:ext cx="8229600" cy="5025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Distributed programming framework that focuses on data placement and distribution</a:t>
            </a:r>
          </a:p>
          <a:p>
            <a:r>
              <a:rPr lang="en-US" i="1" dirty="0" err="1" smtClean="0"/>
              <a:t>Mapper</a:t>
            </a:r>
            <a:endParaRPr lang="en-US" i="1" dirty="0" smtClean="0"/>
          </a:p>
          <a:p>
            <a:pPr lvl="1"/>
            <a:r>
              <a:rPr lang="en-US" dirty="0" smtClean="0"/>
              <a:t>Generally, transforms a list of items into another list of items of the same length</a:t>
            </a:r>
          </a:p>
          <a:p>
            <a:r>
              <a:rPr lang="en-US" i="1" dirty="0" smtClean="0"/>
              <a:t>Reducer</a:t>
            </a:r>
          </a:p>
          <a:p>
            <a:pPr lvl="1"/>
            <a:r>
              <a:rPr lang="en-US" dirty="0" smtClean="0"/>
              <a:t>Transforms a list of items into a single item</a:t>
            </a:r>
          </a:p>
          <a:p>
            <a:pPr lvl="1"/>
            <a:r>
              <a:rPr lang="en-US" dirty="0" smtClean="0"/>
              <a:t>Definitions not so strict in terms of number of outputs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mapper</a:t>
            </a:r>
            <a:r>
              <a:rPr lang="en-US" dirty="0" smtClean="0"/>
              <a:t> and reducer tasks on a cluster of machines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282485"/>
            <a:ext cx="8229600" cy="51105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process</a:t>
            </a:r>
          </a:p>
          <a:p>
            <a:pPr lvl="1"/>
            <a:r>
              <a:rPr lang="en-US" i="1" dirty="0" smtClean="0"/>
              <a:t>Map</a:t>
            </a:r>
            <a:r>
              <a:rPr lang="en-US" dirty="0" smtClean="0"/>
              <a:t> stage which transforms data records into pairs, each with a key and a value</a:t>
            </a:r>
          </a:p>
          <a:p>
            <a:pPr lvl="1"/>
            <a:r>
              <a:rPr lang="en-US" i="1" dirty="0" smtClean="0"/>
              <a:t>Shuffle</a:t>
            </a:r>
            <a:r>
              <a:rPr lang="en-US" dirty="0" smtClean="0"/>
              <a:t> uses a hash function so that all pairs with the same key end up next to each other and on the same machine</a:t>
            </a:r>
          </a:p>
          <a:p>
            <a:pPr lvl="1"/>
            <a:r>
              <a:rPr lang="en-US" i="1" dirty="0" smtClean="0"/>
              <a:t>Reduce</a:t>
            </a:r>
            <a:r>
              <a:rPr lang="en-US" dirty="0" smtClean="0"/>
              <a:t> stage processes records in batches, where all pairs with the same key are processed at the same time</a:t>
            </a:r>
          </a:p>
          <a:p>
            <a:r>
              <a:rPr lang="en-US" i="1" dirty="0" err="1" smtClean="0"/>
              <a:t>Idempotence</a:t>
            </a:r>
            <a:r>
              <a:rPr lang="en-US" dirty="0" smtClean="0"/>
              <a:t> of </a:t>
            </a:r>
            <a:r>
              <a:rPr lang="en-US" dirty="0" err="1" smtClean="0"/>
              <a:t>Mapper</a:t>
            </a:r>
            <a:r>
              <a:rPr lang="en-US" dirty="0" smtClean="0"/>
              <a:t> and Reducer provides fault tolerance</a:t>
            </a:r>
          </a:p>
          <a:p>
            <a:pPr lvl="1"/>
            <a:r>
              <a:rPr lang="en-US" dirty="0" smtClean="0"/>
              <a:t>multiple operations on same input gives same output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9056" y="1566619"/>
            <a:ext cx="5427663" cy="4662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36190" y="1767237"/>
            <a:ext cx="3491928" cy="191994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8268" y="3949516"/>
            <a:ext cx="4052809" cy="205607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Example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4635" y="1537917"/>
            <a:ext cx="4353117" cy="280988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393" y="4666712"/>
            <a:ext cx="4588683" cy="16581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5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Index merging is a good strategy for handling updates when they come in large batches</a:t>
            </a:r>
          </a:p>
          <a:p>
            <a:r>
              <a:rPr lang="en-US" dirty="0" smtClean="0"/>
              <a:t>For small updates this is very inefficient</a:t>
            </a:r>
          </a:p>
          <a:p>
            <a:pPr lvl="1"/>
            <a:r>
              <a:rPr lang="en-US" dirty="0" smtClean="0"/>
              <a:t>instead, create separate index for new documents, merge </a:t>
            </a:r>
            <a:r>
              <a:rPr lang="en-US" i="1" dirty="0" smtClean="0"/>
              <a:t>results</a:t>
            </a:r>
            <a:r>
              <a:rPr lang="en-US" dirty="0" smtClean="0"/>
              <a:t> from both searches</a:t>
            </a:r>
          </a:p>
          <a:p>
            <a:pPr lvl="1"/>
            <a:r>
              <a:rPr lang="en-US" dirty="0" smtClean="0"/>
              <a:t>could be in-memory, fast to update and search</a:t>
            </a:r>
          </a:p>
          <a:p>
            <a:r>
              <a:rPr lang="en-US" dirty="0" smtClean="0"/>
              <a:t>Deletions handled using </a:t>
            </a:r>
            <a:r>
              <a:rPr lang="en-US" i="1" dirty="0" smtClean="0"/>
              <a:t>delete list</a:t>
            </a:r>
          </a:p>
          <a:p>
            <a:pPr lvl="1"/>
            <a:r>
              <a:rPr lang="en-US" dirty="0" smtClean="0"/>
              <a:t>Modifications done by putting old version on delete list, adding new version to new documents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Document-at-a-time</a:t>
            </a:r>
          </a:p>
          <a:p>
            <a:pPr lvl="1"/>
            <a:r>
              <a:rPr lang="en-US" dirty="0" smtClean="0"/>
              <a:t>Calculates complete scores for documents by processing all term lists, one document at a time</a:t>
            </a:r>
          </a:p>
          <a:p>
            <a:r>
              <a:rPr lang="en-US" dirty="0" smtClean="0"/>
              <a:t>Term-at-a-time</a:t>
            </a:r>
          </a:p>
          <a:p>
            <a:pPr lvl="1"/>
            <a:r>
              <a:rPr lang="en-US" dirty="0" smtClean="0"/>
              <a:t>Accumulates scores for documents by processing term lists one at a time</a:t>
            </a:r>
          </a:p>
          <a:p>
            <a:r>
              <a:rPr lang="en-US" dirty="0" smtClean="0"/>
              <a:t>Both approaches have optimization techniques that significantly reduce time required to generate scores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Document-At-A-Time</a:t>
            </a:r>
            <a:endParaRPr lang="en-US" dirty="0"/>
          </a:p>
        </p:txBody>
      </p:sp>
      <p:pic>
        <p:nvPicPr>
          <p:cNvPr id="3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179" y="2224007"/>
            <a:ext cx="5017680" cy="2487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Function </a:t>
            </a:r>
            <a:r>
              <a:rPr lang="en-US" dirty="0" smtClean="0"/>
              <a:t>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getCurrentDocument()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Returns </a:t>
            </a:r>
            <a:r>
              <a:rPr lang="en-US" dirty="0">
                <a:ea typeface="Calibri"/>
                <a:cs typeface="Times New Roman"/>
              </a:rPr>
              <a:t>the document number of the current posting of the inverted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skipForwardToDocument(d)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getCurrentDocument() &lt;= </a:t>
            </a:r>
            <a:r>
              <a:rPr lang="en-US" dirty="0" smtClean="0">
                <a:ea typeface="Calibri"/>
                <a:cs typeface="Times New Roman"/>
              </a:rPr>
              <a:t>d. This </a:t>
            </a:r>
            <a:r>
              <a:rPr lang="en-US" dirty="0">
                <a:ea typeface="Calibri"/>
                <a:cs typeface="Times New Roman"/>
              </a:rPr>
              <a:t>function may read to the end of the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movePastDocument(d)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</a:t>
            </a:r>
            <a:r>
              <a:rPr lang="en-US" dirty="0" smtClean="0">
                <a:ea typeface="Calibri"/>
                <a:cs typeface="Times New Roman"/>
              </a:rPr>
              <a:t>getCurrentDocument</a:t>
            </a:r>
            <a:r>
              <a:rPr lang="en-US" dirty="0">
                <a:ea typeface="Calibri"/>
                <a:cs typeface="Times New Roman"/>
              </a:rPr>
              <a:t>() &lt; d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moveToNextDocument()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to the next document in the list.  Equivalent </a:t>
            </a:r>
            <a:r>
              <a:rPr lang="en-US" dirty="0" smtClean="0">
                <a:ea typeface="Calibri"/>
                <a:cs typeface="Times New Roman"/>
              </a:rPr>
              <a:t>to movePastDocument(getCurrentDocument()).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getNextAccumulator(d)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returns the first document number d' &gt;= d that has already has an </a:t>
            </a:r>
            <a:r>
              <a:rPr lang="en-US" dirty="0" smtClean="0"/>
              <a:t>accumulator.</a:t>
            </a:r>
            <a:endParaRPr lang="en-US" dirty="0"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removeAccumulatorsBetween(a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b)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Calibri"/>
                <a:cs typeface="Times New Roman"/>
              </a:rPr>
              <a:t>Removes </a:t>
            </a:r>
            <a:r>
              <a:rPr lang="en-US" dirty="0">
                <a:ea typeface="Calibri"/>
                <a:cs typeface="Times New Roman"/>
              </a:rPr>
              <a:t>all accumulators for documents numbers between a and </a:t>
            </a:r>
            <a:r>
              <a:rPr lang="en-US" dirty="0" smtClean="0">
                <a:ea typeface="Calibri"/>
                <a:cs typeface="Times New Roman"/>
              </a:rPr>
              <a:t>b. A</a:t>
            </a:r>
            <a:r>
              <a:rPr lang="en-US" baseline="-25000" dirty="0" smtClean="0">
                <a:ea typeface="Calibri"/>
                <a:cs typeface="Times New Roman"/>
              </a:rPr>
              <a:t>d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will be removed iff a &lt; d &lt;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Document-At-A-Time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9002" y="1694339"/>
            <a:ext cx="6956506" cy="468640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71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Concrete Model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4953000" y="1676400"/>
            <a:ext cx="3402391" cy="513226"/>
          </a:xfrm>
          <a:prstGeom prst="rect">
            <a:avLst/>
          </a:prstGeom>
          <a:noFill/>
          <a:ln/>
          <a:effectLst/>
        </p:spPr>
      </p:pic>
      <p:pic>
        <p:nvPicPr>
          <p:cNvPr id="7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336" cy="3657600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0600" y="1676400"/>
            <a:ext cx="3518691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Term-At-A-Time</a:t>
            </a:r>
            <a:endParaRPr lang="en-US" dirty="0"/>
          </a:p>
        </p:txBody>
      </p:sp>
      <p:pic>
        <p:nvPicPr>
          <p:cNvPr id="3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516" y="1676399"/>
            <a:ext cx="4608732" cy="4185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Term-At-A-Time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517" y="1398865"/>
            <a:ext cx="6587622" cy="49112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78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51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Term-at-a-time uses more memory for accumulators, but accesses disk more efficiently</a:t>
            </a:r>
          </a:p>
          <a:p>
            <a:r>
              <a:rPr lang="en-US" dirty="0" smtClean="0"/>
              <a:t>Two classes of optimization</a:t>
            </a:r>
          </a:p>
          <a:p>
            <a:pPr lvl="1"/>
            <a:r>
              <a:rPr lang="en-US" dirty="0" smtClean="0"/>
              <a:t>Read less data from inverted lists</a:t>
            </a:r>
          </a:p>
          <a:p>
            <a:pPr lvl="2"/>
            <a:r>
              <a:rPr lang="en-US" dirty="0" smtClean="0"/>
              <a:t>e.g., skip lists</a:t>
            </a:r>
          </a:p>
          <a:p>
            <a:pPr lvl="2"/>
            <a:r>
              <a:rPr lang="en-US" dirty="0" smtClean="0"/>
              <a:t>better for simple feature functions</a:t>
            </a:r>
          </a:p>
          <a:p>
            <a:pPr lvl="1"/>
            <a:r>
              <a:rPr lang="en-US" dirty="0" smtClean="0"/>
              <a:t>Calculate scores for fewer documents</a:t>
            </a:r>
          </a:p>
          <a:p>
            <a:pPr lvl="2"/>
            <a:r>
              <a:rPr lang="en-US" dirty="0" smtClean="0"/>
              <a:t>e.g., conjunctive processing</a:t>
            </a:r>
          </a:p>
          <a:p>
            <a:pPr lvl="2"/>
            <a:r>
              <a:rPr lang="en-US" dirty="0" smtClean="0"/>
              <a:t>better for complex feature functions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133" y="160557"/>
            <a:ext cx="5392593" cy="65562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122" y="1015139"/>
            <a:ext cx="2430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Conjunctive </a:t>
            </a:r>
          </a:p>
          <a:p>
            <a:pPr algn="ctr"/>
            <a:r>
              <a:rPr lang="en-US" sz="2800" dirty="0" smtClean="0"/>
              <a:t>Term-at-a-Time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5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28600"/>
            <a:ext cx="6034248" cy="628072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41383" y="1061634"/>
            <a:ext cx="3220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Conjunctive </a:t>
            </a:r>
          </a:p>
          <a:p>
            <a:pPr algn="ctr"/>
            <a:r>
              <a:rPr lang="en-US" sz="2800" dirty="0" smtClean="0"/>
              <a:t>Document-at-a-Time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2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Threshold methods use number of top-ranked documents needed (</a:t>
            </a:r>
            <a:r>
              <a:rPr lang="en-US" i="1" dirty="0" smtClean="0"/>
              <a:t>k</a:t>
            </a:r>
            <a:r>
              <a:rPr lang="en-US" dirty="0" smtClean="0"/>
              <a:t>) to optimize query processing</a:t>
            </a:r>
          </a:p>
          <a:p>
            <a:pPr lvl="1"/>
            <a:r>
              <a:rPr lang="en-US" dirty="0" smtClean="0"/>
              <a:t>for most applications, </a:t>
            </a:r>
            <a:r>
              <a:rPr lang="en-US" i="1" dirty="0" smtClean="0"/>
              <a:t>k</a:t>
            </a:r>
            <a:r>
              <a:rPr lang="en-US" dirty="0" smtClean="0"/>
              <a:t> is small</a:t>
            </a:r>
          </a:p>
          <a:p>
            <a:r>
              <a:rPr lang="en-US" dirty="0" smtClean="0"/>
              <a:t>For any query, there is a </a:t>
            </a:r>
            <a:r>
              <a:rPr lang="en-US" i="1" dirty="0" smtClean="0"/>
              <a:t>minimum score </a:t>
            </a:r>
            <a:r>
              <a:rPr lang="en-US" dirty="0" smtClean="0"/>
              <a:t>that each document needs to reach before it can be shown to the user</a:t>
            </a:r>
          </a:p>
          <a:p>
            <a:pPr lvl="1"/>
            <a:r>
              <a:rPr lang="en-US" dirty="0" smtClean="0"/>
              <a:t>score of the </a:t>
            </a:r>
            <a:r>
              <a:rPr lang="en-US" i="1" dirty="0" err="1" smtClean="0"/>
              <a:t>k</a:t>
            </a:r>
            <a:r>
              <a:rPr lang="en-US" dirty="0" err="1" smtClean="0"/>
              <a:t>th</a:t>
            </a:r>
            <a:r>
              <a:rPr lang="en-US" dirty="0" smtClean="0"/>
              <a:t>-highest scoring document</a:t>
            </a:r>
          </a:p>
          <a:p>
            <a:pPr lvl="1"/>
            <a:r>
              <a:rPr lang="en-US" dirty="0" smtClean="0"/>
              <a:t>gives </a:t>
            </a:r>
            <a:r>
              <a:rPr lang="en-US" i="1" dirty="0" smtClean="0"/>
              <a:t>threshold</a:t>
            </a:r>
            <a:r>
              <a:rPr lang="en-US" dirty="0" smtClean="0"/>
              <a:t> </a:t>
            </a:r>
            <a:r>
              <a:rPr lang="el-GR" i="1" dirty="0" smtClean="0"/>
              <a:t>τ</a:t>
            </a:r>
            <a:endParaRPr lang="en-US" i="1" dirty="0" smtClean="0"/>
          </a:p>
          <a:p>
            <a:pPr lvl="1"/>
            <a:r>
              <a:rPr lang="en-US" dirty="0" smtClean="0"/>
              <a:t>optimization methods estimate </a:t>
            </a:r>
            <a:r>
              <a:rPr lang="el-GR" i="1" dirty="0" smtClean="0"/>
              <a:t>τ′</a:t>
            </a:r>
            <a:r>
              <a:rPr lang="en-US" i="1" dirty="0" smtClean="0"/>
              <a:t> </a:t>
            </a:r>
            <a:r>
              <a:rPr lang="en-US" dirty="0" smtClean="0"/>
              <a:t>to ignore documents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document-at-a-time processing, use score of lowest-ranked document so far for </a:t>
            </a:r>
            <a:r>
              <a:rPr lang="el-GR" i="1" dirty="0" smtClean="0"/>
              <a:t>τ′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for term-at-a-time, have to use </a:t>
            </a:r>
            <a:r>
              <a:rPr lang="en-US" i="1" dirty="0" err="1" smtClean="0"/>
              <a:t>k</a:t>
            </a:r>
            <a:r>
              <a:rPr lang="en-US" sz="1200" i="1" dirty="0" err="1" smtClean="0"/>
              <a:t>th</a:t>
            </a:r>
            <a:r>
              <a:rPr lang="en-US" dirty="0" smtClean="0"/>
              <a:t>-largest score in the accumulator table</a:t>
            </a:r>
          </a:p>
          <a:p>
            <a:r>
              <a:rPr lang="en-US" i="1" dirty="0" err="1" smtClean="0"/>
              <a:t>MaxScore</a:t>
            </a:r>
            <a:r>
              <a:rPr lang="en-US" dirty="0" smtClean="0"/>
              <a:t> method compares the maximum score that remaining documents could have to </a:t>
            </a:r>
            <a:r>
              <a:rPr lang="el-GR" i="1" dirty="0" smtClean="0"/>
              <a:t>τ′</a:t>
            </a:r>
            <a:endParaRPr lang="en-US" i="1" dirty="0" smtClean="0"/>
          </a:p>
          <a:p>
            <a:pPr lvl="1"/>
            <a:r>
              <a:rPr lang="en-US" i="1" dirty="0" smtClean="0"/>
              <a:t>safe </a:t>
            </a:r>
            <a:r>
              <a:rPr lang="en-US" dirty="0" smtClean="0"/>
              <a:t>optimization in that ranking will be the same without optimization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MaxScore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3014420"/>
            <a:ext cx="8229600" cy="38435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Indexer computes </a:t>
            </a:r>
            <a:r>
              <a:rPr lang="en-US" sz="3000" i="1" dirty="0" err="1" smtClean="0"/>
              <a:t>μ</a:t>
            </a:r>
            <a:r>
              <a:rPr lang="en-US" sz="3000" i="1" baseline="-25000" dirty="0" err="1" smtClean="0"/>
              <a:t>tree</a:t>
            </a:r>
            <a:r>
              <a:rPr lang="en-US" sz="3000" i="1" baseline="-25000" dirty="0" smtClean="0"/>
              <a:t> </a:t>
            </a:r>
          </a:p>
          <a:p>
            <a:pPr lvl="1"/>
            <a:r>
              <a:rPr lang="en-US" sz="2400" dirty="0" smtClean="0"/>
              <a:t>maximum score for any document containing just “tree”</a:t>
            </a:r>
          </a:p>
          <a:p>
            <a:r>
              <a:rPr lang="en-US" sz="2800" dirty="0" smtClean="0"/>
              <a:t>Assume </a:t>
            </a:r>
            <a:r>
              <a:rPr lang="en-US" sz="2800" i="1" dirty="0" smtClean="0"/>
              <a:t>k</a:t>
            </a:r>
            <a:r>
              <a:rPr lang="en-US" sz="2800" dirty="0" smtClean="0"/>
              <a:t> =3, </a:t>
            </a:r>
            <a:r>
              <a:rPr lang="el-GR" sz="2800" i="1" dirty="0" smtClean="0"/>
              <a:t>τ′</a:t>
            </a:r>
            <a:r>
              <a:rPr lang="en-US" sz="2800" i="1" dirty="0" smtClean="0"/>
              <a:t> </a:t>
            </a:r>
            <a:r>
              <a:rPr lang="en-US" sz="2800" dirty="0" smtClean="0"/>
              <a:t>is lowest score after first three docs</a:t>
            </a:r>
          </a:p>
          <a:p>
            <a:r>
              <a:rPr lang="en-US" sz="2800" dirty="0" smtClean="0"/>
              <a:t>Likely that </a:t>
            </a:r>
            <a:r>
              <a:rPr lang="en-US" sz="2800" i="1" dirty="0" smtClean="0"/>
              <a:t>τ ′ &gt; </a:t>
            </a:r>
            <a:r>
              <a:rPr lang="en-US" sz="2800" i="1" dirty="0" err="1" smtClean="0"/>
              <a:t>μ</a:t>
            </a:r>
            <a:r>
              <a:rPr lang="en-US" sz="2800" i="1" baseline="-25000" dirty="0" err="1" smtClean="0"/>
              <a:t>tree</a:t>
            </a:r>
            <a:endParaRPr lang="en-US" sz="2800" i="1" dirty="0" smtClean="0"/>
          </a:p>
          <a:p>
            <a:pPr lvl="1"/>
            <a:r>
              <a:rPr lang="en-US" sz="2400" i="1" dirty="0" smtClean="0"/>
              <a:t>τ ′ </a:t>
            </a:r>
            <a:r>
              <a:rPr lang="en-US" sz="2400" dirty="0" smtClean="0"/>
              <a:t>is the score of a document that contains both query terms</a:t>
            </a:r>
          </a:p>
          <a:p>
            <a:r>
              <a:rPr lang="en-US" sz="2800" dirty="0" smtClean="0"/>
              <a:t>Can safely skip over all gray postings</a:t>
            </a:r>
            <a:endParaRPr lang="en-US" sz="2800" dirty="0"/>
          </a:p>
        </p:txBody>
      </p:sp>
      <p:pic>
        <p:nvPicPr>
          <p:cNvPr id="4" name="Picture 2" descr="C:\Users\croft\Desktop\ch5-max-scor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314" y="1821051"/>
            <a:ext cx="7789021" cy="821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858"/>
          </a:xfrm>
        </p:spPr>
        <p:txBody>
          <a:bodyPr>
            <a:normAutofit/>
          </a:bodyPr>
          <a:lstStyle/>
          <a:p>
            <a:r>
              <a:rPr lang="en-US" dirty="0" smtClean="0"/>
              <a:t>Early termination of query processing</a:t>
            </a:r>
          </a:p>
          <a:p>
            <a:pPr lvl="1"/>
            <a:r>
              <a:rPr lang="en-US" dirty="0" smtClean="0"/>
              <a:t>ignore high-frequency word lists in term-at-a-time</a:t>
            </a:r>
          </a:p>
          <a:p>
            <a:pPr lvl="1"/>
            <a:r>
              <a:rPr lang="en-US" dirty="0" smtClean="0"/>
              <a:t>ignore documents at end of lists in doc-at-a-time</a:t>
            </a:r>
          </a:p>
          <a:p>
            <a:pPr lvl="1"/>
            <a:r>
              <a:rPr lang="en-US" i="1" dirty="0" smtClean="0"/>
              <a:t>unsafe</a:t>
            </a:r>
            <a:r>
              <a:rPr lang="en-US" dirty="0" smtClean="0"/>
              <a:t> optimization</a:t>
            </a:r>
          </a:p>
          <a:p>
            <a:r>
              <a:rPr lang="en-US" dirty="0" smtClean="0"/>
              <a:t>List ordering</a:t>
            </a:r>
          </a:p>
          <a:p>
            <a:pPr lvl="1"/>
            <a:r>
              <a:rPr lang="en-US" dirty="0" smtClean="0"/>
              <a:t>order inverted lists by quality metric (e.g., PageRank) or by partial score</a:t>
            </a:r>
          </a:p>
          <a:p>
            <a:pPr lvl="1"/>
            <a:r>
              <a:rPr lang="en-US" dirty="0" smtClean="0"/>
              <a:t>makes unsafe (and fast) optimizations more likely to produce good documents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Query language </a:t>
            </a:r>
            <a:r>
              <a:rPr lang="en-US" dirty="0" smtClean="0"/>
              <a:t>can support specification of complex features</a:t>
            </a:r>
          </a:p>
          <a:p>
            <a:pPr lvl="1"/>
            <a:r>
              <a:rPr lang="en-US" dirty="0" smtClean="0"/>
              <a:t>similar to SQL for database systems</a:t>
            </a:r>
          </a:p>
          <a:p>
            <a:pPr lvl="1"/>
            <a:r>
              <a:rPr lang="en-US" i="1" dirty="0" smtClean="0"/>
              <a:t>query translator </a:t>
            </a:r>
            <a:r>
              <a:rPr lang="en-US" dirty="0" smtClean="0"/>
              <a:t>converts the user’s input into the structured query representation</a:t>
            </a:r>
          </a:p>
          <a:p>
            <a:pPr lvl="1"/>
            <a:r>
              <a:rPr lang="en-US" dirty="0" smtClean="0"/>
              <a:t>Galago query language is the example used here</a:t>
            </a:r>
          </a:p>
          <a:p>
            <a:pPr lvl="1"/>
            <a:r>
              <a:rPr lang="en-US" dirty="0" smtClean="0"/>
              <a:t>e.g., Galago query:</a:t>
            </a:r>
          </a:p>
          <a:p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990617" y="5306016"/>
            <a:ext cx="7280335" cy="3275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index term is associated with an </a:t>
            </a:r>
            <a:r>
              <a:rPr lang="en-US" i="1" dirty="0" smtClean="0"/>
              <a:t>inverted list</a:t>
            </a:r>
          </a:p>
          <a:p>
            <a:pPr lvl="1"/>
            <a:r>
              <a:rPr lang="en-US" dirty="0" smtClean="0"/>
              <a:t>Contains lists of documents, or lists of word occurrences in documents, and other information</a:t>
            </a:r>
          </a:p>
          <a:p>
            <a:pPr lvl="1"/>
            <a:r>
              <a:rPr lang="en-US" dirty="0" smtClean="0"/>
              <a:t>Each entry is called a </a:t>
            </a:r>
            <a:r>
              <a:rPr lang="en-US" i="1" dirty="0" smtClean="0"/>
              <a:t>posting</a:t>
            </a:r>
          </a:p>
          <a:p>
            <a:pPr lvl="1"/>
            <a:r>
              <a:rPr lang="en-US" dirty="0" smtClean="0"/>
              <a:t>The part of the posting that refers to a specific document or location is called a </a:t>
            </a:r>
            <a:r>
              <a:rPr lang="en-US" i="1" dirty="0" smtClean="0"/>
              <a:t>pointer</a:t>
            </a:r>
          </a:p>
          <a:p>
            <a:pPr lvl="1"/>
            <a:r>
              <a:rPr lang="en-US" dirty="0" smtClean="0"/>
              <a:t>Each document in the collection is given a unique number</a:t>
            </a:r>
          </a:p>
          <a:p>
            <a:pPr lvl="1"/>
            <a:r>
              <a:rPr lang="en-US" dirty="0" smtClean="0"/>
              <a:t>Lists are usually </a:t>
            </a:r>
            <a:r>
              <a:rPr lang="en-US" i="1" dirty="0" smtClean="0"/>
              <a:t>document-ordered</a:t>
            </a:r>
            <a:r>
              <a:rPr lang="en-US" dirty="0" smtClean="0"/>
              <a:t> (sorted by document number)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Tree for Structured Query</a:t>
            </a:r>
            <a:endParaRPr lang="en-US" dirty="0"/>
          </a:p>
        </p:txBody>
      </p:sp>
      <p:pic>
        <p:nvPicPr>
          <p:cNvPr id="1026" name="Picture 2" descr="C:\Users\croft\Desktop\ch5-structured-query-tre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049" y="2331419"/>
            <a:ext cx="7335148" cy="26977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process</a:t>
            </a:r>
          </a:p>
          <a:p>
            <a:pPr lvl="1"/>
            <a:r>
              <a:rPr lang="en-US" dirty="0" smtClean="0"/>
              <a:t>All queries sent to a </a:t>
            </a:r>
            <a:r>
              <a:rPr lang="en-US" i="1" dirty="0" smtClean="0"/>
              <a:t>director machine</a:t>
            </a:r>
          </a:p>
          <a:p>
            <a:pPr lvl="1"/>
            <a:r>
              <a:rPr lang="en-US" dirty="0" smtClean="0"/>
              <a:t>Director then sends messages to many </a:t>
            </a:r>
            <a:r>
              <a:rPr lang="en-US" i="1" dirty="0" smtClean="0"/>
              <a:t>index servers</a:t>
            </a:r>
          </a:p>
          <a:p>
            <a:pPr lvl="1"/>
            <a:r>
              <a:rPr lang="en-US" dirty="0" smtClean="0"/>
              <a:t>Each index server does some portion of the query processing</a:t>
            </a:r>
          </a:p>
          <a:p>
            <a:pPr lvl="1"/>
            <a:r>
              <a:rPr lang="en-US" dirty="0" smtClean="0"/>
              <a:t>Director organizes the results and returns them to the user</a:t>
            </a:r>
          </a:p>
          <a:p>
            <a:r>
              <a:rPr lang="en-US" dirty="0" smtClean="0"/>
              <a:t>Two main approaches</a:t>
            </a:r>
          </a:p>
          <a:p>
            <a:pPr lvl="1"/>
            <a:r>
              <a:rPr lang="en-US" dirty="0" smtClean="0"/>
              <a:t>Document distribution</a:t>
            </a:r>
          </a:p>
          <a:p>
            <a:pPr lvl="2"/>
            <a:r>
              <a:rPr lang="en-US" dirty="0" smtClean="0"/>
              <a:t>by far the most popular</a:t>
            </a:r>
          </a:p>
          <a:p>
            <a:pPr lvl="1"/>
            <a:r>
              <a:rPr lang="en-US" dirty="0" smtClean="0"/>
              <a:t>Term 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44533"/>
          </a:xfrm>
        </p:spPr>
        <p:txBody>
          <a:bodyPr>
            <a:normAutofit/>
          </a:bodyPr>
          <a:lstStyle/>
          <a:p>
            <a:r>
              <a:rPr lang="en-US" dirty="0" smtClean="0"/>
              <a:t>Document distribution</a:t>
            </a:r>
          </a:p>
          <a:p>
            <a:pPr lvl="1"/>
            <a:r>
              <a:rPr lang="en-US" dirty="0" smtClean="0"/>
              <a:t>each index server acts as a search engine for a small fraction of the total collection</a:t>
            </a:r>
          </a:p>
          <a:p>
            <a:pPr lvl="1"/>
            <a:r>
              <a:rPr lang="en-US" dirty="0" smtClean="0"/>
              <a:t>director sends a copy of the query to each of the index servers, each of which returns the top-</a:t>
            </a:r>
            <a:r>
              <a:rPr lang="en-US" i="1" dirty="0" smtClean="0"/>
              <a:t>k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results are merged into a single ranked list by the director</a:t>
            </a:r>
          </a:p>
          <a:p>
            <a:r>
              <a:rPr lang="en-US" dirty="0" smtClean="0"/>
              <a:t>Collection statistics should be shared for effective ranking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333"/>
            <a:ext cx="8229600" cy="513926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Term distribution</a:t>
            </a:r>
          </a:p>
          <a:p>
            <a:pPr lvl="1"/>
            <a:r>
              <a:rPr lang="en-US" dirty="0" smtClean="0"/>
              <a:t>Single index is built for the whole cluster of machines</a:t>
            </a:r>
          </a:p>
          <a:p>
            <a:pPr lvl="1"/>
            <a:r>
              <a:rPr lang="en-US" dirty="0" smtClean="0"/>
              <a:t>Each inverted list in that index is then assigned to one index server</a:t>
            </a:r>
          </a:p>
          <a:p>
            <a:pPr lvl="2"/>
            <a:r>
              <a:rPr lang="en-US" dirty="0" smtClean="0"/>
              <a:t>in most cases the data to process a query is not stored on a single machine</a:t>
            </a:r>
          </a:p>
          <a:p>
            <a:pPr lvl="1"/>
            <a:r>
              <a:rPr lang="en-US" dirty="0" smtClean="0"/>
              <a:t>One of the index servers is chosen to process the query</a:t>
            </a:r>
          </a:p>
          <a:p>
            <a:pPr lvl="2"/>
            <a:r>
              <a:rPr lang="en-US" dirty="0" smtClean="0"/>
              <a:t>usually the one holding the longest inverted list</a:t>
            </a:r>
          </a:p>
          <a:p>
            <a:pPr lvl="1"/>
            <a:r>
              <a:rPr lang="en-US" dirty="0" smtClean="0"/>
              <a:t>Other index servers send information to that server</a:t>
            </a:r>
          </a:p>
          <a:p>
            <a:pPr lvl="1"/>
            <a:r>
              <a:rPr lang="en-US" dirty="0" smtClean="0"/>
              <a:t>Final results sent to director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distributions similar to </a:t>
            </a:r>
            <a:r>
              <a:rPr lang="en-US" dirty="0" err="1" smtClean="0"/>
              <a:t>Zipf</a:t>
            </a:r>
            <a:endParaRPr lang="en-US" dirty="0" smtClean="0"/>
          </a:p>
          <a:p>
            <a:pPr lvl="1"/>
            <a:r>
              <a:rPr lang="en-US" dirty="0" smtClean="0"/>
              <a:t>About ½ each day are unique, but some are very popular</a:t>
            </a:r>
          </a:p>
          <a:p>
            <a:r>
              <a:rPr lang="en-US" dirty="0" smtClean="0"/>
              <a:t>Caching can significantly improve effectiveness</a:t>
            </a:r>
          </a:p>
          <a:p>
            <a:pPr lvl="1"/>
            <a:r>
              <a:rPr lang="en-US" dirty="0" smtClean="0"/>
              <a:t>Cache popular query results</a:t>
            </a:r>
          </a:p>
          <a:p>
            <a:pPr lvl="1"/>
            <a:r>
              <a:rPr lang="en-US" dirty="0" smtClean="0"/>
              <a:t>Cache common inverted lists</a:t>
            </a:r>
          </a:p>
          <a:p>
            <a:r>
              <a:rPr lang="en-US" dirty="0" smtClean="0"/>
              <a:t>Inverted list caching can help with unique queries</a:t>
            </a:r>
          </a:p>
          <a:p>
            <a:r>
              <a:rPr lang="en-US" dirty="0" smtClean="0"/>
              <a:t>Cache must be refreshed to prevent stale data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“Collection”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0" y="2133600"/>
            <a:ext cx="6877538" cy="3048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47800" y="5791200"/>
            <a:ext cx="6324612" cy="254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Inverted </a:t>
            </a:r>
            <a:br>
              <a:rPr lang="en-US" sz="2800" dirty="0" smtClean="0"/>
            </a:br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3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034" cy="5568993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Inverted Index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with counts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 #&#10; # Generating Elias-gamma and Elias-delta codes in Python&#10; #&#10;&#10; import math &#10; &#10; def unary_encode(n):&#10;  return &quot;1&quot; * n + &quot;0&quot;&#10; &#10; def binary_encode(n, width):&#10;     r = &quot;&quot;&#10;     for i in range(0,width):&#10;      if ((1&lt;&lt;i) &amp; n) &gt; 0:&#10;       r = &quot;1&quot; + r&#10;      else:&#10;       r = &quot;0&quot; + r&#10;     return r           &#10;&#10; def gamma_encode(n): &#10;     logn = int(math.log(n,2))&#10;     return unary_encode( logn ) + &quot; &quot; + binary_encode(n, logn)&#10; &#10; def delta_encode(n):&#10;  logn = int(math.log(n,2))&#10; if n == 1:&#10;   return &quot;0&quot;&#10;  else:&#10;   loglog = int(math.log(logn+1,2)) &#10;   residual = logn+1 - int(math.pow(2, loglog))&#10;         return unary_encode( loglog ) + &quot; &quot; + binary_encode( residual, loglog ) + &quot; &quot; + binary_encode(n, logn)&#10; &#10; if __name__ == &quot;__main__&quot;:&#10;     for n in [1,2,3, 6, 15,16,255,1023]: &#10;         logn = int(math.log(n,2))&#10;         loglogn = int(math.log(logn+1,2))&#10;         print n, &quot;d_r&quot;, logn&#10;         print n, &quot;d_dd&quot;, loglogn&#10;         print n, &quot;d_dr&quot;, logn + 1 - int(math.pow(2,loglogn)) &#10;         print n, &quot;delta&quot;, delta_encode(n)&#10;         #print n, &quot;gamma&quot;, gamma_encode(n) &#10;         #print n, &quot;binary&quot;, binary_encode(n)&#10; \end{verbatim}                   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9"/>
  <p:tag name="PICTUREFILESIZE" val="18720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encode( int[] input, ByteBuffer output ) { &#10;     for( int i : input ) {&#10;         while( i &gt;= 128 ) {           &#10;             output.put( i &amp; 0x7F );&#10;             i &gt;&gt;&gt;= 7;&#10;         }              &#10;         output.put( i | 0x80 );&#10;     }                                      &#10; }  &#10; \end{verbatim}&#10;  &#10;                          &#10; 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29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decode( byte[] input, IntBuffer output ) {&#10;     for( int i=0; i &lt; input.length; i++ ) {&#10;         int position = 0;&#10;         int result = ((int)input[i] &amp; 0x7F);&#10;         &#10;         while( (input[i] &amp; 0x80) == 0 ) {&#10;             i += 1;&#10;             position += 1;&#10;             int unsignedByte = ((int)input[i] &amp; 0x7F);&#10;             result |= (unsignedByte &lt;&lt; (7*position)); &#10;         }                 &#10;                       &#10;         output.put(result);&#10;     }&#10; }&#10; \end{verbatim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570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5, 11, 17, 21, 26, 34, 36, 37, 45, 48, 51, 52, 57, 80, 89, 91, 94, 101, 104, 119$  template TPT1  env TPENV1  fore 0  back 16777215  eqnno 1"/>
  <p:tag name="FILENAME" val="TP_tmp"/>
  <p:tag name="ORIGWIDTH" val="294"/>
  <p:tag name="PICTUREFILESIZE" val="10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, 6, 6, 4, 5, 9, 2, 1, 8, 3, 3, 1, 5, 23, 9, 2, 3, 7, 3, 15  template TPT1  env TPENV1  fore 0  back 16777215  eqnno 2"/>
  <p:tag name="FILENAME" val="TP_tmp"/>
  <p:tag name="ORIGWIDTH" val="194"/>
  <p:tag name="PICTUREFILESIZE" val="73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17, 3), (34, 6), (45, 9), (52, 12), (89, 15), (101, 18)  template TPT1  env TPENV1  fore 0  back 16777215  eqnno 3"/>
  <p:tag name="FILENAME" val="TP_tmp"/>
  <p:tag name="ORIGWIDTH" val="204"/>
  <p:tag name="PICTUREFILESIZE" val="98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\State $s_d \leftarrow 0$&#10;     \ForAll{inverted lists $l_i$ in $L$}&#10;        \If{$l_i$.getCurrentDocument() = $d$}&#10;             \State $s_d \leftarrow s_d + g_i(Q) f_i( l_i )$ \Comment{Update the document score}    &#10;         \EndIf&#10;         \State $l_i$.movePastDocument( $d$ )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0440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1553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TermAtATimeRetrieval}{$Q$, $I$, $f$, $g$, $k$} &#10;    \State $A \leftarrow $ Map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State $d_0 \leftarrow -1$&#10;   \While{$l_i$ is not finished} &#10;       \If{$i = 0$}&#10;           \State $d \leftarrow l_i$.getCurrentDocument()&#10;                \State $A_d \leftarrow A_d + g_i(Q) f( l_i )$&#10;               \State $l_i$.moveToNextDocument()&#10;       \Else\label{taat:conjunctive:doc}&#10;           \State $d \leftarrow l_i$.getCurrentDocument()&#10;             \State $d' \leftarrow A$.getNextAccumulator($d$)&#10;                 \State $A$.removeAccumulatorsBetween($d_0,d'$)&#10;                    \If{$d$ = $d'$}&#10;                    \State $A_d \leftarrow A_d + g_i(Q) f( l_i )$&#10;                   \State $l_i$.moveToNextDocument()&#10;          \Else&#10;              \State $l_i$.skipForwardToDocument($d'$)&#10;          \EndIf&#10;          \State $d_0 \leftarrow d'$&#10;       \EndIf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99048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State $d \leftarrow -1$ &#10; \While{all lists in $L$ are not finished}&#10;    \State $s_d \leftarrow 0$&#10;     \ForAll{inverted lists $l_i$ in $L$}&#10;         \If{$l_i$.getCurrentDocument() $&gt;$ $d$}&#10;             \State $d \leftarrow l_i$.getCurrentDocument()\label{fig:daat:conjunctive:maxdoc}&#10;         \EndIf&#10;     \EndFor&#10;     \ForAll{inverted lists $l_i$ in $L$}\label{fig:daat:conjunctive:scoreloop}&#10;       \State  $l_i$.skipForwardToDocument($d$)&#10;        \If{$l_i$.getCurrentDocument() = $d$}&#10;             \State $s_d \leftarrow s_d + g_i(Q) f_i( l_i )$ \Comment{Update the document score}    &#10;             \State $l_i$.movePastDocument( $d$ )&#10;           \Else&#10;                \State $d \leftarrow-1$&#10;                \State \textbf{break}&#10;           \EndIf&#10;     \EndFor                                    &#10;      \If{$d &gt; -1$}  $R$.add( $s_d, d$ ) \EndIf&#10;    \EndWhile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70408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\#combine(\#od:1(tropical fish) \#od:1(aquarium fish) fish)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8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2155</Words>
  <Application>Microsoft Office PowerPoint</Application>
  <PresentationFormat>On-screen Show (4:3)</PresentationFormat>
  <Paragraphs>327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Search Engines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PowerPoint Presentation</vt:lpstr>
      <vt:lpstr>Byte-Aligned Codes</vt:lpstr>
      <vt:lpstr>V-Byte Encoding</vt:lpstr>
      <vt:lpstr>V-Byte Encoder </vt:lpstr>
      <vt:lpstr>V-Byte Decoder</vt:lpstr>
      <vt:lpstr>Compression Example</vt:lpstr>
      <vt:lpstr>Skipping </vt:lpstr>
      <vt:lpstr>Skip Pointers</vt:lpstr>
      <vt:lpstr>Skip Pointers</vt:lpstr>
      <vt:lpstr>Auxiliary Structures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  <vt:lpstr>Query Processing</vt:lpstr>
      <vt:lpstr>Document-At-A-Time</vt:lpstr>
      <vt:lpstr>Pseudocode Function Descriptions</vt:lpstr>
      <vt:lpstr>Document-At-A-Time</vt:lpstr>
      <vt:lpstr>Term-At-A-Time</vt:lpstr>
      <vt:lpstr>Term-At-A-Time</vt:lpstr>
      <vt:lpstr>Optimization Techniques</vt:lpstr>
      <vt:lpstr>PowerPoint Presentation</vt:lpstr>
      <vt:lpstr>PowerPoint Presentation</vt:lpstr>
      <vt:lpstr>Threshold Methods</vt:lpstr>
      <vt:lpstr>Threshold Methods</vt:lpstr>
      <vt:lpstr>MaxScore Example</vt:lpstr>
      <vt:lpstr>Other Approaches</vt:lpstr>
      <vt:lpstr>Structured Queries</vt:lpstr>
      <vt:lpstr>Evaluation Tree for Structured Query</vt:lpstr>
      <vt:lpstr>Distributed Evaluation</vt:lpstr>
      <vt:lpstr>Distributed Evaluation</vt:lpstr>
      <vt:lpstr>Distributed Evaluation</vt:lpstr>
      <vt:lpstr>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Bruce</cp:lastModifiedBy>
  <cp:revision>65</cp:revision>
  <dcterms:created xsi:type="dcterms:W3CDTF">2008-09-24T13:08:11Z</dcterms:created>
  <dcterms:modified xsi:type="dcterms:W3CDTF">2011-03-17T21:01:43Z</dcterms:modified>
</cp:coreProperties>
</file>