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7" d="100"/>
          <a:sy n="67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ars\Documents\Computer%20Programming%203%20ASMSA\AVL%20Binary%20Search%20Tree\all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ars\Documents\Computer%20Programming%203%20ASMSA\AVL%20Binary%20Search%20Tree\all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ars\Documents\Computer%20Programming%203%20ASMSA\AVL%20Binary%20Search%20Tree\all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Construction Time vs.</a:t>
            </a:r>
            <a:r>
              <a:rPr lang="en-US" baseline="0"/>
              <a:t> N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Akarsh's Construction Time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Sheet1!$B$3:$B$28</c:f>
              <c:numCache>
                <c:formatCode>General</c:formatCode>
                <c:ptCount val="2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  <c:pt idx="21">
                  <c:v>2097152</c:v>
                </c:pt>
                <c:pt idx="22">
                  <c:v>4194304</c:v>
                </c:pt>
                <c:pt idx="23">
                  <c:v>8388608</c:v>
                </c:pt>
                <c:pt idx="24">
                  <c:v>16777216</c:v>
                </c:pt>
                <c:pt idx="25">
                  <c:v>33554432</c:v>
                </c:pt>
              </c:numCache>
            </c:numRef>
          </c:cat>
          <c:val>
            <c:numRef>
              <c:f>Sheet1!$C$3:$C$28</c:f>
              <c:numCache>
                <c:formatCode>General</c:formatCode>
                <c:ptCount val="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2E-3</c:v>
                </c:pt>
                <c:pt idx="9">
                  <c:v>1E-3</c:v>
                </c:pt>
                <c:pt idx="10">
                  <c:v>1E-3</c:v>
                </c:pt>
                <c:pt idx="11">
                  <c:v>1E-3</c:v>
                </c:pt>
                <c:pt idx="12">
                  <c:v>1E-3</c:v>
                </c:pt>
                <c:pt idx="13">
                  <c:v>4.0000000000000001E-3</c:v>
                </c:pt>
                <c:pt idx="14">
                  <c:v>6.0000000000000001E-3</c:v>
                </c:pt>
                <c:pt idx="15">
                  <c:v>2.1999999999999999E-2</c:v>
                </c:pt>
                <c:pt idx="16">
                  <c:v>2.5999999999999999E-2</c:v>
                </c:pt>
                <c:pt idx="17">
                  <c:v>5.5E-2</c:v>
                </c:pt>
                <c:pt idx="18">
                  <c:v>0.10199999999999999</c:v>
                </c:pt>
                <c:pt idx="19">
                  <c:v>0.185</c:v>
                </c:pt>
                <c:pt idx="20">
                  <c:v>0.436</c:v>
                </c:pt>
                <c:pt idx="21">
                  <c:v>1.454</c:v>
                </c:pt>
                <c:pt idx="22">
                  <c:v>3.1760000000000002</c:v>
                </c:pt>
                <c:pt idx="23">
                  <c:v>8.3350000000000009</c:v>
                </c:pt>
                <c:pt idx="24">
                  <c:v>21.661000000000001</c:v>
                </c:pt>
                <c:pt idx="25">
                  <c:v>63.308999999999997</c:v>
                </c:pt>
              </c:numCache>
            </c:numRef>
          </c:val>
          <c:smooth val="0"/>
        </c:ser>
        <c:ser>
          <c:idx val="1"/>
          <c:order val="1"/>
          <c:tx>
            <c:v>TreeSet Construction Time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Sheet1!$I$3:$I$27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1E-3</c:v>
                </c:pt>
                <c:pt idx="8">
                  <c:v>1E-3</c:v>
                </c:pt>
                <c:pt idx="9">
                  <c:v>1E-3</c:v>
                </c:pt>
                <c:pt idx="10">
                  <c:v>8.0000000000000002E-3</c:v>
                </c:pt>
                <c:pt idx="11">
                  <c:v>3.0000000000000001E-3</c:v>
                </c:pt>
                <c:pt idx="12">
                  <c:v>1E-3</c:v>
                </c:pt>
                <c:pt idx="13">
                  <c:v>2E-3</c:v>
                </c:pt>
                <c:pt idx="14">
                  <c:v>3.0000000000000001E-3</c:v>
                </c:pt>
                <c:pt idx="15">
                  <c:v>8.0000000000000002E-3</c:v>
                </c:pt>
                <c:pt idx="16">
                  <c:v>1.2E-2</c:v>
                </c:pt>
                <c:pt idx="17">
                  <c:v>2.5000000000000001E-2</c:v>
                </c:pt>
                <c:pt idx="18">
                  <c:v>6.9000000000000006E-2</c:v>
                </c:pt>
                <c:pt idx="19">
                  <c:v>0.14199999999999999</c:v>
                </c:pt>
                <c:pt idx="20">
                  <c:v>0.215</c:v>
                </c:pt>
                <c:pt idx="21">
                  <c:v>0.53300000000000003</c:v>
                </c:pt>
                <c:pt idx="22">
                  <c:v>1.262</c:v>
                </c:pt>
                <c:pt idx="23">
                  <c:v>5.1719999999999997</c:v>
                </c:pt>
                <c:pt idx="24">
                  <c:v>18.155999999999999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78680240"/>
        <c:axId val="278686120"/>
      </c:lineChart>
      <c:catAx>
        <c:axId val="278680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Items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686120"/>
        <c:crosses val="autoZero"/>
        <c:auto val="1"/>
        <c:lblAlgn val="ctr"/>
        <c:lblOffset val="100"/>
        <c:noMultiLvlLbl val="0"/>
      </c:catAx>
      <c:valAx>
        <c:axId val="278686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Construction</a:t>
                </a:r>
                <a:r>
                  <a:rPr lang="en-US" baseline="0"/>
                  <a:t> Time (s)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680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Akarsh's Tree Height vs.</a:t>
            </a:r>
            <a:r>
              <a:rPr lang="en-US" baseline="0"/>
              <a:t> N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Akarsh's Tree Height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Sheet1!$B$3:$B$28</c:f>
              <c:numCache>
                <c:formatCode>General</c:formatCode>
                <c:ptCount val="2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  <c:pt idx="21">
                  <c:v>2097152</c:v>
                </c:pt>
                <c:pt idx="22">
                  <c:v>4194304</c:v>
                </c:pt>
                <c:pt idx="23">
                  <c:v>8388608</c:v>
                </c:pt>
                <c:pt idx="24">
                  <c:v>16777216</c:v>
                </c:pt>
                <c:pt idx="25">
                  <c:v>33554432</c:v>
                </c:pt>
              </c:numCache>
            </c:numRef>
          </c:cat>
          <c:val>
            <c:numRef>
              <c:f>Sheet1!$D$3:$D$28</c:f>
              <c:numCache>
                <c:formatCode>General</c:formatCode>
                <c:ptCount val="2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2362424"/>
        <c:axId val="372361640"/>
      </c:lineChart>
      <c:catAx>
        <c:axId val="372362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Items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361640"/>
        <c:crosses val="autoZero"/>
        <c:auto val="1"/>
        <c:lblAlgn val="ctr"/>
        <c:lblOffset val="100"/>
        <c:noMultiLvlLbl val="0"/>
      </c:catAx>
      <c:valAx>
        <c:axId val="372361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Tree</a:t>
                </a:r>
                <a:r>
                  <a:rPr lang="en-US" baseline="0"/>
                  <a:t> Height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362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Deconstruction Time</a:t>
            </a:r>
            <a:r>
              <a:rPr lang="en-US" baseline="0"/>
              <a:t> vs. N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Akarsh's Deconstruction TIme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Sheet1!$H$3:$H$27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  <c:pt idx="21">
                  <c:v>2097152</c:v>
                </c:pt>
                <c:pt idx="22">
                  <c:v>4194304</c:v>
                </c:pt>
                <c:pt idx="23">
                  <c:v>8388608</c:v>
                </c:pt>
                <c:pt idx="24">
                  <c:v>16777216</c:v>
                </c:pt>
              </c:numCache>
            </c:numRef>
          </c:cat>
          <c:val>
            <c:numRef>
              <c:f>Sheet1!$E$3:$E$28</c:f>
              <c:numCache>
                <c:formatCode>General</c:formatCode>
                <c:ptCount val="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1E-3</c:v>
                </c:pt>
                <c:pt idx="7">
                  <c:v>0</c:v>
                </c:pt>
                <c:pt idx="8">
                  <c:v>1E-3</c:v>
                </c:pt>
                <c:pt idx="9">
                  <c:v>2E-3</c:v>
                </c:pt>
                <c:pt idx="10">
                  <c:v>2E-3</c:v>
                </c:pt>
                <c:pt idx="11">
                  <c:v>1E-3</c:v>
                </c:pt>
                <c:pt idx="12">
                  <c:v>2E-3</c:v>
                </c:pt>
                <c:pt idx="13">
                  <c:v>4.0000000000000001E-3</c:v>
                </c:pt>
                <c:pt idx="14">
                  <c:v>2.3E-2</c:v>
                </c:pt>
                <c:pt idx="15">
                  <c:v>1.6E-2</c:v>
                </c:pt>
                <c:pt idx="16">
                  <c:v>1.2E-2</c:v>
                </c:pt>
                <c:pt idx="17">
                  <c:v>2.9000000000000001E-2</c:v>
                </c:pt>
                <c:pt idx="18">
                  <c:v>5.8000000000000003E-2</c:v>
                </c:pt>
                <c:pt idx="19">
                  <c:v>0.11899999999999999</c:v>
                </c:pt>
                <c:pt idx="20">
                  <c:v>0.26600000000000001</c:v>
                </c:pt>
                <c:pt idx="21">
                  <c:v>0.46</c:v>
                </c:pt>
                <c:pt idx="22">
                  <c:v>1.248</c:v>
                </c:pt>
                <c:pt idx="23">
                  <c:v>2.8660000000000001</c:v>
                </c:pt>
                <c:pt idx="24">
                  <c:v>6.3760000000000003</c:v>
                </c:pt>
                <c:pt idx="25">
                  <c:v>30.18</c:v>
                </c:pt>
              </c:numCache>
            </c:numRef>
          </c:val>
          <c:smooth val="0"/>
        </c:ser>
        <c:ser>
          <c:idx val="1"/>
          <c:order val="1"/>
          <c:tx>
            <c:v>TreeSet Deconstruction Time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Sheet1!$H$3:$H$27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  <c:pt idx="21">
                  <c:v>2097152</c:v>
                </c:pt>
                <c:pt idx="22">
                  <c:v>4194304</c:v>
                </c:pt>
                <c:pt idx="23">
                  <c:v>8388608</c:v>
                </c:pt>
                <c:pt idx="24">
                  <c:v>16777216</c:v>
                </c:pt>
              </c:numCache>
            </c:numRef>
          </c:cat>
          <c:val>
            <c:numRef>
              <c:f>Sheet1!$J$3:$J$27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1E-3</c:v>
                </c:pt>
                <c:pt idx="7">
                  <c:v>0</c:v>
                </c:pt>
                <c:pt idx="8">
                  <c:v>0</c:v>
                </c:pt>
                <c:pt idx="9">
                  <c:v>3.0000000000000001E-3</c:v>
                </c:pt>
                <c:pt idx="10">
                  <c:v>1E-3</c:v>
                </c:pt>
                <c:pt idx="11">
                  <c:v>3.0000000000000001E-3</c:v>
                </c:pt>
                <c:pt idx="12">
                  <c:v>1E-3</c:v>
                </c:pt>
                <c:pt idx="13">
                  <c:v>4.0000000000000001E-3</c:v>
                </c:pt>
                <c:pt idx="14">
                  <c:v>3.0000000000000001E-3</c:v>
                </c:pt>
                <c:pt idx="15">
                  <c:v>4.0000000000000001E-3</c:v>
                </c:pt>
                <c:pt idx="16">
                  <c:v>7.0000000000000001E-3</c:v>
                </c:pt>
                <c:pt idx="17">
                  <c:v>2.1999999999999999E-2</c:v>
                </c:pt>
                <c:pt idx="18">
                  <c:v>2.9000000000000001E-2</c:v>
                </c:pt>
                <c:pt idx="19">
                  <c:v>5.2999999999999999E-2</c:v>
                </c:pt>
                <c:pt idx="20">
                  <c:v>0.61599999999999999</c:v>
                </c:pt>
                <c:pt idx="21">
                  <c:v>0.60299999999999998</c:v>
                </c:pt>
                <c:pt idx="22">
                  <c:v>0.69599999999999995</c:v>
                </c:pt>
                <c:pt idx="23">
                  <c:v>1.5860000000000001</c:v>
                </c:pt>
                <c:pt idx="24">
                  <c:v>5.601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2159400"/>
        <c:axId val="372157440"/>
      </c:lineChart>
      <c:catAx>
        <c:axId val="372159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Items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157440"/>
        <c:crosses val="autoZero"/>
        <c:auto val="1"/>
        <c:lblAlgn val="ctr"/>
        <c:lblOffset val="100"/>
        <c:noMultiLvlLbl val="0"/>
      </c:catAx>
      <c:valAx>
        <c:axId val="37215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Deconstruction</a:t>
                </a:r>
                <a:r>
                  <a:rPr lang="en-US" baseline="0"/>
                  <a:t> Time (s)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159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5A15DBF-B4AC-4DDE-8467-F5757972295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CE205E9-0320-41B1-A512-8C12C97C4C9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69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5DBF-B4AC-4DDE-8467-F5757972295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05E9-0320-41B1-A512-8C12C97C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9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5DBF-B4AC-4DDE-8467-F5757972295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05E9-0320-41B1-A512-8C12C97C4C9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805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5DBF-B4AC-4DDE-8467-F5757972295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05E9-0320-41B1-A512-8C12C97C4C9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631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5DBF-B4AC-4DDE-8467-F5757972295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05E9-0320-41B1-A512-8C12C97C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81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5DBF-B4AC-4DDE-8467-F5757972295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05E9-0320-41B1-A512-8C12C97C4C9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73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5DBF-B4AC-4DDE-8467-F5757972295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05E9-0320-41B1-A512-8C12C97C4C9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104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5DBF-B4AC-4DDE-8467-F5757972295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05E9-0320-41B1-A512-8C12C97C4C9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5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5DBF-B4AC-4DDE-8467-F5757972295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05E9-0320-41B1-A512-8C12C97C4C9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07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5DBF-B4AC-4DDE-8467-F5757972295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05E9-0320-41B1-A512-8C12C97C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8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5DBF-B4AC-4DDE-8467-F5757972295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05E9-0320-41B1-A512-8C12C97C4C9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28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5DBF-B4AC-4DDE-8467-F5757972295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05E9-0320-41B1-A512-8C12C97C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8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5DBF-B4AC-4DDE-8467-F5757972295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05E9-0320-41B1-A512-8C12C97C4C9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08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5DBF-B4AC-4DDE-8467-F5757972295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05E9-0320-41B1-A512-8C12C97C4C9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69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5DBF-B4AC-4DDE-8467-F5757972295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05E9-0320-41B1-A512-8C12C97C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8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5DBF-B4AC-4DDE-8467-F5757972295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05E9-0320-41B1-A512-8C12C97C4C9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60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5DBF-B4AC-4DDE-8467-F5757972295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05E9-0320-41B1-A512-8C12C97C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8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A15DBF-B4AC-4DDE-8467-F57579722950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E205E9-0320-41B1-A512-8C12C97C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7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Self Balancing Binary Search Tree (AVL)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Akarsh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2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0238243"/>
              </p:ext>
            </p:extLst>
          </p:nvPr>
        </p:nvGraphicFramePr>
        <p:xfrm>
          <a:off x="628650" y="676275"/>
          <a:ext cx="10963274" cy="5572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0488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7565194"/>
              </p:ext>
            </p:extLst>
          </p:nvPr>
        </p:nvGraphicFramePr>
        <p:xfrm>
          <a:off x="590549" y="628651"/>
          <a:ext cx="11001375" cy="5610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332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of the x-axis on the graphs are exponential growth of doubling the number of items, so the graph is not presented linearly.</a:t>
            </a:r>
          </a:p>
          <a:p>
            <a:r>
              <a:rPr lang="en-US" dirty="0" smtClean="0"/>
              <a:t>To make it into a linear graph, the log needs to be taken of both axis.</a:t>
            </a:r>
          </a:p>
          <a:p>
            <a:r>
              <a:rPr lang="en-US" dirty="0" smtClean="0"/>
              <a:t>After this operation is made, the construction and deconstruction time will have a linear relationship to N.</a:t>
            </a:r>
          </a:p>
          <a:p>
            <a:r>
              <a:rPr lang="en-US" dirty="0" smtClean="0"/>
              <a:t>The height of the tree will have a logarithmic relationship to 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50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for a binary search tree to function with proper low times, it must be balanced in order to reduce the time to add and remove nodes.</a:t>
            </a:r>
          </a:p>
          <a:p>
            <a:r>
              <a:rPr lang="en-US" dirty="0" smtClean="0"/>
              <a:t>Balancing on my tree was done using four different types of rotations.</a:t>
            </a:r>
          </a:p>
          <a:p>
            <a:r>
              <a:rPr lang="en-US" dirty="0" smtClean="0"/>
              <a:t>Rotations were to rotate nodes around in different places, eventually evening them out around the tree.</a:t>
            </a:r>
          </a:p>
        </p:txBody>
      </p:sp>
    </p:spTree>
    <p:extLst>
      <p:ext uri="{BB962C8B-B14F-4D97-AF65-F5344CB8AC3E}">
        <p14:creationId xmlns:p14="http://schemas.microsoft.com/office/powerpoint/2010/main" val="8977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Rotations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simple left and right rotations are used to change the arrangements of nodes when one child of a node is much “heavier” than the other, as in it has more children.</a:t>
            </a:r>
          </a:p>
          <a:p>
            <a:endParaRPr lang="en-US" dirty="0"/>
          </a:p>
        </p:txBody>
      </p:sp>
      <p:pic>
        <p:nvPicPr>
          <p:cNvPr id="1026" name="Picture 2" descr="Image result for rotations avl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49" y="4479308"/>
            <a:ext cx="3857900" cy="139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516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Complicated Rotations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simple rotations won’t work in some situations, as they can run into a permanent loop not ever balancing.</a:t>
            </a:r>
          </a:p>
          <a:p>
            <a:r>
              <a:rPr lang="en-US" dirty="0" smtClean="0"/>
              <a:t>The solution to this is having another kind of rotation that temporarily unbalances the tree in order to balance it using simple rotations.</a:t>
            </a:r>
          </a:p>
        </p:txBody>
      </p:sp>
      <p:pic>
        <p:nvPicPr>
          <p:cNvPr id="2050" name="Picture 2" descr="Image result for complicated rotations avl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189" y="4448175"/>
            <a:ext cx="3623620" cy="142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696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way I implemented the add method in my tree was to have a simple recursive call that goes down a line of the tree comparing the values of the nodes. </a:t>
            </a:r>
            <a:endParaRPr lang="en-US" dirty="0"/>
          </a:p>
          <a:p>
            <a:r>
              <a:rPr lang="en-US" dirty="0" smtClean="0"/>
              <a:t>The reason my first add method attempt failed on time is because I was balancing from the root all the way down the tree after every addition.</a:t>
            </a:r>
          </a:p>
          <a:p>
            <a:r>
              <a:rPr lang="en-US" dirty="0" smtClean="0"/>
              <a:t>The new updated code balances from the branch that was added onto up the tree, reducing the number of nodes check for balancing tremendously.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59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Deleting was achieved by first checking what kind of node it is based on the number of children it has.</a:t>
            </a:r>
          </a:p>
          <a:p>
            <a:r>
              <a:rPr lang="en-US" dirty="0" smtClean="0"/>
              <a:t>If it has no children, it can simply be untied from the tree and balanced from the removed node up to the root.</a:t>
            </a:r>
          </a:p>
          <a:p>
            <a:r>
              <a:rPr lang="en-US" dirty="0" smtClean="0"/>
              <a:t>If it has one children, the parent and child can be connected directly and balanced.</a:t>
            </a:r>
          </a:p>
          <a:p>
            <a:r>
              <a:rPr lang="en-US" dirty="0" smtClean="0"/>
              <a:t>If it has two children, the lowest node of the right child must be found to be the replacement, and then the balance must be run.</a:t>
            </a:r>
          </a:p>
        </p:txBody>
      </p:sp>
    </p:spTree>
    <p:extLst>
      <p:ext uri="{BB962C8B-B14F-4D97-AF65-F5344CB8AC3E}">
        <p14:creationId xmlns:p14="http://schemas.microsoft.com/office/powerpoint/2010/main" val="416804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3981449" cy="3318936"/>
          </a:xfrm>
        </p:spPr>
        <p:txBody>
          <a:bodyPr/>
          <a:lstStyle/>
          <a:p>
            <a:r>
              <a:rPr lang="en-US" dirty="0" smtClean="0"/>
              <a:t>I made a </a:t>
            </a:r>
            <a:r>
              <a:rPr lang="en-US" dirty="0" err="1" smtClean="0"/>
              <a:t>TreeDisplayer</a:t>
            </a:r>
            <a:r>
              <a:rPr lang="en-US" dirty="0" smtClean="0"/>
              <a:t> class that extended </a:t>
            </a:r>
            <a:r>
              <a:rPr lang="en-US" dirty="0" err="1" smtClean="0"/>
              <a:t>JFrame</a:t>
            </a:r>
            <a:r>
              <a:rPr lang="en-US" dirty="0" smtClean="0"/>
              <a:t> to display the tree.</a:t>
            </a:r>
          </a:p>
          <a:p>
            <a:r>
              <a:rPr lang="en-US" dirty="0" smtClean="0"/>
              <a:t>The following is a picture of the graphics painted onto a </a:t>
            </a:r>
            <a:r>
              <a:rPr lang="en-US" dirty="0" err="1" smtClean="0"/>
              <a:t>BufferedImage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012" y="2534707"/>
            <a:ext cx="3614738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20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performance of the tree was compared to the Java reference implementation – </a:t>
            </a:r>
            <a:r>
              <a:rPr lang="en-US" dirty="0" err="1" smtClean="0"/>
              <a:t>TreeSet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performance was calculated and the graphs made were:</a:t>
            </a:r>
          </a:p>
          <a:p>
            <a:r>
              <a:rPr lang="en-US" dirty="0" smtClean="0"/>
              <a:t>Construction time vs. N</a:t>
            </a:r>
          </a:p>
          <a:p>
            <a:r>
              <a:rPr lang="en-US" dirty="0" smtClean="0"/>
              <a:t>Tree Height vs. N</a:t>
            </a:r>
          </a:p>
          <a:p>
            <a:r>
              <a:rPr lang="en-US" dirty="0" smtClean="0"/>
              <a:t>Deconstruction time vs N</a:t>
            </a:r>
          </a:p>
          <a:p>
            <a:r>
              <a:rPr lang="en-US" dirty="0" smtClean="0"/>
              <a:t>Where N is the number of items being testing, which powers of 2 (1, 2, 4, 8, 16…)</a:t>
            </a:r>
          </a:p>
        </p:txBody>
      </p:sp>
    </p:spTree>
    <p:extLst>
      <p:ext uri="{BB962C8B-B14F-4D97-AF65-F5344CB8AC3E}">
        <p14:creationId xmlns:p14="http://schemas.microsoft.com/office/powerpoint/2010/main" val="2204053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9667037"/>
              </p:ext>
            </p:extLst>
          </p:nvPr>
        </p:nvGraphicFramePr>
        <p:xfrm>
          <a:off x="609600" y="619125"/>
          <a:ext cx="10963275" cy="5638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2812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148</TotalTime>
  <Words>549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Self Balancing Binary Search Tree (AVL)</vt:lpstr>
      <vt:lpstr>Balancing</vt:lpstr>
      <vt:lpstr>Simple Rotations</vt:lpstr>
      <vt:lpstr>Complicated Rotations</vt:lpstr>
      <vt:lpstr>Adding</vt:lpstr>
      <vt:lpstr>Deleting</vt:lpstr>
      <vt:lpstr>Displaying the Tree</vt:lpstr>
      <vt:lpstr>Performance of the Tree</vt:lpstr>
      <vt:lpstr>PowerPoint Presentation</vt:lpstr>
      <vt:lpstr>PowerPoint Presentation</vt:lpstr>
      <vt:lpstr>PowerPoint Presentation</vt:lpstr>
      <vt:lpstr>Performance Details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Akarsh Kumar</dc:creator>
  <cp:lastModifiedBy>Akarsh Kumar</cp:lastModifiedBy>
  <cp:revision>14</cp:revision>
  <dcterms:created xsi:type="dcterms:W3CDTF">2017-03-30T01:23:23Z</dcterms:created>
  <dcterms:modified xsi:type="dcterms:W3CDTF">2017-03-30T03:52:11Z</dcterms:modified>
</cp:coreProperties>
</file>