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17695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128671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779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403814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1297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2955078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588299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1195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171716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C0E5E-9D3F-4ADF-97F9-5FB4CEB0AB7B}"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196648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8C0E5E-9D3F-4ADF-97F9-5FB4CEB0AB7B}"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425857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8C0E5E-9D3F-4ADF-97F9-5FB4CEB0AB7B}"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418963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8C0E5E-9D3F-4ADF-97F9-5FB4CEB0AB7B}"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30259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C0E5E-9D3F-4ADF-97F9-5FB4CEB0AB7B}"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331808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C0E5E-9D3F-4ADF-97F9-5FB4CEB0AB7B}"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72563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C0E5E-9D3F-4ADF-97F9-5FB4CEB0AB7B}"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2FEA-1F34-4839-8667-B940D79261F3}" type="slidenum">
              <a:rPr lang="en-US" smtClean="0"/>
              <a:t>‹#›</a:t>
            </a:fld>
            <a:endParaRPr lang="en-US"/>
          </a:p>
        </p:txBody>
      </p:sp>
    </p:spTree>
    <p:extLst>
      <p:ext uri="{BB962C8B-B14F-4D97-AF65-F5344CB8AC3E}">
        <p14:creationId xmlns:p14="http://schemas.microsoft.com/office/powerpoint/2010/main" val="333203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8C0E5E-9D3F-4ADF-97F9-5FB4CEB0AB7B}" type="datetimeFigureOut">
              <a:rPr lang="en-US" smtClean="0"/>
              <a:t>1/23/2018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252FEA-1F34-4839-8667-B940D79261F3}" type="slidenum">
              <a:rPr lang="en-US" smtClean="0"/>
              <a:t>‹#›</a:t>
            </a:fld>
            <a:endParaRPr lang="en-US"/>
          </a:p>
        </p:txBody>
      </p:sp>
    </p:spTree>
    <p:extLst>
      <p:ext uri="{BB962C8B-B14F-4D97-AF65-F5344CB8AC3E}">
        <p14:creationId xmlns:p14="http://schemas.microsoft.com/office/powerpoint/2010/main" val="22472739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Altering Images with Python: Graphics Programming Assignment 00</a:t>
            </a:r>
            <a:endParaRPr lang="en-US" dirty="0"/>
          </a:p>
        </p:txBody>
      </p:sp>
      <p:sp>
        <p:nvSpPr>
          <p:cNvPr id="3" name="Subtitle 2"/>
          <p:cNvSpPr>
            <a:spLocks noGrp="1"/>
          </p:cNvSpPr>
          <p:nvPr>
            <p:ph type="subTitle" idx="1"/>
          </p:nvPr>
        </p:nvSpPr>
        <p:spPr/>
        <p:txBody>
          <a:bodyPr/>
          <a:lstStyle/>
          <a:p>
            <a:r>
              <a:rPr lang="en-US" dirty="0" smtClean="0"/>
              <a:t>Akarsh Kumar</a:t>
            </a:r>
            <a:endParaRPr lang="en-US" dirty="0"/>
          </a:p>
        </p:txBody>
      </p:sp>
    </p:spTree>
    <p:extLst>
      <p:ext uri="{BB962C8B-B14F-4D97-AF65-F5344CB8AC3E}">
        <p14:creationId xmlns:p14="http://schemas.microsoft.com/office/powerpoint/2010/main" val="2779962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the Flags</a:t>
            </a:r>
            <a:endParaRPr lang="en-US" dirty="0"/>
          </a:p>
        </p:txBody>
      </p:sp>
      <p:sp>
        <p:nvSpPr>
          <p:cNvPr id="3" name="Content Placeholder 2"/>
          <p:cNvSpPr>
            <a:spLocks noGrp="1"/>
          </p:cNvSpPr>
          <p:nvPr>
            <p:ph idx="1"/>
          </p:nvPr>
        </p:nvSpPr>
        <p:spPr>
          <a:xfrm>
            <a:off x="677334" y="2160589"/>
            <a:ext cx="5504391" cy="3880773"/>
          </a:xfrm>
        </p:spPr>
        <p:txBody>
          <a:bodyPr/>
          <a:lstStyle/>
          <a:p>
            <a:r>
              <a:rPr lang="en-US" dirty="0" smtClean="0"/>
              <a:t>The difference in the flags was calculated by subtracting off the original flag from my version and scaling those values from 0 to 255. </a:t>
            </a:r>
          </a:p>
          <a:p>
            <a:r>
              <a:rPr lang="en-US" dirty="0" smtClean="0"/>
              <a:t>By doing so, the following image was created.</a:t>
            </a:r>
          </a:p>
          <a:p>
            <a:r>
              <a:rPr lang="en-US" dirty="0" smtClean="0"/>
              <a:t>The near complete blackness of the image shows the accuracy of my flag’s design and color. The stars on the top left are caused by a slight error in my star creation code that causes imperfect edges. Changing the size of the stars made no difference.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725" y="2445414"/>
            <a:ext cx="5795973" cy="3050511"/>
          </a:xfrm>
          <a:prstGeom prst="rect">
            <a:avLst/>
          </a:prstGeom>
        </p:spPr>
      </p:pic>
    </p:spTree>
    <p:extLst>
      <p:ext uri="{BB962C8B-B14F-4D97-AF65-F5344CB8AC3E}">
        <p14:creationId xmlns:p14="http://schemas.microsoft.com/office/powerpoint/2010/main" val="729782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Images for Altering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9980" y="2339221"/>
            <a:ext cx="3991769" cy="29899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852" y="1930400"/>
            <a:ext cx="2857500" cy="3810000"/>
          </a:xfrm>
          <a:prstGeom prst="rect">
            <a:avLst/>
          </a:prstGeom>
        </p:spPr>
      </p:pic>
    </p:spTree>
    <p:extLst>
      <p:ext uri="{BB962C8B-B14F-4D97-AF65-F5344CB8AC3E}">
        <p14:creationId xmlns:p14="http://schemas.microsoft.com/office/powerpoint/2010/main" val="183669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Red and Green Channels</a:t>
            </a:r>
            <a:endParaRPr lang="en-US" dirty="0"/>
          </a:p>
        </p:txBody>
      </p:sp>
      <p:sp>
        <p:nvSpPr>
          <p:cNvPr id="3" name="Content Placeholder 2"/>
          <p:cNvSpPr>
            <a:spLocks noGrp="1"/>
          </p:cNvSpPr>
          <p:nvPr>
            <p:ph idx="1"/>
          </p:nvPr>
        </p:nvSpPr>
        <p:spPr/>
        <p:txBody>
          <a:bodyPr>
            <a:normAutofit/>
          </a:bodyPr>
          <a:lstStyle/>
          <a:p>
            <a:r>
              <a:rPr lang="en-US" dirty="0"/>
              <a:t>Switch the red and green channels of image1 and save it to the output folder as </a:t>
            </a:r>
            <a:r>
              <a:rPr lang="en-US" b="1" dirty="0"/>
              <a:t>pic_1_a.png</a:t>
            </a:r>
            <a:r>
              <a:rPr lang="en-US" dirty="0" smtClean="0"/>
              <a:t>.</a:t>
            </a:r>
          </a:p>
          <a:p>
            <a:r>
              <a:rPr lang="en-US" dirty="0" smtClean="0"/>
              <a:t>The red and green channels of image 1 were switched by saving all the red values of the image into a 3d array derived from the original 4d array. The green values of the image were saved into another array.</a:t>
            </a:r>
          </a:p>
          <a:p>
            <a:r>
              <a:rPr lang="en-US" dirty="0" smtClean="0"/>
              <a:t>The green channels of the image were replaced with data from the red array and the red channels were replaced with the green array.</a:t>
            </a:r>
          </a:p>
          <a:p>
            <a:r>
              <a:rPr lang="en-US" dirty="0" smtClean="0"/>
              <a:t>Code:</a:t>
            </a:r>
          </a:p>
          <a:p>
            <a:pPr lvl="1"/>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1965" y="4643439"/>
            <a:ext cx="1146570" cy="1528760"/>
          </a:xfrm>
          <a:prstGeom prst="rect">
            <a:avLst/>
          </a:prstGeom>
        </p:spPr>
      </p:pic>
      <p:sp>
        <p:nvSpPr>
          <p:cNvPr id="5" name="TextBox 4"/>
          <p:cNvSpPr txBox="1"/>
          <p:nvPr/>
        </p:nvSpPr>
        <p:spPr>
          <a:xfrm>
            <a:off x="819150" y="4895849"/>
            <a:ext cx="4667250" cy="1276350"/>
          </a:xfrm>
          <a:prstGeom prst="rect">
            <a:avLst/>
          </a:prstGeom>
          <a:noFill/>
        </p:spPr>
        <p:txBody>
          <a:bodyPr wrap="square" rtlCol="0">
            <a:spAutoFit/>
          </a:bodyPr>
          <a:lstStyle/>
          <a:p>
            <a:pPr lvl="1">
              <a:lnSpc>
                <a:spcPct val="110000"/>
              </a:lnSpc>
            </a:pPr>
            <a:r>
              <a:rPr lang="en-US" dirty="0" smtClean="0"/>
              <a:t>red = img1[:,:,2]</a:t>
            </a:r>
          </a:p>
          <a:p>
            <a:pPr lvl="1">
              <a:lnSpc>
                <a:spcPct val="110000"/>
              </a:lnSpc>
            </a:pPr>
            <a:r>
              <a:rPr lang="en-US" dirty="0" smtClean="0"/>
              <a:t>green = img1[:,:,1]</a:t>
            </a:r>
          </a:p>
          <a:p>
            <a:pPr lvl="1">
              <a:lnSpc>
                <a:spcPct val="110000"/>
              </a:lnSpc>
            </a:pPr>
            <a:r>
              <a:rPr lang="en-US" dirty="0" smtClean="0"/>
              <a:t>img1[:,:,1] = red</a:t>
            </a:r>
          </a:p>
          <a:p>
            <a:pPr lvl="1">
              <a:lnSpc>
                <a:spcPct val="110000"/>
              </a:lnSpc>
            </a:pPr>
            <a:r>
              <a:rPr lang="en-US" dirty="0" smtClean="0"/>
              <a:t>img1[:,:,2] = green</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5668" y="4643439"/>
            <a:ext cx="1146570" cy="1528760"/>
          </a:xfrm>
          <a:prstGeom prst="rect">
            <a:avLst/>
          </a:prstGeom>
        </p:spPr>
      </p:pic>
      <p:sp>
        <p:nvSpPr>
          <p:cNvPr id="7" name="TextBox 6"/>
          <p:cNvSpPr txBox="1"/>
          <p:nvPr/>
        </p:nvSpPr>
        <p:spPr>
          <a:xfrm>
            <a:off x="5050699" y="6271551"/>
            <a:ext cx="996507" cy="369332"/>
          </a:xfrm>
          <a:prstGeom prst="rect">
            <a:avLst/>
          </a:prstGeom>
          <a:noFill/>
        </p:spPr>
        <p:txBody>
          <a:bodyPr wrap="square" rtlCol="0">
            <a:spAutoFit/>
          </a:bodyPr>
          <a:lstStyle/>
          <a:p>
            <a:r>
              <a:rPr lang="en-US" dirty="0" smtClean="0"/>
              <a:t>original</a:t>
            </a:r>
            <a:endParaRPr lang="en-US" dirty="0"/>
          </a:p>
        </p:txBody>
      </p:sp>
      <p:sp>
        <p:nvSpPr>
          <p:cNvPr id="8" name="TextBox 7"/>
          <p:cNvSpPr txBox="1"/>
          <p:nvPr/>
        </p:nvSpPr>
        <p:spPr>
          <a:xfrm>
            <a:off x="6909270" y="6271551"/>
            <a:ext cx="1471960" cy="369332"/>
          </a:xfrm>
          <a:prstGeom prst="rect">
            <a:avLst/>
          </a:prstGeom>
          <a:noFill/>
        </p:spPr>
        <p:txBody>
          <a:bodyPr wrap="square" rtlCol="0">
            <a:spAutoFit/>
          </a:bodyPr>
          <a:lstStyle/>
          <a:p>
            <a:r>
              <a:rPr lang="en-US" dirty="0" smtClean="0"/>
              <a:t>transformed</a:t>
            </a:r>
            <a:endParaRPr lang="en-US" dirty="0"/>
          </a:p>
        </p:txBody>
      </p:sp>
    </p:spTree>
    <p:extLst>
      <p:ext uri="{BB962C8B-B14F-4D97-AF65-F5344CB8AC3E}">
        <p14:creationId xmlns:p14="http://schemas.microsoft.com/office/powerpoint/2010/main" val="322550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Monochromatic Blue Image</a:t>
            </a:r>
            <a:endParaRPr lang="en-US" dirty="0"/>
          </a:p>
        </p:txBody>
      </p:sp>
      <p:sp>
        <p:nvSpPr>
          <p:cNvPr id="3" name="Content Placeholder 2"/>
          <p:cNvSpPr>
            <a:spLocks noGrp="1"/>
          </p:cNvSpPr>
          <p:nvPr>
            <p:ph idx="1"/>
          </p:nvPr>
        </p:nvSpPr>
        <p:spPr/>
        <p:txBody>
          <a:bodyPr/>
          <a:lstStyle/>
          <a:p>
            <a:r>
              <a:rPr lang="en-US" dirty="0" smtClean="0"/>
              <a:t>The monochromatic blue image version of the original image was derived by setting the red and green channels of the original image to 0.</a:t>
            </a:r>
          </a:p>
          <a:p>
            <a:r>
              <a:rPr lang="en-US" dirty="0" smtClean="0"/>
              <a:t>Using simple python slicing syntax, this was done in two lines. Since cv2 uses BGR to save color values, the 1 and 2 index of the image pixels were set to zero.</a:t>
            </a:r>
          </a:p>
          <a:p>
            <a:r>
              <a:rPr lang="en-US" dirty="0" smtClean="0"/>
              <a:t>Code:</a:t>
            </a:r>
            <a:endParaRPr lang="en-US" dirty="0"/>
          </a:p>
        </p:txBody>
      </p:sp>
      <p:sp>
        <p:nvSpPr>
          <p:cNvPr id="4" name="TextBox 3"/>
          <p:cNvSpPr txBox="1"/>
          <p:nvPr/>
        </p:nvSpPr>
        <p:spPr>
          <a:xfrm>
            <a:off x="1266825" y="3886200"/>
            <a:ext cx="2695575" cy="923330"/>
          </a:xfrm>
          <a:prstGeom prst="rect">
            <a:avLst/>
          </a:prstGeom>
          <a:noFill/>
        </p:spPr>
        <p:txBody>
          <a:bodyPr wrap="square" rtlCol="0">
            <a:spAutoFit/>
          </a:bodyPr>
          <a:lstStyle/>
          <a:p>
            <a:endParaRPr lang="de-DE" dirty="0" smtClean="0"/>
          </a:p>
          <a:p>
            <a:r>
              <a:rPr lang="de-DE" dirty="0" smtClean="0"/>
              <a:t>img2[:,:,1] = 0</a:t>
            </a:r>
          </a:p>
          <a:p>
            <a:r>
              <a:rPr lang="de-DE" dirty="0" smtClean="0"/>
              <a:t>img2[:,:,2] = 0</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806" y="3886200"/>
            <a:ext cx="2466975" cy="1847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500" y="3886200"/>
            <a:ext cx="2466975" cy="1847850"/>
          </a:xfrm>
          <a:prstGeom prst="rect">
            <a:avLst/>
          </a:prstGeom>
        </p:spPr>
      </p:pic>
      <p:sp>
        <p:nvSpPr>
          <p:cNvPr id="8" name="TextBox 7"/>
          <p:cNvSpPr txBox="1"/>
          <p:nvPr/>
        </p:nvSpPr>
        <p:spPr>
          <a:xfrm>
            <a:off x="4800733" y="5787125"/>
            <a:ext cx="996507" cy="369332"/>
          </a:xfrm>
          <a:prstGeom prst="rect">
            <a:avLst/>
          </a:prstGeom>
          <a:noFill/>
        </p:spPr>
        <p:txBody>
          <a:bodyPr wrap="square" rtlCol="0">
            <a:spAutoFit/>
          </a:bodyPr>
          <a:lstStyle/>
          <a:p>
            <a:r>
              <a:rPr lang="en-US" dirty="0" smtClean="0"/>
              <a:t>original</a:t>
            </a:r>
            <a:endParaRPr lang="en-US" dirty="0"/>
          </a:p>
        </p:txBody>
      </p:sp>
      <p:sp>
        <p:nvSpPr>
          <p:cNvPr id="9" name="TextBox 8"/>
          <p:cNvSpPr txBox="1"/>
          <p:nvPr/>
        </p:nvSpPr>
        <p:spPr>
          <a:xfrm>
            <a:off x="7583313" y="5787125"/>
            <a:ext cx="1471960" cy="369332"/>
          </a:xfrm>
          <a:prstGeom prst="rect">
            <a:avLst/>
          </a:prstGeom>
          <a:noFill/>
        </p:spPr>
        <p:txBody>
          <a:bodyPr wrap="square" rtlCol="0">
            <a:spAutoFit/>
          </a:bodyPr>
          <a:lstStyle/>
          <a:p>
            <a:r>
              <a:rPr lang="en-US" dirty="0" smtClean="0"/>
              <a:t>transformed</a:t>
            </a:r>
            <a:endParaRPr lang="en-US" dirty="0"/>
          </a:p>
        </p:txBody>
      </p:sp>
    </p:spTree>
    <p:extLst>
      <p:ext uri="{BB962C8B-B14F-4D97-AF65-F5344CB8AC3E}">
        <p14:creationId xmlns:p14="http://schemas.microsoft.com/office/powerpoint/2010/main" val="996425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Inverting Intensity of Green</a:t>
            </a:r>
            <a:endParaRPr lang="en-US" dirty="0"/>
          </a:p>
        </p:txBody>
      </p:sp>
      <p:sp>
        <p:nvSpPr>
          <p:cNvPr id="3" name="Content Placeholder 2"/>
          <p:cNvSpPr>
            <a:spLocks noGrp="1"/>
          </p:cNvSpPr>
          <p:nvPr>
            <p:ph idx="1"/>
          </p:nvPr>
        </p:nvSpPr>
        <p:spPr/>
        <p:txBody>
          <a:bodyPr/>
          <a:lstStyle/>
          <a:p>
            <a:r>
              <a:rPr lang="en-US" dirty="0" smtClean="0"/>
              <a:t>The intensity of green was inverted in the image by first creating an array containing the inverted green values.</a:t>
            </a:r>
          </a:p>
          <a:p>
            <a:r>
              <a:rPr lang="en-US" dirty="0" smtClean="0"/>
              <a:t>The image’s green values were then replaced with this new inverted data.</a:t>
            </a:r>
          </a:p>
          <a:p>
            <a:r>
              <a:rPr lang="en-US" dirty="0" smtClean="0"/>
              <a:t>Using python, this was done in three simple lines.</a:t>
            </a:r>
          </a:p>
          <a:p>
            <a:r>
              <a:rPr lang="en-US" dirty="0" smtClean="0"/>
              <a:t>Code:</a:t>
            </a:r>
            <a:endParaRPr lang="en-US" dirty="0"/>
          </a:p>
        </p:txBody>
      </p:sp>
      <p:sp>
        <p:nvSpPr>
          <p:cNvPr id="4" name="TextBox 3"/>
          <p:cNvSpPr txBox="1"/>
          <p:nvPr/>
        </p:nvSpPr>
        <p:spPr>
          <a:xfrm>
            <a:off x="1371600" y="3790951"/>
            <a:ext cx="2762250" cy="1200329"/>
          </a:xfrm>
          <a:prstGeom prst="rect">
            <a:avLst/>
          </a:prstGeom>
          <a:noFill/>
        </p:spPr>
        <p:txBody>
          <a:bodyPr wrap="square" rtlCol="0">
            <a:spAutoFit/>
          </a:bodyPr>
          <a:lstStyle/>
          <a:p>
            <a:endParaRPr lang="en-US" smtClean="0"/>
          </a:p>
          <a:p>
            <a:r>
              <a:rPr lang="en-US" smtClean="0"/>
              <a:t>green = img1[:,:,1]</a:t>
            </a:r>
          </a:p>
          <a:p>
            <a:r>
              <a:rPr lang="en-US" smtClean="0"/>
              <a:t>green = 255-green</a:t>
            </a:r>
          </a:p>
          <a:p>
            <a:r>
              <a:rPr lang="en-US" smtClean="0"/>
              <a:t>img1[:,:,1] = green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40" y="3917950"/>
            <a:ext cx="1352550" cy="1803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116" y="3917950"/>
            <a:ext cx="1352550" cy="1803400"/>
          </a:xfrm>
          <a:prstGeom prst="rect">
            <a:avLst/>
          </a:prstGeom>
        </p:spPr>
      </p:pic>
      <p:sp>
        <p:nvSpPr>
          <p:cNvPr id="7" name="TextBox 6"/>
          <p:cNvSpPr txBox="1"/>
          <p:nvPr/>
        </p:nvSpPr>
        <p:spPr>
          <a:xfrm>
            <a:off x="5006137" y="5787125"/>
            <a:ext cx="996507" cy="369332"/>
          </a:xfrm>
          <a:prstGeom prst="rect">
            <a:avLst/>
          </a:prstGeom>
          <a:noFill/>
        </p:spPr>
        <p:txBody>
          <a:bodyPr wrap="square" rtlCol="0">
            <a:spAutoFit/>
          </a:bodyPr>
          <a:lstStyle/>
          <a:p>
            <a:r>
              <a:rPr lang="en-US" dirty="0" smtClean="0"/>
              <a:t>original</a:t>
            </a:r>
            <a:endParaRPr lang="en-US" dirty="0"/>
          </a:p>
        </p:txBody>
      </p:sp>
      <p:sp>
        <p:nvSpPr>
          <p:cNvPr id="8" name="TextBox 7"/>
          <p:cNvSpPr txBox="1"/>
          <p:nvPr/>
        </p:nvSpPr>
        <p:spPr>
          <a:xfrm>
            <a:off x="6942935" y="5832036"/>
            <a:ext cx="1471960" cy="369332"/>
          </a:xfrm>
          <a:prstGeom prst="rect">
            <a:avLst/>
          </a:prstGeom>
          <a:noFill/>
        </p:spPr>
        <p:txBody>
          <a:bodyPr wrap="square" rtlCol="0">
            <a:spAutoFit/>
          </a:bodyPr>
          <a:lstStyle/>
          <a:p>
            <a:r>
              <a:rPr lang="en-US" dirty="0" smtClean="0"/>
              <a:t>transformed</a:t>
            </a:r>
            <a:endParaRPr lang="en-US" dirty="0"/>
          </a:p>
        </p:txBody>
      </p:sp>
    </p:spTree>
    <p:extLst>
      <p:ext uri="{BB962C8B-B14F-4D97-AF65-F5344CB8AC3E}">
        <p14:creationId xmlns:p14="http://schemas.microsoft.com/office/powerpoint/2010/main" val="350709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Brightening an Image</a:t>
            </a:r>
            <a:endParaRPr lang="en-US" dirty="0"/>
          </a:p>
        </p:txBody>
      </p:sp>
      <p:sp>
        <p:nvSpPr>
          <p:cNvPr id="3" name="Content Placeholder 2"/>
          <p:cNvSpPr>
            <a:spLocks noGrp="1"/>
          </p:cNvSpPr>
          <p:nvPr>
            <p:ph idx="1"/>
          </p:nvPr>
        </p:nvSpPr>
        <p:spPr/>
        <p:txBody>
          <a:bodyPr/>
          <a:lstStyle/>
          <a:p>
            <a:r>
              <a:rPr lang="en-US" dirty="0" smtClean="0"/>
              <a:t>100 was added to all values of the pixels in the image. Every place where the value was greater than 255, it was clipped to 255. This method, however, did not work correctly because of how uint8 works.</a:t>
            </a:r>
          </a:p>
          <a:p>
            <a:r>
              <a:rPr lang="en-US" dirty="0" smtClean="0"/>
              <a:t>Code: </a:t>
            </a:r>
          </a:p>
          <a:p>
            <a:endParaRPr lang="en-US" dirty="0"/>
          </a:p>
          <a:p>
            <a:endParaRPr lang="en-US" dirty="0"/>
          </a:p>
          <a:p>
            <a:r>
              <a:rPr lang="en-US" dirty="0" smtClean="0"/>
              <a:t>Another method is available, however. Before adding 100, if you cap the pixels above 155 to 255, then the desired effect will be achieved.</a:t>
            </a:r>
          </a:p>
          <a:p>
            <a:r>
              <a:rPr lang="en-US" dirty="0" smtClean="0"/>
              <a:t>Code:</a:t>
            </a:r>
          </a:p>
          <a:p>
            <a:endParaRPr lang="en-US" dirty="0" smtClean="0"/>
          </a:p>
        </p:txBody>
      </p:sp>
      <p:sp>
        <p:nvSpPr>
          <p:cNvPr id="4" name="TextBox 3"/>
          <p:cNvSpPr txBox="1"/>
          <p:nvPr/>
        </p:nvSpPr>
        <p:spPr>
          <a:xfrm>
            <a:off x="1371600" y="3177645"/>
            <a:ext cx="3705225" cy="923330"/>
          </a:xfrm>
          <a:prstGeom prst="rect">
            <a:avLst/>
          </a:prstGeom>
          <a:noFill/>
        </p:spPr>
        <p:txBody>
          <a:bodyPr wrap="square" rtlCol="0">
            <a:spAutoFit/>
          </a:bodyPr>
          <a:lstStyle/>
          <a:p>
            <a:endParaRPr lang="en-US" smtClean="0"/>
          </a:p>
          <a:p>
            <a:r>
              <a:rPr lang="en-US" smtClean="0"/>
              <a:t>img2+=100</a:t>
            </a:r>
          </a:p>
          <a:p>
            <a:r>
              <a:rPr lang="en-US" smtClean="0"/>
              <a:t>img2[img2&gt;255] = 255</a:t>
            </a:r>
            <a:endParaRPr lang="en-US" dirty="0"/>
          </a:p>
        </p:txBody>
      </p:sp>
      <p:sp>
        <p:nvSpPr>
          <p:cNvPr id="5" name="TextBox 4"/>
          <p:cNvSpPr txBox="1"/>
          <p:nvPr/>
        </p:nvSpPr>
        <p:spPr>
          <a:xfrm>
            <a:off x="1371600" y="5295900"/>
            <a:ext cx="2857500" cy="646331"/>
          </a:xfrm>
          <a:prstGeom prst="rect">
            <a:avLst/>
          </a:prstGeom>
          <a:noFill/>
        </p:spPr>
        <p:txBody>
          <a:bodyPr wrap="square" rtlCol="0">
            <a:spAutoFit/>
          </a:bodyPr>
          <a:lstStyle/>
          <a:p>
            <a:r>
              <a:rPr lang="de-DE" dirty="0" smtClean="0"/>
              <a:t>img2[img2&gt;155] = 255</a:t>
            </a:r>
          </a:p>
          <a:p>
            <a:r>
              <a:rPr lang="de-DE" dirty="0" smtClean="0"/>
              <a:t>img2[img2&lt;=155] +=100</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805" y="2916950"/>
            <a:ext cx="1411517" cy="10572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769" y="2916949"/>
            <a:ext cx="1411516" cy="10572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853" y="4960773"/>
            <a:ext cx="1408871" cy="1055293"/>
          </a:xfrm>
          <a:prstGeom prst="rect">
            <a:avLst/>
          </a:prstGeom>
        </p:spPr>
      </p:pic>
      <p:sp>
        <p:nvSpPr>
          <p:cNvPr id="10" name="TextBox 9"/>
          <p:cNvSpPr txBox="1"/>
          <p:nvPr/>
        </p:nvSpPr>
        <p:spPr>
          <a:xfrm>
            <a:off x="6437309" y="3974224"/>
            <a:ext cx="996507" cy="369332"/>
          </a:xfrm>
          <a:prstGeom prst="rect">
            <a:avLst/>
          </a:prstGeom>
          <a:noFill/>
        </p:spPr>
        <p:txBody>
          <a:bodyPr wrap="square" rtlCol="0">
            <a:spAutoFit/>
          </a:bodyPr>
          <a:lstStyle/>
          <a:p>
            <a:r>
              <a:rPr lang="en-US" dirty="0" smtClean="0"/>
              <a:t>original</a:t>
            </a:r>
            <a:endParaRPr lang="en-US" dirty="0"/>
          </a:p>
        </p:txBody>
      </p:sp>
      <p:sp>
        <p:nvSpPr>
          <p:cNvPr id="11" name="TextBox 10"/>
          <p:cNvSpPr txBox="1"/>
          <p:nvPr/>
        </p:nvSpPr>
        <p:spPr>
          <a:xfrm>
            <a:off x="8081547" y="3974224"/>
            <a:ext cx="1471960" cy="369332"/>
          </a:xfrm>
          <a:prstGeom prst="rect">
            <a:avLst/>
          </a:prstGeom>
          <a:noFill/>
        </p:spPr>
        <p:txBody>
          <a:bodyPr wrap="square" rtlCol="0">
            <a:spAutoFit/>
          </a:bodyPr>
          <a:lstStyle/>
          <a:p>
            <a:r>
              <a:rPr lang="en-US" dirty="0" smtClean="0"/>
              <a:t>transformed</a:t>
            </a:r>
            <a:endParaRPr lang="en-US" dirty="0"/>
          </a:p>
        </p:txBody>
      </p:sp>
      <p:sp>
        <p:nvSpPr>
          <p:cNvPr id="12" name="TextBox 11"/>
          <p:cNvSpPr txBox="1"/>
          <p:nvPr/>
        </p:nvSpPr>
        <p:spPr>
          <a:xfrm>
            <a:off x="7027309" y="6010967"/>
            <a:ext cx="1471960" cy="369332"/>
          </a:xfrm>
          <a:prstGeom prst="rect">
            <a:avLst/>
          </a:prstGeom>
          <a:noFill/>
        </p:spPr>
        <p:txBody>
          <a:bodyPr wrap="square" rtlCol="0">
            <a:spAutoFit/>
          </a:bodyPr>
          <a:lstStyle/>
          <a:p>
            <a:r>
              <a:rPr lang="en-US" dirty="0" smtClean="0"/>
              <a:t>transformed</a:t>
            </a:r>
            <a:endParaRPr lang="en-US" dirty="0"/>
          </a:p>
        </p:txBody>
      </p:sp>
    </p:spTree>
    <p:extLst>
      <p:ext uri="{BB962C8B-B14F-4D97-AF65-F5344CB8AC3E}">
        <p14:creationId xmlns:p14="http://schemas.microsoft.com/office/powerpoint/2010/main" val="3933703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Center of Image</a:t>
            </a:r>
            <a:endParaRPr lang="en-US" dirty="0"/>
          </a:p>
        </p:txBody>
      </p:sp>
      <p:sp>
        <p:nvSpPr>
          <p:cNvPr id="3" name="Content Placeholder 2"/>
          <p:cNvSpPr>
            <a:spLocks noGrp="1"/>
          </p:cNvSpPr>
          <p:nvPr>
            <p:ph idx="1"/>
          </p:nvPr>
        </p:nvSpPr>
        <p:spPr/>
        <p:txBody>
          <a:bodyPr/>
          <a:lstStyle/>
          <a:p>
            <a:r>
              <a:rPr lang="en-US" dirty="0" smtClean="0"/>
              <a:t>To get the top left corner of the middle 100x100 pixel box of the image, the following code was used:</a:t>
            </a:r>
          </a:p>
          <a:p>
            <a:endParaRPr lang="en-US" dirty="0"/>
          </a:p>
          <a:p>
            <a:endParaRPr lang="en-US" dirty="0" smtClean="0"/>
          </a:p>
          <a:p>
            <a:r>
              <a:rPr lang="en-US" dirty="0" smtClean="0"/>
              <a:t>Afterwards, the green channel of the central box was changed to the full 255 by simply assigning 255 to the green array data of the image:</a:t>
            </a:r>
          </a:p>
          <a:p>
            <a:endParaRPr lang="en-US" dirty="0" smtClean="0"/>
          </a:p>
          <a:p>
            <a:r>
              <a:rPr lang="en-US" dirty="0" smtClean="0"/>
              <a:t>The middle box of the other image was copied and pasted into the new image by replacing the data in the center of the image with data from the other image’s central box:</a:t>
            </a:r>
          </a:p>
          <a:p>
            <a:endParaRPr lang="en-US" dirty="0" smtClean="0"/>
          </a:p>
          <a:p>
            <a:endParaRPr lang="en-US" dirty="0"/>
          </a:p>
        </p:txBody>
      </p:sp>
      <p:sp>
        <p:nvSpPr>
          <p:cNvPr id="4" name="TextBox 3"/>
          <p:cNvSpPr txBox="1"/>
          <p:nvPr/>
        </p:nvSpPr>
        <p:spPr>
          <a:xfrm>
            <a:off x="1390651" y="2762250"/>
            <a:ext cx="2419350" cy="923330"/>
          </a:xfrm>
          <a:prstGeom prst="rect">
            <a:avLst/>
          </a:prstGeom>
          <a:noFill/>
        </p:spPr>
        <p:txBody>
          <a:bodyPr wrap="square" rtlCol="0">
            <a:spAutoFit/>
          </a:bodyPr>
          <a:lstStyle/>
          <a:p>
            <a:r>
              <a:rPr lang="en-US" dirty="0" err="1" smtClean="0"/>
              <a:t>h,w</a:t>
            </a:r>
            <a:r>
              <a:rPr lang="en-US" dirty="0" smtClean="0"/>
              <a:t> = img1.shape[:2]</a:t>
            </a:r>
          </a:p>
          <a:p>
            <a:r>
              <a:rPr lang="en-US" dirty="0" smtClean="0"/>
              <a:t>x = </a:t>
            </a:r>
            <a:r>
              <a:rPr lang="en-US" dirty="0" err="1" smtClean="0"/>
              <a:t>int</a:t>
            </a:r>
            <a:r>
              <a:rPr lang="en-US" dirty="0" smtClean="0"/>
              <a:t>(w/2-50)</a:t>
            </a:r>
          </a:p>
          <a:p>
            <a:r>
              <a:rPr lang="en-US" dirty="0" smtClean="0"/>
              <a:t>y = </a:t>
            </a:r>
            <a:r>
              <a:rPr lang="en-US" dirty="0" err="1" smtClean="0"/>
              <a:t>int</a:t>
            </a:r>
            <a:r>
              <a:rPr lang="en-US" dirty="0" smtClean="0"/>
              <a:t>(h/2-50)</a:t>
            </a:r>
            <a:endParaRPr lang="en-US" dirty="0"/>
          </a:p>
        </p:txBody>
      </p:sp>
      <p:sp>
        <p:nvSpPr>
          <p:cNvPr id="5" name="TextBox 4"/>
          <p:cNvSpPr txBox="1"/>
          <p:nvPr/>
        </p:nvSpPr>
        <p:spPr>
          <a:xfrm>
            <a:off x="1390651" y="4335720"/>
            <a:ext cx="3581400" cy="369332"/>
          </a:xfrm>
          <a:prstGeom prst="rect">
            <a:avLst/>
          </a:prstGeom>
          <a:noFill/>
        </p:spPr>
        <p:txBody>
          <a:bodyPr wrap="square" rtlCol="0">
            <a:spAutoFit/>
          </a:bodyPr>
          <a:lstStyle/>
          <a:p>
            <a:r>
              <a:rPr lang="en-US" dirty="0" smtClean="0"/>
              <a:t>img1[y:y+100,x:x+100,1] = 255</a:t>
            </a:r>
            <a:endParaRPr lang="en-US" dirty="0"/>
          </a:p>
        </p:txBody>
      </p:sp>
      <p:sp>
        <p:nvSpPr>
          <p:cNvPr id="6" name="TextBox 5"/>
          <p:cNvSpPr txBox="1"/>
          <p:nvPr/>
        </p:nvSpPr>
        <p:spPr>
          <a:xfrm>
            <a:off x="1390651" y="5591175"/>
            <a:ext cx="6076950" cy="369332"/>
          </a:xfrm>
          <a:prstGeom prst="rect">
            <a:avLst/>
          </a:prstGeom>
          <a:noFill/>
        </p:spPr>
        <p:txBody>
          <a:bodyPr wrap="square" rtlCol="0">
            <a:spAutoFit/>
          </a:bodyPr>
          <a:lstStyle/>
          <a:p>
            <a:r>
              <a:rPr lang="en-US" dirty="0" smtClean="0"/>
              <a:t>img2[y2:y2+100,x2:x2+100] = img1[y1:y1+100,x1:x1+100]</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6819" y="1608802"/>
            <a:ext cx="1730172" cy="23068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8417" y="4590752"/>
            <a:ext cx="2466975" cy="1847850"/>
          </a:xfrm>
          <a:prstGeom prst="rect">
            <a:avLst/>
          </a:prstGeom>
        </p:spPr>
      </p:pic>
    </p:spTree>
    <p:extLst>
      <p:ext uri="{BB962C8B-B14F-4D97-AF65-F5344CB8AC3E}">
        <p14:creationId xmlns:p14="http://schemas.microsoft.com/office/powerpoint/2010/main" val="3669868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of Image 1</a:t>
            </a:r>
            <a:endParaRPr lang="en-US" dirty="0"/>
          </a:p>
        </p:txBody>
      </p:sp>
      <p:sp>
        <p:nvSpPr>
          <p:cNvPr id="3" name="Content Placeholder 2"/>
          <p:cNvSpPr>
            <a:spLocks noGrp="1"/>
          </p:cNvSpPr>
          <p:nvPr>
            <p:ph idx="1"/>
          </p:nvPr>
        </p:nvSpPr>
        <p:spPr>
          <a:xfrm>
            <a:off x="677334" y="2160589"/>
            <a:ext cx="8809566" cy="3880773"/>
          </a:xfrm>
        </p:spPr>
        <p:txBody>
          <a:bodyPr>
            <a:normAutofit fontScale="70000" lnSpcReduction="20000"/>
          </a:bodyPr>
          <a:lstStyle/>
          <a:p>
            <a:r>
              <a:rPr lang="en-US" dirty="0" smtClean="0"/>
              <a:t>The statistics of the number of pixels, as well as the min/max intensities, standard deviation of the intensities, and the average intensity was calculated using built in </a:t>
            </a:r>
            <a:r>
              <a:rPr lang="en-US" dirty="0" err="1" smtClean="0"/>
              <a:t>numpy</a:t>
            </a:r>
            <a:r>
              <a:rPr lang="en-US" dirty="0" smtClean="0"/>
              <a:t> functions on the image array.</a:t>
            </a:r>
          </a:p>
          <a:p>
            <a:r>
              <a:rPr lang="en-US" dirty="0" smtClean="0"/>
              <a:t>Code:</a:t>
            </a:r>
          </a:p>
          <a:p>
            <a:endParaRPr lang="en-US" dirty="0" smtClean="0"/>
          </a:p>
          <a:p>
            <a:pPr marL="0" indent="0">
              <a:buNone/>
            </a:pPr>
            <a:endParaRPr lang="en-US" dirty="0" smtClean="0"/>
          </a:p>
          <a:p>
            <a:pPr marL="0" indent="0">
              <a:buNone/>
            </a:pPr>
            <a:endParaRPr lang="en-US" dirty="0" smtClean="0"/>
          </a:p>
          <a:p>
            <a:r>
              <a:rPr lang="en-US" dirty="0" smtClean="0"/>
              <a:t>The resulting values were:</a:t>
            </a:r>
          </a:p>
          <a:p>
            <a:pPr lvl="1"/>
            <a:r>
              <a:rPr lang="en-US" dirty="0"/>
              <a:t>pixels: 120000.0</a:t>
            </a:r>
          </a:p>
          <a:p>
            <a:pPr lvl="1"/>
            <a:r>
              <a:rPr lang="en-US" dirty="0"/>
              <a:t>min intensity: 0</a:t>
            </a:r>
          </a:p>
          <a:p>
            <a:pPr lvl="1"/>
            <a:r>
              <a:rPr lang="en-US" dirty="0"/>
              <a:t>max intensity: 255</a:t>
            </a:r>
          </a:p>
          <a:p>
            <a:pPr lvl="1"/>
            <a:r>
              <a:rPr lang="en-US" dirty="0"/>
              <a:t>standard dev. of intensity: 66.3180418677</a:t>
            </a:r>
          </a:p>
          <a:p>
            <a:pPr lvl="1"/>
            <a:r>
              <a:rPr lang="en-US" dirty="0"/>
              <a:t>mean intensity: </a:t>
            </a:r>
            <a:r>
              <a:rPr lang="en-US" dirty="0" smtClean="0"/>
              <a:t>210.039377778</a:t>
            </a:r>
          </a:p>
          <a:p>
            <a:r>
              <a:rPr lang="en-US" dirty="0" smtClean="0"/>
              <a:t>All of these values were expected given the diversity in color and the brightness of image 1. The standard deviation in this context means the average deviation from the 210 intensity mean of the color intensities.</a:t>
            </a:r>
          </a:p>
        </p:txBody>
      </p:sp>
      <p:sp>
        <p:nvSpPr>
          <p:cNvPr id="4" name="TextBox 3"/>
          <p:cNvSpPr txBox="1"/>
          <p:nvPr/>
        </p:nvSpPr>
        <p:spPr>
          <a:xfrm>
            <a:off x="1409700" y="2771775"/>
            <a:ext cx="6610350" cy="1015663"/>
          </a:xfrm>
          <a:prstGeom prst="rect">
            <a:avLst/>
          </a:prstGeom>
          <a:noFill/>
        </p:spPr>
        <p:txBody>
          <a:bodyPr wrap="square" rtlCol="0">
            <a:spAutoFit/>
          </a:bodyPr>
          <a:lstStyle/>
          <a:p>
            <a:r>
              <a:rPr lang="en-US" sz="1200" dirty="0" smtClean="0"/>
              <a:t>print("pixels: "+ </a:t>
            </a:r>
            <a:r>
              <a:rPr lang="en-US" sz="1200" dirty="0" err="1" smtClean="0"/>
              <a:t>str</a:t>
            </a:r>
            <a:r>
              <a:rPr lang="en-US" sz="1200" dirty="0" smtClean="0"/>
              <a:t>(</a:t>
            </a:r>
            <a:r>
              <a:rPr lang="en-US" sz="1200" dirty="0" err="1" smtClean="0"/>
              <a:t>math.size</a:t>
            </a:r>
            <a:r>
              <a:rPr lang="en-US" sz="1200" dirty="0" smtClean="0"/>
              <a:t>(img1ori)/3))</a:t>
            </a:r>
          </a:p>
          <a:p>
            <a:r>
              <a:rPr lang="en-US" sz="1200" dirty="0" smtClean="0"/>
              <a:t>print("min intensity: "+ </a:t>
            </a:r>
            <a:r>
              <a:rPr lang="en-US" sz="1200" dirty="0" err="1" smtClean="0"/>
              <a:t>str</a:t>
            </a:r>
            <a:r>
              <a:rPr lang="en-US" sz="1200" dirty="0" smtClean="0"/>
              <a:t>(</a:t>
            </a:r>
            <a:r>
              <a:rPr lang="en-US" sz="1200" dirty="0" err="1" smtClean="0"/>
              <a:t>math.min</a:t>
            </a:r>
            <a:r>
              <a:rPr lang="en-US" sz="1200" dirty="0" smtClean="0"/>
              <a:t>(img1ori)))</a:t>
            </a:r>
          </a:p>
          <a:p>
            <a:r>
              <a:rPr lang="en-US" sz="1200" dirty="0" smtClean="0"/>
              <a:t>print("max intensity: "+ </a:t>
            </a:r>
            <a:r>
              <a:rPr lang="en-US" sz="1200" dirty="0" err="1" smtClean="0"/>
              <a:t>str</a:t>
            </a:r>
            <a:r>
              <a:rPr lang="en-US" sz="1200" dirty="0" smtClean="0"/>
              <a:t>(</a:t>
            </a:r>
            <a:r>
              <a:rPr lang="en-US" sz="1200" dirty="0" err="1" smtClean="0"/>
              <a:t>math.max</a:t>
            </a:r>
            <a:r>
              <a:rPr lang="en-US" sz="1200" dirty="0" smtClean="0"/>
              <a:t>(img1ori)))</a:t>
            </a:r>
          </a:p>
          <a:p>
            <a:r>
              <a:rPr lang="en-US" sz="1200" dirty="0" smtClean="0"/>
              <a:t>print("standard dev. of intensity: "+ </a:t>
            </a:r>
            <a:r>
              <a:rPr lang="en-US" sz="1200" dirty="0" err="1" smtClean="0"/>
              <a:t>str</a:t>
            </a:r>
            <a:r>
              <a:rPr lang="en-US" sz="1200" dirty="0" smtClean="0"/>
              <a:t>(</a:t>
            </a:r>
            <a:r>
              <a:rPr lang="en-US" sz="1200" dirty="0" err="1" smtClean="0"/>
              <a:t>math.std</a:t>
            </a:r>
            <a:r>
              <a:rPr lang="en-US" sz="1200" dirty="0" smtClean="0"/>
              <a:t>(img1ori)))</a:t>
            </a:r>
          </a:p>
          <a:p>
            <a:r>
              <a:rPr lang="en-US" sz="1200" dirty="0" smtClean="0"/>
              <a:t>print("mean intensity: "+ </a:t>
            </a:r>
            <a:r>
              <a:rPr lang="en-US" sz="1200" dirty="0" err="1" smtClean="0"/>
              <a:t>str</a:t>
            </a:r>
            <a:r>
              <a:rPr lang="en-US" sz="1200" dirty="0" smtClean="0"/>
              <a:t>(</a:t>
            </a:r>
            <a:r>
              <a:rPr lang="en-US" sz="1200" dirty="0" err="1" smtClean="0"/>
              <a:t>math.mean</a:t>
            </a:r>
            <a:r>
              <a:rPr lang="en-US" sz="1200" dirty="0" smtClean="0"/>
              <a:t>(img1ori)))</a:t>
            </a:r>
            <a:endParaRPr lang="en-US" sz="1200" dirty="0"/>
          </a:p>
        </p:txBody>
      </p:sp>
    </p:spTree>
    <p:extLst>
      <p:ext uri="{BB962C8B-B14F-4D97-AF65-F5344CB8AC3E}">
        <p14:creationId xmlns:p14="http://schemas.microsoft.com/office/powerpoint/2010/main" val="3054419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US Flag</a:t>
            </a:r>
            <a:endParaRPr lang="en-US" dirty="0"/>
          </a:p>
        </p:txBody>
      </p:sp>
      <p:sp>
        <p:nvSpPr>
          <p:cNvPr id="3" name="Content Placeholder 2"/>
          <p:cNvSpPr>
            <a:spLocks noGrp="1"/>
          </p:cNvSpPr>
          <p:nvPr>
            <p:ph idx="1"/>
          </p:nvPr>
        </p:nvSpPr>
        <p:spPr>
          <a:xfrm>
            <a:off x="677334" y="2160590"/>
            <a:ext cx="6237816" cy="3735386"/>
          </a:xfrm>
        </p:spPr>
        <p:txBody>
          <a:bodyPr/>
          <a:lstStyle/>
          <a:p>
            <a:r>
              <a:rPr lang="en-US" dirty="0" smtClean="0"/>
              <a:t>By using the following dimensions online, I was able to recreate the US flag to near perfection.</a:t>
            </a:r>
          </a:p>
          <a:p>
            <a:r>
              <a:rPr lang="en-US" dirty="0" smtClean="0"/>
              <a:t>I found the color values of the US flag through a program online that let you see the color code at any given pixel.</a:t>
            </a:r>
          </a:p>
          <a:p>
            <a:endParaRPr lang="en-US" dirty="0" smtClean="0"/>
          </a:p>
        </p:txBody>
      </p:sp>
      <p:pic>
        <p:nvPicPr>
          <p:cNvPr id="1026" name="Picture 2" descr="Image result for us flag dim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365125"/>
            <a:ext cx="4168775" cy="25110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662" y="4028283"/>
            <a:ext cx="3329944" cy="175260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546" y="4018483"/>
            <a:ext cx="3367181" cy="1772200"/>
          </a:xfrm>
          <a:prstGeom prst="rect">
            <a:avLst/>
          </a:prstGeom>
        </p:spPr>
      </p:pic>
      <p:sp>
        <p:nvSpPr>
          <p:cNvPr id="8" name="TextBox 7"/>
          <p:cNvSpPr txBox="1"/>
          <p:nvPr/>
        </p:nvSpPr>
        <p:spPr>
          <a:xfrm>
            <a:off x="2264251" y="5886452"/>
            <a:ext cx="1782766" cy="369332"/>
          </a:xfrm>
          <a:prstGeom prst="rect">
            <a:avLst/>
          </a:prstGeom>
          <a:noFill/>
        </p:spPr>
        <p:txBody>
          <a:bodyPr wrap="square" rtlCol="0">
            <a:spAutoFit/>
          </a:bodyPr>
          <a:lstStyle/>
          <a:p>
            <a:r>
              <a:rPr lang="en-US" dirty="0" smtClean="0"/>
              <a:t>Official US Flag</a:t>
            </a:r>
            <a:endParaRPr lang="en-US" dirty="0"/>
          </a:p>
        </p:txBody>
      </p:sp>
      <p:sp>
        <p:nvSpPr>
          <p:cNvPr id="9" name="TextBox 8"/>
          <p:cNvSpPr txBox="1"/>
          <p:nvPr/>
        </p:nvSpPr>
        <p:spPr>
          <a:xfrm>
            <a:off x="8178977" y="5886452"/>
            <a:ext cx="1280318" cy="369332"/>
          </a:xfrm>
          <a:prstGeom prst="rect">
            <a:avLst/>
          </a:prstGeom>
          <a:noFill/>
        </p:spPr>
        <p:txBody>
          <a:bodyPr wrap="square" rtlCol="0">
            <a:spAutoFit/>
          </a:bodyPr>
          <a:lstStyle/>
          <a:p>
            <a:r>
              <a:rPr lang="en-US" dirty="0" smtClean="0"/>
              <a:t>My version</a:t>
            </a:r>
            <a:endParaRPr lang="en-US" dirty="0"/>
          </a:p>
        </p:txBody>
      </p:sp>
    </p:spTree>
    <p:extLst>
      <p:ext uri="{BB962C8B-B14F-4D97-AF65-F5344CB8AC3E}">
        <p14:creationId xmlns:p14="http://schemas.microsoft.com/office/powerpoint/2010/main" val="1022520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358</TotalTime>
  <Words>784</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Altering Images with Python: Graphics Programming Assignment 00</vt:lpstr>
      <vt:lpstr>Chosen Images for Altering</vt:lpstr>
      <vt:lpstr>Switching Red and Green Channels</vt:lpstr>
      <vt:lpstr>Monochromatic Blue Image</vt:lpstr>
      <vt:lpstr>Inverting Intensity of Green</vt:lpstr>
      <vt:lpstr>Brightening an Image</vt:lpstr>
      <vt:lpstr>Changing Center of Image</vt:lpstr>
      <vt:lpstr>Statistics of Image 1</vt:lpstr>
      <vt:lpstr>Programming the US Flag</vt:lpstr>
      <vt:lpstr>Difference in the Flags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Akarsh Kumar</dc:creator>
  <cp:lastModifiedBy>Akarsh Kumar</cp:lastModifiedBy>
  <cp:revision>8</cp:revision>
  <dcterms:created xsi:type="dcterms:W3CDTF">2018-01-23T21:37:14Z</dcterms:created>
  <dcterms:modified xsi:type="dcterms:W3CDTF">2018-01-24T03:35:48Z</dcterms:modified>
</cp:coreProperties>
</file>