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 SemiBold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Bebas Neue"/>
      <p:regular r:id="rId39"/>
    </p:embeddedFont>
    <p:embeddedFont>
      <p:font typeface="Questrial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9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985">
          <p15:clr>
            <a:srgbClr val="9AA0A6"/>
          </p15:clr>
        </p15:guide>
        <p15:guide id="4" orient="horz" pos="1118">
          <p15:clr>
            <a:srgbClr val="9AA0A6"/>
          </p15:clr>
        </p15:guide>
        <p15:guide id="5" pos="397">
          <p15:clr>
            <a:srgbClr val="9AA0A6"/>
          </p15:clr>
        </p15:guide>
        <p15:guide id="6" pos="1013">
          <p15:clr>
            <a:srgbClr val="9AA0A6"/>
          </p15:clr>
        </p15:guide>
        <p15:guide id="7" orient="horz" pos="1424">
          <p15:clr>
            <a:srgbClr val="9AA0A6"/>
          </p15:clr>
        </p15:guide>
        <p15:guide id="8" orient="horz" pos="1940">
          <p15:clr>
            <a:srgbClr val="9AA0A6"/>
          </p15:clr>
        </p15:guide>
        <p15:guide id="9" orient="horz" pos="1634">
          <p15:clr>
            <a:srgbClr val="9AA0A6"/>
          </p15:clr>
        </p15:guide>
        <p15:guide id="10" orient="horz" pos="2381">
          <p15:clr>
            <a:srgbClr val="9AA0A6"/>
          </p15:clr>
        </p15:guide>
        <p15:guide id="11" orient="horz" pos="2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EA3B50-35A7-4228-AFEB-3CDA9660BD53}">
  <a:tblStyle styleId="{FEEA3B50-35A7-4228-AFEB-3CDA9660B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9" orient="horz"/>
        <p:guide pos="2880"/>
        <p:guide pos="985" orient="horz"/>
        <p:guide pos="1118" orient="horz"/>
        <p:guide pos="397"/>
        <p:guide pos="1013"/>
        <p:guide pos="1424" orient="horz"/>
        <p:guide pos="1940" orient="horz"/>
        <p:guide pos="1634" orient="horz"/>
        <p:guide pos="2381" orient="horz"/>
        <p:guide pos="2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estrial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SemiBold-bold.fntdata"/><Relationship Id="rId27" Type="http://schemas.openxmlformats.org/officeDocument/2006/relationships/font" Target="fonts/Nunito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Nunito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schemas.openxmlformats.org/officeDocument/2006/relationships/font" Target="fonts/BebasNeue-regular.fnt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5b6c2b6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5b6c2b6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677ddedab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677ddedab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1d838b6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1d838b6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5cb517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5cb517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224ecc3a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224ecc3a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677ddeda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677ddeda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1a4df9e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1a4df9e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1d838b627_4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1d838b627_4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d838b6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1d838b6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1d838b62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1d838b62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224ecc3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224ecc3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224ecc3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224ecc3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677ddedab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677ddedab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6057194a_3_22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16057194a_3_22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677ddeda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677ddeda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1d838b627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1d838b627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677ddedab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677ddedab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" name="Google Shape;53;p13"/>
          <p:cNvSpPr txBox="1"/>
          <p:nvPr>
            <p:ph idx="3" type="subTitle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title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" name="Google Shape;55;p13"/>
          <p:cNvSpPr txBox="1"/>
          <p:nvPr>
            <p:ph idx="5" type="subTitle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title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" name="Google Shape;57;p13"/>
          <p:cNvSpPr txBox="1"/>
          <p:nvPr>
            <p:ph idx="7" type="subTitle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8" type="title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9" type="title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13" type="title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14" type="title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15" type="title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4920400" y="2626775"/>
            <a:ext cx="33462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4920400" y="1545450"/>
            <a:ext cx="2881800" cy="69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title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7"/>
          <p:cNvSpPr txBox="1"/>
          <p:nvPr>
            <p:ph idx="3" type="subTitle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title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8"/>
          <p:cNvSpPr txBox="1"/>
          <p:nvPr>
            <p:ph idx="3" type="subTitle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4" type="title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8"/>
          <p:cNvSpPr txBox="1"/>
          <p:nvPr>
            <p:ph idx="5" type="subTitle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6" type="title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772650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772650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title"/>
          </p:nvPr>
        </p:nvSpPr>
        <p:spPr>
          <a:xfrm>
            <a:off x="3291776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9"/>
          <p:cNvSpPr txBox="1"/>
          <p:nvPr>
            <p:ph idx="3" type="subTitle"/>
          </p:nvPr>
        </p:nvSpPr>
        <p:spPr>
          <a:xfrm>
            <a:off x="3291777" y="1979273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title"/>
          </p:nvPr>
        </p:nvSpPr>
        <p:spPr>
          <a:xfrm>
            <a:off x="772650" y="3083619"/>
            <a:ext cx="24435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9"/>
          <p:cNvSpPr txBox="1"/>
          <p:nvPr>
            <p:ph idx="5" type="subTitle"/>
          </p:nvPr>
        </p:nvSpPr>
        <p:spPr>
          <a:xfrm>
            <a:off x="772650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6" type="title"/>
          </p:nvPr>
        </p:nvSpPr>
        <p:spPr>
          <a:xfrm>
            <a:off x="3300396" y="3083619"/>
            <a:ext cx="2426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9"/>
          <p:cNvSpPr txBox="1"/>
          <p:nvPr>
            <p:ph idx="7" type="subTitle"/>
          </p:nvPr>
        </p:nvSpPr>
        <p:spPr>
          <a:xfrm>
            <a:off x="3291777" y="3496926"/>
            <a:ext cx="244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6651929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2" type="title"/>
          </p:nvPr>
        </p:nvSpPr>
        <p:spPr>
          <a:xfrm>
            <a:off x="3876449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3876450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4" type="title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6" type="title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3876450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8" type="title"/>
          </p:nvPr>
        </p:nvSpPr>
        <p:spPr>
          <a:xfrm>
            <a:off x="6651925" y="2061850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20"/>
          <p:cNvSpPr txBox="1"/>
          <p:nvPr>
            <p:ph idx="9" type="subTitle"/>
          </p:nvPr>
        </p:nvSpPr>
        <p:spPr>
          <a:xfrm>
            <a:off x="6651925" y="2489034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3" type="title"/>
          </p:nvPr>
        </p:nvSpPr>
        <p:spPr>
          <a:xfrm>
            <a:off x="6651925" y="3526925"/>
            <a:ext cx="181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20"/>
          <p:cNvSpPr txBox="1"/>
          <p:nvPr>
            <p:ph idx="14" type="subTitle"/>
          </p:nvPr>
        </p:nvSpPr>
        <p:spPr>
          <a:xfrm>
            <a:off x="6651925" y="3947167"/>
            <a:ext cx="1812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5" type="title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10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hasCustomPrompt="1" type="title"/>
          </p:nvPr>
        </p:nvSpPr>
        <p:spPr>
          <a:xfrm>
            <a:off x="1055400" y="983350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1055400" y="1811650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hasCustomPrompt="1" idx="2" type="title"/>
          </p:nvPr>
        </p:nvSpPr>
        <p:spPr>
          <a:xfrm>
            <a:off x="1055400" y="2605127"/>
            <a:ext cx="38595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21"/>
          <p:cNvSpPr txBox="1"/>
          <p:nvPr>
            <p:ph idx="3" type="subTitle"/>
          </p:nvPr>
        </p:nvSpPr>
        <p:spPr>
          <a:xfrm>
            <a:off x="1055400" y="3433423"/>
            <a:ext cx="43272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2" type="subTitle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2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907137" y="3077720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886463" y="820194"/>
            <a:ext cx="33504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349937" y="3565479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86463" y="1316836"/>
            <a:ext cx="2907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329250" y="826025"/>
            <a:ext cx="4015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335700" y="1602275"/>
            <a:ext cx="38133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" name="Google Shape;33;p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38700" y="3202625"/>
            <a:ext cx="7866900" cy="107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cNmlQ3wy3Wov4gP1cTq16E1ot4ecNvw/view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Sensorium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500"/>
              <a:t>A visual guide for the blind</a:t>
            </a:r>
            <a:endParaRPr b="0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cxnSp>
        <p:nvCxnSpPr>
          <p:cNvPr id="138" name="Google Shape;138;p25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39700" r="15876" t="0"/>
          <a:stretch/>
        </p:blipFill>
        <p:spPr>
          <a:xfrm>
            <a:off x="855150" y="556421"/>
            <a:ext cx="2686449" cy="4030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 rotWithShape="1">
          <a:blip r:embed="rId3">
            <a:alphaModFix/>
          </a:blip>
          <a:srcRect b="4115" l="3044" r="2420" t="4014"/>
          <a:stretch/>
        </p:blipFill>
        <p:spPr>
          <a:xfrm>
            <a:off x="261725" y="173950"/>
            <a:ext cx="8594875" cy="47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1475"/>
            <a:ext cx="8379426" cy="471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638550" y="2975200"/>
            <a:ext cx="78669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value </a:t>
            </a:r>
            <a:r>
              <a:rPr b="1" lang="es"/>
              <a:t>proposition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 rotWithShape="1">
          <a:blip r:embed="rId3">
            <a:alphaModFix amt="80000"/>
          </a:blip>
          <a:srcRect b="-8561" l="38241" r="51531" t="44716"/>
          <a:stretch/>
        </p:blipFill>
        <p:spPr>
          <a:xfrm rot="5400000">
            <a:off x="3460374" y="-1927836"/>
            <a:ext cx="2223251" cy="7657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6"/>
          <p:cNvCxnSpPr/>
          <p:nvPr/>
        </p:nvCxnSpPr>
        <p:spPr>
          <a:xfrm>
            <a:off x="1030500" y="4049798"/>
            <a:ext cx="708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idx="8" type="title"/>
          </p:nvPr>
        </p:nvSpPr>
        <p:spPr>
          <a:xfrm>
            <a:off x="6729900" y="289738"/>
            <a:ext cx="1981200" cy="1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current </a:t>
            </a:r>
            <a:endParaRPr b="1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market</a:t>
            </a:r>
            <a:endParaRPr b="1"/>
          </a:p>
        </p:txBody>
      </p:sp>
      <p:sp>
        <p:nvSpPr>
          <p:cNvPr id="212" name="Google Shape;212;p37"/>
          <p:cNvSpPr txBox="1"/>
          <p:nvPr>
            <p:ph type="title"/>
          </p:nvPr>
        </p:nvSpPr>
        <p:spPr>
          <a:xfrm>
            <a:off x="1558200" y="1077375"/>
            <a:ext cx="68184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White Cane</a:t>
            </a:r>
            <a:endParaRPr sz="1800"/>
          </a:p>
        </p:txBody>
      </p:sp>
      <p:cxnSp>
        <p:nvCxnSpPr>
          <p:cNvPr id="213" name="Google Shape;213;p37"/>
          <p:cNvCxnSpPr/>
          <p:nvPr/>
        </p:nvCxnSpPr>
        <p:spPr>
          <a:xfrm>
            <a:off x="6757000" y="1200726"/>
            <a:ext cx="168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7"/>
          <p:cNvSpPr txBox="1"/>
          <p:nvPr>
            <p:ph type="title"/>
          </p:nvPr>
        </p:nvSpPr>
        <p:spPr>
          <a:xfrm>
            <a:off x="1558200" y="1825019"/>
            <a:ext cx="68184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Ultrasonic Sensor Based Devices</a:t>
            </a:r>
            <a:endParaRPr sz="1800"/>
          </a:p>
        </p:txBody>
      </p:sp>
      <p:sp>
        <p:nvSpPr>
          <p:cNvPr id="215" name="Google Shape;215;p37"/>
          <p:cNvSpPr txBox="1"/>
          <p:nvPr>
            <p:ph idx="9" type="title"/>
          </p:nvPr>
        </p:nvSpPr>
        <p:spPr>
          <a:xfrm>
            <a:off x="393418" y="924975"/>
            <a:ext cx="12792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01</a:t>
            </a:r>
            <a:endParaRPr sz="3200"/>
          </a:p>
        </p:txBody>
      </p:sp>
      <p:cxnSp>
        <p:nvCxnSpPr>
          <p:cNvPr id="216" name="Google Shape;216;p37"/>
          <p:cNvCxnSpPr/>
          <p:nvPr/>
        </p:nvCxnSpPr>
        <p:spPr>
          <a:xfrm>
            <a:off x="677389" y="1563225"/>
            <a:ext cx="71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7"/>
          <p:cNvSpPr txBox="1"/>
          <p:nvPr>
            <p:ph idx="9" type="title"/>
          </p:nvPr>
        </p:nvSpPr>
        <p:spPr>
          <a:xfrm>
            <a:off x="393418" y="1748821"/>
            <a:ext cx="12792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02</a:t>
            </a:r>
            <a:endParaRPr sz="3200"/>
          </a:p>
        </p:txBody>
      </p:sp>
      <p:cxnSp>
        <p:nvCxnSpPr>
          <p:cNvPr id="218" name="Google Shape;218;p37"/>
          <p:cNvCxnSpPr/>
          <p:nvPr/>
        </p:nvCxnSpPr>
        <p:spPr>
          <a:xfrm>
            <a:off x="677389" y="2387071"/>
            <a:ext cx="71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7"/>
          <p:cNvSpPr txBox="1"/>
          <p:nvPr>
            <p:ph type="title"/>
          </p:nvPr>
        </p:nvSpPr>
        <p:spPr>
          <a:xfrm>
            <a:off x="1538294" y="2746987"/>
            <a:ext cx="63525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GPS Integrated Devices</a:t>
            </a:r>
            <a:endParaRPr sz="1800"/>
          </a:p>
        </p:txBody>
      </p:sp>
      <p:sp>
        <p:nvSpPr>
          <p:cNvPr id="220" name="Google Shape;220;p37"/>
          <p:cNvSpPr txBox="1"/>
          <p:nvPr>
            <p:ph idx="9" type="title"/>
          </p:nvPr>
        </p:nvSpPr>
        <p:spPr>
          <a:xfrm>
            <a:off x="379643" y="2594575"/>
            <a:ext cx="12792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03</a:t>
            </a:r>
            <a:endParaRPr sz="3200"/>
          </a:p>
        </p:txBody>
      </p:sp>
      <p:cxnSp>
        <p:nvCxnSpPr>
          <p:cNvPr id="221" name="Google Shape;221;p37"/>
          <p:cNvCxnSpPr/>
          <p:nvPr/>
        </p:nvCxnSpPr>
        <p:spPr>
          <a:xfrm>
            <a:off x="663614" y="3232825"/>
            <a:ext cx="71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7"/>
          <p:cNvSpPr txBox="1"/>
          <p:nvPr>
            <p:ph type="title"/>
          </p:nvPr>
        </p:nvSpPr>
        <p:spPr>
          <a:xfrm>
            <a:off x="1532050" y="3523545"/>
            <a:ext cx="65685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Voice Feedback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37"/>
          <p:cNvSpPr txBox="1"/>
          <p:nvPr>
            <p:ph idx="9" type="title"/>
          </p:nvPr>
        </p:nvSpPr>
        <p:spPr>
          <a:xfrm>
            <a:off x="405250" y="3371142"/>
            <a:ext cx="12792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04</a:t>
            </a:r>
            <a:endParaRPr sz="3200"/>
          </a:p>
        </p:txBody>
      </p:sp>
      <p:cxnSp>
        <p:nvCxnSpPr>
          <p:cNvPr id="224" name="Google Shape;224;p37"/>
          <p:cNvCxnSpPr/>
          <p:nvPr/>
        </p:nvCxnSpPr>
        <p:spPr>
          <a:xfrm>
            <a:off x="695472" y="4007642"/>
            <a:ext cx="71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idx="7" type="subTitle"/>
          </p:nvPr>
        </p:nvSpPr>
        <p:spPr>
          <a:xfrm>
            <a:off x="554600" y="1380253"/>
            <a:ext cx="6936000" cy="21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s" sz="1500">
                <a:highlight>
                  <a:srgbClr val="F5F5F5"/>
                </a:highlight>
              </a:rPr>
              <a:t>Ultrasonic sensor devices have limited object detection capabilities.</a:t>
            </a:r>
            <a:endParaRPr sz="1500">
              <a:highlight>
                <a:srgbClr val="F5F5F5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s" sz="1500">
                <a:highlight>
                  <a:srgbClr val="F5F5F5"/>
                </a:highlight>
              </a:rPr>
              <a:t>Voice assistance can be less efficient and may cause processing lag.</a:t>
            </a:r>
            <a:endParaRPr sz="1500">
              <a:highlight>
                <a:srgbClr val="F5F5F5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s" sz="1500">
                <a:highlight>
                  <a:srgbClr val="F5F5F5"/>
                </a:highlight>
              </a:rPr>
              <a:t>Inability to detect objects above ground level</a:t>
            </a:r>
            <a:endParaRPr sz="1500">
              <a:highlight>
                <a:srgbClr val="F5F5F5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s" sz="1500">
                <a:highlight>
                  <a:srgbClr val="F5F5F5"/>
                </a:highlight>
              </a:rPr>
              <a:t>Canes require contact with objects for detection, limiting range of motion </a:t>
            </a:r>
            <a:endParaRPr sz="2100"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 txBox="1"/>
          <p:nvPr>
            <p:ph idx="8"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Disadvantages</a:t>
            </a:r>
            <a:endParaRPr b="1"/>
          </a:p>
        </p:txBody>
      </p:sp>
      <p:cxnSp>
        <p:nvCxnSpPr>
          <p:cNvPr id="231" name="Google Shape;231;p38"/>
          <p:cNvCxnSpPr/>
          <p:nvPr/>
        </p:nvCxnSpPr>
        <p:spPr>
          <a:xfrm>
            <a:off x="802850" y="1045726"/>
            <a:ext cx="2475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idx="8"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</a:t>
            </a:r>
            <a:r>
              <a:rPr b="1" lang="es"/>
              <a:t>dvantages</a:t>
            </a:r>
            <a:endParaRPr b="1"/>
          </a:p>
        </p:txBody>
      </p:sp>
      <p:cxnSp>
        <p:nvCxnSpPr>
          <p:cNvPr id="237" name="Google Shape;237;p39"/>
          <p:cNvCxnSpPr/>
          <p:nvPr/>
        </p:nvCxnSpPr>
        <p:spPr>
          <a:xfrm>
            <a:off x="802850" y="1045726"/>
            <a:ext cx="2475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9"/>
          <p:cNvSpPr txBox="1"/>
          <p:nvPr>
            <p:ph idx="7" type="subTitle"/>
          </p:nvPr>
        </p:nvSpPr>
        <p:spPr>
          <a:xfrm>
            <a:off x="579450" y="1256003"/>
            <a:ext cx="6936000" cy="21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Equivalent to using 15 ultrasonic sensors together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More accuracy and more portability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Although image processing required, there’s usually no processing lag.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Can</a:t>
            </a:r>
            <a:r>
              <a:rPr lang="es" sz="1500"/>
              <a:t> detect objects above ground level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Provides information about objects 3D position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Increased range of detection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/>
        </p:nvSpPr>
        <p:spPr>
          <a:xfrm>
            <a:off x="4992175" y="832275"/>
            <a:ext cx="10707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 txBox="1"/>
          <p:nvPr>
            <p:ph type="title"/>
          </p:nvPr>
        </p:nvSpPr>
        <p:spPr>
          <a:xfrm>
            <a:off x="720000" y="445025"/>
            <a:ext cx="299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target market</a:t>
            </a:r>
            <a:endParaRPr b="1"/>
          </a:p>
        </p:txBody>
      </p:sp>
      <p:cxnSp>
        <p:nvCxnSpPr>
          <p:cNvPr id="245" name="Google Shape;245;p40"/>
          <p:cNvCxnSpPr/>
          <p:nvPr/>
        </p:nvCxnSpPr>
        <p:spPr>
          <a:xfrm>
            <a:off x="802850" y="1045726"/>
            <a:ext cx="260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40"/>
          <p:cNvSpPr txBox="1"/>
          <p:nvPr/>
        </p:nvSpPr>
        <p:spPr>
          <a:xfrm>
            <a:off x="4942075" y="1360706"/>
            <a:ext cx="1740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Blind population in the world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6984448" y="1360725"/>
            <a:ext cx="1740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India has one third of the blind population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648175" y="1184250"/>
            <a:ext cx="4064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Persons with visual disabilities in India rely on white canes and guide dogs.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intend to educate and train them in the product's usage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It could be modified for the gaming and augmented reality markets, which are rapidly expanding.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4942075" y="3062697"/>
            <a:ext cx="1740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Market share of AR in the gaming industry in 2022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6984450" y="3062725"/>
            <a:ext cx="17406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Market share of AR in the gaming industry in 2028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4992174" y="805425"/>
            <a:ext cx="1070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F2F2F2"/>
                </a:solidFill>
                <a:latin typeface="Questrial"/>
                <a:ea typeface="Questrial"/>
                <a:cs typeface="Questrial"/>
                <a:sym typeface="Questrial"/>
              </a:rPr>
              <a:t>39 M</a:t>
            </a:r>
            <a:endParaRPr sz="3200">
              <a:solidFill>
                <a:srgbClr val="F2F2F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7060650" y="845700"/>
            <a:ext cx="9729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7060650" y="818850"/>
            <a:ext cx="1585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F2F2F2"/>
                </a:solidFill>
                <a:latin typeface="Questrial"/>
                <a:ea typeface="Questrial"/>
                <a:cs typeface="Questrial"/>
                <a:sym typeface="Questrial"/>
              </a:rPr>
              <a:t>⅓ rd</a:t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5019475" y="2506225"/>
            <a:ext cx="15858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0"/>
          <p:cNvSpPr txBox="1"/>
          <p:nvPr/>
        </p:nvSpPr>
        <p:spPr>
          <a:xfrm>
            <a:off x="5019474" y="2479375"/>
            <a:ext cx="1445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F2F2F2"/>
                </a:solidFill>
                <a:latin typeface="Questrial"/>
                <a:ea typeface="Questrial"/>
                <a:cs typeface="Questrial"/>
                <a:sym typeface="Questrial"/>
              </a:rPr>
              <a:t>$ 8.4 B</a:t>
            </a:r>
            <a:endParaRPr sz="3200">
              <a:solidFill>
                <a:srgbClr val="F2F2F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6984450" y="2519650"/>
            <a:ext cx="1666800" cy="5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6984450" y="2492800"/>
            <a:ext cx="1740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F2F2F2"/>
                </a:solidFill>
                <a:latin typeface="Questrial"/>
                <a:ea typeface="Questrial"/>
                <a:cs typeface="Questrial"/>
                <a:sym typeface="Questrial"/>
              </a:rPr>
              <a:t>$ 43.1 B</a:t>
            </a:r>
            <a:endParaRPr sz="3200">
              <a:solidFill>
                <a:srgbClr val="F2F2F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/>
        </p:nvSpPr>
        <p:spPr>
          <a:xfrm>
            <a:off x="557425" y="2489775"/>
            <a:ext cx="7833300" cy="24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5F5F5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5F5F5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5F5F5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5F5F5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5F5F5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s" sz="1500">
                <a:solidFill>
                  <a:schemeClr val="dk1"/>
                </a:solidFill>
                <a:highlight>
                  <a:srgbClr val="F5F5F5"/>
                </a:highlight>
                <a:latin typeface="Nunito"/>
                <a:ea typeface="Nunito"/>
                <a:cs typeface="Nunito"/>
                <a:sym typeface="Nunito"/>
              </a:rPr>
              <a:t>Customizing IR projector, camera or using low-cost ToF sensors can replace Kinect's depth sensor and reduce costs while maintaining accurate depth information.</a:t>
            </a:r>
            <a:endParaRPr sz="1500">
              <a:solidFill>
                <a:schemeClr val="dk1"/>
              </a:solidFill>
              <a:highlight>
                <a:srgbClr val="F5F5F5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i="1" lang="es" sz="1500">
                <a:solidFill>
                  <a:schemeClr val="dk1"/>
                </a:solidFill>
                <a:highlight>
                  <a:srgbClr val="F5F5F5"/>
                </a:highlight>
                <a:latin typeface="Nunito"/>
                <a:ea typeface="Nunito"/>
                <a:cs typeface="Nunito"/>
                <a:sym typeface="Nunito"/>
              </a:rPr>
              <a:t>Buying components at wholesale rate would significantly lower the cost of the final product.</a:t>
            </a:r>
            <a:endParaRPr i="1" sz="1500">
              <a:solidFill>
                <a:schemeClr val="dk1"/>
              </a:solidFill>
              <a:highlight>
                <a:srgbClr val="F5F5F5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highlight>
                <a:srgbClr val="F5F5F5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541050" y="430875"/>
            <a:ext cx="732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Revenue model</a:t>
            </a:r>
            <a:endParaRPr b="1" sz="3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4" name="Google Shape;264;p41"/>
          <p:cNvCxnSpPr/>
          <p:nvPr/>
        </p:nvCxnSpPr>
        <p:spPr>
          <a:xfrm>
            <a:off x="630000" y="986456"/>
            <a:ext cx="507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5" name="Google Shape;265;p41"/>
          <p:cNvGraphicFramePr/>
          <p:nvPr/>
        </p:nvGraphicFramePr>
        <p:xfrm>
          <a:off x="1724825" y="128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{FEEA3B50-35A7-4228-AFEB-3CDA9660BD53}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F4252"/>
                          </a:solidFill>
                          <a:highlight>
                            <a:srgbClr val="F5F5F5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Kinect sensor model 1414 </a:t>
                      </a:r>
                      <a:endParaRPr sz="1500">
                        <a:solidFill>
                          <a:srgbClr val="3F4252"/>
                        </a:solidFill>
                        <a:highlight>
                          <a:srgbClr val="F5F5F5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rgbClr val="3F4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F4252"/>
                          </a:solidFill>
                          <a:highlight>
                            <a:srgbClr val="F5F5F5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8000 INR</a:t>
                      </a:r>
                      <a:endParaRPr b="1" i="1" sz="1200">
                        <a:solidFill>
                          <a:srgbClr val="3F4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F4252"/>
                          </a:solidFill>
                          <a:highlight>
                            <a:srgbClr val="F5F5F5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Raspberry Pi 4 Model B </a:t>
                      </a:r>
                      <a:endParaRPr b="1" i="1" sz="1200">
                        <a:solidFill>
                          <a:srgbClr val="3F4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F4252"/>
                          </a:solidFill>
                          <a:highlight>
                            <a:srgbClr val="F5F5F5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2,800-4,400 INR</a:t>
                      </a:r>
                      <a:endParaRPr b="1" i="1" sz="1200">
                        <a:solidFill>
                          <a:srgbClr val="3F4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F4252"/>
                          </a:solidFill>
                          <a:highlight>
                            <a:srgbClr val="F5F5F5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15 small coin size vibrating ERM </a:t>
                      </a:r>
                      <a:endParaRPr b="1" i="1" sz="1200">
                        <a:solidFill>
                          <a:srgbClr val="3F4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F4252"/>
                          </a:solidFill>
                          <a:highlight>
                            <a:srgbClr val="F5F5F5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800-1,600 INR</a:t>
                      </a:r>
                      <a:endParaRPr b="1" i="1" sz="1200">
                        <a:solidFill>
                          <a:srgbClr val="3F4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F4252"/>
                          </a:solidFill>
                          <a:highlight>
                            <a:srgbClr val="F5F5F5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Li-ion rechargeable battery</a:t>
                      </a:r>
                      <a:endParaRPr b="1" i="1" sz="1200">
                        <a:solidFill>
                          <a:srgbClr val="3F4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F4252"/>
                          </a:solidFill>
                          <a:highlight>
                            <a:srgbClr val="F5F5F5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1,600-2,400 INR </a:t>
                      </a:r>
                      <a:endParaRPr b="1" i="1" sz="1200">
                        <a:solidFill>
                          <a:srgbClr val="3F4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F4252"/>
                          </a:solidFill>
                          <a:highlight>
                            <a:srgbClr val="F5F5F5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total estimated cost  </a:t>
                      </a:r>
                      <a:endParaRPr b="1" i="1" sz="1200">
                        <a:solidFill>
                          <a:srgbClr val="3F4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3F4252"/>
                          </a:solidFill>
                          <a:highlight>
                            <a:srgbClr val="F5F5F5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15000 - 17000 INR.</a:t>
                      </a:r>
                      <a:endParaRPr b="1" i="1" sz="1200">
                        <a:solidFill>
                          <a:srgbClr val="3F425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/>
        </p:nvSpPr>
        <p:spPr>
          <a:xfrm>
            <a:off x="528925" y="1650200"/>
            <a:ext cx="78333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Concern regarding system's effectiveness in conveying visuo-spatial information for movement along the sagittal axis.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product includes tutorials in simple audio books, braille manuals of it as well as training centres.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528925" y="1295300"/>
            <a:ext cx="228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Steep Learning Curve</a:t>
            </a:r>
            <a:endParaRPr b="1" sz="17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528925" y="3218700"/>
            <a:ext cx="78333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igher accuracy c</a:t>
            </a: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ompared to simple ultrasonic and voice assistance based </a:t>
            </a: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products </a:t>
            </a:r>
            <a:endParaRPr sz="1500">
              <a:solidFill>
                <a:schemeClr val="dk1"/>
              </a:solidFill>
              <a:highlight>
                <a:srgbClr val="FFFF00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</a:pPr>
            <a:r>
              <a:rPr lang="es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Improve accuracy by using more motors and increasing the resolution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528925" y="2857225"/>
            <a:ext cx="228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Accuracy</a:t>
            </a:r>
            <a:endParaRPr b="1" sz="17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4" name="Google Shape;274;p42"/>
          <p:cNvSpPr txBox="1"/>
          <p:nvPr>
            <p:ph type="title"/>
          </p:nvPr>
        </p:nvSpPr>
        <p:spPr>
          <a:xfrm>
            <a:off x="556975" y="313400"/>
            <a:ext cx="54486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Challenges</a:t>
            </a:r>
            <a:endParaRPr sz="3000"/>
          </a:p>
        </p:txBody>
      </p:sp>
      <p:cxnSp>
        <p:nvCxnSpPr>
          <p:cNvPr id="275" name="Google Shape;275;p42"/>
          <p:cNvCxnSpPr/>
          <p:nvPr/>
        </p:nvCxnSpPr>
        <p:spPr>
          <a:xfrm>
            <a:off x="630000" y="917306"/>
            <a:ext cx="507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 b="0" l="25200" r="0" t="0"/>
          <a:stretch/>
        </p:blipFill>
        <p:spPr>
          <a:xfrm>
            <a:off x="162675" y="232000"/>
            <a:ext cx="7696402" cy="57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3"/>
          <p:cNvSpPr txBox="1"/>
          <p:nvPr>
            <p:ph type="title"/>
          </p:nvPr>
        </p:nvSpPr>
        <p:spPr>
          <a:xfrm>
            <a:off x="6367850" y="364350"/>
            <a:ext cx="44025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Milestones</a:t>
            </a:r>
            <a:endParaRPr sz="3600"/>
          </a:p>
        </p:txBody>
      </p:sp>
      <p:cxnSp>
        <p:nvCxnSpPr>
          <p:cNvPr id="282" name="Google Shape;282;p43"/>
          <p:cNvCxnSpPr/>
          <p:nvPr/>
        </p:nvCxnSpPr>
        <p:spPr>
          <a:xfrm rot="10800000">
            <a:off x="6439850" y="1021910"/>
            <a:ext cx="222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43"/>
          <p:cNvSpPr txBox="1"/>
          <p:nvPr/>
        </p:nvSpPr>
        <p:spPr>
          <a:xfrm>
            <a:off x="1331125" y="1274475"/>
            <a:ext cx="7382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s" sz="1500">
                <a:latin typeface="Nunito"/>
                <a:ea typeface="Nunito"/>
                <a:cs typeface="Nunito"/>
                <a:sym typeface="Nunito"/>
              </a:rPr>
              <a:t>Introduce the product directly to the healthcare industry, particularly to regional supply chains for medical equipment.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s" sz="1500">
                <a:latin typeface="Nunito"/>
                <a:ea typeface="Nunito"/>
                <a:cs typeface="Nunito"/>
                <a:sym typeface="Nunito"/>
              </a:rPr>
              <a:t>With proper marketing and awareness it could take up to  1-2 years to enter the system.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s" sz="1500">
                <a:latin typeface="Nunito"/>
                <a:ea typeface="Nunito"/>
                <a:cs typeface="Nunito"/>
                <a:sym typeface="Nunito"/>
              </a:rPr>
              <a:t>With the success in the healthcare sector and adequate renditions of the product, we plan to launch the product into the gaming industry.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Introduction</a:t>
            </a:r>
            <a:endParaRPr b="0" sz="490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713225" y="1735900"/>
            <a:ext cx="7194000" cy="18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The World Health Organization (WHO) Fact reported that there are 285 million visually-impaired people worldwide. Among these individuals, there are 39 million who are blind in the world. India is home to a third of the world’s blind population.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Our aim is to provide the blind with all the information and features for safe mobility, which is available to people with sight.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Depth data collected from Microsoft’s Kinect.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Data collected is then outsourced as vibrations into the gloves to detect the proximity of an obstacle.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46" name="Google Shape;146;p26"/>
          <p:cNvCxnSpPr/>
          <p:nvPr/>
        </p:nvCxnSpPr>
        <p:spPr>
          <a:xfrm>
            <a:off x="805925" y="1502926"/>
            <a:ext cx="544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720100" y="1634425"/>
            <a:ext cx="74289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800">
                <a:solidFill>
                  <a:schemeClr val="dk1"/>
                </a:solidFill>
                <a:highlight>
                  <a:srgbClr val="F5F5F5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Sensorium represents a step forward in the field of assistive </a:t>
            </a:r>
            <a:r>
              <a:rPr i="1" lang="es" sz="1800">
                <a:solidFill>
                  <a:schemeClr val="dk1"/>
                </a:solidFill>
                <a:highlight>
                  <a:srgbClr val="F5F5F5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technology</a:t>
            </a:r>
            <a:r>
              <a:rPr i="1" lang="es" sz="1800">
                <a:solidFill>
                  <a:schemeClr val="dk1"/>
                </a:solidFill>
                <a:highlight>
                  <a:srgbClr val="F5F5F5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 and has the potential to make a real difference in the lives of millions of people.</a:t>
            </a:r>
            <a:endParaRPr i="1" sz="2000">
              <a:solidFill>
                <a:schemeClr val="dk1"/>
              </a:solidFill>
              <a:highlight>
                <a:srgbClr val="F5F5F5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3800500" y="2490263"/>
            <a:ext cx="47136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Developing solutions for the visually impaired to augment their lives.</a:t>
            </a:r>
            <a:endParaRPr sz="15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3988302" y="1548263"/>
            <a:ext cx="45258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/>
              <a:t>Problem Statement</a:t>
            </a:r>
            <a:r>
              <a:rPr b="1" lang="es"/>
              <a:t> </a:t>
            </a:r>
            <a:endParaRPr/>
          </a:p>
        </p:txBody>
      </p:sp>
      <p:cxnSp>
        <p:nvCxnSpPr>
          <p:cNvPr id="153" name="Google Shape;153;p27"/>
          <p:cNvCxnSpPr/>
          <p:nvPr/>
        </p:nvCxnSpPr>
        <p:spPr>
          <a:xfrm>
            <a:off x="4514300" y="2404431"/>
            <a:ext cx="387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5609" l="17418" r="14752" t="28548"/>
          <a:stretch/>
        </p:blipFill>
        <p:spPr>
          <a:xfrm>
            <a:off x="712275" y="413425"/>
            <a:ext cx="2964074" cy="4316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720000" y="1283225"/>
            <a:ext cx="77040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Solution</a:t>
            </a:r>
            <a:endParaRPr b="0" sz="500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782400" y="2211625"/>
            <a:ext cx="71940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A sensor camera fitted on a belt coveys the surrounding obstacle information through haptic vibrations on a glove.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161" name="Google Shape;161;p28"/>
          <p:cNvCxnSpPr/>
          <p:nvPr/>
        </p:nvCxnSpPr>
        <p:spPr>
          <a:xfrm>
            <a:off x="805925" y="2188726"/>
            <a:ext cx="544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718700" y="1712625"/>
            <a:ext cx="77040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Working</a:t>
            </a:r>
            <a:endParaRPr b="0" sz="5000"/>
          </a:p>
        </p:txBody>
      </p:sp>
      <p:cxnSp>
        <p:nvCxnSpPr>
          <p:cNvPr id="167" name="Google Shape;167;p29"/>
          <p:cNvCxnSpPr/>
          <p:nvPr/>
        </p:nvCxnSpPr>
        <p:spPr>
          <a:xfrm flipH="1" rot="10800000">
            <a:off x="2682975" y="2559550"/>
            <a:ext cx="3738900" cy="1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8" type="title"/>
          </p:nvPr>
        </p:nvSpPr>
        <p:spPr>
          <a:xfrm>
            <a:off x="186600" y="442113"/>
            <a:ext cx="19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roduct</a:t>
            </a:r>
            <a:endParaRPr/>
          </a:p>
        </p:txBody>
      </p:sp>
      <p:cxnSp>
        <p:nvCxnSpPr>
          <p:cNvPr id="173" name="Google Shape;173;p30"/>
          <p:cNvCxnSpPr/>
          <p:nvPr/>
        </p:nvCxnSpPr>
        <p:spPr>
          <a:xfrm>
            <a:off x="574250" y="1045726"/>
            <a:ext cx="168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50" y="317950"/>
            <a:ext cx="8431301" cy="47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925" y="316150"/>
            <a:ext cx="5997099" cy="446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 title="final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00" y="1173373"/>
            <a:ext cx="7714975" cy="306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8600"/>
            <a:ext cx="8218624" cy="46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