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9753600" cy="7315200"/>
  <p:notesSz cx="6858000" cy="9144000"/>
  <p:embeddedFontLst>
    <p:embeddedFont>
      <p:font typeface="Poppins Medium Bold" charset="1" panose="02000000000000000000"/>
      <p:regular r:id="rId20"/>
    </p:embeddedFont>
    <p:embeddedFont>
      <p:font typeface="Arimo Bold" charset="1" panose="020B0704020202020204"/>
      <p:regular r:id="rId21"/>
    </p:embeddedFont>
    <p:embeddedFont>
      <p:font typeface="Times New Roman" charset="1" panose="02030502070405020303"/>
      <p:regular r:id="rId22"/>
    </p:embeddedFont>
    <p:embeddedFont>
      <p:font typeface="Poppins Medium" charset="1" panose="02000000000000000000"/>
      <p:regular r:id="rId23"/>
    </p:embeddedFont>
    <p:embeddedFont>
      <p:font typeface="Arial Bold" charset="1" panose="020B0802020202020204"/>
      <p:regular r:id="rId24"/>
    </p:embeddedFont>
    <p:embeddedFont>
      <p:font typeface="Arimo" charset="1" panose="020B0604020202020204"/>
      <p:regular r:id="rId25"/>
    </p:embeddedFont>
    <p:embeddedFont>
      <p:font typeface="Arimo Italics" charset="1" panose="020B0604020202090204"/>
      <p:regular r:id="rId26"/>
    </p:embeddedFont>
    <p:embeddedFont>
      <p:font typeface="Arial" charset="1" panose="020B0502020202020204"/>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 Id="rId6" Target="../media/image8.png" Type="http://schemas.openxmlformats.org/officeDocument/2006/relationships/image"/><Relationship Id="rId7" Target="../media/image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9564" y="0"/>
            <a:ext cx="13020583" cy="7315200"/>
          </a:xfrm>
          <a:custGeom>
            <a:avLst/>
            <a:gdLst/>
            <a:ahLst/>
            <a:cxnLst/>
            <a:rect r="r" b="b" t="t" l="l"/>
            <a:pathLst>
              <a:path h="7315200" w="13020583">
                <a:moveTo>
                  <a:pt x="0" y="0"/>
                </a:moveTo>
                <a:lnTo>
                  <a:pt x="13020582" y="0"/>
                </a:lnTo>
                <a:lnTo>
                  <a:pt x="13020582" y="7315200"/>
                </a:lnTo>
                <a:lnTo>
                  <a:pt x="0" y="73152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299045" y="-2200899"/>
            <a:ext cx="9751101" cy="9751101"/>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alpha val="9804"/>
              </a:srgbClr>
            </a:solidFill>
          </p:spPr>
        </p:sp>
      </p:grpSp>
      <p:grpSp>
        <p:nvGrpSpPr>
          <p:cNvPr name="Group 5" id="5"/>
          <p:cNvGrpSpPr/>
          <p:nvPr/>
        </p:nvGrpSpPr>
        <p:grpSpPr>
          <a:xfrm rot="0">
            <a:off x="4191630" y="-1308313"/>
            <a:ext cx="7965930" cy="7965930"/>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alpha val="19608"/>
              </a:srgbClr>
            </a:solidFill>
          </p:spPr>
        </p:sp>
      </p:grpSp>
      <p:grpSp>
        <p:nvGrpSpPr>
          <p:cNvPr name="Group 7" id="7"/>
          <p:cNvGrpSpPr/>
          <p:nvPr/>
        </p:nvGrpSpPr>
        <p:grpSpPr>
          <a:xfrm rot="0">
            <a:off x="4821870" y="-678060"/>
            <a:ext cx="6705451" cy="6705424"/>
            <a:chOff x="0" y="0"/>
            <a:chExt cx="6350000" cy="6349975"/>
          </a:xfrm>
        </p:grpSpPr>
        <p:sp>
          <p:nvSpPr>
            <p:cNvPr name="Freeform 8" id="8"/>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4"/>
              <a:stretch>
                <a:fillRect l="-24906" t="0" r="-24906" b="0"/>
              </a:stretch>
            </a:blipFill>
          </p:spPr>
        </p:sp>
      </p:grpSp>
      <p:sp>
        <p:nvSpPr>
          <p:cNvPr name="AutoShape 9" id="9"/>
          <p:cNvSpPr/>
          <p:nvPr/>
        </p:nvSpPr>
        <p:spPr>
          <a:xfrm flipV="true">
            <a:off x="112533" y="731520"/>
            <a:ext cx="5441677" cy="0"/>
          </a:xfrm>
          <a:prstGeom prst="line">
            <a:avLst/>
          </a:prstGeom>
          <a:ln cap="rnd" w="38100">
            <a:solidFill>
              <a:srgbClr val="FFFFFF"/>
            </a:solidFill>
            <a:prstDash val="solid"/>
            <a:headEnd type="none" len="sm" w="sm"/>
            <a:tailEnd type="none" len="sm" w="sm"/>
          </a:ln>
        </p:spPr>
      </p:sp>
      <p:sp>
        <p:nvSpPr>
          <p:cNvPr name="TextBox 10" id="10"/>
          <p:cNvSpPr txBox="true"/>
          <p:nvPr/>
        </p:nvSpPr>
        <p:spPr>
          <a:xfrm rot="0">
            <a:off x="112533" y="1290372"/>
            <a:ext cx="5026144" cy="2367228"/>
          </a:xfrm>
          <a:prstGeom prst="rect">
            <a:avLst/>
          </a:prstGeom>
        </p:spPr>
        <p:txBody>
          <a:bodyPr anchor="t" rtlCol="false" tIns="0" lIns="0" bIns="0" rIns="0">
            <a:spAutoFit/>
          </a:bodyPr>
          <a:lstStyle/>
          <a:p>
            <a:pPr algn="l">
              <a:lnSpc>
                <a:spcPts val="3742"/>
              </a:lnSpc>
            </a:pPr>
            <a:r>
              <a:rPr lang="en-US" sz="3118" b="true">
                <a:solidFill>
                  <a:srgbClr val="FFFFFF"/>
                </a:solidFill>
                <a:latin typeface="Poppins Medium Bold"/>
                <a:ea typeface="Poppins Medium Bold"/>
                <a:cs typeface="Poppins Medium Bold"/>
                <a:sym typeface="Poppins Medium Bold"/>
              </a:rPr>
              <a:t>A study on predicting prices of different Cryptocurrency using Machine Learning Algorithms</a:t>
            </a:r>
          </a:p>
        </p:txBody>
      </p:sp>
      <p:sp>
        <p:nvSpPr>
          <p:cNvPr name="TextBox 11" id="11"/>
          <p:cNvSpPr txBox="true"/>
          <p:nvPr/>
        </p:nvSpPr>
        <p:spPr>
          <a:xfrm rot="0">
            <a:off x="29564" y="230777"/>
            <a:ext cx="6463368" cy="771525"/>
          </a:xfrm>
          <a:prstGeom prst="rect">
            <a:avLst/>
          </a:prstGeom>
        </p:spPr>
        <p:txBody>
          <a:bodyPr anchor="t" rtlCol="false" tIns="0" lIns="0" bIns="0" rIns="0">
            <a:spAutoFit/>
          </a:bodyPr>
          <a:lstStyle/>
          <a:p>
            <a:pPr algn="l">
              <a:lnSpc>
                <a:spcPts val="3071"/>
              </a:lnSpc>
            </a:pPr>
            <a:r>
              <a:rPr lang="en-US" sz="2559" b="true">
                <a:solidFill>
                  <a:srgbClr val="FFFFFF"/>
                </a:solidFill>
                <a:latin typeface="Arimo Bold"/>
                <a:ea typeface="Arimo Bold"/>
                <a:cs typeface="Arimo Bold"/>
                <a:sym typeface="Arimo Bold"/>
              </a:rPr>
              <a:t> Capstone Final Project Presentation</a:t>
            </a:r>
          </a:p>
          <a:p>
            <a:pPr algn="l">
              <a:lnSpc>
                <a:spcPts val="3071"/>
              </a:lnSpc>
            </a:pPr>
          </a:p>
        </p:txBody>
      </p:sp>
      <p:sp>
        <p:nvSpPr>
          <p:cNvPr name="TextBox 12" id="12"/>
          <p:cNvSpPr txBox="true"/>
          <p:nvPr/>
        </p:nvSpPr>
        <p:spPr>
          <a:xfrm rot="0">
            <a:off x="29564" y="4339381"/>
            <a:ext cx="4374125" cy="724546"/>
          </a:xfrm>
          <a:prstGeom prst="rect">
            <a:avLst/>
          </a:prstGeom>
        </p:spPr>
        <p:txBody>
          <a:bodyPr anchor="t" rtlCol="false" tIns="0" lIns="0" bIns="0" rIns="0">
            <a:spAutoFit/>
          </a:bodyPr>
          <a:lstStyle/>
          <a:p>
            <a:pPr algn="ctr">
              <a:lnSpc>
                <a:spcPts val="2670"/>
              </a:lnSpc>
            </a:pPr>
            <a:r>
              <a:rPr lang="en-US" sz="2225">
                <a:solidFill>
                  <a:srgbClr val="FFFFFE"/>
                </a:solidFill>
                <a:latin typeface="Times New Roman"/>
                <a:ea typeface="Times New Roman"/>
                <a:cs typeface="Times New Roman"/>
                <a:sym typeface="Times New Roman"/>
              </a:rPr>
              <a:t>KARTHIKEYAN ARUMUGAM </a:t>
            </a:r>
          </a:p>
          <a:p>
            <a:pPr algn="ctr">
              <a:lnSpc>
                <a:spcPts val="2670"/>
              </a:lnSpc>
              <a:spcBef>
                <a:spcPct val="0"/>
              </a:spcBef>
            </a:pPr>
            <a:r>
              <a:rPr lang="en-US" sz="2225">
                <a:solidFill>
                  <a:srgbClr val="FFFFFE"/>
                </a:solidFill>
                <a:latin typeface="Times New Roman"/>
                <a:ea typeface="Times New Roman"/>
                <a:cs typeface="Times New Roman"/>
                <a:sym typeface="Times New Roman"/>
              </a:rPr>
              <a:t>99265685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8783885" y="6582762"/>
            <a:ext cx="514773" cy="326602"/>
          </a:xfrm>
          <a:prstGeom prst="rect">
            <a:avLst/>
          </a:prstGeom>
        </p:spPr>
        <p:txBody>
          <a:bodyPr anchor="t" rtlCol="false" tIns="0" lIns="0" bIns="0" rIns="0">
            <a:spAutoFit/>
          </a:bodyPr>
          <a:lstStyle/>
          <a:p>
            <a:pPr algn="r">
              <a:lnSpc>
                <a:spcPts val="1791"/>
              </a:lnSpc>
            </a:pPr>
            <a:r>
              <a:rPr lang="en-US" sz="1493">
                <a:solidFill>
                  <a:srgbClr val="000000"/>
                </a:solidFill>
                <a:latin typeface="Times New Roman"/>
                <a:ea typeface="Times New Roman"/>
                <a:cs typeface="Times New Roman"/>
                <a:sym typeface="Times New Roman"/>
              </a:rPr>
              <a:t>10</a:t>
            </a:r>
          </a:p>
        </p:txBody>
      </p:sp>
      <p:sp>
        <p:nvSpPr>
          <p:cNvPr name="Freeform 3" id="3" descr="Chart, histogram  Description automatically generated"/>
          <p:cNvSpPr/>
          <p:nvPr/>
        </p:nvSpPr>
        <p:spPr>
          <a:xfrm flipH="false" flipV="false" rot="0">
            <a:off x="338781" y="272189"/>
            <a:ext cx="4538019" cy="3283242"/>
          </a:xfrm>
          <a:custGeom>
            <a:avLst/>
            <a:gdLst/>
            <a:ahLst/>
            <a:cxnLst/>
            <a:rect r="r" b="b" t="t" l="l"/>
            <a:pathLst>
              <a:path h="3283242" w="4538019">
                <a:moveTo>
                  <a:pt x="0" y="0"/>
                </a:moveTo>
                <a:lnTo>
                  <a:pt x="4538019" y="0"/>
                </a:lnTo>
                <a:lnTo>
                  <a:pt x="4538019" y="3283241"/>
                </a:lnTo>
                <a:lnTo>
                  <a:pt x="0" y="3283241"/>
                </a:lnTo>
                <a:lnTo>
                  <a:pt x="0" y="0"/>
                </a:lnTo>
                <a:close/>
              </a:path>
            </a:pathLst>
          </a:custGeom>
          <a:blipFill>
            <a:blip r:embed="rId2"/>
            <a:stretch>
              <a:fillRect l="-107" t="0" r="-107" b="0"/>
            </a:stretch>
          </a:blipFill>
        </p:spPr>
      </p:sp>
      <p:sp>
        <p:nvSpPr>
          <p:cNvPr name="Freeform 4" id="4" descr="Chart  Description automatically generated"/>
          <p:cNvSpPr/>
          <p:nvPr/>
        </p:nvSpPr>
        <p:spPr>
          <a:xfrm flipH="false" flipV="false" rot="0">
            <a:off x="3263435" y="3644790"/>
            <a:ext cx="6318155" cy="3111350"/>
          </a:xfrm>
          <a:custGeom>
            <a:avLst/>
            <a:gdLst/>
            <a:ahLst/>
            <a:cxnLst/>
            <a:rect r="r" b="b" t="t" l="l"/>
            <a:pathLst>
              <a:path h="3111350" w="6318155">
                <a:moveTo>
                  <a:pt x="0" y="0"/>
                </a:moveTo>
                <a:lnTo>
                  <a:pt x="6318154" y="0"/>
                </a:lnTo>
                <a:lnTo>
                  <a:pt x="6318154" y="3111351"/>
                </a:lnTo>
                <a:lnTo>
                  <a:pt x="0" y="3111351"/>
                </a:lnTo>
                <a:lnTo>
                  <a:pt x="0" y="0"/>
                </a:lnTo>
                <a:close/>
              </a:path>
            </a:pathLst>
          </a:custGeom>
          <a:blipFill>
            <a:blip r:embed="rId3"/>
            <a:stretch>
              <a:fillRect l="0" t="-89" r="0" b="-89"/>
            </a:stretch>
          </a:blipFill>
        </p:spPr>
      </p:sp>
      <p:sp>
        <p:nvSpPr>
          <p:cNvPr name="TextBox 5" id="5"/>
          <p:cNvSpPr txBox="true"/>
          <p:nvPr/>
        </p:nvSpPr>
        <p:spPr>
          <a:xfrm rot="0">
            <a:off x="4868579" y="388752"/>
            <a:ext cx="763793" cy="321564"/>
          </a:xfrm>
          <a:prstGeom prst="rect">
            <a:avLst/>
          </a:prstGeom>
        </p:spPr>
        <p:txBody>
          <a:bodyPr anchor="t" rtlCol="false" tIns="0" lIns="0" bIns="0" rIns="0">
            <a:spAutoFit/>
          </a:bodyPr>
          <a:lstStyle/>
          <a:p>
            <a:pPr algn="l">
              <a:lnSpc>
                <a:spcPts val="2304"/>
              </a:lnSpc>
            </a:pPr>
            <a:r>
              <a:rPr lang="en-US" sz="1920">
                <a:solidFill>
                  <a:srgbClr val="000000"/>
                </a:solidFill>
                <a:latin typeface="Arimo"/>
                <a:ea typeface="Arimo"/>
                <a:cs typeface="Arimo"/>
                <a:sym typeface="Arimo"/>
              </a:rPr>
              <a:t>ETH</a:t>
            </a:r>
          </a:p>
        </p:txBody>
      </p:sp>
      <p:sp>
        <p:nvSpPr>
          <p:cNvPr name="TextBox 6" id="6"/>
          <p:cNvSpPr txBox="true"/>
          <p:nvPr/>
        </p:nvSpPr>
        <p:spPr>
          <a:xfrm rot="0">
            <a:off x="2699230" y="6198333"/>
            <a:ext cx="763793" cy="321564"/>
          </a:xfrm>
          <a:prstGeom prst="rect">
            <a:avLst/>
          </a:prstGeom>
        </p:spPr>
        <p:txBody>
          <a:bodyPr anchor="t" rtlCol="false" tIns="0" lIns="0" bIns="0" rIns="0">
            <a:spAutoFit/>
          </a:bodyPr>
          <a:lstStyle/>
          <a:p>
            <a:pPr algn="l">
              <a:lnSpc>
                <a:spcPts val="2304"/>
              </a:lnSpc>
            </a:pPr>
            <a:r>
              <a:rPr lang="en-US" sz="1920">
                <a:solidFill>
                  <a:srgbClr val="000000"/>
                </a:solidFill>
                <a:latin typeface="Arimo"/>
                <a:ea typeface="Arimo"/>
                <a:cs typeface="Arimo"/>
                <a:sym typeface="Arimo"/>
              </a:rPr>
              <a:t>LTC</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8783885" y="6582762"/>
            <a:ext cx="514773" cy="326602"/>
          </a:xfrm>
          <a:prstGeom prst="rect">
            <a:avLst/>
          </a:prstGeom>
        </p:spPr>
        <p:txBody>
          <a:bodyPr anchor="t" rtlCol="false" tIns="0" lIns="0" bIns="0" rIns="0">
            <a:spAutoFit/>
          </a:bodyPr>
          <a:lstStyle/>
          <a:p>
            <a:pPr algn="r">
              <a:lnSpc>
                <a:spcPts val="1791"/>
              </a:lnSpc>
            </a:pPr>
            <a:r>
              <a:rPr lang="en-US" sz="1493">
                <a:solidFill>
                  <a:srgbClr val="000000"/>
                </a:solidFill>
                <a:latin typeface="Times New Roman"/>
                <a:ea typeface="Times New Roman"/>
                <a:cs typeface="Times New Roman"/>
                <a:sym typeface="Times New Roman"/>
              </a:rPr>
              <a:t>11</a:t>
            </a:r>
          </a:p>
        </p:txBody>
      </p:sp>
      <p:sp>
        <p:nvSpPr>
          <p:cNvPr name="Freeform 3" id="3" descr="Chart, line chart  Description automatically generated"/>
          <p:cNvSpPr/>
          <p:nvPr/>
        </p:nvSpPr>
        <p:spPr>
          <a:xfrm flipH="false" flipV="false" rot="0">
            <a:off x="209449" y="433294"/>
            <a:ext cx="6028782" cy="2884843"/>
          </a:xfrm>
          <a:custGeom>
            <a:avLst/>
            <a:gdLst/>
            <a:ahLst/>
            <a:cxnLst/>
            <a:rect r="r" b="b" t="t" l="l"/>
            <a:pathLst>
              <a:path h="2884843" w="6028782">
                <a:moveTo>
                  <a:pt x="0" y="0"/>
                </a:moveTo>
                <a:lnTo>
                  <a:pt x="6028781" y="0"/>
                </a:lnTo>
                <a:lnTo>
                  <a:pt x="6028781" y="2884843"/>
                </a:lnTo>
                <a:lnTo>
                  <a:pt x="0" y="2884843"/>
                </a:lnTo>
                <a:lnTo>
                  <a:pt x="0" y="0"/>
                </a:lnTo>
                <a:close/>
              </a:path>
            </a:pathLst>
          </a:custGeom>
          <a:blipFill>
            <a:blip r:embed="rId2"/>
            <a:stretch>
              <a:fillRect l="-96" t="0" r="-96" b="0"/>
            </a:stretch>
          </a:blipFill>
        </p:spPr>
      </p:sp>
      <p:sp>
        <p:nvSpPr>
          <p:cNvPr name="Freeform 4" id="4" descr="Chart, line chart  Description automatically generated"/>
          <p:cNvSpPr/>
          <p:nvPr/>
        </p:nvSpPr>
        <p:spPr>
          <a:xfrm flipH="false" flipV="false" rot="0">
            <a:off x="2810533" y="3692373"/>
            <a:ext cx="6442087" cy="3070220"/>
          </a:xfrm>
          <a:custGeom>
            <a:avLst/>
            <a:gdLst/>
            <a:ahLst/>
            <a:cxnLst/>
            <a:rect r="r" b="b" t="t" l="l"/>
            <a:pathLst>
              <a:path h="3070220" w="6442087">
                <a:moveTo>
                  <a:pt x="0" y="0"/>
                </a:moveTo>
                <a:lnTo>
                  <a:pt x="6442088" y="0"/>
                </a:lnTo>
                <a:lnTo>
                  <a:pt x="6442088" y="3070220"/>
                </a:lnTo>
                <a:lnTo>
                  <a:pt x="0" y="3070220"/>
                </a:lnTo>
                <a:lnTo>
                  <a:pt x="0" y="0"/>
                </a:lnTo>
                <a:close/>
              </a:path>
            </a:pathLst>
          </a:custGeom>
          <a:blipFill>
            <a:blip r:embed="rId3"/>
            <a:stretch>
              <a:fillRect l="0" t="-1461" r="0" b="-1461"/>
            </a:stretch>
          </a:blipFill>
        </p:spPr>
      </p:sp>
      <p:sp>
        <p:nvSpPr>
          <p:cNvPr name="TextBox 5" id="5"/>
          <p:cNvSpPr txBox="true"/>
          <p:nvPr/>
        </p:nvSpPr>
        <p:spPr>
          <a:xfrm rot="0">
            <a:off x="6198722" y="579277"/>
            <a:ext cx="763793" cy="321564"/>
          </a:xfrm>
          <a:prstGeom prst="rect">
            <a:avLst/>
          </a:prstGeom>
        </p:spPr>
        <p:txBody>
          <a:bodyPr anchor="t" rtlCol="false" tIns="0" lIns="0" bIns="0" rIns="0">
            <a:spAutoFit/>
          </a:bodyPr>
          <a:lstStyle/>
          <a:p>
            <a:pPr algn="l">
              <a:lnSpc>
                <a:spcPts val="2304"/>
              </a:lnSpc>
            </a:pPr>
            <a:r>
              <a:rPr lang="en-US" sz="1920">
                <a:solidFill>
                  <a:srgbClr val="000000"/>
                </a:solidFill>
                <a:latin typeface="Arimo"/>
                <a:ea typeface="Arimo"/>
                <a:cs typeface="Arimo"/>
                <a:sym typeface="Arimo"/>
              </a:rPr>
              <a:t>DOGE</a:t>
            </a:r>
          </a:p>
        </p:txBody>
      </p:sp>
      <p:sp>
        <p:nvSpPr>
          <p:cNvPr name="TextBox 6" id="6"/>
          <p:cNvSpPr txBox="true"/>
          <p:nvPr/>
        </p:nvSpPr>
        <p:spPr>
          <a:xfrm rot="0">
            <a:off x="2292411" y="6294577"/>
            <a:ext cx="761290" cy="321564"/>
          </a:xfrm>
          <a:prstGeom prst="rect">
            <a:avLst/>
          </a:prstGeom>
        </p:spPr>
        <p:txBody>
          <a:bodyPr anchor="t" rtlCol="false" tIns="0" lIns="0" bIns="0" rIns="0">
            <a:spAutoFit/>
          </a:bodyPr>
          <a:lstStyle/>
          <a:p>
            <a:pPr algn="l">
              <a:lnSpc>
                <a:spcPts val="2304"/>
              </a:lnSpc>
            </a:pPr>
            <a:r>
              <a:rPr lang="en-US" sz="1920">
                <a:solidFill>
                  <a:srgbClr val="000000"/>
                </a:solidFill>
                <a:latin typeface="Arimo"/>
                <a:ea typeface="Arimo"/>
                <a:cs typeface="Arimo"/>
                <a:sym typeface="Arimo"/>
              </a:rPr>
              <a:t>BNB</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81379" y="473821"/>
            <a:ext cx="8824926" cy="1040206"/>
          </a:xfrm>
          <a:prstGeom prst="rect">
            <a:avLst/>
          </a:prstGeom>
        </p:spPr>
        <p:txBody>
          <a:bodyPr anchor="t" rtlCol="false" tIns="0" lIns="0" bIns="0" rIns="0">
            <a:spAutoFit/>
          </a:bodyPr>
          <a:lstStyle/>
          <a:p>
            <a:pPr algn="l">
              <a:lnSpc>
                <a:spcPts val="2837"/>
              </a:lnSpc>
            </a:pPr>
            <a:r>
              <a:rPr lang="en-US" sz="2986" b="true">
                <a:solidFill>
                  <a:srgbClr val="004C9B"/>
                </a:solidFill>
                <a:latin typeface="Arial Bold"/>
                <a:ea typeface="Arial Bold"/>
                <a:cs typeface="Arial Bold"/>
                <a:sym typeface="Arial Bold"/>
              </a:rPr>
              <a:t>Conclusion</a:t>
            </a:r>
          </a:p>
        </p:txBody>
      </p:sp>
      <p:sp>
        <p:nvSpPr>
          <p:cNvPr name="TextBox 3" id="3"/>
          <p:cNvSpPr txBox="true"/>
          <p:nvPr/>
        </p:nvSpPr>
        <p:spPr>
          <a:xfrm rot="0">
            <a:off x="481379" y="1597000"/>
            <a:ext cx="8824926" cy="3314700"/>
          </a:xfrm>
          <a:prstGeom prst="rect">
            <a:avLst/>
          </a:prstGeom>
        </p:spPr>
        <p:txBody>
          <a:bodyPr anchor="t" rtlCol="false" tIns="0" lIns="0" bIns="0" rIns="0">
            <a:spAutoFit/>
          </a:bodyPr>
          <a:lstStyle/>
          <a:p>
            <a:pPr algn="l">
              <a:lnSpc>
                <a:spcPts val="2304"/>
              </a:lnSpc>
            </a:pPr>
            <a:r>
              <a:rPr lang="en-US" sz="1920">
                <a:solidFill>
                  <a:srgbClr val="000000"/>
                </a:solidFill>
                <a:latin typeface="Arimo"/>
                <a:ea typeface="Arimo"/>
                <a:cs typeface="Arimo"/>
                <a:sym typeface="Arimo"/>
              </a:rPr>
              <a:t>Due to the erratic behavior of the crypto markets, we see that the predicted trends in the prices is likely to look much different from reality. This is evident in the plots for all six cryptocurrency projects ---but it is most evident in </a:t>
            </a:r>
            <a:r>
              <a:rPr lang="en-US" sz="1920" i="true">
                <a:solidFill>
                  <a:srgbClr val="000000"/>
                </a:solidFill>
                <a:latin typeface="Arimo Italics"/>
                <a:ea typeface="Arimo Italics"/>
                <a:cs typeface="Arimo Italics"/>
                <a:sym typeface="Arimo Italics"/>
              </a:rPr>
              <a:t>Bitcoin, Ethereum Dogecoin, Binance Coin </a:t>
            </a:r>
            <a:r>
              <a:rPr lang="en-US" sz="1920">
                <a:solidFill>
                  <a:srgbClr val="000000"/>
                </a:solidFill>
                <a:latin typeface="Arimo"/>
                <a:ea typeface="Arimo"/>
                <a:cs typeface="Arimo"/>
                <a:sym typeface="Arimo"/>
              </a:rPr>
              <a:t>and even </a:t>
            </a:r>
            <a:r>
              <a:rPr lang="en-US" sz="1920" i="true">
                <a:solidFill>
                  <a:srgbClr val="000000"/>
                </a:solidFill>
                <a:latin typeface="Arimo Italics"/>
                <a:ea typeface="Arimo Italics"/>
                <a:cs typeface="Arimo Italics"/>
                <a:sym typeface="Arimo Italics"/>
              </a:rPr>
              <a:t>Cardano.</a:t>
            </a:r>
          </a:p>
          <a:p>
            <a:pPr algn="l">
              <a:lnSpc>
                <a:spcPts val="2304"/>
              </a:lnSpc>
            </a:pPr>
          </a:p>
          <a:p>
            <a:pPr algn="l">
              <a:lnSpc>
                <a:spcPts val="2304"/>
              </a:lnSpc>
            </a:pPr>
          </a:p>
          <a:p>
            <a:pPr algn="l">
              <a:lnSpc>
                <a:spcPts val="2355"/>
              </a:lnSpc>
            </a:pPr>
            <a:r>
              <a:rPr lang="en-US" sz="1706" b="true">
                <a:solidFill>
                  <a:srgbClr val="000000"/>
                </a:solidFill>
                <a:latin typeface="Arimo Bold"/>
                <a:ea typeface="Arimo Bold"/>
                <a:cs typeface="Arimo Bold"/>
                <a:sym typeface="Arimo Bold"/>
              </a:rPr>
              <a:t>Self-Reflection</a:t>
            </a:r>
          </a:p>
          <a:p>
            <a:pPr algn="l">
              <a:lnSpc>
                <a:spcPts val="2649"/>
              </a:lnSpc>
            </a:pPr>
            <a:r>
              <a:rPr lang="en-US" sz="1920">
                <a:solidFill>
                  <a:srgbClr val="000000"/>
                </a:solidFill>
                <a:latin typeface="Arimo"/>
                <a:ea typeface="Arimo"/>
                <a:cs typeface="Arimo"/>
                <a:sym typeface="Arimo"/>
              </a:rPr>
              <a:t>Overall, this assignment helped me explore the use of Machine learning and Deep learning models—if not in depth, then at least superficially. I am also more comfortable with Python and the specified libraries. </a:t>
            </a:r>
          </a:p>
          <a:p>
            <a:pPr algn="l">
              <a:lnSpc>
                <a:spcPts val="2304"/>
              </a:lnSpc>
            </a:pPr>
          </a:p>
        </p:txBody>
      </p:sp>
      <p:sp>
        <p:nvSpPr>
          <p:cNvPr name="TextBox 4" id="4"/>
          <p:cNvSpPr txBox="true"/>
          <p:nvPr/>
        </p:nvSpPr>
        <p:spPr>
          <a:xfrm rot="0">
            <a:off x="8761307" y="6582763"/>
            <a:ext cx="537350" cy="326602"/>
          </a:xfrm>
          <a:prstGeom prst="rect">
            <a:avLst/>
          </a:prstGeom>
        </p:spPr>
        <p:txBody>
          <a:bodyPr anchor="t" rtlCol="false" tIns="0" lIns="0" bIns="0" rIns="0">
            <a:spAutoFit/>
          </a:bodyPr>
          <a:lstStyle/>
          <a:p>
            <a:pPr algn="r">
              <a:lnSpc>
                <a:spcPts val="1791"/>
              </a:lnSpc>
            </a:pPr>
            <a:r>
              <a:rPr lang="en-US" sz="1493">
                <a:solidFill>
                  <a:srgbClr val="000000"/>
                </a:solidFill>
                <a:latin typeface="Times New Roman"/>
                <a:ea typeface="Times New Roman"/>
                <a:cs typeface="Times New Roman"/>
                <a:sym typeface="Times New Roman"/>
              </a:rPr>
              <a:t>12</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81379" y="473821"/>
            <a:ext cx="8824926" cy="1040206"/>
          </a:xfrm>
          <a:prstGeom prst="rect">
            <a:avLst/>
          </a:prstGeom>
        </p:spPr>
        <p:txBody>
          <a:bodyPr anchor="t" rtlCol="false" tIns="0" lIns="0" bIns="0" rIns="0">
            <a:spAutoFit/>
          </a:bodyPr>
          <a:lstStyle/>
          <a:p>
            <a:pPr algn="l">
              <a:lnSpc>
                <a:spcPts val="2837"/>
              </a:lnSpc>
            </a:pPr>
            <a:r>
              <a:rPr lang="en-US" sz="2986" b="true">
                <a:solidFill>
                  <a:srgbClr val="004C9B"/>
                </a:solidFill>
                <a:latin typeface="Arial Bold"/>
                <a:ea typeface="Arial Bold"/>
                <a:cs typeface="Arial Bold"/>
                <a:sym typeface="Arial Bold"/>
              </a:rPr>
              <a:t>Future Works</a:t>
            </a:r>
          </a:p>
        </p:txBody>
      </p:sp>
      <p:sp>
        <p:nvSpPr>
          <p:cNvPr name="TextBox 3" id="3"/>
          <p:cNvSpPr txBox="true"/>
          <p:nvPr/>
        </p:nvSpPr>
        <p:spPr>
          <a:xfrm rot="0">
            <a:off x="481379" y="1568425"/>
            <a:ext cx="8824926" cy="3645179"/>
          </a:xfrm>
          <a:prstGeom prst="rect">
            <a:avLst/>
          </a:prstGeom>
        </p:spPr>
        <p:txBody>
          <a:bodyPr anchor="t" rtlCol="false" tIns="0" lIns="0" bIns="0" rIns="0">
            <a:spAutoFit/>
          </a:bodyPr>
          <a:lstStyle/>
          <a:p>
            <a:pPr algn="l">
              <a:lnSpc>
                <a:spcPts val="2649"/>
              </a:lnSpc>
            </a:pPr>
            <a:r>
              <a:rPr lang="en-US" sz="1920" b="true">
                <a:solidFill>
                  <a:srgbClr val="000000"/>
                </a:solidFill>
                <a:latin typeface="Arimo Bold"/>
                <a:ea typeface="Arimo Bold"/>
                <a:cs typeface="Arimo Bold"/>
                <a:sym typeface="Arimo Bold"/>
              </a:rPr>
              <a:t>Future Changes</a:t>
            </a:r>
          </a:p>
          <a:p>
            <a:pPr algn="l">
              <a:lnSpc>
                <a:spcPts val="2649"/>
              </a:lnSpc>
            </a:pPr>
          </a:p>
          <a:p>
            <a:pPr algn="l">
              <a:lnSpc>
                <a:spcPts val="2649"/>
              </a:lnSpc>
            </a:pPr>
            <a:r>
              <a:rPr lang="en-US" sz="1920">
                <a:solidFill>
                  <a:srgbClr val="000000"/>
                </a:solidFill>
                <a:latin typeface="Arimo"/>
                <a:ea typeface="Arimo"/>
                <a:cs typeface="Arimo"/>
                <a:sym typeface="Arimo"/>
              </a:rPr>
              <a:t>I will extend this project to creating a recommender system that would guide a user to decide which cryptocurrency to invest based on the prediction trends. A recommender system is another machine learning algorithm which I would have research separately.</a:t>
            </a:r>
          </a:p>
          <a:p>
            <a:pPr algn="l">
              <a:lnSpc>
                <a:spcPts val="2649"/>
              </a:lnSpc>
            </a:pPr>
          </a:p>
          <a:p>
            <a:pPr algn="l">
              <a:lnSpc>
                <a:spcPts val="2649"/>
              </a:lnSpc>
            </a:pPr>
            <a:r>
              <a:rPr lang="en-US" sz="1920">
                <a:solidFill>
                  <a:srgbClr val="000000"/>
                </a:solidFill>
                <a:latin typeface="Arimo"/>
                <a:ea typeface="Arimo"/>
                <a:cs typeface="Arimo"/>
                <a:sym typeface="Arimo"/>
              </a:rPr>
              <a:t>Another extension would be exploring Natural Language Processing algorithm to further explore how crypto market trends are heavily influenced by sentiment analysis—i.e., social media posts, news alerts, etc.</a:t>
            </a:r>
          </a:p>
          <a:p>
            <a:pPr algn="l">
              <a:lnSpc>
                <a:spcPts val="2304"/>
              </a:lnSpc>
            </a:pPr>
          </a:p>
        </p:txBody>
      </p:sp>
      <p:sp>
        <p:nvSpPr>
          <p:cNvPr name="TextBox 4" id="4"/>
          <p:cNvSpPr txBox="true"/>
          <p:nvPr/>
        </p:nvSpPr>
        <p:spPr>
          <a:xfrm rot="0">
            <a:off x="8761307" y="6582763"/>
            <a:ext cx="537350" cy="326602"/>
          </a:xfrm>
          <a:prstGeom prst="rect">
            <a:avLst/>
          </a:prstGeom>
        </p:spPr>
        <p:txBody>
          <a:bodyPr anchor="t" rtlCol="false" tIns="0" lIns="0" bIns="0" rIns="0">
            <a:spAutoFit/>
          </a:bodyPr>
          <a:lstStyle/>
          <a:p>
            <a:pPr algn="r">
              <a:lnSpc>
                <a:spcPts val="1791"/>
              </a:lnSpc>
            </a:pPr>
            <a:r>
              <a:rPr lang="en-US" sz="1493">
                <a:solidFill>
                  <a:srgbClr val="000000"/>
                </a:solidFill>
                <a:latin typeface="Times New Roman"/>
                <a:ea typeface="Times New Roman"/>
                <a:cs typeface="Times New Roman"/>
                <a:sym typeface="Times New Roman"/>
              </a:rPr>
              <a:t>13</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4525" y="2191391"/>
            <a:ext cx="8207950" cy="1630860"/>
          </a:xfrm>
          <a:prstGeom prst="rect">
            <a:avLst/>
          </a:prstGeom>
        </p:spPr>
        <p:txBody>
          <a:bodyPr anchor="t" rtlCol="false" tIns="0" lIns="0" bIns="0" rIns="0">
            <a:spAutoFit/>
          </a:bodyPr>
          <a:lstStyle/>
          <a:p>
            <a:pPr algn="ctr">
              <a:lnSpc>
                <a:spcPts val="5440"/>
              </a:lnSpc>
            </a:pPr>
            <a:r>
              <a:rPr lang="en-US" sz="5119" b="true">
                <a:solidFill>
                  <a:srgbClr val="000000"/>
                </a:solidFill>
                <a:latin typeface="Arial Bold"/>
                <a:ea typeface="Arial Bold"/>
                <a:cs typeface="Arial Bold"/>
                <a:sym typeface="Arial Bold"/>
              </a:rPr>
              <a:t>Thank you for this experience!</a:t>
            </a:r>
          </a:p>
        </p:txBody>
      </p:sp>
      <p:sp>
        <p:nvSpPr>
          <p:cNvPr name="TextBox 3" id="3"/>
          <p:cNvSpPr txBox="true"/>
          <p:nvPr/>
        </p:nvSpPr>
        <p:spPr>
          <a:xfrm rot="0">
            <a:off x="8783885" y="6582762"/>
            <a:ext cx="514773" cy="326602"/>
          </a:xfrm>
          <a:prstGeom prst="rect">
            <a:avLst/>
          </a:prstGeom>
        </p:spPr>
        <p:txBody>
          <a:bodyPr anchor="t" rtlCol="false" tIns="0" lIns="0" bIns="0" rIns="0">
            <a:spAutoFit/>
          </a:bodyPr>
          <a:lstStyle/>
          <a:p>
            <a:pPr algn="r">
              <a:lnSpc>
                <a:spcPts val="1791"/>
              </a:lnSpc>
            </a:pPr>
            <a:r>
              <a:rPr lang="en-US" sz="1493">
                <a:solidFill>
                  <a:srgbClr val="000000"/>
                </a:solidFill>
                <a:latin typeface="Times New Roman"/>
                <a:ea typeface="Times New Roman"/>
                <a:cs typeface="Times New Roman"/>
                <a:sym typeface="Times New Roman"/>
              </a:rPr>
              <a:t>15</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81379" y="530971"/>
            <a:ext cx="8824926" cy="380577"/>
          </a:xfrm>
          <a:prstGeom prst="rect">
            <a:avLst/>
          </a:prstGeom>
        </p:spPr>
        <p:txBody>
          <a:bodyPr anchor="t" rtlCol="false" tIns="0" lIns="0" bIns="0" rIns="0">
            <a:spAutoFit/>
          </a:bodyPr>
          <a:lstStyle/>
          <a:p>
            <a:pPr algn="ctr">
              <a:lnSpc>
                <a:spcPts val="2837"/>
              </a:lnSpc>
            </a:pPr>
            <a:r>
              <a:rPr lang="en-US" b="true" sz="2986">
                <a:solidFill>
                  <a:srgbClr val="7C2AE8"/>
                </a:solidFill>
                <a:latin typeface="Poppins Medium Bold"/>
                <a:ea typeface="Poppins Medium Bold"/>
                <a:cs typeface="Poppins Medium Bold"/>
                <a:sym typeface="Poppins Medium Bold"/>
              </a:rPr>
              <a:t>Outline</a:t>
            </a:r>
          </a:p>
        </p:txBody>
      </p:sp>
      <p:sp>
        <p:nvSpPr>
          <p:cNvPr name="TextBox 3" id="3"/>
          <p:cNvSpPr txBox="true"/>
          <p:nvPr/>
        </p:nvSpPr>
        <p:spPr>
          <a:xfrm rot="0">
            <a:off x="481379" y="1616050"/>
            <a:ext cx="8824926" cy="3429000"/>
          </a:xfrm>
          <a:prstGeom prst="rect">
            <a:avLst/>
          </a:prstGeom>
        </p:spPr>
        <p:txBody>
          <a:bodyPr anchor="t" rtlCol="false" tIns="0" lIns="0" bIns="0" rIns="0">
            <a:spAutoFit/>
          </a:bodyPr>
          <a:lstStyle/>
          <a:p>
            <a:pPr algn="ctr">
              <a:lnSpc>
                <a:spcPts val="3071"/>
              </a:lnSpc>
            </a:pPr>
            <a:r>
              <a:rPr lang="en-US" b="true" sz="2559" spc="204">
                <a:solidFill>
                  <a:srgbClr val="7C2AE8"/>
                </a:solidFill>
                <a:latin typeface="Poppins Medium"/>
                <a:ea typeface="Poppins Medium"/>
                <a:cs typeface="Poppins Medium"/>
                <a:sym typeface="Poppins Medium"/>
              </a:rPr>
              <a:t>INTRODUCTION</a:t>
            </a:r>
          </a:p>
          <a:p>
            <a:pPr algn="ctr">
              <a:lnSpc>
                <a:spcPts val="3071"/>
              </a:lnSpc>
            </a:pPr>
          </a:p>
          <a:p>
            <a:pPr algn="ctr">
              <a:lnSpc>
                <a:spcPts val="3071"/>
              </a:lnSpc>
            </a:pPr>
            <a:r>
              <a:rPr lang="en-US" b="true" sz="2559" spc="204">
                <a:solidFill>
                  <a:srgbClr val="7C2AE8"/>
                </a:solidFill>
                <a:latin typeface="Poppins Medium"/>
                <a:ea typeface="Poppins Medium"/>
                <a:cs typeface="Poppins Medium"/>
                <a:sym typeface="Poppins Medium"/>
              </a:rPr>
              <a:t>PROBLEM STATEMENT</a:t>
            </a:r>
          </a:p>
          <a:p>
            <a:pPr algn="ctr">
              <a:lnSpc>
                <a:spcPts val="3071"/>
              </a:lnSpc>
            </a:pPr>
          </a:p>
          <a:p>
            <a:pPr algn="ctr">
              <a:lnSpc>
                <a:spcPts val="3071"/>
              </a:lnSpc>
            </a:pPr>
            <a:r>
              <a:rPr lang="en-US" b="true" sz="2559" spc="204">
                <a:solidFill>
                  <a:srgbClr val="7C2AE8"/>
                </a:solidFill>
                <a:latin typeface="Poppins Medium"/>
                <a:ea typeface="Poppins Medium"/>
                <a:cs typeface="Poppins Medium"/>
                <a:sym typeface="Poppins Medium"/>
              </a:rPr>
              <a:t>DATASET</a:t>
            </a:r>
          </a:p>
          <a:p>
            <a:pPr algn="ctr">
              <a:lnSpc>
                <a:spcPts val="3071"/>
              </a:lnSpc>
            </a:pPr>
          </a:p>
          <a:p>
            <a:pPr algn="ctr">
              <a:lnSpc>
                <a:spcPts val="3071"/>
              </a:lnSpc>
            </a:pPr>
            <a:r>
              <a:rPr lang="en-US" b="true" sz="2559" spc="204">
                <a:solidFill>
                  <a:srgbClr val="7C2AE8"/>
                </a:solidFill>
                <a:latin typeface="Poppins Medium"/>
                <a:ea typeface="Poppins Medium"/>
                <a:cs typeface="Poppins Medium"/>
                <a:sym typeface="Poppins Medium"/>
              </a:rPr>
              <a:t> MODEL</a:t>
            </a:r>
          </a:p>
          <a:p>
            <a:pPr algn="ctr">
              <a:lnSpc>
                <a:spcPts val="3071"/>
              </a:lnSpc>
            </a:pPr>
          </a:p>
          <a:p>
            <a:pPr algn="ctr">
              <a:lnSpc>
                <a:spcPts val="3071"/>
              </a:lnSpc>
            </a:pPr>
            <a:r>
              <a:rPr lang="en-US" b="true" sz="2559" spc="204">
                <a:solidFill>
                  <a:srgbClr val="7C2AE8"/>
                </a:solidFill>
                <a:latin typeface="Poppins Medium"/>
                <a:ea typeface="Poppins Medium"/>
                <a:cs typeface="Poppins Medium"/>
                <a:sym typeface="Poppins Medium"/>
              </a:rPr>
              <a:t>CONCLUSION</a:t>
            </a:r>
          </a:p>
        </p:txBody>
      </p:sp>
      <p:sp>
        <p:nvSpPr>
          <p:cNvPr name="TextBox 4" id="4"/>
          <p:cNvSpPr txBox="true"/>
          <p:nvPr/>
        </p:nvSpPr>
        <p:spPr>
          <a:xfrm rot="0">
            <a:off x="8761307" y="6650814"/>
            <a:ext cx="537350" cy="219075"/>
          </a:xfrm>
          <a:prstGeom prst="rect">
            <a:avLst/>
          </a:prstGeom>
        </p:spPr>
        <p:txBody>
          <a:bodyPr anchor="t" rtlCol="false" tIns="0" lIns="0" bIns="0" rIns="0">
            <a:spAutoFit/>
          </a:bodyPr>
          <a:lstStyle/>
          <a:p>
            <a:pPr algn="r">
              <a:lnSpc>
                <a:spcPts val="1791"/>
              </a:lnSpc>
            </a:pPr>
            <a:r>
              <a:rPr lang="en-US" b="true" sz="1493" spc="119">
                <a:solidFill>
                  <a:srgbClr val="7C2AE8"/>
                </a:solidFill>
                <a:latin typeface="Poppins Medium"/>
                <a:ea typeface="Poppins Medium"/>
                <a:cs typeface="Poppins Medium"/>
                <a:sym typeface="Poppins Medium"/>
              </a:rPr>
              <a:t>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1379" y="530971"/>
            <a:ext cx="8824926" cy="380577"/>
          </a:xfrm>
          <a:prstGeom prst="rect">
            <a:avLst/>
          </a:prstGeom>
        </p:spPr>
        <p:txBody>
          <a:bodyPr anchor="t" rtlCol="false" tIns="0" lIns="0" bIns="0" rIns="0">
            <a:spAutoFit/>
          </a:bodyPr>
          <a:lstStyle/>
          <a:p>
            <a:pPr algn="l">
              <a:lnSpc>
                <a:spcPts val="2837"/>
              </a:lnSpc>
            </a:pPr>
            <a:r>
              <a:rPr lang="en-US" b="true" sz="2986">
                <a:solidFill>
                  <a:srgbClr val="7C2AE8"/>
                </a:solidFill>
                <a:latin typeface="Poppins Medium Bold"/>
                <a:ea typeface="Poppins Medium Bold"/>
                <a:cs typeface="Poppins Medium Bold"/>
                <a:sym typeface="Poppins Medium Bold"/>
              </a:rPr>
              <a:t>Introduction</a:t>
            </a:r>
          </a:p>
        </p:txBody>
      </p:sp>
      <p:sp>
        <p:nvSpPr>
          <p:cNvPr name="TextBox 3" id="3"/>
          <p:cNvSpPr txBox="true"/>
          <p:nvPr/>
        </p:nvSpPr>
        <p:spPr>
          <a:xfrm rot="0">
            <a:off x="481378" y="1625575"/>
            <a:ext cx="5945587" cy="4410075"/>
          </a:xfrm>
          <a:prstGeom prst="rect">
            <a:avLst/>
          </a:prstGeom>
        </p:spPr>
        <p:txBody>
          <a:bodyPr anchor="t" rtlCol="false" tIns="0" lIns="0" bIns="0" rIns="0">
            <a:spAutoFit/>
          </a:bodyPr>
          <a:lstStyle/>
          <a:p>
            <a:pPr algn="l">
              <a:lnSpc>
                <a:spcPts val="2179"/>
              </a:lnSpc>
            </a:pPr>
            <a:r>
              <a:rPr lang="en-US" b="true" sz="1816" spc="145">
                <a:solidFill>
                  <a:srgbClr val="7C2AE8"/>
                </a:solidFill>
                <a:latin typeface="Poppins Medium"/>
                <a:ea typeface="Poppins Medium"/>
                <a:cs typeface="Poppins Medium"/>
                <a:sym typeface="Poppins Medium"/>
              </a:rPr>
              <a:t>NOWADAYS, EVERYONE HAS A DESIRE TO INVEST AND EARN AN EXTRA INCOME OUTSIDE OF THE REGULAR DAY-TO-DAY WORK SCHEDULE AND FOR A WHILE, INVESTING IN GOVERNMENT BONDS AND STOCKS WERE THE ONLY WAY TO ACHIEVE THAT. </a:t>
            </a:r>
          </a:p>
          <a:p>
            <a:pPr algn="l">
              <a:lnSpc>
                <a:spcPts val="2179"/>
              </a:lnSpc>
            </a:pPr>
          </a:p>
          <a:p>
            <a:pPr algn="l">
              <a:lnSpc>
                <a:spcPts val="2179"/>
              </a:lnSpc>
            </a:pPr>
            <a:r>
              <a:rPr lang="en-US" b="true" sz="1816" spc="145">
                <a:solidFill>
                  <a:srgbClr val="7C2AE8"/>
                </a:solidFill>
                <a:latin typeface="Poppins Medium"/>
                <a:ea typeface="Poppins Medium"/>
                <a:cs typeface="Poppins Medium"/>
                <a:sym typeface="Poppins Medium"/>
              </a:rPr>
              <a:t>ONE OF THE MOST BASIC LESSONS IN FINANCE IS THE RISK AND REWARD ARE DIRECTLY PROPORTIONAL, I.E., THE GREATER THE RISK, THE GREATER THE REWARD. </a:t>
            </a:r>
          </a:p>
          <a:p>
            <a:pPr algn="l">
              <a:lnSpc>
                <a:spcPts val="2179"/>
              </a:lnSpc>
            </a:pPr>
          </a:p>
          <a:p>
            <a:pPr algn="l">
              <a:lnSpc>
                <a:spcPts val="2179"/>
              </a:lnSpc>
            </a:pPr>
            <a:r>
              <a:rPr lang="en-US" b="true" sz="1816" spc="145">
                <a:solidFill>
                  <a:srgbClr val="7C2AE8"/>
                </a:solidFill>
                <a:latin typeface="Poppins Medium"/>
                <a:ea typeface="Poppins Medium"/>
                <a:cs typeface="Poppins Medium"/>
                <a:sym typeface="Poppins Medium"/>
              </a:rPr>
              <a:t>MORE RECENTLY, THE SPOTLIGHT HAS SHONE ON CRYPTOCURRENCY --WHICH IS A RELATIVELY MORE LUCRATIVE AREA OF FINTECH. </a:t>
            </a:r>
          </a:p>
        </p:txBody>
      </p:sp>
      <p:sp>
        <p:nvSpPr>
          <p:cNvPr name="TextBox 4" id="4"/>
          <p:cNvSpPr txBox="true"/>
          <p:nvPr/>
        </p:nvSpPr>
        <p:spPr>
          <a:xfrm rot="0">
            <a:off x="8783885" y="6650813"/>
            <a:ext cx="514773" cy="219075"/>
          </a:xfrm>
          <a:prstGeom prst="rect">
            <a:avLst/>
          </a:prstGeom>
        </p:spPr>
        <p:txBody>
          <a:bodyPr anchor="t" rtlCol="false" tIns="0" lIns="0" bIns="0" rIns="0">
            <a:spAutoFit/>
          </a:bodyPr>
          <a:lstStyle/>
          <a:p>
            <a:pPr algn="r">
              <a:lnSpc>
                <a:spcPts val="1791"/>
              </a:lnSpc>
            </a:pPr>
            <a:r>
              <a:rPr lang="en-US" b="true" sz="1493" spc="119">
                <a:solidFill>
                  <a:srgbClr val="7C2AE8"/>
                </a:solidFill>
                <a:latin typeface="Poppins Medium"/>
                <a:ea typeface="Poppins Medium"/>
                <a:cs typeface="Poppins Medium"/>
                <a:sym typeface="Poppins Medium"/>
              </a:rPr>
              <a:t>3</a:t>
            </a:r>
          </a:p>
        </p:txBody>
      </p:sp>
      <p:sp>
        <p:nvSpPr>
          <p:cNvPr name="Freeform 5" id="5"/>
          <p:cNvSpPr/>
          <p:nvPr/>
        </p:nvSpPr>
        <p:spPr>
          <a:xfrm flipH="false" flipV="false" rot="0">
            <a:off x="7892165" y="587580"/>
            <a:ext cx="872565" cy="872565"/>
          </a:xfrm>
          <a:custGeom>
            <a:avLst/>
            <a:gdLst/>
            <a:ahLst/>
            <a:cxnLst/>
            <a:rect r="r" b="b" t="t" l="l"/>
            <a:pathLst>
              <a:path h="872565" w="872565">
                <a:moveTo>
                  <a:pt x="0" y="0"/>
                </a:moveTo>
                <a:lnTo>
                  <a:pt x="872566" y="0"/>
                </a:lnTo>
                <a:lnTo>
                  <a:pt x="872566" y="872565"/>
                </a:lnTo>
                <a:lnTo>
                  <a:pt x="0" y="872565"/>
                </a:lnTo>
                <a:lnTo>
                  <a:pt x="0" y="0"/>
                </a:lnTo>
                <a:close/>
              </a:path>
            </a:pathLst>
          </a:custGeom>
          <a:blipFill>
            <a:blip r:embed="rId2"/>
            <a:stretch>
              <a:fillRect l="0" t="0" r="0" b="0"/>
            </a:stretch>
          </a:blipFill>
        </p:spPr>
      </p:sp>
      <p:sp>
        <p:nvSpPr>
          <p:cNvPr name="Freeform 6" id="6" descr="ethereum | Drupal.org"/>
          <p:cNvSpPr/>
          <p:nvPr/>
        </p:nvSpPr>
        <p:spPr>
          <a:xfrm flipH="false" flipV="false" rot="0">
            <a:off x="7475362" y="1674754"/>
            <a:ext cx="1778060" cy="1327742"/>
          </a:xfrm>
          <a:custGeom>
            <a:avLst/>
            <a:gdLst/>
            <a:ahLst/>
            <a:cxnLst/>
            <a:rect r="r" b="b" t="t" l="l"/>
            <a:pathLst>
              <a:path h="1327742" w="1778060">
                <a:moveTo>
                  <a:pt x="0" y="0"/>
                </a:moveTo>
                <a:lnTo>
                  <a:pt x="1778060" y="0"/>
                </a:lnTo>
                <a:lnTo>
                  <a:pt x="1778060" y="1327742"/>
                </a:lnTo>
                <a:lnTo>
                  <a:pt x="0" y="1327742"/>
                </a:lnTo>
                <a:lnTo>
                  <a:pt x="0" y="0"/>
                </a:lnTo>
                <a:close/>
              </a:path>
            </a:pathLst>
          </a:custGeom>
          <a:blipFill>
            <a:blip r:embed="rId3"/>
            <a:stretch>
              <a:fillRect l="0" t="0" r="0" b="0"/>
            </a:stretch>
          </a:blipFill>
        </p:spPr>
      </p:sp>
      <p:sp>
        <p:nvSpPr>
          <p:cNvPr name="Freeform 7" id="7" descr="Download Binance Logo in SVG Vector or PNG File Format - Logo.wine"/>
          <p:cNvSpPr/>
          <p:nvPr/>
        </p:nvSpPr>
        <p:spPr>
          <a:xfrm flipH="false" flipV="false" rot="0">
            <a:off x="7291397" y="2748884"/>
            <a:ext cx="2145987" cy="1430658"/>
          </a:xfrm>
          <a:custGeom>
            <a:avLst/>
            <a:gdLst/>
            <a:ahLst/>
            <a:cxnLst/>
            <a:rect r="r" b="b" t="t" l="l"/>
            <a:pathLst>
              <a:path h="1430658" w="2145987">
                <a:moveTo>
                  <a:pt x="0" y="0"/>
                </a:moveTo>
                <a:lnTo>
                  <a:pt x="2145988" y="0"/>
                </a:lnTo>
                <a:lnTo>
                  <a:pt x="2145988" y="1430658"/>
                </a:lnTo>
                <a:lnTo>
                  <a:pt x="0" y="1430658"/>
                </a:lnTo>
                <a:lnTo>
                  <a:pt x="0" y="0"/>
                </a:lnTo>
                <a:close/>
              </a:path>
            </a:pathLst>
          </a:custGeom>
          <a:blipFill>
            <a:blip r:embed="rId4"/>
            <a:stretch>
              <a:fillRect l="0" t="0" r="0" b="0"/>
            </a:stretch>
          </a:blipFill>
        </p:spPr>
      </p:sp>
      <p:sp>
        <p:nvSpPr>
          <p:cNvPr name="Freeform 8" id="8" descr="Beginner&amp;#39;s Guide to What is Dogecoin (+ Best Dogecoin Wallet)"/>
          <p:cNvSpPr/>
          <p:nvPr/>
        </p:nvSpPr>
        <p:spPr>
          <a:xfrm flipH="false" flipV="false" rot="0">
            <a:off x="7337377" y="3589162"/>
            <a:ext cx="1982142" cy="1351460"/>
          </a:xfrm>
          <a:custGeom>
            <a:avLst/>
            <a:gdLst/>
            <a:ahLst/>
            <a:cxnLst/>
            <a:rect r="r" b="b" t="t" l="l"/>
            <a:pathLst>
              <a:path h="1351460" w="1982142">
                <a:moveTo>
                  <a:pt x="0" y="0"/>
                </a:moveTo>
                <a:lnTo>
                  <a:pt x="1982142" y="0"/>
                </a:lnTo>
                <a:lnTo>
                  <a:pt x="1982142" y="1351460"/>
                </a:lnTo>
                <a:lnTo>
                  <a:pt x="0" y="1351460"/>
                </a:lnTo>
                <a:lnTo>
                  <a:pt x="0" y="0"/>
                </a:lnTo>
                <a:close/>
              </a:path>
            </a:pathLst>
          </a:custGeom>
          <a:blipFill>
            <a:blip r:embed="rId5"/>
            <a:stretch>
              <a:fillRect l="0" t="0" r="0" b="0"/>
            </a:stretch>
          </a:blipFill>
        </p:spPr>
      </p:sp>
      <p:sp>
        <p:nvSpPr>
          <p:cNvPr name="Freeform 9" id="9" descr="Cardano Logo - Free vector graphic on Pixabay"/>
          <p:cNvSpPr/>
          <p:nvPr/>
        </p:nvSpPr>
        <p:spPr>
          <a:xfrm flipH="false" flipV="false" rot="0">
            <a:off x="7291397" y="4669654"/>
            <a:ext cx="2145988" cy="1072994"/>
          </a:xfrm>
          <a:custGeom>
            <a:avLst/>
            <a:gdLst/>
            <a:ahLst/>
            <a:cxnLst/>
            <a:rect r="r" b="b" t="t" l="l"/>
            <a:pathLst>
              <a:path h="1072994" w="2145988">
                <a:moveTo>
                  <a:pt x="0" y="0"/>
                </a:moveTo>
                <a:lnTo>
                  <a:pt x="2145989" y="0"/>
                </a:lnTo>
                <a:lnTo>
                  <a:pt x="2145989" y="1072995"/>
                </a:lnTo>
                <a:lnTo>
                  <a:pt x="0" y="1072995"/>
                </a:lnTo>
                <a:lnTo>
                  <a:pt x="0" y="0"/>
                </a:lnTo>
                <a:close/>
              </a:path>
            </a:pathLst>
          </a:custGeom>
          <a:blipFill>
            <a:blip r:embed="rId6"/>
            <a:stretch>
              <a:fillRect l="0" t="0" r="0" b="0"/>
            </a:stretch>
          </a:blipFill>
        </p:spPr>
      </p:sp>
      <p:sp>
        <p:nvSpPr>
          <p:cNvPr name="Freeform 10" id="10"/>
          <p:cNvSpPr/>
          <p:nvPr/>
        </p:nvSpPr>
        <p:spPr>
          <a:xfrm flipH="false" flipV="false" rot="0">
            <a:off x="7424125" y="5769055"/>
            <a:ext cx="2094751" cy="589513"/>
          </a:xfrm>
          <a:custGeom>
            <a:avLst/>
            <a:gdLst/>
            <a:ahLst/>
            <a:cxnLst/>
            <a:rect r="r" b="b" t="t" l="l"/>
            <a:pathLst>
              <a:path h="589513" w="2094751">
                <a:moveTo>
                  <a:pt x="0" y="0"/>
                </a:moveTo>
                <a:lnTo>
                  <a:pt x="2094751" y="0"/>
                </a:lnTo>
                <a:lnTo>
                  <a:pt x="2094751" y="589512"/>
                </a:lnTo>
                <a:lnTo>
                  <a:pt x="0" y="589512"/>
                </a:lnTo>
                <a:lnTo>
                  <a:pt x="0" y="0"/>
                </a:lnTo>
                <a:close/>
              </a:path>
            </a:pathLst>
          </a:custGeom>
          <a:blipFill>
            <a:blip r:embed="rId7"/>
            <a:stretch>
              <a:fillRect l="0" t="0" r="0" b="-126"/>
            </a:stretch>
          </a:blipFill>
        </p:spPr>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81379" y="530971"/>
            <a:ext cx="8824926" cy="380577"/>
          </a:xfrm>
          <a:prstGeom prst="rect">
            <a:avLst/>
          </a:prstGeom>
        </p:spPr>
        <p:txBody>
          <a:bodyPr anchor="t" rtlCol="false" tIns="0" lIns="0" bIns="0" rIns="0">
            <a:spAutoFit/>
          </a:bodyPr>
          <a:lstStyle/>
          <a:p>
            <a:pPr algn="l">
              <a:lnSpc>
                <a:spcPts val="2837"/>
              </a:lnSpc>
            </a:pPr>
            <a:r>
              <a:rPr lang="en-US" b="true" sz="2986">
                <a:solidFill>
                  <a:srgbClr val="7C2AE8"/>
                </a:solidFill>
                <a:latin typeface="Poppins Medium Bold"/>
                <a:ea typeface="Poppins Medium Bold"/>
                <a:cs typeface="Poppins Medium Bold"/>
                <a:sym typeface="Poppins Medium Bold"/>
              </a:rPr>
              <a:t>Problem Statement</a:t>
            </a:r>
          </a:p>
        </p:txBody>
      </p:sp>
      <p:sp>
        <p:nvSpPr>
          <p:cNvPr name="TextBox 3" id="3"/>
          <p:cNvSpPr txBox="true"/>
          <p:nvPr/>
        </p:nvSpPr>
        <p:spPr>
          <a:xfrm rot="0">
            <a:off x="574955" y="2419398"/>
            <a:ext cx="8731350" cy="3035701"/>
          </a:xfrm>
          <a:prstGeom prst="rect">
            <a:avLst/>
          </a:prstGeom>
        </p:spPr>
        <p:txBody>
          <a:bodyPr anchor="t" rtlCol="false" tIns="0" lIns="0" bIns="0" rIns="0">
            <a:spAutoFit/>
          </a:bodyPr>
          <a:lstStyle/>
          <a:p>
            <a:pPr algn="l">
              <a:lnSpc>
                <a:spcPts val="2467"/>
              </a:lnSpc>
            </a:pPr>
            <a:r>
              <a:rPr lang="en-US" b="true" sz="1788" spc="143">
                <a:solidFill>
                  <a:srgbClr val="7C2AE8"/>
                </a:solidFill>
                <a:latin typeface="Poppins Medium"/>
                <a:ea typeface="Poppins Medium"/>
                <a:cs typeface="Poppins Medium"/>
                <a:sym typeface="Poppins Medium"/>
              </a:rPr>
              <a:t>CRYPTOCURRENCY IS HIGHLY VOLATILE ---RELATIVELY MORE ERRATIC COMPARED TO STOCKS.</a:t>
            </a:r>
          </a:p>
          <a:p>
            <a:pPr algn="l">
              <a:lnSpc>
                <a:spcPts val="2467"/>
              </a:lnSpc>
            </a:pPr>
            <a:r>
              <a:rPr lang="en-US" b="true" sz="1788" spc="143">
                <a:solidFill>
                  <a:srgbClr val="7C2AE8"/>
                </a:solidFill>
                <a:latin typeface="Poppins Medium"/>
                <a:ea typeface="Poppins Medium"/>
                <a:cs typeface="Poppins Medium"/>
                <a:sym typeface="Poppins Medium"/>
              </a:rPr>
              <a:t>THE GOAL OF THIS PROJECT IS TO APPLY TIME-SERIES ANALYSIS WITH MACHINE LEARNING ASPECTS- MORE SPECIFICALLY LONG SHORT-TERM MEMORY (LSTM) MODEL ON EACH OF THE SIX DATASETS AND FIND OUT WHICH ONE OF THEM IS PROFITABLE IN THE SHORT-TERM TRADE.</a:t>
            </a:r>
          </a:p>
          <a:p>
            <a:pPr algn="l">
              <a:lnSpc>
                <a:spcPts val="2467"/>
              </a:lnSpc>
            </a:pPr>
          </a:p>
          <a:p>
            <a:pPr algn="l">
              <a:lnSpc>
                <a:spcPts val="2467"/>
              </a:lnSpc>
            </a:pPr>
          </a:p>
          <a:p>
            <a:pPr algn="l">
              <a:lnSpc>
                <a:spcPts val="2467"/>
              </a:lnSpc>
            </a:pPr>
          </a:p>
        </p:txBody>
      </p:sp>
      <p:sp>
        <p:nvSpPr>
          <p:cNvPr name="TextBox 4" id="4"/>
          <p:cNvSpPr txBox="true"/>
          <p:nvPr/>
        </p:nvSpPr>
        <p:spPr>
          <a:xfrm rot="0">
            <a:off x="8783885" y="6650813"/>
            <a:ext cx="514773" cy="219075"/>
          </a:xfrm>
          <a:prstGeom prst="rect">
            <a:avLst/>
          </a:prstGeom>
        </p:spPr>
        <p:txBody>
          <a:bodyPr anchor="t" rtlCol="false" tIns="0" lIns="0" bIns="0" rIns="0">
            <a:spAutoFit/>
          </a:bodyPr>
          <a:lstStyle/>
          <a:p>
            <a:pPr algn="r">
              <a:lnSpc>
                <a:spcPts val="1791"/>
              </a:lnSpc>
            </a:pPr>
            <a:r>
              <a:rPr lang="en-US" b="true" sz="1493" spc="119">
                <a:solidFill>
                  <a:srgbClr val="7C2AE8"/>
                </a:solidFill>
                <a:latin typeface="Poppins Medium"/>
                <a:ea typeface="Poppins Medium"/>
                <a:cs typeface="Poppins Medium"/>
                <a:sym typeface="Poppins Medium"/>
              </a:rPr>
              <a:t>4</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81379" y="530971"/>
            <a:ext cx="8824926" cy="380577"/>
          </a:xfrm>
          <a:prstGeom prst="rect">
            <a:avLst/>
          </a:prstGeom>
        </p:spPr>
        <p:txBody>
          <a:bodyPr anchor="t" rtlCol="false" tIns="0" lIns="0" bIns="0" rIns="0">
            <a:spAutoFit/>
          </a:bodyPr>
          <a:lstStyle/>
          <a:p>
            <a:pPr algn="l">
              <a:lnSpc>
                <a:spcPts val="2837"/>
              </a:lnSpc>
            </a:pPr>
            <a:r>
              <a:rPr lang="en-US" b="true" sz="2986">
                <a:solidFill>
                  <a:srgbClr val="7C2AE8"/>
                </a:solidFill>
                <a:latin typeface="Poppins Medium Bold"/>
                <a:ea typeface="Poppins Medium Bold"/>
                <a:cs typeface="Poppins Medium Bold"/>
                <a:sym typeface="Poppins Medium Bold"/>
              </a:rPr>
              <a:t>Data - i</a:t>
            </a:r>
          </a:p>
        </p:txBody>
      </p:sp>
      <p:sp>
        <p:nvSpPr>
          <p:cNvPr name="TextBox 3" id="3"/>
          <p:cNvSpPr txBox="true"/>
          <p:nvPr/>
        </p:nvSpPr>
        <p:spPr>
          <a:xfrm rot="0">
            <a:off x="481378" y="1625575"/>
            <a:ext cx="5269778" cy="6748488"/>
          </a:xfrm>
          <a:prstGeom prst="rect">
            <a:avLst/>
          </a:prstGeom>
        </p:spPr>
        <p:txBody>
          <a:bodyPr anchor="t" rtlCol="false" tIns="0" lIns="0" bIns="0" rIns="0">
            <a:spAutoFit/>
          </a:bodyPr>
          <a:lstStyle/>
          <a:p>
            <a:pPr algn="l">
              <a:lnSpc>
                <a:spcPts val="1894"/>
              </a:lnSpc>
            </a:pPr>
            <a:r>
              <a:rPr lang="en-US" b="true" sz="1578" spc="126">
                <a:solidFill>
                  <a:srgbClr val="7C2AE8"/>
                </a:solidFill>
                <a:latin typeface="Poppins Medium"/>
                <a:ea typeface="Poppins Medium"/>
                <a:cs typeface="Poppins Medium"/>
                <a:sym typeface="Poppins Medium"/>
              </a:rPr>
              <a:t>THE DATASET USED WAS OBTAINED FROM KAGGLE INC AND IS PUBLICLY AVAILABLE UNDER “CRYPTOCURRENCY PRICE HISTORY” </a:t>
            </a:r>
          </a:p>
          <a:p>
            <a:pPr algn="l">
              <a:lnSpc>
                <a:spcPts val="1894"/>
              </a:lnSpc>
            </a:pPr>
          </a:p>
          <a:p>
            <a:pPr algn="l">
              <a:lnSpc>
                <a:spcPts val="1894"/>
              </a:lnSpc>
            </a:pPr>
            <a:r>
              <a:rPr lang="en-US" b="true" sz="1578" spc="126">
                <a:solidFill>
                  <a:srgbClr val="7C2AE8"/>
                </a:solidFill>
                <a:latin typeface="Poppins Medium"/>
                <a:ea typeface="Poppins Medium"/>
                <a:cs typeface="Poppins Medium"/>
                <a:sym typeface="Poppins Medium"/>
              </a:rPr>
              <a:t>THERE ARE 23 CSV FILES THAT CONTAIN HISTORICAL PRICES FOR 23 DIFFERENT CRYPTOCURRENCIES BUT THE ONES THIS PROJECT FOCUSES ON ARE THOSE OF BITCOIN (BTC), ETHEREUM (ETH), LITECOIN (LTC), DOGECOIN (DOGE), CARDANO (ADA), AND BINANCE COIN (BNB). </a:t>
            </a:r>
          </a:p>
          <a:p>
            <a:pPr algn="l">
              <a:lnSpc>
                <a:spcPts val="1894"/>
              </a:lnSpc>
            </a:pPr>
          </a:p>
          <a:p>
            <a:pPr algn="l">
              <a:lnSpc>
                <a:spcPts val="1894"/>
              </a:lnSpc>
            </a:pPr>
            <a:r>
              <a:rPr lang="en-US" b="true" sz="1578" spc="126">
                <a:solidFill>
                  <a:srgbClr val="7C2AE8"/>
                </a:solidFill>
                <a:latin typeface="Poppins Medium"/>
                <a:ea typeface="Poppins Medium"/>
                <a:cs typeface="Poppins Medium"/>
                <a:sym typeface="Poppins Medium"/>
              </a:rPr>
              <a:t>THE INITIAL DATASET MAKES US FOCUS ON THE NON-UNIFORM DATES OF EACH OF THE CURRENCIES. BTC WAS ACTIVE THE LONGEST, THEREFORE PRE-DATES ALL THE OTHER CURRENCIES (REFER TO THE TABLE START DATES).</a:t>
            </a:r>
          </a:p>
          <a:p>
            <a:pPr algn="l">
              <a:lnSpc>
                <a:spcPts val="2131"/>
              </a:lnSpc>
            </a:pPr>
          </a:p>
          <a:p>
            <a:pPr algn="l">
              <a:lnSpc>
                <a:spcPts val="2205"/>
              </a:lnSpc>
            </a:pPr>
            <a:r>
              <a:rPr lang="en-US" b="true" sz="1775" spc="142">
                <a:solidFill>
                  <a:srgbClr val="7C2AE8"/>
                </a:solidFill>
                <a:latin typeface="Poppins Medium"/>
                <a:ea typeface="Poppins Medium"/>
                <a:cs typeface="Poppins Medium"/>
                <a:sym typeface="Poppins Medium"/>
              </a:rPr>
              <a:t>THEREFORE, DURING THE ANALYSIS PHASES OF THE PROJECT, I WILL CHOOSE TO COMPARE ALL CURRENCIES FROM 2017 TO KEEP THE PREDICTION LESS BIASED AND FROM A MORE UNIFORM PAST DATA—WHICH I HAVE SAVED UNDER A DIFFERENT FILE NAMED ‘CRYPTOCURRENCY_MARKETS.CSV’</a:t>
            </a:r>
          </a:p>
        </p:txBody>
      </p:sp>
      <p:sp>
        <p:nvSpPr>
          <p:cNvPr name="TextBox 4" id="4"/>
          <p:cNvSpPr txBox="true"/>
          <p:nvPr/>
        </p:nvSpPr>
        <p:spPr>
          <a:xfrm rot="0">
            <a:off x="8761307" y="6650814"/>
            <a:ext cx="537350" cy="219075"/>
          </a:xfrm>
          <a:prstGeom prst="rect">
            <a:avLst/>
          </a:prstGeom>
        </p:spPr>
        <p:txBody>
          <a:bodyPr anchor="t" rtlCol="false" tIns="0" lIns="0" bIns="0" rIns="0">
            <a:spAutoFit/>
          </a:bodyPr>
          <a:lstStyle/>
          <a:p>
            <a:pPr algn="r">
              <a:lnSpc>
                <a:spcPts val="1791"/>
              </a:lnSpc>
            </a:pPr>
            <a:r>
              <a:rPr lang="en-US" b="true" sz="1493" spc="119">
                <a:solidFill>
                  <a:srgbClr val="7C2AE8"/>
                </a:solidFill>
                <a:latin typeface="Poppins Medium"/>
                <a:ea typeface="Poppins Medium"/>
                <a:cs typeface="Poppins Medium"/>
                <a:sym typeface="Poppins Medium"/>
              </a:rPr>
              <a:t>5</a:t>
            </a:r>
          </a:p>
        </p:txBody>
      </p:sp>
      <p:graphicFrame>
        <p:nvGraphicFramePr>
          <p:cNvPr name="Table 5" id="5"/>
          <p:cNvGraphicFramePr>
            <a:graphicFrameLocks noGrp="true"/>
          </p:cNvGraphicFramePr>
          <p:nvPr/>
        </p:nvGraphicFramePr>
        <p:xfrm>
          <a:off x="6052969" y="2155009"/>
          <a:ext cx="3210560" cy="2668693"/>
        </p:xfrm>
        <a:graphic>
          <a:graphicData uri="http://schemas.openxmlformats.org/drawingml/2006/table">
            <a:tbl>
              <a:tblPr/>
              <a:tblGrid>
                <a:gridCol w="1571124"/>
                <a:gridCol w="1639436"/>
              </a:tblGrid>
              <a:tr h="313139">
                <a:tc>
                  <a:txBody>
                    <a:bodyPr anchor="t" rtlCol="false"/>
                    <a:lstStyle/>
                    <a:p>
                      <a:pPr algn="l">
                        <a:lnSpc>
                          <a:spcPts val="1095"/>
                        </a:lnSpc>
                        <a:defRPr/>
                      </a:pPr>
                      <a:r>
                        <a:rPr lang="en-US" b="true" sz="853" spc="68">
                          <a:solidFill>
                            <a:srgbClr val="FFFFFF"/>
                          </a:solidFill>
                          <a:latin typeface="Poppins Medium"/>
                          <a:ea typeface="Poppins Medium"/>
                          <a:cs typeface="Poppins Medium"/>
                          <a:sym typeface="Poppins Medium"/>
                        </a:rPr>
                        <a:t>SYMBOL</a:t>
                      </a:r>
                      <a:endParaRPr lang="en-US" sz="1100"/>
                    </a:p>
                  </a:txBody>
                  <a:tcPr marL="43829" marR="43829" marT="43829" marB="43829" anchor="ctr">
                    <a:lnL cmpd="sng" algn="ctr" cap="flat" w="4762">
                      <a:solidFill>
                        <a:srgbClr val="102C3E"/>
                      </a:solidFill>
                      <a:prstDash val="solid"/>
                      <a:round/>
                      <a:headEnd type="none" w="med" len="med"/>
                      <a:tailEnd type="none" w="med" len="med"/>
                    </a:lnL>
                    <a:lnR cmpd="sng" algn="ctr" cap="flat" w="4762">
                      <a:solidFill>
                        <a:srgbClr val="102C3E"/>
                      </a:solidFill>
                      <a:prstDash val="solid"/>
                      <a:round/>
                      <a:headEnd type="none" w="med" len="med"/>
                      <a:tailEnd type="none" w="med" len="med"/>
                    </a:lnR>
                    <a:lnT cmpd="sng" algn="ctr" cap="flat" w="4762">
                      <a:solidFill>
                        <a:srgbClr val="102C3E"/>
                      </a:solidFill>
                      <a:prstDash val="solid"/>
                      <a:round/>
                      <a:headEnd type="none" w="med" len="med"/>
                      <a:tailEnd type="none" w="med" len="med"/>
                    </a:lnT>
                    <a:lnB cmpd="sng" algn="ctr" cap="flat" w="4762">
                      <a:solidFill>
                        <a:srgbClr val="102C3E"/>
                      </a:solidFill>
                      <a:prstDash val="solid"/>
                      <a:round/>
                      <a:headEnd type="none" w="med" len="med"/>
                      <a:tailEnd type="none" w="med" len="med"/>
                    </a:lnB>
                    <a:solidFill>
                      <a:srgbClr val="3AA7D3"/>
                    </a:solidFill>
                  </a:tcPr>
                </a:tc>
                <a:tc>
                  <a:txBody>
                    <a:bodyPr anchor="t" rtlCol="false"/>
                    <a:lstStyle/>
                    <a:p>
                      <a:pPr algn="l">
                        <a:lnSpc>
                          <a:spcPts val="1095"/>
                        </a:lnSpc>
                        <a:defRPr/>
                      </a:pPr>
                      <a:r>
                        <a:rPr lang="en-US" b="true" sz="853" spc="68">
                          <a:solidFill>
                            <a:srgbClr val="FFFFFF"/>
                          </a:solidFill>
                          <a:latin typeface="Poppins Medium"/>
                          <a:ea typeface="Poppins Medium"/>
                          <a:cs typeface="Poppins Medium"/>
                          <a:sym typeface="Poppins Medium"/>
                        </a:rPr>
                        <a:t>DATE</a:t>
                      </a:r>
                      <a:endParaRPr lang="en-US" sz="1100"/>
                    </a:p>
                  </a:txBody>
                  <a:tcPr marL="43829" marR="43829" marT="43829" marB="43829" anchor="ctr">
                    <a:lnL cmpd="sng" algn="ctr" cap="flat" w="4762">
                      <a:solidFill>
                        <a:srgbClr val="102C3E"/>
                      </a:solidFill>
                      <a:prstDash val="solid"/>
                      <a:round/>
                      <a:headEnd type="none" w="med" len="med"/>
                      <a:tailEnd type="none" w="med" len="med"/>
                    </a:lnL>
                    <a:lnR cmpd="sng" algn="ctr" cap="flat" w="4762">
                      <a:solidFill>
                        <a:srgbClr val="102C3E"/>
                      </a:solidFill>
                      <a:prstDash val="solid"/>
                      <a:round/>
                      <a:headEnd type="none" w="med" len="med"/>
                      <a:tailEnd type="none" w="med" len="med"/>
                    </a:lnR>
                    <a:lnT cmpd="sng" algn="ctr" cap="flat" w="4762">
                      <a:solidFill>
                        <a:srgbClr val="102C3E"/>
                      </a:solidFill>
                      <a:prstDash val="solid"/>
                      <a:round/>
                      <a:headEnd type="none" w="med" len="med"/>
                      <a:tailEnd type="none" w="med" len="med"/>
                    </a:lnT>
                    <a:lnB cmpd="sng" algn="ctr" cap="flat" w="4762">
                      <a:solidFill>
                        <a:srgbClr val="102C3E"/>
                      </a:solidFill>
                      <a:prstDash val="solid"/>
                      <a:round/>
                      <a:headEnd type="none" w="med" len="med"/>
                      <a:tailEnd type="none" w="med" len="med"/>
                    </a:lnB>
                    <a:solidFill>
                      <a:srgbClr val="3AA7D3"/>
                    </a:solidFill>
                  </a:tcPr>
                </a:tc>
              </a:tr>
              <a:tr h="392592">
                <a:tc>
                  <a:txBody>
                    <a:bodyPr anchor="t" rtlCol="false"/>
                    <a:lstStyle/>
                    <a:p>
                      <a:pPr algn="l">
                        <a:lnSpc>
                          <a:spcPts val="1095"/>
                        </a:lnSpc>
                        <a:defRPr/>
                      </a:pPr>
                      <a:r>
                        <a:rPr lang="en-US" b="true" sz="853" spc="68">
                          <a:solidFill>
                            <a:srgbClr val="FFFFFF"/>
                          </a:solidFill>
                          <a:latin typeface="Poppins Medium"/>
                          <a:ea typeface="Poppins Medium"/>
                          <a:cs typeface="Poppins Medium"/>
                          <a:sym typeface="Poppins Medium"/>
                        </a:rPr>
                        <a:t>BTC</a:t>
                      </a:r>
                      <a:endParaRPr lang="en-US" sz="1100"/>
                    </a:p>
                  </a:txBody>
                  <a:tcPr marL="43829" marR="43829" marT="43829" marB="43829" anchor="ctr">
                    <a:lnL cmpd="sng" algn="ctr" cap="flat" w="4762">
                      <a:solidFill>
                        <a:srgbClr val="102C3E"/>
                      </a:solidFill>
                      <a:prstDash val="solid"/>
                      <a:round/>
                      <a:headEnd type="none" w="med" len="med"/>
                      <a:tailEnd type="none" w="med" len="med"/>
                    </a:lnL>
                    <a:lnR cmpd="sng" algn="ctr" cap="flat" w="4762">
                      <a:solidFill>
                        <a:srgbClr val="102C3E"/>
                      </a:solidFill>
                      <a:prstDash val="solid"/>
                      <a:round/>
                      <a:headEnd type="none" w="med" len="med"/>
                      <a:tailEnd type="none" w="med" len="med"/>
                    </a:lnR>
                    <a:lnT cmpd="sng" algn="ctr" cap="flat" w="4762">
                      <a:solidFill>
                        <a:srgbClr val="102C3E"/>
                      </a:solidFill>
                      <a:prstDash val="solid"/>
                      <a:round/>
                      <a:headEnd type="none" w="med" len="med"/>
                      <a:tailEnd type="none" w="med" len="med"/>
                    </a:lnT>
                    <a:lnB cmpd="sng" algn="ctr" cap="flat" w="4762">
                      <a:solidFill>
                        <a:srgbClr val="102C3E"/>
                      </a:solidFill>
                      <a:prstDash val="solid"/>
                      <a:round/>
                      <a:headEnd type="none" w="med" len="med"/>
                      <a:tailEnd type="none" w="med" len="med"/>
                    </a:lnB>
                    <a:solidFill>
                      <a:srgbClr val="3AA7D3"/>
                    </a:solidFill>
                  </a:tcPr>
                </a:tc>
                <a:tc>
                  <a:txBody>
                    <a:bodyPr anchor="t" rtlCol="false"/>
                    <a:lstStyle/>
                    <a:p>
                      <a:pPr algn="l">
                        <a:lnSpc>
                          <a:spcPts val="1095"/>
                        </a:lnSpc>
                        <a:defRPr/>
                      </a:pPr>
                      <a:r>
                        <a:rPr lang="en-US" b="true" sz="853" spc="68">
                          <a:solidFill>
                            <a:srgbClr val="FFFFFF"/>
                          </a:solidFill>
                          <a:latin typeface="Poppins Medium"/>
                          <a:ea typeface="Poppins Medium"/>
                          <a:cs typeface="Poppins Medium"/>
                          <a:sym typeface="Poppins Medium"/>
                        </a:rPr>
                        <a:t>2013-04-29</a:t>
                      </a:r>
                      <a:endParaRPr lang="en-US" sz="1100"/>
                    </a:p>
                  </a:txBody>
                  <a:tcPr marL="43829" marR="43829" marT="43829" marB="43829" anchor="ctr">
                    <a:lnL cmpd="sng" algn="ctr" cap="flat" w="4762">
                      <a:solidFill>
                        <a:srgbClr val="102C3E"/>
                      </a:solidFill>
                      <a:prstDash val="solid"/>
                      <a:round/>
                      <a:headEnd type="none" w="med" len="med"/>
                      <a:tailEnd type="none" w="med" len="med"/>
                    </a:lnL>
                    <a:lnR cmpd="sng" algn="ctr" cap="flat" w="4762">
                      <a:solidFill>
                        <a:srgbClr val="102C3E"/>
                      </a:solidFill>
                      <a:prstDash val="solid"/>
                      <a:round/>
                      <a:headEnd type="none" w="med" len="med"/>
                      <a:tailEnd type="none" w="med" len="med"/>
                    </a:lnR>
                    <a:lnT cmpd="sng" algn="ctr" cap="flat" w="4762">
                      <a:solidFill>
                        <a:srgbClr val="102C3E"/>
                      </a:solidFill>
                      <a:prstDash val="solid"/>
                      <a:round/>
                      <a:headEnd type="none" w="med" len="med"/>
                      <a:tailEnd type="none" w="med" len="med"/>
                    </a:lnT>
                    <a:lnB cmpd="sng" algn="ctr" cap="flat" w="4762">
                      <a:solidFill>
                        <a:srgbClr val="102C3E"/>
                      </a:solidFill>
                      <a:prstDash val="solid"/>
                      <a:round/>
                      <a:headEnd type="none" w="med" len="med"/>
                      <a:tailEnd type="none" w="med" len="med"/>
                    </a:lnB>
                    <a:solidFill>
                      <a:srgbClr val="3AA7D3"/>
                    </a:solidFill>
                  </a:tcPr>
                </a:tc>
              </a:tr>
              <a:tr h="392592">
                <a:tc>
                  <a:txBody>
                    <a:bodyPr anchor="t" rtlCol="false"/>
                    <a:lstStyle/>
                    <a:p>
                      <a:pPr algn="l">
                        <a:lnSpc>
                          <a:spcPts val="1095"/>
                        </a:lnSpc>
                        <a:defRPr/>
                      </a:pPr>
                      <a:r>
                        <a:rPr lang="en-US" b="true" sz="853" spc="68">
                          <a:solidFill>
                            <a:srgbClr val="FFFFFF"/>
                          </a:solidFill>
                          <a:latin typeface="Poppins Medium"/>
                          <a:ea typeface="Poppins Medium"/>
                          <a:cs typeface="Poppins Medium"/>
                          <a:sym typeface="Poppins Medium"/>
                        </a:rPr>
                        <a:t>ETH</a:t>
                      </a:r>
                      <a:endParaRPr lang="en-US" sz="1100"/>
                    </a:p>
                  </a:txBody>
                  <a:tcPr marL="43829" marR="43829" marT="43829" marB="43829" anchor="ctr">
                    <a:lnL cmpd="sng" algn="ctr" cap="flat" w="4762">
                      <a:solidFill>
                        <a:srgbClr val="102C3E"/>
                      </a:solidFill>
                      <a:prstDash val="solid"/>
                      <a:round/>
                      <a:headEnd type="none" w="med" len="med"/>
                      <a:tailEnd type="none" w="med" len="med"/>
                    </a:lnL>
                    <a:lnR cmpd="sng" algn="ctr" cap="flat" w="4762">
                      <a:solidFill>
                        <a:srgbClr val="102C3E"/>
                      </a:solidFill>
                      <a:prstDash val="solid"/>
                      <a:round/>
                      <a:headEnd type="none" w="med" len="med"/>
                      <a:tailEnd type="none" w="med" len="med"/>
                    </a:lnR>
                    <a:lnT cmpd="sng" algn="ctr" cap="flat" w="4762">
                      <a:solidFill>
                        <a:srgbClr val="102C3E"/>
                      </a:solidFill>
                      <a:prstDash val="solid"/>
                      <a:round/>
                      <a:headEnd type="none" w="med" len="med"/>
                      <a:tailEnd type="none" w="med" len="med"/>
                    </a:lnT>
                    <a:lnB cmpd="sng" algn="ctr" cap="flat" w="4762">
                      <a:solidFill>
                        <a:srgbClr val="102C3E"/>
                      </a:solidFill>
                      <a:prstDash val="solid"/>
                      <a:round/>
                      <a:headEnd type="none" w="med" len="med"/>
                      <a:tailEnd type="none" w="med" len="med"/>
                    </a:lnB>
                    <a:solidFill>
                      <a:srgbClr val="3AA7D3"/>
                    </a:solidFill>
                  </a:tcPr>
                </a:tc>
                <a:tc>
                  <a:txBody>
                    <a:bodyPr anchor="t" rtlCol="false"/>
                    <a:lstStyle/>
                    <a:p>
                      <a:pPr algn="l">
                        <a:lnSpc>
                          <a:spcPts val="1095"/>
                        </a:lnSpc>
                        <a:defRPr/>
                      </a:pPr>
                      <a:r>
                        <a:rPr lang="en-US" b="true" sz="853" spc="68">
                          <a:solidFill>
                            <a:srgbClr val="FFFFFF"/>
                          </a:solidFill>
                          <a:latin typeface="Poppins Medium"/>
                          <a:ea typeface="Poppins Medium"/>
                          <a:cs typeface="Poppins Medium"/>
                          <a:sym typeface="Poppins Medium"/>
                        </a:rPr>
                        <a:t>2015-08-08</a:t>
                      </a:r>
                      <a:endParaRPr lang="en-US" sz="1100"/>
                    </a:p>
                  </a:txBody>
                  <a:tcPr marL="43829" marR="43829" marT="43829" marB="43829" anchor="ctr">
                    <a:lnL cmpd="sng" algn="ctr" cap="flat" w="4762">
                      <a:solidFill>
                        <a:srgbClr val="102C3E"/>
                      </a:solidFill>
                      <a:prstDash val="solid"/>
                      <a:round/>
                      <a:headEnd type="none" w="med" len="med"/>
                      <a:tailEnd type="none" w="med" len="med"/>
                    </a:lnL>
                    <a:lnR cmpd="sng" algn="ctr" cap="flat" w="4762">
                      <a:solidFill>
                        <a:srgbClr val="102C3E"/>
                      </a:solidFill>
                      <a:prstDash val="solid"/>
                      <a:round/>
                      <a:headEnd type="none" w="med" len="med"/>
                      <a:tailEnd type="none" w="med" len="med"/>
                    </a:lnR>
                    <a:lnT cmpd="sng" algn="ctr" cap="flat" w="4762">
                      <a:solidFill>
                        <a:srgbClr val="102C3E"/>
                      </a:solidFill>
                      <a:prstDash val="solid"/>
                      <a:round/>
                      <a:headEnd type="none" w="med" len="med"/>
                      <a:tailEnd type="none" w="med" len="med"/>
                    </a:lnT>
                    <a:lnB cmpd="sng" algn="ctr" cap="flat" w="4762">
                      <a:solidFill>
                        <a:srgbClr val="102C3E"/>
                      </a:solidFill>
                      <a:prstDash val="solid"/>
                      <a:round/>
                      <a:headEnd type="none" w="med" len="med"/>
                      <a:tailEnd type="none" w="med" len="med"/>
                    </a:lnB>
                    <a:solidFill>
                      <a:srgbClr val="3AA7D3"/>
                    </a:solidFill>
                  </a:tcPr>
                </a:tc>
              </a:tr>
              <a:tr h="392592">
                <a:tc>
                  <a:txBody>
                    <a:bodyPr anchor="t" rtlCol="false"/>
                    <a:lstStyle/>
                    <a:p>
                      <a:pPr algn="l">
                        <a:lnSpc>
                          <a:spcPts val="1095"/>
                        </a:lnSpc>
                        <a:defRPr/>
                      </a:pPr>
                      <a:r>
                        <a:rPr lang="en-US" b="true" sz="853" spc="68">
                          <a:solidFill>
                            <a:srgbClr val="FFFFFF"/>
                          </a:solidFill>
                          <a:latin typeface="Poppins Medium"/>
                          <a:ea typeface="Poppins Medium"/>
                          <a:cs typeface="Poppins Medium"/>
                          <a:sym typeface="Poppins Medium"/>
                        </a:rPr>
                        <a:t>DOGE</a:t>
                      </a:r>
                      <a:endParaRPr lang="en-US" sz="1100"/>
                    </a:p>
                  </a:txBody>
                  <a:tcPr marL="43829" marR="43829" marT="43829" marB="43829" anchor="ctr">
                    <a:lnL cmpd="sng" algn="ctr" cap="flat" w="4762">
                      <a:solidFill>
                        <a:srgbClr val="102C3E"/>
                      </a:solidFill>
                      <a:prstDash val="solid"/>
                      <a:round/>
                      <a:headEnd type="none" w="med" len="med"/>
                      <a:tailEnd type="none" w="med" len="med"/>
                    </a:lnL>
                    <a:lnR cmpd="sng" algn="ctr" cap="flat" w="4762">
                      <a:solidFill>
                        <a:srgbClr val="102C3E"/>
                      </a:solidFill>
                      <a:prstDash val="solid"/>
                      <a:round/>
                      <a:headEnd type="none" w="med" len="med"/>
                      <a:tailEnd type="none" w="med" len="med"/>
                    </a:lnR>
                    <a:lnT cmpd="sng" algn="ctr" cap="flat" w="4762">
                      <a:solidFill>
                        <a:srgbClr val="102C3E"/>
                      </a:solidFill>
                      <a:prstDash val="solid"/>
                      <a:round/>
                      <a:headEnd type="none" w="med" len="med"/>
                      <a:tailEnd type="none" w="med" len="med"/>
                    </a:lnT>
                    <a:lnB cmpd="sng" algn="ctr" cap="flat" w="4762">
                      <a:solidFill>
                        <a:srgbClr val="102C3E"/>
                      </a:solidFill>
                      <a:prstDash val="solid"/>
                      <a:round/>
                      <a:headEnd type="none" w="med" len="med"/>
                      <a:tailEnd type="none" w="med" len="med"/>
                    </a:lnB>
                    <a:solidFill>
                      <a:srgbClr val="3AA7D3"/>
                    </a:solidFill>
                  </a:tcPr>
                </a:tc>
                <a:tc>
                  <a:txBody>
                    <a:bodyPr anchor="t" rtlCol="false"/>
                    <a:lstStyle/>
                    <a:p>
                      <a:pPr algn="l">
                        <a:lnSpc>
                          <a:spcPts val="1095"/>
                        </a:lnSpc>
                        <a:defRPr/>
                      </a:pPr>
                      <a:r>
                        <a:rPr lang="en-US" b="true" sz="853" spc="68">
                          <a:solidFill>
                            <a:srgbClr val="FFFFFF"/>
                          </a:solidFill>
                          <a:latin typeface="Poppins Medium"/>
                          <a:ea typeface="Poppins Medium"/>
                          <a:cs typeface="Poppins Medium"/>
                          <a:sym typeface="Poppins Medium"/>
                        </a:rPr>
                        <a:t>2013-12-16</a:t>
                      </a:r>
                      <a:endParaRPr lang="en-US" sz="1100"/>
                    </a:p>
                  </a:txBody>
                  <a:tcPr marL="43829" marR="43829" marT="43829" marB="43829" anchor="ctr">
                    <a:lnL cmpd="sng" algn="ctr" cap="flat" w="4762">
                      <a:solidFill>
                        <a:srgbClr val="102C3E"/>
                      </a:solidFill>
                      <a:prstDash val="solid"/>
                      <a:round/>
                      <a:headEnd type="none" w="med" len="med"/>
                      <a:tailEnd type="none" w="med" len="med"/>
                    </a:lnL>
                    <a:lnR cmpd="sng" algn="ctr" cap="flat" w="4762">
                      <a:solidFill>
                        <a:srgbClr val="102C3E"/>
                      </a:solidFill>
                      <a:prstDash val="solid"/>
                      <a:round/>
                      <a:headEnd type="none" w="med" len="med"/>
                      <a:tailEnd type="none" w="med" len="med"/>
                    </a:lnR>
                    <a:lnT cmpd="sng" algn="ctr" cap="flat" w="4762">
                      <a:solidFill>
                        <a:srgbClr val="102C3E"/>
                      </a:solidFill>
                      <a:prstDash val="solid"/>
                      <a:round/>
                      <a:headEnd type="none" w="med" len="med"/>
                      <a:tailEnd type="none" w="med" len="med"/>
                    </a:lnT>
                    <a:lnB cmpd="sng" algn="ctr" cap="flat" w="4762">
                      <a:solidFill>
                        <a:srgbClr val="102C3E"/>
                      </a:solidFill>
                      <a:prstDash val="solid"/>
                      <a:round/>
                      <a:headEnd type="none" w="med" len="med"/>
                      <a:tailEnd type="none" w="med" len="med"/>
                    </a:lnB>
                    <a:solidFill>
                      <a:srgbClr val="3AA7D3"/>
                    </a:solidFill>
                  </a:tcPr>
                </a:tc>
              </a:tr>
              <a:tr h="392592">
                <a:tc>
                  <a:txBody>
                    <a:bodyPr anchor="t" rtlCol="false"/>
                    <a:lstStyle/>
                    <a:p>
                      <a:pPr algn="l">
                        <a:lnSpc>
                          <a:spcPts val="1095"/>
                        </a:lnSpc>
                        <a:defRPr/>
                      </a:pPr>
                      <a:r>
                        <a:rPr lang="en-US" b="true" sz="853" spc="68">
                          <a:solidFill>
                            <a:srgbClr val="FFFFFF"/>
                          </a:solidFill>
                          <a:latin typeface="Poppins Medium"/>
                          <a:ea typeface="Poppins Medium"/>
                          <a:cs typeface="Poppins Medium"/>
                          <a:sym typeface="Poppins Medium"/>
                        </a:rPr>
                        <a:t>ADA</a:t>
                      </a:r>
                      <a:endParaRPr lang="en-US" sz="1100"/>
                    </a:p>
                  </a:txBody>
                  <a:tcPr marL="43829" marR="43829" marT="43829" marB="43829" anchor="ctr">
                    <a:lnL cmpd="sng" algn="ctr" cap="flat" w="4762">
                      <a:solidFill>
                        <a:srgbClr val="102C3E"/>
                      </a:solidFill>
                      <a:prstDash val="solid"/>
                      <a:round/>
                      <a:headEnd type="none" w="med" len="med"/>
                      <a:tailEnd type="none" w="med" len="med"/>
                    </a:lnL>
                    <a:lnR cmpd="sng" algn="ctr" cap="flat" w="4762">
                      <a:solidFill>
                        <a:srgbClr val="102C3E"/>
                      </a:solidFill>
                      <a:prstDash val="solid"/>
                      <a:round/>
                      <a:headEnd type="none" w="med" len="med"/>
                      <a:tailEnd type="none" w="med" len="med"/>
                    </a:lnR>
                    <a:lnT cmpd="sng" algn="ctr" cap="flat" w="4762">
                      <a:solidFill>
                        <a:srgbClr val="102C3E"/>
                      </a:solidFill>
                      <a:prstDash val="solid"/>
                      <a:round/>
                      <a:headEnd type="none" w="med" len="med"/>
                      <a:tailEnd type="none" w="med" len="med"/>
                    </a:lnT>
                    <a:lnB cmpd="sng" algn="ctr" cap="flat" w="4762">
                      <a:solidFill>
                        <a:srgbClr val="102C3E"/>
                      </a:solidFill>
                      <a:prstDash val="solid"/>
                      <a:round/>
                      <a:headEnd type="none" w="med" len="med"/>
                      <a:tailEnd type="none" w="med" len="med"/>
                    </a:lnB>
                    <a:solidFill>
                      <a:srgbClr val="3AA7D3"/>
                    </a:solidFill>
                  </a:tcPr>
                </a:tc>
                <a:tc>
                  <a:txBody>
                    <a:bodyPr anchor="t" rtlCol="false"/>
                    <a:lstStyle/>
                    <a:p>
                      <a:pPr algn="l">
                        <a:lnSpc>
                          <a:spcPts val="1095"/>
                        </a:lnSpc>
                        <a:defRPr/>
                      </a:pPr>
                      <a:r>
                        <a:rPr lang="en-US" b="true" sz="853" spc="68">
                          <a:solidFill>
                            <a:srgbClr val="FFFFFF"/>
                          </a:solidFill>
                          <a:latin typeface="Poppins Medium"/>
                          <a:ea typeface="Poppins Medium"/>
                          <a:cs typeface="Poppins Medium"/>
                          <a:sym typeface="Poppins Medium"/>
                        </a:rPr>
                        <a:t>2017-10-02</a:t>
                      </a:r>
                      <a:endParaRPr lang="en-US" sz="1100"/>
                    </a:p>
                  </a:txBody>
                  <a:tcPr marL="43829" marR="43829" marT="43829" marB="43829" anchor="ctr">
                    <a:lnL cmpd="sng" algn="ctr" cap="flat" w="4762">
                      <a:solidFill>
                        <a:srgbClr val="102C3E"/>
                      </a:solidFill>
                      <a:prstDash val="solid"/>
                      <a:round/>
                      <a:headEnd type="none" w="med" len="med"/>
                      <a:tailEnd type="none" w="med" len="med"/>
                    </a:lnL>
                    <a:lnR cmpd="sng" algn="ctr" cap="flat" w="4762">
                      <a:solidFill>
                        <a:srgbClr val="102C3E"/>
                      </a:solidFill>
                      <a:prstDash val="solid"/>
                      <a:round/>
                      <a:headEnd type="none" w="med" len="med"/>
                      <a:tailEnd type="none" w="med" len="med"/>
                    </a:lnR>
                    <a:lnT cmpd="sng" algn="ctr" cap="flat" w="4762">
                      <a:solidFill>
                        <a:srgbClr val="102C3E"/>
                      </a:solidFill>
                      <a:prstDash val="solid"/>
                      <a:round/>
                      <a:headEnd type="none" w="med" len="med"/>
                      <a:tailEnd type="none" w="med" len="med"/>
                    </a:lnT>
                    <a:lnB cmpd="sng" algn="ctr" cap="flat" w="4762">
                      <a:solidFill>
                        <a:srgbClr val="102C3E"/>
                      </a:solidFill>
                      <a:prstDash val="solid"/>
                      <a:round/>
                      <a:headEnd type="none" w="med" len="med"/>
                      <a:tailEnd type="none" w="med" len="med"/>
                    </a:lnB>
                    <a:solidFill>
                      <a:srgbClr val="3AA7D3"/>
                    </a:solidFill>
                  </a:tcPr>
                </a:tc>
              </a:tr>
              <a:tr h="392592">
                <a:tc>
                  <a:txBody>
                    <a:bodyPr anchor="t" rtlCol="false"/>
                    <a:lstStyle/>
                    <a:p>
                      <a:pPr algn="l">
                        <a:lnSpc>
                          <a:spcPts val="1095"/>
                        </a:lnSpc>
                        <a:defRPr/>
                      </a:pPr>
                      <a:r>
                        <a:rPr lang="en-US" b="true" sz="853" spc="68">
                          <a:solidFill>
                            <a:srgbClr val="FFFFFF"/>
                          </a:solidFill>
                          <a:latin typeface="Poppins Medium"/>
                          <a:ea typeface="Poppins Medium"/>
                          <a:cs typeface="Poppins Medium"/>
                          <a:sym typeface="Poppins Medium"/>
                        </a:rPr>
                        <a:t>BNB</a:t>
                      </a:r>
                      <a:endParaRPr lang="en-US" sz="1100"/>
                    </a:p>
                  </a:txBody>
                  <a:tcPr marL="43829" marR="43829" marT="43829" marB="43829" anchor="ctr">
                    <a:lnL cmpd="sng" algn="ctr" cap="flat" w="4762">
                      <a:solidFill>
                        <a:srgbClr val="102C3E"/>
                      </a:solidFill>
                      <a:prstDash val="solid"/>
                      <a:round/>
                      <a:headEnd type="none" w="med" len="med"/>
                      <a:tailEnd type="none" w="med" len="med"/>
                    </a:lnL>
                    <a:lnR cmpd="sng" algn="ctr" cap="flat" w="4762">
                      <a:solidFill>
                        <a:srgbClr val="102C3E"/>
                      </a:solidFill>
                      <a:prstDash val="solid"/>
                      <a:round/>
                      <a:headEnd type="none" w="med" len="med"/>
                      <a:tailEnd type="none" w="med" len="med"/>
                    </a:lnR>
                    <a:lnT cmpd="sng" algn="ctr" cap="flat" w="4762">
                      <a:solidFill>
                        <a:srgbClr val="102C3E"/>
                      </a:solidFill>
                      <a:prstDash val="solid"/>
                      <a:round/>
                      <a:headEnd type="none" w="med" len="med"/>
                      <a:tailEnd type="none" w="med" len="med"/>
                    </a:lnT>
                    <a:lnB cmpd="sng" algn="ctr" cap="flat" w="4762">
                      <a:solidFill>
                        <a:srgbClr val="102C3E"/>
                      </a:solidFill>
                      <a:prstDash val="solid"/>
                      <a:round/>
                      <a:headEnd type="none" w="med" len="med"/>
                      <a:tailEnd type="none" w="med" len="med"/>
                    </a:lnB>
                    <a:solidFill>
                      <a:srgbClr val="3AA7D3"/>
                    </a:solidFill>
                  </a:tcPr>
                </a:tc>
                <a:tc>
                  <a:txBody>
                    <a:bodyPr anchor="t" rtlCol="false"/>
                    <a:lstStyle/>
                    <a:p>
                      <a:pPr algn="l">
                        <a:lnSpc>
                          <a:spcPts val="1095"/>
                        </a:lnSpc>
                        <a:defRPr/>
                      </a:pPr>
                      <a:r>
                        <a:rPr lang="en-US" b="true" sz="853" spc="68">
                          <a:solidFill>
                            <a:srgbClr val="FFFFFF"/>
                          </a:solidFill>
                          <a:latin typeface="Poppins Medium"/>
                          <a:ea typeface="Poppins Medium"/>
                          <a:cs typeface="Poppins Medium"/>
                          <a:sym typeface="Poppins Medium"/>
                        </a:rPr>
                        <a:t>2017-07-26</a:t>
                      </a:r>
                      <a:endParaRPr lang="en-US" sz="1100"/>
                    </a:p>
                  </a:txBody>
                  <a:tcPr marL="43829" marR="43829" marT="43829" marB="43829" anchor="ctr">
                    <a:lnL cmpd="sng" algn="ctr" cap="flat" w="4762">
                      <a:solidFill>
                        <a:srgbClr val="102C3E"/>
                      </a:solidFill>
                      <a:prstDash val="solid"/>
                      <a:round/>
                      <a:headEnd type="none" w="med" len="med"/>
                      <a:tailEnd type="none" w="med" len="med"/>
                    </a:lnL>
                    <a:lnR cmpd="sng" algn="ctr" cap="flat" w="4762">
                      <a:solidFill>
                        <a:srgbClr val="102C3E"/>
                      </a:solidFill>
                      <a:prstDash val="solid"/>
                      <a:round/>
                      <a:headEnd type="none" w="med" len="med"/>
                      <a:tailEnd type="none" w="med" len="med"/>
                    </a:lnR>
                    <a:lnT cmpd="sng" algn="ctr" cap="flat" w="4762">
                      <a:solidFill>
                        <a:srgbClr val="102C3E"/>
                      </a:solidFill>
                      <a:prstDash val="solid"/>
                      <a:round/>
                      <a:headEnd type="none" w="med" len="med"/>
                      <a:tailEnd type="none" w="med" len="med"/>
                    </a:lnT>
                    <a:lnB cmpd="sng" algn="ctr" cap="flat" w="4762">
                      <a:solidFill>
                        <a:srgbClr val="102C3E"/>
                      </a:solidFill>
                      <a:prstDash val="solid"/>
                      <a:round/>
                      <a:headEnd type="none" w="med" len="med"/>
                      <a:tailEnd type="none" w="med" len="med"/>
                    </a:lnB>
                    <a:solidFill>
                      <a:srgbClr val="3AA7D3"/>
                    </a:solidFill>
                  </a:tcPr>
                </a:tc>
              </a:tr>
              <a:tr h="392592">
                <a:tc>
                  <a:txBody>
                    <a:bodyPr anchor="t" rtlCol="false"/>
                    <a:lstStyle/>
                    <a:p>
                      <a:pPr algn="l">
                        <a:lnSpc>
                          <a:spcPts val="1095"/>
                        </a:lnSpc>
                        <a:defRPr/>
                      </a:pPr>
                      <a:r>
                        <a:rPr lang="en-US" b="true" sz="853" spc="68">
                          <a:solidFill>
                            <a:srgbClr val="FFFFFF"/>
                          </a:solidFill>
                          <a:latin typeface="Poppins Medium"/>
                          <a:ea typeface="Poppins Medium"/>
                          <a:cs typeface="Poppins Medium"/>
                          <a:sym typeface="Poppins Medium"/>
                        </a:rPr>
                        <a:t>LTC</a:t>
                      </a:r>
                      <a:endParaRPr lang="en-US" sz="1100"/>
                    </a:p>
                  </a:txBody>
                  <a:tcPr marL="43829" marR="43829" marT="43829" marB="43829" anchor="ctr">
                    <a:lnL cmpd="sng" algn="ctr" cap="flat" w="4762">
                      <a:solidFill>
                        <a:srgbClr val="102C3E"/>
                      </a:solidFill>
                      <a:prstDash val="solid"/>
                      <a:round/>
                      <a:headEnd type="none" w="med" len="med"/>
                      <a:tailEnd type="none" w="med" len="med"/>
                    </a:lnL>
                    <a:lnR cmpd="sng" algn="ctr" cap="flat" w="4762">
                      <a:solidFill>
                        <a:srgbClr val="102C3E"/>
                      </a:solidFill>
                      <a:prstDash val="solid"/>
                      <a:round/>
                      <a:headEnd type="none" w="med" len="med"/>
                      <a:tailEnd type="none" w="med" len="med"/>
                    </a:lnR>
                    <a:lnT cmpd="sng" algn="ctr" cap="flat" w="4762">
                      <a:solidFill>
                        <a:srgbClr val="102C3E"/>
                      </a:solidFill>
                      <a:prstDash val="solid"/>
                      <a:round/>
                      <a:headEnd type="none" w="med" len="med"/>
                      <a:tailEnd type="none" w="med" len="med"/>
                    </a:lnT>
                    <a:lnB cmpd="sng" algn="ctr" cap="flat" w="4762">
                      <a:solidFill>
                        <a:srgbClr val="102C3E"/>
                      </a:solidFill>
                      <a:prstDash val="solid"/>
                      <a:round/>
                      <a:headEnd type="none" w="med" len="med"/>
                      <a:tailEnd type="none" w="med" len="med"/>
                    </a:lnB>
                    <a:solidFill>
                      <a:srgbClr val="3AA7D3"/>
                    </a:solidFill>
                  </a:tcPr>
                </a:tc>
                <a:tc>
                  <a:txBody>
                    <a:bodyPr anchor="t" rtlCol="false"/>
                    <a:lstStyle/>
                    <a:p>
                      <a:pPr algn="l">
                        <a:lnSpc>
                          <a:spcPts val="1095"/>
                        </a:lnSpc>
                        <a:defRPr/>
                      </a:pPr>
                      <a:r>
                        <a:rPr lang="en-US" b="true" sz="853" spc="68">
                          <a:solidFill>
                            <a:srgbClr val="FFFFFF"/>
                          </a:solidFill>
                          <a:latin typeface="Poppins Medium"/>
                          <a:ea typeface="Poppins Medium"/>
                          <a:cs typeface="Poppins Medium"/>
                          <a:sym typeface="Poppins Medium"/>
                        </a:rPr>
                        <a:t>2013-04-29</a:t>
                      </a:r>
                      <a:endParaRPr lang="en-US" sz="1100"/>
                    </a:p>
                  </a:txBody>
                  <a:tcPr marL="43829" marR="43829" marT="43829" marB="43829" anchor="ctr">
                    <a:lnL cmpd="sng" algn="ctr" cap="flat" w="4762">
                      <a:solidFill>
                        <a:srgbClr val="102C3E"/>
                      </a:solidFill>
                      <a:prstDash val="solid"/>
                      <a:round/>
                      <a:headEnd type="none" w="med" len="med"/>
                      <a:tailEnd type="none" w="med" len="med"/>
                    </a:lnL>
                    <a:lnR cmpd="sng" algn="ctr" cap="flat" w="4762">
                      <a:solidFill>
                        <a:srgbClr val="102C3E"/>
                      </a:solidFill>
                      <a:prstDash val="solid"/>
                      <a:round/>
                      <a:headEnd type="none" w="med" len="med"/>
                      <a:tailEnd type="none" w="med" len="med"/>
                    </a:lnR>
                    <a:lnT cmpd="sng" algn="ctr" cap="flat" w="4762">
                      <a:solidFill>
                        <a:srgbClr val="102C3E"/>
                      </a:solidFill>
                      <a:prstDash val="solid"/>
                      <a:round/>
                      <a:headEnd type="none" w="med" len="med"/>
                      <a:tailEnd type="none" w="med" len="med"/>
                    </a:lnT>
                    <a:lnB cmpd="sng" algn="ctr" cap="flat" w="4762">
                      <a:solidFill>
                        <a:srgbClr val="102C3E"/>
                      </a:solidFill>
                      <a:prstDash val="solid"/>
                      <a:round/>
                      <a:headEnd type="none" w="med" len="med"/>
                      <a:tailEnd type="none" w="med" len="med"/>
                    </a:lnB>
                    <a:solidFill>
                      <a:srgbClr val="3AA7D3"/>
                    </a:solidFill>
                  </a:tcPr>
                </a:tc>
              </a:tr>
            </a:tbl>
          </a:graphicData>
        </a:graphic>
      </p:graphicFrame>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1379" y="473821"/>
            <a:ext cx="8824926" cy="1040206"/>
          </a:xfrm>
          <a:prstGeom prst="rect">
            <a:avLst/>
          </a:prstGeom>
        </p:spPr>
        <p:txBody>
          <a:bodyPr anchor="t" rtlCol="false" tIns="0" lIns="0" bIns="0" rIns="0">
            <a:spAutoFit/>
          </a:bodyPr>
          <a:lstStyle/>
          <a:p>
            <a:pPr algn="l">
              <a:lnSpc>
                <a:spcPts val="2837"/>
              </a:lnSpc>
            </a:pPr>
            <a:r>
              <a:rPr lang="en-US" sz="2986" b="true">
                <a:solidFill>
                  <a:srgbClr val="004C9B"/>
                </a:solidFill>
                <a:latin typeface="Arial Bold"/>
                <a:ea typeface="Arial Bold"/>
                <a:cs typeface="Arial Bold"/>
                <a:sym typeface="Arial Bold"/>
              </a:rPr>
              <a:t>Data - ii</a:t>
            </a:r>
          </a:p>
        </p:txBody>
      </p:sp>
      <p:sp>
        <p:nvSpPr>
          <p:cNvPr name="TextBox 3" id="3"/>
          <p:cNvSpPr txBox="true"/>
          <p:nvPr/>
        </p:nvSpPr>
        <p:spPr>
          <a:xfrm rot="0">
            <a:off x="387252" y="1747520"/>
            <a:ext cx="5628982" cy="1627759"/>
          </a:xfrm>
          <a:prstGeom prst="rect">
            <a:avLst/>
          </a:prstGeom>
        </p:spPr>
        <p:txBody>
          <a:bodyPr anchor="t" rtlCol="false" tIns="0" lIns="0" bIns="0" rIns="0">
            <a:spAutoFit/>
          </a:bodyPr>
          <a:lstStyle/>
          <a:p>
            <a:pPr algn="l">
              <a:lnSpc>
                <a:spcPts val="2047"/>
              </a:lnSpc>
            </a:pPr>
            <a:r>
              <a:rPr lang="en-US" sz="1706">
                <a:solidFill>
                  <a:srgbClr val="000000"/>
                </a:solidFill>
                <a:latin typeface="Arimo"/>
                <a:ea typeface="Arimo"/>
                <a:cs typeface="Arimo"/>
                <a:sym typeface="Arimo"/>
              </a:rPr>
              <a:t>I merged all the individual files into one csv file saved under one file. It was simple to merge all these files into one because each individual file has the same columns: </a:t>
            </a:r>
            <a:r>
              <a:rPr lang="en-US" sz="1706" i="true">
                <a:solidFill>
                  <a:srgbClr val="000000"/>
                </a:solidFill>
                <a:latin typeface="Arimo Italics"/>
                <a:ea typeface="Arimo Italics"/>
                <a:cs typeface="Arimo Italics"/>
                <a:sym typeface="Arimo Italics"/>
              </a:rPr>
              <a:t>Serial Number, Name, Symbol, Date, High, Low, Open, Close, Volume, Market Capitalization.</a:t>
            </a:r>
          </a:p>
          <a:p>
            <a:pPr algn="l">
              <a:lnSpc>
                <a:spcPts val="2047"/>
              </a:lnSpc>
            </a:pPr>
          </a:p>
        </p:txBody>
      </p:sp>
      <p:sp>
        <p:nvSpPr>
          <p:cNvPr name="TextBox 4" id="4"/>
          <p:cNvSpPr txBox="true"/>
          <p:nvPr/>
        </p:nvSpPr>
        <p:spPr>
          <a:xfrm rot="0">
            <a:off x="8761307" y="6582763"/>
            <a:ext cx="537350" cy="326602"/>
          </a:xfrm>
          <a:prstGeom prst="rect">
            <a:avLst/>
          </a:prstGeom>
        </p:spPr>
        <p:txBody>
          <a:bodyPr anchor="t" rtlCol="false" tIns="0" lIns="0" bIns="0" rIns="0">
            <a:spAutoFit/>
          </a:bodyPr>
          <a:lstStyle/>
          <a:p>
            <a:pPr algn="r">
              <a:lnSpc>
                <a:spcPts val="1791"/>
              </a:lnSpc>
            </a:pPr>
            <a:r>
              <a:rPr lang="en-US" sz="1493">
                <a:solidFill>
                  <a:srgbClr val="000000"/>
                </a:solidFill>
                <a:latin typeface="Times New Roman"/>
                <a:ea typeface="Times New Roman"/>
                <a:cs typeface="Times New Roman"/>
                <a:sym typeface="Times New Roman"/>
              </a:rPr>
              <a:t>6</a:t>
            </a:r>
          </a:p>
        </p:txBody>
      </p:sp>
      <p:sp>
        <p:nvSpPr>
          <p:cNvPr name="Freeform 5" id="5" descr="A picture containing graphical user interface  Description automatically generated"/>
          <p:cNvSpPr/>
          <p:nvPr/>
        </p:nvSpPr>
        <p:spPr>
          <a:xfrm flipH="false" flipV="false" rot="0">
            <a:off x="295812" y="4388548"/>
            <a:ext cx="5968658" cy="1700149"/>
          </a:xfrm>
          <a:custGeom>
            <a:avLst/>
            <a:gdLst/>
            <a:ahLst/>
            <a:cxnLst/>
            <a:rect r="r" b="b" t="t" l="l"/>
            <a:pathLst>
              <a:path h="1700149" w="5968658">
                <a:moveTo>
                  <a:pt x="0" y="0"/>
                </a:moveTo>
                <a:lnTo>
                  <a:pt x="5968658" y="0"/>
                </a:lnTo>
                <a:lnTo>
                  <a:pt x="5968658" y="1700150"/>
                </a:lnTo>
                <a:lnTo>
                  <a:pt x="0" y="1700150"/>
                </a:lnTo>
                <a:lnTo>
                  <a:pt x="0" y="0"/>
                </a:lnTo>
                <a:close/>
              </a:path>
            </a:pathLst>
          </a:custGeom>
          <a:blipFill>
            <a:blip r:embed="rId2"/>
            <a:stretch>
              <a:fillRect l="0" t="0" r="-2624" b="0"/>
            </a:stretch>
          </a:blipFill>
        </p:spPr>
      </p:sp>
      <p:grpSp>
        <p:nvGrpSpPr>
          <p:cNvPr name="Group 6" id="6"/>
          <p:cNvGrpSpPr/>
          <p:nvPr/>
        </p:nvGrpSpPr>
        <p:grpSpPr>
          <a:xfrm rot="0">
            <a:off x="295812" y="3616548"/>
            <a:ext cx="2667897" cy="689420"/>
            <a:chOff x="0" y="0"/>
            <a:chExt cx="3557195" cy="919226"/>
          </a:xfrm>
        </p:grpSpPr>
        <p:sp>
          <p:nvSpPr>
            <p:cNvPr name="Freeform 7" id="7"/>
            <p:cNvSpPr/>
            <p:nvPr/>
          </p:nvSpPr>
          <p:spPr>
            <a:xfrm flipH="false" flipV="false" rot="0">
              <a:off x="0" y="0"/>
              <a:ext cx="3557143" cy="919226"/>
            </a:xfrm>
            <a:custGeom>
              <a:avLst/>
              <a:gdLst/>
              <a:ahLst/>
              <a:cxnLst/>
              <a:rect r="r" b="b" t="t" l="l"/>
              <a:pathLst>
                <a:path h="919226" w="3557143">
                  <a:moveTo>
                    <a:pt x="0" y="0"/>
                  </a:moveTo>
                  <a:lnTo>
                    <a:pt x="3557143" y="0"/>
                  </a:lnTo>
                  <a:lnTo>
                    <a:pt x="3557143" y="919226"/>
                  </a:lnTo>
                  <a:lnTo>
                    <a:pt x="0" y="919226"/>
                  </a:lnTo>
                  <a:close/>
                </a:path>
              </a:pathLst>
            </a:custGeom>
            <a:solidFill>
              <a:srgbClr val="FFFFFE"/>
            </a:solidFill>
          </p:spPr>
        </p:sp>
        <p:sp>
          <p:nvSpPr>
            <p:cNvPr name="TextBox 8" id="8"/>
            <p:cNvSpPr txBox="true"/>
            <p:nvPr/>
          </p:nvSpPr>
          <p:spPr>
            <a:xfrm>
              <a:off x="0" y="-19050"/>
              <a:ext cx="3557195" cy="938276"/>
            </a:xfrm>
            <a:prstGeom prst="rect">
              <a:avLst/>
            </a:prstGeom>
          </p:spPr>
          <p:txBody>
            <a:bodyPr anchor="ctr" rtlCol="false" tIns="50800" lIns="50800" bIns="50800" rIns="50800"/>
            <a:lstStyle/>
            <a:p>
              <a:pPr algn="l">
                <a:lnSpc>
                  <a:spcPts val="1535"/>
                </a:lnSpc>
              </a:pPr>
              <a:r>
                <a:rPr lang="en-US" b="true" sz="1279">
                  <a:solidFill>
                    <a:srgbClr val="000000"/>
                  </a:solidFill>
                  <a:latin typeface="Arimo Bold"/>
                  <a:ea typeface="Arimo Bold"/>
                  <a:cs typeface="Arimo Bold"/>
                  <a:sym typeface="Arimo Bold"/>
                </a:rPr>
                <a:t>data.head()</a:t>
              </a:r>
              <a:r>
                <a:rPr lang="en-US" sz="1279">
                  <a:solidFill>
                    <a:srgbClr val="000000"/>
                  </a:solidFill>
                  <a:latin typeface="Arimo"/>
                  <a:ea typeface="Arimo"/>
                  <a:cs typeface="Arimo"/>
                  <a:sym typeface="Arimo"/>
                </a:rPr>
                <a:t>: resulted in the first few columns and rows but gives a good snapshot of the dataset. </a:t>
              </a:r>
            </a:p>
          </p:txBody>
        </p:sp>
      </p:grpSp>
      <p:sp>
        <p:nvSpPr>
          <p:cNvPr name="TextBox 9" id="9"/>
          <p:cNvSpPr txBox="true"/>
          <p:nvPr/>
        </p:nvSpPr>
        <p:spPr>
          <a:xfrm rot="0">
            <a:off x="6355910" y="3546158"/>
            <a:ext cx="3115003" cy="1109472"/>
          </a:xfrm>
          <a:prstGeom prst="rect">
            <a:avLst/>
          </a:prstGeom>
        </p:spPr>
        <p:txBody>
          <a:bodyPr anchor="t" rtlCol="false" tIns="0" lIns="0" bIns="0" rIns="0">
            <a:spAutoFit/>
          </a:bodyPr>
          <a:lstStyle/>
          <a:p>
            <a:pPr algn="r">
              <a:lnSpc>
                <a:spcPts val="1535"/>
              </a:lnSpc>
            </a:pPr>
            <a:r>
              <a:rPr lang="en-US" b="true" sz="1279">
                <a:solidFill>
                  <a:srgbClr val="000000"/>
                </a:solidFill>
                <a:latin typeface="Arimo Bold"/>
                <a:ea typeface="Arimo Bold"/>
                <a:cs typeface="Arimo Bold"/>
                <a:sym typeface="Arimo Bold"/>
              </a:rPr>
              <a:t>data['Name'].value_counts():</a:t>
            </a:r>
            <a:r>
              <a:rPr lang="en-US" sz="1279">
                <a:solidFill>
                  <a:srgbClr val="000000"/>
                </a:solidFill>
                <a:latin typeface="Arimo"/>
                <a:ea typeface="Arimo"/>
                <a:cs typeface="Arimo"/>
                <a:sym typeface="Arimo"/>
              </a:rPr>
              <a:t> resulted in the counts of how many counts of each cryptocurrency was provided in the entire dataset and I wanted to distinguish by name.</a:t>
            </a:r>
          </a:p>
          <a:p>
            <a:pPr algn="l">
              <a:lnSpc>
                <a:spcPts val="1535"/>
              </a:lnSpc>
            </a:pPr>
          </a:p>
        </p:txBody>
      </p:sp>
      <p:sp>
        <p:nvSpPr>
          <p:cNvPr name="Freeform 10" id="10" descr="Table  Description automatically generated"/>
          <p:cNvSpPr/>
          <p:nvPr/>
        </p:nvSpPr>
        <p:spPr>
          <a:xfrm flipH="false" flipV="false" rot="0">
            <a:off x="7029548" y="4513451"/>
            <a:ext cx="2428240" cy="1412240"/>
          </a:xfrm>
          <a:custGeom>
            <a:avLst/>
            <a:gdLst/>
            <a:ahLst/>
            <a:cxnLst/>
            <a:rect r="r" b="b" t="t" l="l"/>
            <a:pathLst>
              <a:path h="1412240" w="2428240">
                <a:moveTo>
                  <a:pt x="0" y="0"/>
                </a:moveTo>
                <a:lnTo>
                  <a:pt x="2428240" y="0"/>
                </a:lnTo>
                <a:lnTo>
                  <a:pt x="2428240" y="1412240"/>
                </a:lnTo>
                <a:lnTo>
                  <a:pt x="0" y="1412240"/>
                </a:lnTo>
                <a:lnTo>
                  <a:pt x="0" y="0"/>
                </a:lnTo>
                <a:close/>
              </a:path>
            </a:pathLst>
          </a:custGeom>
          <a:blipFill>
            <a:blip r:embed="rId3"/>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81379" y="473821"/>
            <a:ext cx="8824926" cy="1040206"/>
          </a:xfrm>
          <a:prstGeom prst="rect">
            <a:avLst/>
          </a:prstGeom>
        </p:spPr>
        <p:txBody>
          <a:bodyPr anchor="t" rtlCol="false" tIns="0" lIns="0" bIns="0" rIns="0">
            <a:spAutoFit/>
          </a:bodyPr>
          <a:lstStyle/>
          <a:p>
            <a:pPr algn="l">
              <a:lnSpc>
                <a:spcPts val="2837"/>
              </a:lnSpc>
            </a:pPr>
            <a:r>
              <a:rPr lang="en-US" sz="2986" b="true">
                <a:solidFill>
                  <a:srgbClr val="004C9B"/>
                </a:solidFill>
                <a:latin typeface="Arial Bold"/>
                <a:ea typeface="Arial Bold"/>
                <a:cs typeface="Arial Bold"/>
                <a:sym typeface="Arial Bold"/>
              </a:rPr>
              <a:t>Model</a:t>
            </a:r>
          </a:p>
        </p:txBody>
      </p:sp>
      <p:sp>
        <p:nvSpPr>
          <p:cNvPr name="TextBox 3" id="3"/>
          <p:cNvSpPr txBox="true"/>
          <p:nvPr/>
        </p:nvSpPr>
        <p:spPr>
          <a:xfrm rot="0">
            <a:off x="333611" y="1485452"/>
            <a:ext cx="3644178" cy="4635063"/>
          </a:xfrm>
          <a:prstGeom prst="rect">
            <a:avLst/>
          </a:prstGeom>
        </p:spPr>
        <p:txBody>
          <a:bodyPr anchor="t" rtlCol="false" tIns="0" lIns="0" bIns="0" rIns="0">
            <a:spAutoFit/>
          </a:bodyPr>
          <a:lstStyle/>
          <a:p>
            <a:pPr algn="l">
              <a:lnSpc>
                <a:spcPts val="2465"/>
              </a:lnSpc>
            </a:pPr>
            <a:r>
              <a:rPr lang="en-US" sz="1920" b="true">
                <a:solidFill>
                  <a:srgbClr val="000000"/>
                </a:solidFill>
                <a:latin typeface="Arimo Bold"/>
                <a:ea typeface="Arimo Bold"/>
                <a:cs typeface="Arimo Bold"/>
                <a:sym typeface="Arimo Bold"/>
              </a:rPr>
              <a:t>a. RNN</a:t>
            </a:r>
          </a:p>
          <a:p>
            <a:pPr algn="l">
              <a:lnSpc>
                <a:spcPts val="2649"/>
              </a:lnSpc>
            </a:pPr>
            <a:r>
              <a:rPr lang="en-US" sz="1920">
                <a:solidFill>
                  <a:srgbClr val="000000"/>
                </a:solidFill>
                <a:latin typeface="Arimo"/>
                <a:ea typeface="Arimo"/>
                <a:cs typeface="Arimo"/>
                <a:sym typeface="Arimo"/>
              </a:rPr>
              <a:t>The most popularly mentioned Machine learning model for forecast prices was the RNN-LSTM model. </a:t>
            </a:r>
            <a:r>
              <a:rPr lang="en-US" sz="1920" i="true">
                <a:solidFill>
                  <a:srgbClr val="000000"/>
                </a:solidFill>
                <a:latin typeface="Arimo Italics"/>
                <a:ea typeface="Arimo Italics"/>
                <a:cs typeface="Arimo Italics"/>
                <a:sym typeface="Arimo Italics"/>
              </a:rPr>
              <a:t>Recurrent Neural Network (RNN)</a:t>
            </a:r>
            <a:r>
              <a:rPr lang="en-US" sz="1920">
                <a:solidFill>
                  <a:srgbClr val="000000"/>
                </a:solidFill>
                <a:latin typeface="Arimo"/>
                <a:ea typeface="Arimo"/>
                <a:cs typeface="Arimo"/>
                <a:sym typeface="Arimo"/>
              </a:rPr>
              <a:t> is an algorithm used for sequential data that remembers its input through its memory. Price prediction is an example of sequential data because we are taking the historical and current information to makes sense of potential future sequences. </a:t>
            </a:r>
          </a:p>
        </p:txBody>
      </p:sp>
      <p:sp>
        <p:nvSpPr>
          <p:cNvPr name="TextBox 4" id="4"/>
          <p:cNvSpPr txBox="true"/>
          <p:nvPr/>
        </p:nvSpPr>
        <p:spPr>
          <a:xfrm rot="0">
            <a:off x="8761307" y="6582763"/>
            <a:ext cx="537350" cy="326602"/>
          </a:xfrm>
          <a:prstGeom prst="rect">
            <a:avLst/>
          </a:prstGeom>
        </p:spPr>
        <p:txBody>
          <a:bodyPr anchor="t" rtlCol="false" tIns="0" lIns="0" bIns="0" rIns="0">
            <a:spAutoFit/>
          </a:bodyPr>
          <a:lstStyle/>
          <a:p>
            <a:pPr algn="r">
              <a:lnSpc>
                <a:spcPts val="1791"/>
              </a:lnSpc>
            </a:pPr>
            <a:r>
              <a:rPr lang="en-US" sz="1493">
                <a:solidFill>
                  <a:srgbClr val="000000"/>
                </a:solidFill>
                <a:latin typeface="Times New Roman"/>
                <a:ea typeface="Times New Roman"/>
                <a:cs typeface="Times New Roman"/>
                <a:sym typeface="Times New Roman"/>
              </a:rPr>
              <a:t>7</a:t>
            </a:r>
          </a:p>
        </p:txBody>
      </p:sp>
      <p:sp>
        <p:nvSpPr>
          <p:cNvPr name="TextBox 5" id="5"/>
          <p:cNvSpPr txBox="true"/>
          <p:nvPr/>
        </p:nvSpPr>
        <p:spPr>
          <a:xfrm rot="0">
            <a:off x="5522857" y="1472727"/>
            <a:ext cx="3527970" cy="4273113"/>
          </a:xfrm>
          <a:prstGeom prst="rect">
            <a:avLst/>
          </a:prstGeom>
        </p:spPr>
        <p:txBody>
          <a:bodyPr anchor="t" rtlCol="false" tIns="0" lIns="0" bIns="0" rIns="0">
            <a:spAutoFit/>
          </a:bodyPr>
          <a:lstStyle/>
          <a:p>
            <a:pPr algn="l">
              <a:lnSpc>
                <a:spcPts val="2465"/>
              </a:lnSpc>
            </a:pPr>
            <a:r>
              <a:rPr lang="en-US" sz="1920" b="true">
                <a:solidFill>
                  <a:srgbClr val="000000"/>
                </a:solidFill>
                <a:latin typeface="Arimo Bold"/>
                <a:ea typeface="Arimo Bold"/>
                <a:cs typeface="Arimo Bold"/>
                <a:sym typeface="Arimo Bold"/>
              </a:rPr>
              <a:t>b. LSTM</a:t>
            </a:r>
          </a:p>
          <a:p>
            <a:pPr algn="l">
              <a:lnSpc>
                <a:spcPts val="2465"/>
              </a:lnSpc>
            </a:pPr>
          </a:p>
          <a:p>
            <a:pPr algn="l">
              <a:lnSpc>
                <a:spcPts val="2649"/>
              </a:lnSpc>
            </a:pPr>
            <a:r>
              <a:rPr lang="en-US" sz="1920">
                <a:solidFill>
                  <a:srgbClr val="000000"/>
                </a:solidFill>
                <a:latin typeface="Arimo"/>
                <a:ea typeface="Arimo"/>
                <a:cs typeface="Arimo"/>
                <a:sym typeface="Arimo"/>
              </a:rPr>
              <a:t>The Long short-term memory network are an extension of the RNN—it just refers to an an increase of memory. </a:t>
            </a:r>
          </a:p>
          <a:p>
            <a:pPr algn="l">
              <a:lnSpc>
                <a:spcPts val="2649"/>
              </a:lnSpc>
            </a:pPr>
            <a:r>
              <a:rPr lang="en-US" sz="1920">
                <a:solidFill>
                  <a:srgbClr val="000000"/>
                </a:solidFill>
                <a:latin typeface="Arimo"/>
                <a:ea typeface="Arimo"/>
                <a:cs typeface="Arimo"/>
                <a:sym typeface="Arimo"/>
              </a:rPr>
              <a:t>As mentioned before, for price prediction, we require analysing information over a longer period of time—therefore, using the LSTM allows us to maintain memory for a longer period of time.</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81379" y="473821"/>
            <a:ext cx="8824926" cy="1040206"/>
          </a:xfrm>
          <a:prstGeom prst="rect">
            <a:avLst/>
          </a:prstGeom>
        </p:spPr>
        <p:txBody>
          <a:bodyPr anchor="t" rtlCol="false" tIns="0" lIns="0" bIns="0" rIns="0">
            <a:spAutoFit/>
          </a:bodyPr>
          <a:lstStyle/>
          <a:p>
            <a:pPr algn="l">
              <a:lnSpc>
                <a:spcPts val="2837"/>
              </a:lnSpc>
            </a:pPr>
            <a:r>
              <a:rPr lang="en-US" sz="2986" b="true">
                <a:solidFill>
                  <a:srgbClr val="004C9B"/>
                </a:solidFill>
                <a:latin typeface="Arial Bold"/>
                <a:ea typeface="Arial Bold"/>
                <a:cs typeface="Arial Bold"/>
                <a:sym typeface="Arial Bold"/>
              </a:rPr>
              <a:t>Building The Model and plotting</a:t>
            </a:r>
          </a:p>
        </p:txBody>
      </p:sp>
      <p:sp>
        <p:nvSpPr>
          <p:cNvPr name="TextBox 3" id="3"/>
          <p:cNvSpPr txBox="true"/>
          <p:nvPr/>
        </p:nvSpPr>
        <p:spPr>
          <a:xfrm rot="0">
            <a:off x="481379" y="1597000"/>
            <a:ext cx="8824926" cy="4421092"/>
          </a:xfrm>
          <a:prstGeom prst="rect">
            <a:avLst/>
          </a:prstGeom>
        </p:spPr>
        <p:txBody>
          <a:bodyPr anchor="t" rtlCol="false" tIns="0" lIns="0" bIns="0" rIns="0">
            <a:spAutoFit/>
          </a:bodyPr>
          <a:lstStyle/>
          <a:p>
            <a:pPr algn="l">
              <a:lnSpc>
                <a:spcPts val="2304"/>
              </a:lnSpc>
            </a:pPr>
            <a:r>
              <a:rPr lang="en-US" sz="1920">
                <a:solidFill>
                  <a:srgbClr val="000000"/>
                </a:solidFill>
                <a:latin typeface="Arimo"/>
                <a:ea typeface="Arimo"/>
                <a:cs typeface="Arimo"/>
                <a:sym typeface="Arimo"/>
              </a:rPr>
              <a:t>To prepare the data, I first separated the cryptocurrency by type and created separate dataset  for each. For example;  bitcoin=data[data[</a:t>
            </a:r>
            <a:r>
              <a:rPr lang="en-US" sz="1920">
                <a:solidFill>
                  <a:srgbClr val="A31515"/>
                </a:solidFill>
                <a:latin typeface="Arimo"/>
                <a:ea typeface="Arimo"/>
                <a:cs typeface="Arimo"/>
                <a:sym typeface="Arimo"/>
              </a:rPr>
              <a:t>'Name'</a:t>
            </a:r>
            <a:r>
              <a:rPr lang="en-US" sz="1920">
                <a:solidFill>
                  <a:srgbClr val="000000"/>
                </a:solidFill>
                <a:latin typeface="Arimo"/>
                <a:ea typeface="Arimo"/>
                <a:cs typeface="Arimo"/>
                <a:sym typeface="Arimo"/>
              </a:rPr>
              <a:t>]==</a:t>
            </a:r>
            <a:r>
              <a:rPr lang="en-US" sz="1920">
                <a:solidFill>
                  <a:srgbClr val="A31515"/>
                </a:solidFill>
                <a:latin typeface="Arimo"/>
                <a:ea typeface="Arimo"/>
                <a:cs typeface="Arimo"/>
                <a:sym typeface="Arimo"/>
              </a:rPr>
              <a:t>'Bitcoin'</a:t>
            </a:r>
            <a:r>
              <a:rPr lang="en-US" sz="1920">
                <a:solidFill>
                  <a:srgbClr val="000000"/>
                </a:solidFill>
                <a:latin typeface="Arimo"/>
                <a:ea typeface="Arimo"/>
                <a:cs typeface="Arimo"/>
                <a:sym typeface="Arimo"/>
              </a:rPr>
              <a:t>].copy()</a:t>
            </a:r>
          </a:p>
          <a:p>
            <a:pPr algn="l">
              <a:lnSpc>
                <a:spcPts val="1407"/>
              </a:lnSpc>
            </a:pPr>
          </a:p>
          <a:p>
            <a:pPr algn="l">
              <a:lnSpc>
                <a:spcPts val="1535"/>
              </a:lnSpc>
            </a:pPr>
            <a:r>
              <a:rPr lang="en-US" sz="1279">
                <a:solidFill>
                  <a:srgbClr val="000000"/>
                </a:solidFill>
                <a:latin typeface="Arial"/>
                <a:ea typeface="Arial"/>
                <a:cs typeface="Arial"/>
                <a:sym typeface="Arial"/>
              </a:rPr>
              <a:t>Steps:</a:t>
            </a:r>
          </a:p>
          <a:p>
            <a:pPr algn="l" marL="219637" indent="-109818" lvl="1">
              <a:lnSpc>
                <a:spcPts val="2047"/>
              </a:lnSpc>
              <a:buAutoNum type="arabicPeriod" startAt="1"/>
            </a:pPr>
            <a:r>
              <a:rPr lang="en-US" sz="1706">
                <a:solidFill>
                  <a:srgbClr val="000000"/>
                </a:solidFill>
                <a:latin typeface="Arimo"/>
                <a:ea typeface="Arimo"/>
                <a:cs typeface="Arimo"/>
                <a:sym typeface="Arimo"/>
              </a:rPr>
              <a:t>Training and Test Split</a:t>
            </a:r>
          </a:p>
          <a:p>
            <a:pPr algn="l" marL="151000" indent="-75500" lvl="1">
              <a:lnSpc>
                <a:spcPts val="1407"/>
              </a:lnSpc>
            </a:pPr>
          </a:p>
          <a:p>
            <a:pPr algn="l" marL="219637" indent="-109818" lvl="1">
              <a:lnSpc>
                <a:spcPts val="2047"/>
              </a:lnSpc>
              <a:buAutoNum type="arabicPeriod" startAt="1"/>
            </a:pPr>
            <a:r>
              <a:rPr lang="en-US" sz="1706">
                <a:solidFill>
                  <a:srgbClr val="000000"/>
                </a:solidFill>
                <a:latin typeface="Arimo"/>
                <a:ea typeface="Arimo"/>
                <a:cs typeface="Arimo"/>
                <a:sym typeface="Arimo"/>
              </a:rPr>
              <a:t>Normalization</a:t>
            </a:r>
          </a:p>
          <a:p>
            <a:pPr algn="l" marL="151000" indent="-75500" lvl="1">
              <a:lnSpc>
                <a:spcPts val="1407"/>
              </a:lnSpc>
            </a:pPr>
          </a:p>
          <a:p>
            <a:pPr algn="l" marL="219637" indent="-109818" lvl="1">
              <a:lnSpc>
                <a:spcPts val="2047"/>
              </a:lnSpc>
              <a:buAutoNum type="arabicPeriod" startAt="1"/>
            </a:pPr>
            <a:r>
              <a:rPr lang="en-US" sz="1706">
                <a:solidFill>
                  <a:srgbClr val="000000"/>
                </a:solidFill>
                <a:latin typeface="Arimo"/>
                <a:ea typeface="Arimo"/>
                <a:cs typeface="Arimo"/>
                <a:sym typeface="Arimo"/>
              </a:rPr>
              <a:t>Loading packages</a:t>
            </a:r>
          </a:p>
          <a:p>
            <a:pPr algn="l" marL="392920" indent="-130973" lvl="2">
              <a:lnSpc>
                <a:spcPts val="1407"/>
              </a:lnSpc>
              <a:buFont typeface="Arial"/>
              <a:buChar char="⚬"/>
            </a:pPr>
            <a:r>
              <a:rPr lang="en-US" sz="1173">
                <a:solidFill>
                  <a:srgbClr val="AF00DB"/>
                </a:solidFill>
                <a:latin typeface="Arimo"/>
                <a:ea typeface="Arimo"/>
                <a:cs typeface="Arimo"/>
                <a:sym typeface="Arimo"/>
              </a:rPr>
              <a:t>from</a:t>
            </a:r>
            <a:r>
              <a:rPr lang="en-US" sz="1173">
                <a:solidFill>
                  <a:srgbClr val="000000"/>
                </a:solidFill>
                <a:latin typeface="Arimo"/>
                <a:ea typeface="Arimo"/>
                <a:cs typeface="Arimo"/>
                <a:sym typeface="Arimo"/>
              </a:rPr>
              <a:t> keras.models </a:t>
            </a:r>
            <a:r>
              <a:rPr lang="en-US" sz="1173">
                <a:solidFill>
                  <a:srgbClr val="AF00DB"/>
                </a:solidFill>
                <a:latin typeface="Arimo"/>
                <a:ea typeface="Arimo"/>
                <a:cs typeface="Arimo"/>
                <a:sym typeface="Arimo"/>
              </a:rPr>
              <a:t>import</a:t>
            </a:r>
            <a:r>
              <a:rPr lang="en-US" sz="1173">
                <a:solidFill>
                  <a:srgbClr val="000000"/>
                </a:solidFill>
                <a:latin typeface="Arimo"/>
                <a:ea typeface="Arimo"/>
                <a:cs typeface="Arimo"/>
                <a:sym typeface="Arimo"/>
              </a:rPr>
              <a:t> Sequential</a:t>
            </a:r>
          </a:p>
          <a:p>
            <a:pPr algn="l" marL="392920" indent="-130973" lvl="2">
              <a:lnSpc>
                <a:spcPts val="1407"/>
              </a:lnSpc>
              <a:buFont typeface="Arial"/>
              <a:buChar char="⚬"/>
            </a:pPr>
            <a:r>
              <a:rPr lang="en-US" sz="1173">
                <a:solidFill>
                  <a:srgbClr val="AF00DB"/>
                </a:solidFill>
                <a:latin typeface="Arimo"/>
                <a:ea typeface="Arimo"/>
                <a:cs typeface="Arimo"/>
                <a:sym typeface="Arimo"/>
              </a:rPr>
              <a:t>from</a:t>
            </a:r>
            <a:r>
              <a:rPr lang="en-US" sz="1173">
                <a:solidFill>
                  <a:srgbClr val="000000"/>
                </a:solidFill>
                <a:latin typeface="Arimo"/>
                <a:ea typeface="Arimo"/>
                <a:cs typeface="Arimo"/>
                <a:sym typeface="Arimo"/>
              </a:rPr>
              <a:t> keras.layers </a:t>
            </a:r>
            <a:r>
              <a:rPr lang="en-US" sz="1173">
                <a:solidFill>
                  <a:srgbClr val="AF00DB"/>
                </a:solidFill>
                <a:latin typeface="Arimo"/>
                <a:ea typeface="Arimo"/>
                <a:cs typeface="Arimo"/>
                <a:sym typeface="Arimo"/>
              </a:rPr>
              <a:t>import</a:t>
            </a:r>
            <a:r>
              <a:rPr lang="en-US" sz="1173">
                <a:solidFill>
                  <a:srgbClr val="000000"/>
                </a:solidFill>
                <a:latin typeface="Arimo"/>
                <a:ea typeface="Arimo"/>
                <a:cs typeface="Arimo"/>
                <a:sym typeface="Arimo"/>
              </a:rPr>
              <a:t> Dense</a:t>
            </a:r>
          </a:p>
          <a:p>
            <a:pPr algn="l" marL="392920" indent="-130973" lvl="2">
              <a:lnSpc>
                <a:spcPts val="1407"/>
              </a:lnSpc>
              <a:buFont typeface="Arial"/>
              <a:buChar char="⚬"/>
            </a:pPr>
            <a:r>
              <a:rPr lang="en-US" sz="1173">
                <a:solidFill>
                  <a:srgbClr val="AF00DB"/>
                </a:solidFill>
                <a:latin typeface="Arimo"/>
                <a:ea typeface="Arimo"/>
                <a:cs typeface="Arimo"/>
                <a:sym typeface="Arimo"/>
              </a:rPr>
              <a:t>from</a:t>
            </a:r>
            <a:r>
              <a:rPr lang="en-US" sz="1173">
                <a:solidFill>
                  <a:srgbClr val="000000"/>
                </a:solidFill>
                <a:latin typeface="Arimo"/>
                <a:ea typeface="Arimo"/>
                <a:cs typeface="Arimo"/>
                <a:sym typeface="Arimo"/>
              </a:rPr>
              <a:t> keras.layers </a:t>
            </a:r>
            <a:r>
              <a:rPr lang="en-US" sz="1173">
                <a:solidFill>
                  <a:srgbClr val="AF00DB"/>
                </a:solidFill>
                <a:latin typeface="Arimo"/>
                <a:ea typeface="Arimo"/>
                <a:cs typeface="Arimo"/>
                <a:sym typeface="Arimo"/>
              </a:rPr>
              <a:t>import</a:t>
            </a:r>
            <a:r>
              <a:rPr lang="en-US" sz="1173">
                <a:solidFill>
                  <a:srgbClr val="000000"/>
                </a:solidFill>
                <a:latin typeface="Arimo"/>
                <a:ea typeface="Arimo"/>
                <a:cs typeface="Arimo"/>
                <a:sym typeface="Arimo"/>
              </a:rPr>
              <a:t> LSTM</a:t>
            </a:r>
          </a:p>
          <a:p>
            <a:pPr algn="l" marL="392920" indent="-130973" lvl="2">
              <a:lnSpc>
                <a:spcPts val="1407"/>
              </a:lnSpc>
              <a:buFont typeface="Arial"/>
              <a:buChar char="⚬"/>
            </a:pPr>
            <a:r>
              <a:rPr lang="en-US" sz="1173">
                <a:solidFill>
                  <a:srgbClr val="AF00DB"/>
                </a:solidFill>
                <a:latin typeface="Arimo"/>
                <a:ea typeface="Arimo"/>
                <a:cs typeface="Arimo"/>
                <a:sym typeface="Arimo"/>
              </a:rPr>
              <a:t>from</a:t>
            </a:r>
            <a:r>
              <a:rPr lang="en-US" sz="1173">
                <a:solidFill>
                  <a:srgbClr val="000000"/>
                </a:solidFill>
                <a:latin typeface="Arimo"/>
                <a:ea typeface="Arimo"/>
                <a:cs typeface="Arimo"/>
                <a:sym typeface="Arimo"/>
              </a:rPr>
              <a:t> keras.layers </a:t>
            </a:r>
            <a:r>
              <a:rPr lang="en-US" sz="1173">
                <a:solidFill>
                  <a:srgbClr val="AF00DB"/>
                </a:solidFill>
                <a:latin typeface="Arimo"/>
                <a:ea typeface="Arimo"/>
                <a:cs typeface="Arimo"/>
                <a:sym typeface="Arimo"/>
              </a:rPr>
              <a:t>import</a:t>
            </a:r>
            <a:r>
              <a:rPr lang="en-US" sz="1173">
                <a:solidFill>
                  <a:srgbClr val="000000"/>
                </a:solidFill>
                <a:latin typeface="Arimo"/>
                <a:ea typeface="Arimo"/>
                <a:cs typeface="Arimo"/>
                <a:sym typeface="Arimo"/>
              </a:rPr>
              <a:t> Dropout</a:t>
            </a:r>
          </a:p>
          <a:p>
            <a:pPr algn="l" marL="392920" indent="-130973" lvl="2">
              <a:lnSpc>
                <a:spcPts val="1407"/>
              </a:lnSpc>
            </a:pPr>
          </a:p>
          <a:p>
            <a:pPr algn="l" marL="571520" indent="-190507" lvl="2">
              <a:lnSpc>
                <a:spcPts val="2047"/>
              </a:lnSpc>
            </a:pPr>
            <a:r>
              <a:rPr lang="en-US" sz="1706">
                <a:solidFill>
                  <a:srgbClr val="000000"/>
                </a:solidFill>
                <a:latin typeface="Arimo"/>
                <a:ea typeface="Arimo"/>
                <a:cs typeface="Arimo"/>
                <a:sym typeface="Arimo"/>
              </a:rPr>
              <a:t>4.</a:t>
            </a:r>
            <a:r>
              <a:rPr lang="en-US" sz="1706">
                <a:solidFill>
                  <a:srgbClr val="808080"/>
                </a:solidFill>
                <a:latin typeface="Arimo"/>
                <a:ea typeface="Arimo"/>
                <a:cs typeface="Arimo"/>
                <a:sym typeface="Arimo"/>
              </a:rPr>
              <a:t> </a:t>
            </a:r>
            <a:r>
              <a:rPr lang="en-US" sz="1706">
                <a:solidFill>
                  <a:srgbClr val="000000"/>
                </a:solidFill>
                <a:latin typeface="Arimo"/>
                <a:ea typeface="Arimo"/>
                <a:cs typeface="Arimo"/>
                <a:sym typeface="Arimo"/>
              </a:rPr>
              <a:t>Plotting the Predicted and Actual Value  </a:t>
            </a:r>
          </a:p>
          <a:p>
            <a:pPr algn="l" marL="392920" indent="-130973" lvl="2">
              <a:lnSpc>
                <a:spcPts val="1407"/>
              </a:lnSpc>
            </a:pPr>
          </a:p>
          <a:p>
            <a:pPr algn="l" marL="392920" indent="-130973" lvl="2">
              <a:lnSpc>
                <a:spcPts val="1407"/>
              </a:lnSpc>
            </a:pPr>
          </a:p>
          <a:p>
            <a:pPr algn="l" marL="392920" indent="-130973" lvl="2">
              <a:lnSpc>
                <a:spcPts val="1407"/>
              </a:lnSpc>
            </a:pPr>
          </a:p>
          <a:p>
            <a:pPr algn="l" marL="392920" indent="-130973" lvl="2">
              <a:lnSpc>
                <a:spcPts val="1407"/>
              </a:lnSpc>
            </a:pPr>
          </a:p>
          <a:p>
            <a:pPr algn="l" marL="392920" indent="-130973" lvl="2">
              <a:lnSpc>
                <a:spcPts val="1407"/>
              </a:lnSpc>
            </a:pPr>
          </a:p>
        </p:txBody>
      </p:sp>
      <p:sp>
        <p:nvSpPr>
          <p:cNvPr name="TextBox 4" id="4"/>
          <p:cNvSpPr txBox="true"/>
          <p:nvPr/>
        </p:nvSpPr>
        <p:spPr>
          <a:xfrm rot="0">
            <a:off x="8761307" y="6582763"/>
            <a:ext cx="537350" cy="326602"/>
          </a:xfrm>
          <a:prstGeom prst="rect">
            <a:avLst/>
          </a:prstGeom>
        </p:spPr>
        <p:txBody>
          <a:bodyPr anchor="t" rtlCol="false" tIns="0" lIns="0" bIns="0" rIns="0">
            <a:spAutoFit/>
          </a:bodyPr>
          <a:lstStyle/>
          <a:p>
            <a:pPr algn="r">
              <a:lnSpc>
                <a:spcPts val="1791"/>
              </a:lnSpc>
            </a:pPr>
            <a:r>
              <a:rPr lang="en-US" sz="1493">
                <a:solidFill>
                  <a:srgbClr val="000000"/>
                </a:solidFill>
                <a:latin typeface="Times New Roman"/>
                <a:ea typeface="Times New Roman"/>
                <a:cs typeface="Times New Roman"/>
                <a:sym typeface="Times New Roman"/>
              </a:rPr>
              <a:t>8</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Chart, line chart  Description automatically generated"/>
          <p:cNvSpPr/>
          <p:nvPr/>
        </p:nvSpPr>
        <p:spPr>
          <a:xfrm flipH="false" flipV="false" rot="0">
            <a:off x="3662540" y="239091"/>
            <a:ext cx="5913830" cy="2830426"/>
          </a:xfrm>
          <a:custGeom>
            <a:avLst/>
            <a:gdLst/>
            <a:ahLst/>
            <a:cxnLst/>
            <a:rect r="r" b="b" t="t" l="l"/>
            <a:pathLst>
              <a:path h="2830426" w="5913830">
                <a:moveTo>
                  <a:pt x="0" y="0"/>
                </a:moveTo>
                <a:lnTo>
                  <a:pt x="5913830" y="0"/>
                </a:lnTo>
                <a:lnTo>
                  <a:pt x="5913830" y="2830426"/>
                </a:lnTo>
                <a:lnTo>
                  <a:pt x="0" y="2830426"/>
                </a:lnTo>
                <a:lnTo>
                  <a:pt x="0" y="0"/>
                </a:lnTo>
                <a:close/>
              </a:path>
            </a:pathLst>
          </a:custGeom>
          <a:blipFill>
            <a:blip r:embed="rId2"/>
            <a:stretch>
              <a:fillRect l="0" t="-79" r="0" b="-79"/>
            </a:stretch>
          </a:blipFill>
        </p:spPr>
      </p:sp>
      <p:sp>
        <p:nvSpPr>
          <p:cNvPr name="Freeform 3" id="3" descr="Chart, line chart, histogram  Description automatically generated"/>
          <p:cNvSpPr/>
          <p:nvPr/>
        </p:nvSpPr>
        <p:spPr>
          <a:xfrm flipH="false" flipV="false" rot="0">
            <a:off x="349002" y="3191866"/>
            <a:ext cx="5493596" cy="3561762"/>
          </a:xfrm>
          <a:custGeom>
            <a:avLst/>
            <a:gdLst/>
            <a:ahLst/>
            <a:cxnLst/>
            <a:rect r="r" b="b" t="t" l="l"/>
            <a:pathLst>
              <a:path h="3561762" w="5493596">
                <a:moveTo>
                  <a:pt x="0" y="0"/>
                </a:moveTo>
                <a:lnTo>
                  <a:pt x="5493595" y="0"/>
                </a:lnTo>
                <a:lnTo>
                  <a:pt x="5493595" y="3561762"/>
                </a:lnTo>
                <a:lnTo>
                  <a:pt x="0" y="3561762"/>
                </a:lnTo>
                <a:lnTo>
                  <a:pt x="0" y="0"/>
                </a:lnTo>
                <a:close/>
              </a:path>
            </a:pathLst>
          </a:custGeom>
          <a:blipFill>
            <a:blip r:embed="rId3"/>
            <a:stretch>
              <a:fillRect l="-18" t="0" r="-18" b="0"/>
            </a:stretch>
          </a:blipFill>
        </p:spPr>
      </p:sp>
      <p:sp>
        <p:nvSpPr>
          <p:cNvPr name="TextBox 4" id="4"/>
          <p:cNvSpPr txBox="true"/>
          <p:nvPr/>
        </p:nvSpPr>
        <p:spPr>
          <a:xfrm rot="0">
            <a:off x="481379" y="473821"/>
            <a:ext cx="8824926" cy="1040206"/>
          </a:xfrm>
          <a:prstGeom prst="rect">
            <a:avLst/>
          </a:prstGeom>
        </p:spPr>
        <p:txBody>
          <a:bodyPr anchor="t" rtlCol="false" tIns="0" lIns="0" bIns="0" rIns="0">
            <a:spAutoFit/>
          </a:bodyPr>
          <a:lstStyle/>
          <a:p>
            <a:pPr algn="l">
              <a:lnSpc>
                <a:spcPts val="2837"/>
              </a:lnSpc>
            </a:pPr>
            <a:r>
              <a:rPr lang="en-US" sz="2986" b="true">
                <a:solidFill>
                  <a:srgbClr val="004C9B"/>
                </a:solidFill>
                <a:latin typeface="Arial Bold"/>
                <a:ea typeface="Arial Bold"/>
                <a:cs typeface="Arial Bold"/>
                <a:sym typeface="Arial Bold"/>
              </a:rPr>
              <a:t>Plots</a:t>
            </a:r>
          </a:p>
        </p:txBody>
      </p:sp>
      <p:sp>
        <p:nvSpPr>
          <p:cNvPr name="TextBox 5" id="5"/>
          <p:cNvSpPr txBox="true"/>
          <p:nvPr/>
        </p:nvSpPr>
        <p:spPr>
          <a:xfrm rot="0">
            <a:off x="8783885" y="6582762"/>
            <a:ext cx="514773" cy="326602"/>
          </a:xfrm>
          <a:prstGeom prst="rect">
            <a:avLst/>
          </a:prstGeom>
        </p:spPr>
        <p:txBody>
          <a:bodyPr anchor="t" rtlCol="false" tIns="0" lIns="0" bIns="0" rIns="0">
            <a:spAutoFit/>
          </a:bodyPr>
          <a:lstStyle/>
          <a:p>
            <a:pPr algn="r">
              <a:lnSpc>
                <a:spcPts val="1791"/>
              </a:lnSpc>
            </a:pPr>
            <a:r>
              <a:rPr lang="en-US" sz="1493">
                <a:solidFill>
                  <a:srgbClr val="000000"/>
                </a:solidFill>
                <a:latin typeface="Times New Roman"/>
                <a:ea typeface="Times New Roman"/>
                <a:cs typeface="Times New Roman"/>
                <a:sym typeface="Times New Roman"/>
              </a:rPr>
              <a:t>9</a:t>
            </a:r>
          </a:p>
        </p:txBody>
      </p:sp>
      <p:sp>
        <p:nvSpPr>
          <p:cNvPr name="TextBox 6" id="6"/>
          <p:cNvSpPr txBox="true"/>
          <p:nvPr/>
        </p:nvSpPr>
        <p:spPr>
          <a:xfrm rot="0">
            <a:off x="3109106" y="391265"/>
            <a:ext cx="763793" cy="321564"/>
          </a:xfrm>
          <a:prstGeom prst="rect">
            <a:avLst/>
          </a:prstGeom>
        </p:spPr>
        <p:txBody>
          <a:bodyPr anchor="t" rtlCol="false" tIns="0" lIns="0" bIns="0" rIns="0">
            <a:spAutoFit/>
          </a:bodyPr>
          <a:lstStyle/>
          <a:p>
            <a:pPr algn="l">
              <a:lnSpc>
                <a:spcPts val="2304"/>
              </a:lnSpc>
            </a:pPr>
            <a:r>
              <a:rPr lang="en-US" sz="1920">
                <a:solidFill>
                  <a:srgbClr val="000000"/>
                </a:solidFill>
                <a:latin typeface="Arimo"/>
                <a:ea typeface="Arimo"/>
                <a:cs typeface="Arimo"/>
                <a:sym typeface="Arimo"/>
              </a:rPr>
              <a:t>BTC</a:t>
            </a:r>
          </a:p>
        </p:txBody>
      </p:sp>
      <p:sp>
        <p:nvSpPr>
          <p:cNvPr name="TextBox 7" id="7"/>
          <p:cNvSpPr txBox="true"/>
          <p:nvPr/>
        </p:nvSpPr>
        <p:spPr>
          <a:xfrm rot="0">
            <a:off x="6044913" y="6198333"/>
            <a:ext cx="763793" cy="321564"/>
          </a:xfrm>
          <a:prstGeom prst="rect">
            <a:avLst/>
          </a:prstGeom>
        </p:spPr>
        <p:txBody>
          <a:bodyPr anchor="t" rtlCol="false" tIns="0" lIns="0" bIns="0" rIns="0">
            <a:spAutoFit/>
          </a:bodyPr>
          <a:lstStyle/>
          <a:p>
            <a:pPr algn="l">
              <a:lnSpc>
                <a:spcPts val="2304"/>
              </a:lnSpc>
            </a:pPr>
            <a:r>
              <a:rPr lang="en-US" sz="1920">
                <a:solidFill>
                  <a:srgbClr val="000000"/>
                </a:solidFill>
                <a:latin typeface="Arimo"/>
                <a:ea typeface="Arimo"/>
                <a:cs typeface="Arimo"/>
                <a:sym typeface="Arimo"/>
              </a:rPr>
              <a:t>ADA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DAGcqU77oAE</dc:identifier>
  <dcterms:modified xsi:type="dcterms:W3CDTF">2011-08-01T06:04:30Z</dcterms:modified>
  <cp:revision>1</cp:revision>
  <dc:title>PCPUML_FinalPPT.pptx</dc:title>
</cp:coreProperties>
</file>