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3" d="100"/>
          <a:sy n="93" d="100"/>
        </p:scale>
        <p:origin x="96"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p:cNvPicPr>
            <a:picLocks noChangeAspect="1"/>
          </p:cNvPicPr>
          <p:nvPr/>
        </p:nvPicPr>
        <p:blipFill rotWithShape="1">
          <a:blip r:embed="rId1"/>
          <a:srcRect t="9090" r="16234" b="5"/>
          <a:stretch>
            <a:fillRect/>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cs typeface="Calibri Light" panose="020F0302020204030204"/>
              </a:rPr>
              <a:t>NLP Project – Lecture Summarizer </a:t>
            </a:r>
            <a:endParaRPr lang="en-US" sz="4800"/>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cs typeface="Calibri" panose="020F0502020204030204"/>
              </a:rPr>
              <a:t>Shyam Nair – 19BCE1017</a:t>
            </a:r>
            <a:endParaRPr lang="en-US" sz="2000">
              <a:cs typeface="Calibri" panose="020F0502020204030204"/>
            </a:endParaRPr>
          </a:p>
          <a:p>
            <a:pPr algn="l"/>
            <a:r>
              <a:rPr lang="en-US" sz="2000">
                <a:cs typeface="Calibri" panose="020F0502020204030204"/>
              </a:rPr>
              <a:t>Akash A - 19BCE1536</a:t>
            </a:r>
            <a:endParaRPr lang="en-US" sz="2000">
              <a:cs typeface="Calibri" panose="020F0502020204030204"/>
            </a:endParaRP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a:grpSpLocks noGrp="1" noRot="1" noChangeAspect="1" noMove="1" noResize="1" noUngrp="1"/>
          </p:cNvGrpSpPr>
          <p:nvPr/>
        </p:nvGrpSpPr>
        <p:grpSpPr>
          <a:xfrm>
            <a:off x="767290" y="681628"/>
            <a:ext cx="1128382" cy="847206"/>
            <a:chOff x="668003" y="1684057"/>
            <a:chExt cx="1128382" cy="847206"/>
          </a:xfrm>
        </p:grpSpPr>
        <p:sp>
          <p:nvSpPr>
            <p:cNvPr id="17" name="Freeform 5"/>
            <p:cNvSpPr/>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lstStyle/>
            <a:p>
              <a:endParaRPr lang="en-US"/>
            </a:p>
          </p:txBody>
        </p:sp>
        <p:sp>
          <p:nvSpPr>
            <p:cNvPr id="18" name="Freeform 5"/>
            <p:cNvSpPr/>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767290" y="1166932"/>
            <a:ext cx="3582073" cy="4279709"/>
          </a:xfrm>
        </p:spPr>
        <p:txBody>
          <a:bodyPr anchor="ctr">
            <a:normAutofit/>
          </a:bodyPr>
          <a:lstStyle/>
          <a:p>
            <a:r>
              <a:rPr lang="en-US" sz="4800">
                <a:solidFill>
                  <a:schemeClr val="bg1"/>
                </a:solidFill>
                <a:cs typeface="Calibri Light" panose="020F0302020204030204"/>
              </a:rPr>
              <a:t>Problem Statement</a:t>
            </a:r>
            <a:endParaRPr lang="en-US" sz="4800">
              <a:solidFill>
                <a:schemeClr val="bg1"/>
              </a:solidFill>
            </a:endParaRPr>
          </a:p>
        </p:txBody>
      </p:sp>
      <p:sp>
        <p:nvSpPr>
          <p:cNvPr id="3" name="Content Placeholder 2"/>
          <p:cNvSpPr>
            <a:spLocks noGrp="1"/>
          </p:cNvSpPr>
          <p:nvPr>
            <p:ph idx="1"/>
          </p:nvPr>
        </p:nvSpPr>
        <p:spPr>
          <a:xfrm>
            <a:off x="4691059" y="377055"/>
            <a:ext cx="7203817" cy="5682904"/>
          </a:xfrm>
        </p:spPr>
        <p:txBody>
          <a:bodyPr vert="horz" lIns="91440" tIns="45720" rIns="91440" bIns="45720" rtlCol="0" anchor="ctr">
            <a:normAutofit/>
          </a:bodyPr>
          <a:lstStyle/>
          <a:p>
            <a:pPr>
              <a:buNone/>
            </a:pPr>
            <a:r>
              <a:rPr lang="en-US" sz="1700" dirty="0">
                <a:ea typeface="+mn-lt"/>
                <a:cs typeface="+mn-lt"/>
              </a:rPr>
              <a:t>    </a:t>
            </a:r>
            <a:r>
              <a:rPr lang="en-IN" altLang="en-US" sz="1700" dirty="0">
                <a:ea typeface="+mn-lt"/>
                <a:cs typeface="+mn-lt"/>
              </a:rPr>
              <a:t> </a:t>
            </a:r>
            <a:r>
              <a:rPr lang="en-US" sz="1700" dirty="0">
                <a:ea typeface="+mn-lt"/>
                <a:cs typeface="+mn-lt"/>
              </a:rPr>
              <a:t>Due to the ongoing pandemic, most of the Institutions are conducting their classes in online mode. Because of this students are having issues like power cuts, network issues, illness due to covid, etc. are unable to attend classes and thereby they are mostly dependent on the lecture recordings. Due to lack of time they are unable to go through the complete recordings and revise. </a:t>
            </a:r>
            <a:endParaRPr lang="en-US" sz="1700" dirty="0">
              <a:ea typeface="+mn-lt"/>
              <a:cs typeface="+mn-lt"/>
            </a:endParaRPr>
          </a:p>
          <a:p>
            <a:pPr>
              <a:buNone/>
            </a:pPr>
            <a:r>
              <a:rPr lang="en-US" sz="1700" dirty="0">
                <a:ea typeface="+mn-lt"/>
                <a:cs typeface="+mn-lt"/>
              </a:rPr>
              <a:t>     Our tool aims to solve this problem but summarizing the lectures into a text summary and compressed video format. This summarized format will help the students save time as the time required to go through them would be a lot shorter than before. This will especially help during the exams when the students are expected to go through a lot of content in a short span of time. We’ll also try to provide some analysis of the lecture along with the summary.</a:t>
            </a:r>
            <a:endParaRPr lang="en-US" sz="1700" dirty="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a:grpSpLocks noGrp="1" noRot="1" noChangeAspect="1" noMove="1" noResize="1" noUngrp="1"/>
          </p:cNvGrpSpPr>
          <p:nvPr/>
        </p:nvGrpSpPr>
        <p:grpSpPr>
          <a:xfrm>
            <a:off x="767290" y="681628"/>
            <a:ext cx="1128382" cy="847206"/>
            <a:chOff x="668003" y="1684057"/>
            <a:chExt cx="1128382" cy="847206"/>
          </a:xfrm>
        </p:grpSpPr>
        <p:sp>
          <p:nvSpPr>
            <p:cNvPr id="17" name="Freeform 5"/>
            <p:cNvSpPr/>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lstStyle/>
            <a:p>
              <a:endParaRPr lang="en-US"/>
            </a:p>
          </p:txBody>
        </p:sp>
        <p:sp>
          <p:nvSpPr>
            <p:cNvPr id="18" name="Freeform 5"/>
            <p:cNvSpPr/>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767290" y="1166932"/>
            <a:ext cx="3582073" cy="4279709"/>
          </a:xfrm>
        </p:spPr>
        <p:txBody>
          <a:bodyPr anchor="ctr">
            <a:normAutofit/>
          </a:bodyPr>
          <a:lstStyle/>
          <a:p>
            <a:r>
              <a:rPr lang="en-US" sz="4800" dirty="0">
                <a:solidFill>
                  <a:schemeClr val="bg1"/>
                </a:solidFill>
                <a:ea typeface="+mj-lt"/>
                <a:cs typeface="+mj-lt"/>
              </a:rPr>
              <a:t>Modules</a:t>
            </a:r>
            <a:endParaRPr lang="en-US" sz="4800" dirty="0">
              <a:solidFill>
                <a:schemeClr val="bg1"/>
              </a:solidFill>
              <a:ea typeface="+mj-lt"/>
              <a:cs typeface="+mj-lt"/>
            </a:endParaRPr>
          </a:p>
          <a:p>
            <a:endParaRPr lang="en-US" sz="4800" dirty="0">
              <a:solidFill>
                <a:schemeClr val="bg1"/>
              </a:solidFill>
              <a:cs typeface="Calibri Light" panose="020F0302020204030204"/>
            </a:endParaRPr>
          </a:p>
        </p:txBody>
      </p:sp>
      <p:sp>
        <p:nvSpPr>
          <p:cNvPr id="3" name="Content Placeholder 2"/>
          <p:cNvSpPr>
            <a:spLocks noGrp="1"/>
          </p:cNvSpPr>
          <p:nvPr>
            <p:ph idx="1"/>
          </p:nvPr>
        </p:nvSpPr>
        <p:spPr>
          <a:xfrm>
            <a:off x="5262559" y="1641282"/>
            <a:ext cx="5307474" cy="3933768"/>
          </a:xfrm>
        </p:spPr>
        <p:txBody>
          <a:bodyPr vert="horz" lIns="91440" tIns="45720" rIns="91440" bIns="45720" rtlCol="0" anchor="ctr">
            <a:noAutofit/>
          </a:bodyPr>
          <a:lstStyle/>
          <a:p>
            <a:pPr>
              <a:buNone/>
            </a:pPr>
            <a:endParaRPr lang="en-US" sz="2400" dirty="0">
              <a:ea typeface="+mn-lt"/>
              <a:cs typeface="+mn-lt"/>
            </a:endParaRPr>
          </a:p>
          <a:p>
            <a:pPr marL="457200" indent="-457200">
              <a:buAutoNum type="arabicPeriod"/>
            </a:pPr>
            <a:r>
              <a:rPr lang="en-US" sz="2400" dirty="0">
                <a:ea typeface="+mn-lt"/>
                <a:cs typeface="+mn-lt"/>
              </a:rPr>
              <a:t>Audio Extraction.</a:t>
            </a:r>
            <a:endParaRPr lang="en-US" sz="2400" dirty="0">
              <a:ea typeface="+mn-lt"/>
              <a:cs typeface="+mn-lt"/>
            </a:endParaRPr>
          </a:p>
          <a:p>
            <a:pPr marL="457200" indent="-457200">
              <a:buAutoNum type="arabicPeriod"/>
            </a:pPr>
            <a:r>
              <a:rPr lang="en-US" sz="2400" dirty="0">
                <a:ea typeface="+mn-lt"/>
                <a:cs typeface="+mn-lt"/>
              </a:rPr>
              <a:t>Transcription of audio.</a:t>
            </a:r>
            <a:endParaRPr lang="en-US" sz="2400" dirty="0">
              <a:ea typeface="+mn-lt"/>
              <a:cs typeface="+mn-lt"/>
            </a:endParaRPr>
          </a:p>
          <a:p>
            <a:pPr marL="457200" indent="-457200">
              <a:buAutoNum type="arabicPeriod"/>
            </a:pPr>
            <a:r>
              <a:rPr lang="en-US" sz="2400" dirty="0">
                <a:ea typeface="+mn-lt"/>
                <a:cs typeface="+mn-lt"/>
              </a:rPr>
              <a:t>Text Summarization.</a:t>
            </a:r>
            <a:endParaRPr lang="en-US" sz="2400" dirty="0">
              <a:ea typeface="+mn-lt"/>
              <a:cs typeface="+mn-lt"/>
            </a:endParaRPr>
          </a:p>
          <a:p>
            <a:pPr marL="457200" indent="-457200">
              <a:buAutoNum type="arabicPeriod"/>
            </a:pPr>
            <a:r>
              <a:rPr lang="en-US" sz="2400" dirty="0">
                <a:ea typeface="+mn-lt"/>
                <a:cs typeface="+mn-lt"/>
              </a:rPr>
              <a:t>Mapping Summarized text to timestamps.</a:t>
            </a:r>
            <a:endParaRPr lang="en-US" sz="2400" dirty="0">
              <a:ea typeface="+mn-lt"/>
              <a:cs typeface="+mn-lt"/>
            </a:endParaRPr>
          </a:p>
          <a:p>
            <a:pPr marL="457200" indent="-457200">
              <a:buAutoNum type="arabicPeriod"/>
            </a:pPr>
            <a:r>
              <a:rPr lang="en-US" sz="2400" dirty="0">
                <a:ea typeface="+mn-lt"/>
                <a:cs typeface="+mn-lt"/>
              </a:rPr>
              <a:t>Video Compression</a:t>
            </a:r>
            <a:endParaRPr lang="en-US" sz="2400" dirty="0">
              <a:ea typeface="+mn-lt"/>
              <a:cs typeface="+mn-lt"/>
            </a:endParaRPr>
          </a:p>
          <a:p>
            <a:pPr marL="457200" indent="-457200">
              <a:buAutoNum type="arabicPeriod"/>
            </a:pPr>
            <a:r>
              <a:rPr lang="en-US" sz="2400" dirty="0">
                <a:ea typeface="+mn-lt"/>
                <a:cs typeface="+mn-lt"/>
              </a:rPr>
              <a:t>Cloud</a:t>
            </a:r>
            <a:r>
              <a:rPr lang="en-IN" altLang="en-US" sz="2400" dirty="0">
                <a:ea typeface="+mn-lt"/>
                <a:cs typeface="+mn-lt"/>
              </a:rPr>
              <a:t> - Anvil</a:t>
            </a:r>
            <a:endParaRPr lang="en-US" sz="2400" dirty="0">
              <a:ea typeface="+mn-lt"/>
              <a:cs typeface="+mn-lt"/>
            </a:endParaRPr>
          </a:p>
          <a:p>
            <a:pPr marL="457200" indent="-457200">
              <a:buAutoNum type="arabicPeriod"/>
            </a:pPr>
            <a:r>
              <a:rPr lang="en-US" sz="2400" dirty="0">
                <a:ea typeface="+mn-lt"/>
                <a:cs typeface="+mn-lt"/>
              </a:rPr>
              <a:t>UI for the tool</a:t>
            </a:r>
            <a:endParaRPr lang="en-US" sz="2400" dirty="0">
              <a:ea typeface="+mn-lt"/>
              <a:cs typeface="+mn-lt"/>
            </a:endParaRPr>
          </a:p>
          <a:p>
            <a:pPr>
              <a:buNone/>
            </a:pPr>
            <a:endParaRPr lang="en-US" sz="2400" dirty="0">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a:grpSpLocks noGrp="1" noRot="1" noChangeAspect="1" noMove="1" noResize="1" noUngrp="1"/>
          </p:cNvGrpSpPr>
          <p:nvPr/>
        </p:nvGrpSpPr>
        <p:grpSpPr>
          <a:xfrm>
            <a:off x="767290" y="681628"/>
            <a:ext cx="1128382" cy="847206"/>
            <a:chOff x="668003" y="1684057"/>
            <a:chExt cx="1128382" cy="847206"/>
          </a:xfrm>
        </p:grpSpPr>
        <p:sp>
          <p:nvSpPr>
            <p:cNvPr id="17" name="Freeform 5"/>
            <p:cNvSpPr/>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lstStyle/>
            <a:p>
              <a:endParaRPr lang="en-US"/>
            </a:p>
          </p:txBody>
        </p:sp>
        <p:sp>
          <p:nvSpPr>
            <p:cNvPr id="18" name="Freeform 5"/>
            <p:cNvSpPr/>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767290" y="1166932"/>
            <a:ext cx="3582073" cy="4279709"/>
          </a:xfrm>
        </p:spPr>
        <p:txBody>
          <a:bodyPr anchor="ctr">
            <a:normAutofit/>
          </a:bodyPr>
          <a:lstStyle/>
          <a:p>
            <a:r>
              <a:rPr lang="en-US" sz="4800" dirty="0">
                <a:solidFill>
                  <a:schemeClr val="bg1"/>
                </a:solidFill>
                <a:ea typeface="+mj-lt"/>
                <a:cs typeface="+mj-lt"/>
              </a:rPr>
              <a:t>Methodology</a:t>
            </a:r>
            <a:endParaRPr lang="en-US" sz="4800" dirty="0">
              <a:ea typeface="+mj-lt"/>
              <a:cs typeface="+mj-lt"/>
            </a:endParaRPr>
          </a:p>
          <a:p>
            <a:endParaRPr lang="en-US" sz="4800" dirty="0">
              <a:solidFill>
                <a:schemeClr val="bg1"/>
              </a:solidFill>
              <a:cs typeface="Calibri Light" panose="020F0302020204030204"/>
            </a:endParaRPr>
          </a:p>
        </p:txBody>
      </p:sp>
      <p:sp>
        <p:nvSpPr>
          <p:cNvPr id="3" name="Content Placeholder 2"/>
          <p:cNvSpPr>
            <a:spLocks noGrp="1"/>
          </p:cNvSpPr>
          <p:nvPr>
            <p:ph idx="1"/>
          </p:nvPr>
        </p:nvSpPr>
        <p:spPr>
          <a:xfrm>
            <a:off x="4909438" y="535454"/>
            <a:ext cx="6980156" cy="5959572"/>
          </a:xfrm>
        </p:spPr>
        <p:txBody>
          <a:bodyPr vert="horz" lIns="91440" tIns="45720" rIns="91440" bIns="45720" rtlCol="0" anchor="ctr">
            <a:noAutofit/>
          </a:bodyPr>
          <a:lstStyle/>
          <a:p>
            <a:r>
              <a:rPr lang="en-US" sz="1800" dirty="0"/>
              <a:t>The user will be required to upload a video/Lecture of whose the summary is required using our interactive UI.</a:t>
            </a:r>
            <a:endParaRPr lang="en-US" sz="1800" dirty="0"/>
          </a:p>
          <a:p>
            <a:r>
              <a:rPr lang="en-US" sz="1800" dirty="0"/>
              <a:t>In order to transcribe the video, we will first extract the audio file from the uploaded video file.</a:t>
            </a:r>
            <a:endParaRPr lang="en-US" sz="1800" dirty="0"/>
          </a:p>
          <a:p>
            <a:r>
              <a:rPr lang="en-US" sz="1800" dirty="0"/>
              <a:t>Using Google speech-to-text API we would be transcribing the audio file.</a:t>
            </a:r>
            <a:endParaRPr lang="en-US" sz="1800" dirty="0"/>
          </a:p>
          <a:p>
            <a:r>
              <a:rPr lang="en-US" sz="1800" dirty="0"/>
              <a:t>Then we would be mapping each word to the corresponding timestamp it was spoken in the video.</a:t>
            </a:r>
            <a:endParaRPr lang="en-US" sz="1800" dirty="0"/>
          </a:p>
          <a:p>
            <a:r>
              <a:rPr lang="en-US" sz="1800" dirty="0"/>
              <a:t>Text summarization – We will first perform the required pre-processing – Generation of cosine-similarity matrix across sentences. – We would be ranking the sentences in the matrix, then sort and pick the top sentences.</a:t>
            </a:r>
            <a:endParaRPr lang="en-US" sz="1800" dirty="0"/>
          </a:p>
          <a:p>
            <a:r>
              <a:rPr lang="en-US" sz="1800" dirty="0"/>
              <a:t>Video Compression – Based on the timestamps of the summarized sentences we would be trimming the original video using moviepy library in python.</a:t>
            </a:r>
            <a:endParaRPr lang="en-US" sz="1800" dirty="0"/>
          </a:p>
          <a:p>
            <a:r>
              <a:rPr lang="en-US" sz="1800" dirty="0"/>
              <a:t>Then we would be connecting our colab notebook to the front-end using </a:t>
            </a:r>
            <a:r>
              <a:rPr lang="en-IN" altLang="en-US" sz="1800" dirty="0">
                <a:ea typeface="+mn-lt"/>
                <a:cs typeface="+mn-lt"/>
                <a:sym typeface="+mn-ea"/>
              </a:rPr>
              <a:t>Anvil </a:t>
            </a:r>
            <a:r>
              <a:rPr lang="en-US" sz="1800" dirty="0"/>
              <a:t>cloud. The front-end will help the user to upload the video and access the text and video summary along with the analysis. </a:t>
            </a:r>
            <a:endParaRPr lang="en-US" sz="1800" dirty="0">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a:grpSpLocks noGrp="1" noRot="1" noChangeAspect="1" noMove="1" noResize="1" noUngrp="1"/>
          </p:cNvGrpSpPr>
          <p:nvPr/>
        </p:nvGrpSpPr>
        <p:grpSpPr>
          <a:xfrm>
            <a:off x="767290" y="681628"/>
            <a:ext cx="1128382" cy="847206"/>
            <a:chOff x="668003" y="1684057"/>
            <a:chExt cx="1128382" cy="847206"/>
          </a:xfrm>
        </p:grpSpPr>
        <p:sp>
          <p:nvSpPr>
            <p:cNvPr id="17" name="Freeform 5"/>
            <p:cNvSpPr/>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lstStyle/>
            <a:p>
              <a:endParaRPr lang="en-US"/>
            </a:p>
          </p:txBody>
        </p:sp>
        <p:sp>
          <p:nvSpPr>
            <p:cNvPr id="18" name="Freeform 5"/>
            <p:cNvSpPr/>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72559" y="1166932"/>
            <a:ext cx="4464877" cy="4279709"/>
          </a:xfrm>
        </p:spPr>
        <p:txBody>
          <a:bodyPr anchor="ctr">
            <a:normAutofit/>
          </a:bodyPr>
          <a:lstStyle/>
          <a:p>
            <a:r>
              <a:rPr lang="en-US" sz="4800" dirty="0">
                <a:solidFill>
                  <a:schemeClr val="bg1"/>
                </a:solidFill>
                <a:ea typeface="+mj-lt"/>
                <a:cs typeface="+mj-lt"/>
              </a:rPr>
              <a:t>Literature Survey</a:t>
            </a:r>
            <a:endParaRPr lang="en-US" sz="4800" dirty="0">
              <a:solidFill>
                <a:schemeClr val="bg1"/>
              </a:solidFill>
              <a:ea typeface="+mj-lt"/>
              <a:cs typeface="+mj-lt"/>
            </a:endParaRPr>
          </a:p>
          <a:p>
            <a:endParaRPr lang="en-US" sz="4800" dirty="0">
              <a:solidFill>
                <a:schemeClr val="bg1"/>
              </a:solidFill>
              <a:cs typeface="Calibri Light" panose="020F0302020204030204"/>
            </a:endParaRPr>
          </a:p>
        </p:txBody>
      </p:sp>
      <p:sp>
        <p:nvSpPr>
          <p:cNvPr id="3" name="Content Placeholder 2"/>
          <p:cNvSpPr>
            <a:spLocks noGrp="1"/>
          </p:cNvSpPr>
          <p:nvPr>
            <p:ph idx="1"/>
          </p:nvPr>
        </p:nvSpPr>
        <p:spPr>
          <a:xfrm>
            <a:off x="4867107" y="2100649"/>
            <a:ext cx="7217633" cy="4691742"/>
          </a:xfrm>
        </p:spPr>
        <p:txBody>
          <a:bodyPr vert="horz" lIns="91440" tIns="45720" rIns="91440" bIns="45720" rtlCol="0" anchor="ctr">
            <a:noAutofit/>
          </a:bodyPr>
          <a:lstStyle/>
          <a:p>
            <a:pPr>
              <a:buNone/>
            </a:pPr>
            <a:r>
              <a:rPr lang="en-US" sz="1800" dirty="0">
                <a:ea typeface="+mn-lt"/>
                <a:cs typeface="+mn-lt"/>
              </a:rPr>
              <a:t>•  </a:t>
            </a:r>
            <a:r>
              <a:rPr lang="en-US" sz="1800">
                <a:ea typeface="+mn-lt"/>
                <a:cs typeface="+mn-lt"/>
              </a:rPr>
              <a:t>Mrigank Rochan, Linwei Ye and Yang Wang have proposed </a:t>
            </a:r>
            <a:r>
              <a:rPr lang="en-US" sz="1800" b="1">
                <a:ea typeface="+mn-lt"/>
                <a:cs typeface="+mn-lt"/>
              </a:rPr>
              <a:t>video summarization</a:t>
            </a:r>
            <a:r>
              <a:rPr lang="en-US" sz="1800">
                <a:ea typeface="+mn-lt"/>
                <a:cs typeface="+mn-lt"/>
              </a:rPr>
              <a:t> using fully convolutional sequence networks. Unlike existing approaches that use recurrent models, they have proposed fully convolutional sequence models to solve video summarization. They firstly establish a novel connection between semantic segmentation and video summarization, and then adapt popular semantic segmentation networks for video summarization.</a:t>
            </a:r>
            <a:endParaRPr lang="en-US" sz="1800">
              <a:ea typeface="+mn-lt"/>
              <a:cs typeface="+mn-lt"/>
            </a:endParaRPr>
          </a:p>
          <a:p>
            <a:pPr>
              <a:buNone/>
            </a:pPr>
            <a:r>
              <a:rPr lang="en-US" sz="1800" dirty="0">
                <a:ea typeface="+mn-lt"/>
                <a:cs typeface="+mn-lt"/>
              </a:rPr>
              <a:t>•  </a:t>
            </a:r>
            <a:r>
              <a:rPr sz="1800">
                <a:ea typeface="+mn-lt"/>
                <a:cs typeface="+mn-lt"/>
              </a:rPr>
              <a:t>Surabhi Adhikari, Rahul and Monika presented a NLP based approach for </a:t>
            </a:r>
            <a:r>
              <a:rPr sz="1800" b="1">
                <a:ea typeface="+mn-lt"/>
                <a:cs typeface="+mn-lt"/>
              </a:rPr>
              <a:t>text summarization</a:t>
            </a:r>
            <a:r>
              <a:rPr sz="1800">
                <a:ea typeface="+mn-lt"/>
                <a:cs typeface="+mn-lt"/>
              </a:rPr>
              <a:t> using ML algorithms. The paper mostly discusses about the structured based and semantic based approaches for summarization of the text documents.</a:t>
            </a:r>
            <a:endParaRPr sz="1800">
              <a:ea typeface="+mn-lt"/>
              <a:cs typeface="+mn-lt"/>
            </a:endParaRPr>
          </a:p>
          <a:p>
            <a:pPr>
              <a:buNone/>
            </a:pPr>
            <a:r>
              <a:rPr lang="en-US" sz="1800" dirty="0">
                <a:ea typeface="+mn-lt"/>
                <a:cs typeface="+mn-lt"/>
              </a:rPr>
              <a:t>•  Veronica </a:t>
            </a:r>
            <a:r>
              <a:rPr lang="en-US" sz="1800" dirty="0" err="1">
                <a:ea typeface="+mn-lt"/>
                <a:cs typeface="+mn-lt"/>
              </a:rPr>
              <a:t>Morfi</a:t>
            </a:r>
            <a:r>
              <a:rPr lang="en-US" sz="1800" dirty="0">
                <a:ea typeface="+mn-lt"/>
                <a:cs typeface="+mn-lt"/>
              </a:rPr>
              <a:t>, Dan Stowell a system for </a:t>
            </a:r>
            <a:r>
              <a:rPr lang="en-US" sz="1800" b="1" dirty="0">
                <a:ea typeface="+mn-lt"/>
                <a:cs typeface="+mn-lt"/>
              </a:rPr>
              <a:t>audio transcription</a:t>
            </a:r>
            <a:r>
              <a:rPr lang="en-US" sz="1800" dirty="0">
                <a:ea typeface="+mn-lt"/>
                <a:cs typeface="+mn-lt"/>
              </a:rPr>
              <a:t> on low-resource datasets using deep learning. In this paper, they propose factorizing the final task of audio transcription into multiple intermediate tasks in order to improve the training performance when dealing with this kind of low-resource datasets. The authors have evaluated three data-efficient approaches of training a stacked convolutional and recurrent neural network for the intermediate tasks.</a:t>
            </a:r>
            <a:endParaRPr lang="en-US" sz="1800" dirty="0">
              <a:ea typeface="+mn-lt"/>
              <a:cs typeface="+mn-lt"/>
            </a:endParaRPr>
          </a:p>
          <a:p>
            <a:pPr>
              <a:buNone/>
            </a:pPr>
            <a:endParaRPr lang="en-US" sz="1800" dirty="0">
              <a:ea typeface="+mn-lt"/>
              <a:cs typeface="+mn-lt"/>
            </a:endParaRPr>
          </a:p>
          <a:p>
            <a:pPr>
              <a:buNone/>
            </a:pPr>
            <a:r>
              <a:rPr lang="en-US" sz="1800" dirty="0">
                <a:ea typeface="+mn-lt"/>
                <a:cs typeface="+mn-lt"/>
              </a:rPr>
              <a:t>	</a:t>
            </a:r>
            <a:endParaRPr lang="en-US" sz="1800" dirty="0">
              <a:ea typeface="+mn-lt"/>
              <a:cs typeface="+mn-lt"/>
            </a:endParaRPr>
          </a:p>
          <a:p>
            <a:pPr marL="0" indent="0">
              <a:buNone/>
            </a:pPr>
            <a:endParaRPr lang="en-US" sz="1800" dirty="0">
              <a:ea typeface="+mn-lt"/>
              <a:cs typeface="+mn-lt"/>
            </a:endParaRPr>
          </a:p>
          <a:p>
            <a:pPr marL="0" indent="0">
              <a:buNone/>
            </a:pPr>
            <a:endParaRPr lang="en-US" sz="1800" dirty="0">
              <a:ea typeface="+mn-lt"/>
              <a:cs typeface="+mn-lt"/>
            </a:endParaRPr>
          </a:p>
          <a:p>
            <a:pPr>
              <a:buNone/>
            </a:pPr>
            <a:endParaRPr lang="en-US" sz="1800" dirty="0">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3196</Words>
  <Application>WPS Presentation</Application>
  <PresentationFormat>Widescreen</PresentationFormat>
  <Paragraphs>45</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SimSun</vt:lpstr>
      <vt:lpstr>Wingdings</vt:lpstr>
      <vt:lpstr>Calibri Light</vt:lpstr>
      <vt:lpstr>Calibri</vt:lpstr>
      <vt:lpstr>Microsoft YaHei</vt:lpstr>
      <vt:lpstr>Arial Unicode MS</vt:lpstr>
      <vt:lpstr>Calibri</vt:lpstr>
      <vt:lpstr>Calibri Light</vt:lpstr>
      <vt:lpstr>office theme</vt:lpstr>
      <vt:lpstr>NLP Project – Lecture Summarizer </vt:lpstr>
      <vt:lpstr>Problem Statement</vt:lpstr>
      <vt:lpstr>Modules</vt:lpstr>
      <vt:lpstr>Methodology</vt:lpstr>
      <vt:lpstr>Literature Survey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Akash</cp:lastModifiedBy>
  <cp:revision>121</cp:revision>
  <dcterms:created xsi:type="dcterms:W3CDTF">2022-02-06T16:29:00Z</dcterms:created>
  <dcterms:modified xsi:type="dcterms:W3CDTF">2022-02-08T06:25:12Z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3C9B4C39FE1748F18C86DD3EB8F262F0</vt:lpwstr>
  </property>
  <property fmtid="{D5CDD505-2E9C-101B-9397-08002B2CF9AE}" pid="3" name="KSOProductBuildVer">
    <vt:lpwstr>1033-11.2.0.10463</vt:lpwstr>
  </property>
</Properties>
</file>