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7" r:id="rId2"/>
    <p:sldId id="259" r:id="rId3"/>
    <p:sldId id="276" r:id="rId4"/>
    <p:sldId id="277" r:id="rId5"/>
    <p:sldId id="278" r:id="rId6"/>
    <p:sldId id="273" r:id="rId7"/>
    <p:sldId id="274" r:id="rId8"/>
    <p:sldId id="275" r:id="rId9"/>
    <p:sldId id="272" r:id="rId10"/>
    <p:sldId id="269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5050"/>
    <a:srgbClr val="00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48746" autoAdjust="0"/>
  </p:normalViewPr>
  <p:slideViewPr>
    <p:cSldViewPr>
      <p:cViewPr varScale="1">
        <p:scale>
          <a:sx n="88" d="100"/>
          <a:sy n="88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image" Target="../media/image5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5.9347494353903622E-2"/>
          <c:y val="0.12727272727272718"/>
          <c:w val="0.68336568394067065"/>
          <c:h val="0.7835557146265818"/>
        </c:manualLayout>
      </c:layout>
      <c:lineChart>
        <c:grouping val="standard"/>
        <c:ser>
          <c:idx val="1"/>
          <c:order val="0"/>
          <c:spPr>
            <a:ln>
              <a:prstDash val="sysDot"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lang="en-IN" sz="1000"/>
                </a:pPr>
                <a:endParaRPr lang="en-US"/>
              </a:p>
            </c:txPr>
            <c:showVal val="1"/>
          </c:dLbls>
          <c:trendline>
            <c:spPr>
              <a:ln w="0">
                <a:prstDash val="solid"/>
              </a:ln>
            </c:spPr>
            <c:trendlineType val="linear"/>
            <c:dispRSqr val="1"/>
            <c:dispEq val="1"/>
            <c:trendlineLbl>
              <c:layout>
                <c:manualLayout>
                  <c:x val="0.33711657917760435"/>
                  <c:y val="-0.65989975211432172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 lang="en-IN" sz="1600"/>
                  </a:pPr>
                  <a:endParaRPr lang="en-US"/>
                </a:p>
              </c:txPr>
            </c:trendlineLbl>
          </c:trendline>
          <c:val>
            <c:numRef>
              <c:f>Sheet1!$D$4:$D$9</c:f>
              <c:numCache>
                <c:formatCode>General</c:formatCode>
                <c:ptCount val="6"/>
                <c:pt idx="0">
                  <c:v>0.19800000000000023</c:v>
                </c:pt>
                <c:pt idx="1">
                  <c:v>0.23500000000000001</c:v>
                </c:pt>
                <c:pt idx="2">
                  <c:v>0.28400000000000031</c:v>
                </c:pt>
                <c:pt idx="3">
                  <c:v>0.32800000000000046</c:v>
                </c:pt>
                <c:pt idx="4">
                  <c:v>0.38200000000000045</c:v>
                </c:pt>
                <c:pt idx="5">
                  <c:v>0.42800000000000032</c:v>
                </c:pt>
              </c:numCache>
            </c:numRef>
          </c:val>
        </c:ser>
        <c:marker val="1"/>
        <c:axId val="107325696"/>
        <c:axId val="107327488"/>
      </c:lineChart>
      <c:catAx>
        <c:axId val="10732569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107327488"/>
        <c:crosses val="autoZero"/>
        <c:auto val="1"/>
        <c:lblAlgn val="ctr"/>
        <c:lblOffset val="100"/>
      </c:catAx>
      <c:valAx>
        <c:axId val="107327488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10732569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spPr>
    <a:blipFill>
      <a:blip xmlns:r="http://schemas.openxmlformats.org/officeDocument/2006/relationships" r:embed="rId1"/>
      <a:tile tx="0" ty="0" sx="100000" sy="100000" flip="none" algn="tl"/>
    </a:blipFill>
  </c:sp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D54C3-4BB4-4E2A-AE96-900DBBE9F68C}" type="datetimeFigureOut">
              <a:rPr lang="en-US" smtClean="0"/>
              <a:pPr/>
              <a:t>01-Feb-19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E1386-2493-4E1E-92A5-DF03258CF3E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4E56DB-7859-4490-AF13-342D4EB9EC41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E1386-2493-4E1E-92A5-DF03258CF3E9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752600"/>
            <a:ext cx="7162800" cy="4419600"/>
          </a:xfrm>
        </p:spPr>
        <p:txBody>
          <a:bodyPr rtlCol="0">
            <a:normAutofit lnSpcReduction="10000"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Extractive spectrophotometric method for the determination of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Oseltamivir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phosphate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 pure and pharmaceutical formulations</a:t>
            </a:r>
            <a:endParaRPr lang="en-US" sz="24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IN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NANDEESHA I M</a:t>
            </a:r>
            <a:endParaRPr lang="en-IN" sz="1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Ph.D. Scholar </a:t>
            </a:r>
            <a:endParaRPr lang="en-IN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Dr. MANJUNATHA D H</a:t>
            </a:r>
            <a:endParaRPr lang="en-IN" sz="1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Dept. of Chemistry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Ramaiah institute of technology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Bangalore - 560054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01-02-2019  to 02-02-2019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7200"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Karnataka Science and Technology Academy ( KSTA)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hangingPunct="0"/>
            <a:endParaRPr lang="en-US" dirty="0">
              <a:latin typeface="Arial" charset="0"/>
            </a:endParaRPr>
          </a:p>
        </p:txBody>
      </p:sp>
      <p:pic>
        <p:nvPicPr>
          <p:cNvPr id="2053" name="Picture 1" descr="VTU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200400"/>
            <a:ext cx="1371601" cy="129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charset="0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276600"/>
            <a:ext cx="194221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US" sz="1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US" sz="1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US" sz="1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US" sz="1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IN" sz="1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Font typeface="+mj-lt"/>
              <a:buAutoNum type="arabicPeriod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Selected References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997838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01] Joseph-Charles J et al.,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 and validation of a rapid HPLC method for        the determination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oseltamivir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phosphate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Tamiflu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generic versions.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Jornal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Pharmceutical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Biomediacal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Analysis. (2007)  15;44(4):1008-13.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[02]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Chourasia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 et al.,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Development and validation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oseltamivir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phosphate in bulk drug by UV spectroscopy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International Journal of Pharmaceutical and Biological Research,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(2011) 2(5):132-136.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buNone/>
            </a:pPr>
            <a:r>
              <a:rPr lang="en-I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                                              THANK YOU..</a:t>
            </a:r>
            <a:endParaRPr lang="en-I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305800" cy="6096000"/>
          </a:xfrm>
        </p:spPr>
        <p:txBody>
          <a:bodyPr>
            <a:normAutofit fontScale="92500" lnSpcReduction="10000"/>
          </a:bodyPr>
          <a:lstStyle/>
          <a:p>
            <a:pPr algn="just" defTabSz="4110038">
              <a:tabLst>
                <a:tab pos="1712913" algn="l"/>
              </a:tabLst>
            </a:pPr>
            <a:r>
              <a:rPr lang="en-I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4110038">
              <a:lnSpc>
                <a:spcPct val="200000"/>
              </a:lnSpc>
              <a:tabLst>
                <a:tab pos="171291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Oseltamivir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Phospahte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(OP)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antiviral drug which is used in the healing and prophylaxis of both influenza A and influenza B.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defTabSz="4110038">
              <a:lnSpc>
                <a:spcPct val="200000"/>
              </a:lnSpc>
              <a:tabLst>
                <a:tab pos="171291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efficient and considered as the treatment for the bird flu disease, including pandemic influenza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viruses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defTabSz="4110038">
              <a:lnSpc>
                <a:spcPct val="200000"/>
              </a:lnSpc>
              <a:tabLst>
                <a:tab pos="171291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first drug discovered for the inhibition of influenza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virus-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neruaminidase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/>
              <a:t> </a:t>
            </a:r>
          </a:p>
          <a:p>
            <a:pPr algn="just" defTabSz="4110038">
              <a:lnSpc>
                <a:spcPct val="200000"/>
              </a:lnSpc>
              <a:tabLst>
                <a:tab pos="171291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date there are no spectroscopic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methods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published for determination of OP in both bulk and formulation.  </a:t>
            </a:r>
            <a:endParaRPr lang="en-US" sz="2400" b="1" dirty="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4111625">
              <a:lnSpc>
                <a:spcPct val="150000"/>
              </a:lnSpc>
              <a:buNone/>
              <a:tabLst>
                <a:tab pos="1714500" algn="l"/>
              </a:tabLst>
            </a:pPr>
            <a:endParaRPr lang="en-US" alt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4111625">
              <a:lnSpc>
                <a:spcPct val="150000"/>
              </a:lnSpc>
              <a:buNone/>
              <a:tabLst>
                <a:tab pos="1714500" algn="l"/>
              </a:tabLst>
            </a:pPr>
            <a:endParaRPr lang="en-US" alt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4111625">
              <a:lnSpc>
                <a:spcPct val="150000"/>
              </a:lnSpc>
              <a:tabLst>
                <a:tab pos="1714500" algn="l"/>
              </a:tabLst>
            </a:pPr>
            <a:endParaRPr lang="en-US" alt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4111625">
              <a:lnSpc>
                <a:spcPct val="150000"/>
              </a:lnSpc>
              <a:tabLst>
                <a:tab pos="1714500" algn="l"/>
              </a:tabLst>
            </a:pPr>
            <a:endParaRPr lang="en-US" alt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49" descr="C:\Users\Kotreshi Itigimath\Desktop\linerity pai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1" y="28225594"/>
            <a:ext cx="7239000" cy="431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8153400" cy="6248400"/>
          </a:xfrm>
        </p:spPr>
        <p:txBody>
          <a:bodyPr>
            <a:noAutofit/>
          </a:bodyPr>
          <a:lstStyle/>
          <a:p>
            <a:pPr algn="just" defTabSz="4110038">
              <a:tabLst>
                <a:tab pos="1712913" algn="l"/>
              </a:tabLst>
            </a:pP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METHOD: </a:t>
            </a:r>
          </a:p>
          <a:p>
            <a:pPr algn="just" defTabSz="4110038">
              <a:lnSpc>
                <a:spcPct val="220000"/>
              </a:lnSpc>
              <a:tabLst>
                <a:tab pos="1712913" algn="l"/>
              </a:tabLst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aliquot of the solution containing 10-80 g of OP was transferred into a series of 125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separating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flasks. </a:t>
            </a:r>
          </a:p>
          <a:p>
            <a:pPr algn="just" defTabSz="4110038">
              <a:lnSpc>
                <a:spcPct val="220000"/>
              </a:lnSpc>
              <a:tabLst>
                <a:tab pos="1712913" algn="l"/>
              </a:tabLst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volume of 4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of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KCl:HCl buffer of pH-2.2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0.5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of 0.1% BTB was added.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defTabSz="4110038">
              <a:lnSpc>
                <a:spcPct val="220000"/>
              </a:lnSpc>
              <a:tabLst>
                <a:tab pos="1712913" algn="l"/>
              </a:tabLst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Chloroform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(10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was added to each of the separating flask; the contents were shaken well and left at room temperature for a minute.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defTabSz="4110038">
              <a:lnSpc>
                <a:spcPct val="220000"/>
              </a:lnSpc>
              <a:tabLst>
                <a:tab pos="1712913" algn="l"/>
              </a:tabLst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two phases were allowed to separate and the chloroform layer was passed through anhydrous sodium sulphate.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defTabSz="4110038">
              <a:lnSpc>
                <a:spcPct val="220000"/>
              </a:lnSpc>
              <a:tabLst>
                <a:tab pos="1712913" algn="l"/>
              </a:tabLst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absorbance of the yellow colored complexes were measured at 416 nm against a corresponding reagent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blank and the calibration graph was constructed.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324600"/>
          </a:xfrm>
        </p:spPr>
        <p:txBody>
          <a:bodyPr>
            <a:noAutofit/>
          </a:bodyPr>
          <a:lstStyle/>
          <a:p>
            <a:pPr defTabSz="4110038">
              <a:tabLst>
                <a:tab pos="1712913" algn="l"/>
              </a:tabLst>
            </a:pPr>
            <a:r>
              <a:rPr lang="en-I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RESULTS AND DISCUSSION:</a:t>
            </a:r>
          </a:p>
          <a:p>
            <a:pPr algn="just" defTabSz="4110038">
              <a:lnSpc>
                <a:spcPct val="220000"/>
              </a:lnSpc>
              <a:tabLst>
                <a:tab pos="1712913" algn="l"/>
              </a:tabLst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Method optimization was done by different modifications such as change in concentration and volume of dye and different buffers and pH of the acidic buffer.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defTabSz="4110038">
              <a:lnSpc>
                <a:spcPct val="220000"/>
              </a:lnSpc>
              <a:tabLst>
                <a:tab pos="1712913" algn="l"/>
              </a:tabLst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linear response was obtained in the concentrations 1.0-8.0 μgmL</a:t>
            </a:r>
            <a:r>
              <a:rPr lang="en-IN" sz="18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18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defTabSz="4110038">
              <a:lnSpc>
                <a:spcPct val="220000"/>
              </a:lnSpc>
              <a:tabLst>
                <a:tab pos="1712913" algn="l"/>
              </a:tabLst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regression co-efficient value is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1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=0.997. </a:t>
            </a:r>
          </a:p>
          <a:p>
            <a:pPr algn="just" defTabSz="4110038">
              <a:lnSpc>
                <a:spcPct val="220000"/>
              </a:lnSpc>
              <a:tabLst>
                <a:tab pos="1712913" algn="l"/>
              </a:tabLst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LOD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LOQ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were found to be 0.5 µgmL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1.7 µgmL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respectively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defTabSz="4110038">
              <a:lnSpc>
                <a:spcPct val="220000"/>
              </a:lnSpc>
              <a:tabLst>
                <a:tab pos="1712913" algn="l"/>
              </a:tabLst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results of the system suitability tests and the regression statistics  assured  the adequacy of the proposed UV-Spectrophotometer method for routine analysis of OP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defTabSz="4110038">
              <a:lnSpc>
                <a:spcPct val="220000"/>
              </a:lnSpc>
              <a:tabLst>
                <a:tab pos="1712913" algn="l"/>
              </a:tabLst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percent relative standard deviation (%RSD) values for intra-day precision for drug were shown less than 2%. 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Parameters: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Limit of detection (LOD)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Limit of detection (LOQ)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Precision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Ruggedness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Robustness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Assay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UV-Visible Overlap spectra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49" descr="C:\Users\Kotreshi Itigimath\Desktop\linerity paint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0463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Linearity graph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828800"/>
          <a:ext cx="6553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838200" y="457200"/>
          <a:ext cx="7848600" cy="528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9604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b="1" kern="1200" dirty="0" smtClean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PARAMETER</a:t>
                      </a:r>
                      <a:endParaRPr lang="en-IN" sz="20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882515" algn="l"/>
                        </a:tabLst>
                      </a:pPr>
                      <a:endParaRPr lang="en-US" sz="1100" b="1" kern="12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4882515" algn="l"/>
                        </a:tabLst>
                      </a:pPr>
                      <a:r>
                        <a:rPr lang="en-US" sz="2000" b="1" kern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OSELTAMIVIR PHOSPHATE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</a:tr>
              <a:tr h="581244">
                <a:tc>
                  <a:txBody>
                    <a:bodyPr/>
                    <a:lstStyle/>
                    <a:p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 dynamic range µgmL</a:t>
                      </a:r>
                      <a:r>
                        <a:rPr kumimoji="0" lang="en-US" sz="2400" b="1" kern="1200" baseline="300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-1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1.0-5.0 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</a:tr>
              <a:tr h="581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Slope (b)</a:t>
                      </a: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0.046 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</a:tr>
              <a:tr h="581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Intercept (c)</a:t>
                      </a: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0.145 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</a:tr>
              <a:tr h="581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coefficient (r)</a:t>
                      </a: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0.997 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</a:tr>
              <a:tr h="581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LOD </a:t>
                      </a:r>
                      <a:r>
                        <a:rPr lang="en-US" sz="2400" b="1" kern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µgmL</a:t>
                      </a:r>
                      <a:r>
                        <a:rPr kumimoji="0" lang="en-US" sz="2400" b="1" kern="1200" baseline="300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-1</a:t>
                      </a:r>
                      <a:r>
                        <a:rPr lang="en-US" sz="2400" b="1" kern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2400" b="1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0.5 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</a:tr>
              <a:tr h="581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LOQ </a:t>
                      </a:r>
                      <a:r>
                        <a:rPr lang="en-US" sz="2400" b="1" kern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µgmL</a:t>
                      </a:r>
                      <a:r>
                        <a:rPr kumimoji="0" lang="en-US" sz="2400" b="1" kern="1200" baseline="300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-1</a:t>
                      </a:r>
                      <a:r>
                        <a:rPr lang="en-US" sz="2400" b="1" kern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1.7 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</a:tr>
              <a:tr h="581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 RSD</a:t>
                      </a: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0.44 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825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present study is framed to develop simple, sensitive, rapid and cost effective analytical methods for the assay of OP drug.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proposed validated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be compared with Official Pharmacopoeia methods.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proposed validated analytical methods could be alternative methods for the assay of selected drugs in industries.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results of the proposed work will be published in reputed peer reviewed international journals.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462</TotalTime>
  <Words>564</Words>
  <Application>Microsoft Office PowerPoint</Application>
  <PresentationFormat>On-screen Show (4:3)</PresentationFormat>
  <Paragraphs>85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Slide 1</vt:lpstr>
      <vt:lpstr>Slide 2</vt:lpstr>
      <vt:lpstr>Slide 3</vt:lpstr>
      <vt:lpstr>Slide 4</vt:lpstr>
      <vt:lpstr>Parameters:</vt:lpstr>
      <vt:lpstr>UV-Visible Overlap spectra</vt:lpstr>
      <vt:lpstr>Linearity graph</vt:lpstr>
      <vt:lpstr>Slide 8</vt:lpstr>
      <vt:lpstr>Conclusion</vt:lpstr>
      <vt:lpstr>Selected References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NOVEL ANALYTICAL METHODS FOR THE ASSAY OF SELECTED DRUGS</dc:title>
  <dc:creator>Admin</dc:creator>
  <cp:lastModifiedBy>Windows User</cp:lastModifiedBy>
  <cp:revision>60</cp:revision>
  <dcterms:created xsi:type="dcterms:W3CDTF">2006-08-16T00:00:00Z</dcterms:created>
  <dcterms:modified xsi:type="dcterms:W3CDTF">2019-02-01T04:01:59Z</dcterms:modified>
</cp:coreProperties>
</file>