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ousing" TargetMode="External"/><Relationship Id="rId2" Type="http://schemas.openxmlformats.org/officeDocument/2006/relationships/hyperlink" Target="https://www.kaggle.com/zillow/zec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illow/zecon" TargetMode="External"/><Relationship Id="rId2" Type="http://schemas.openxmlformats.org/officeDocument/2006/relationships/hyperlink" Target="https://archive.ics.uci.edu/ml/datasets/Hous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609600"/>
            <a:ext cx="9397431" cy="4561489"/>
          </a:xfrm>
        </p:spPr>
        <p:txBody>
          <a:bodyPr/>
          <a:lstStyle/>
          <a:p>
            <a:r>
              <a:rPr lang="en-IN" b="1" i="1" dirty="0" smtClean="0">
                <a:solidFill>
                  <a:schemeClr val="tx1"/>
                </a:solidFill>
              </a:rPr>
              <a:t>          Predicting House     </a:t>
            </a:r>
            <a:br>
              <a:rPr lang="en-IN" b="1" i="1" dirty="0" smtClean="0">
                <a:solidFill>
                  <a:schemeClr val="tx1"/>
                </a:solidFill>
              </a:rPr>
            </a:br>
            <a:r>
              <a:rPr lang="en-IN" b="1" i="1" dirty="0">
                <a:solidFill>
                  <a:schemeClr val="tx1"/>
                </a:solidFill>
              </a:rPr>
              <a:t> </a:t>
            </a:r>
            <a:r>
              <a:rPr lang="en-IN" b="1" i="1" dirty="0" smtClean="0">
                <a:solidFill>
                  <a:schemeClr val="tx1"/>
                </a:solidFill>
              </a:rPr>
              <a:t>                  Price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88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85" y="725214"/>
            <a:ext cx="8651198" cy="12192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                       </a:t>
            </a:r>
            <a:r>
              <a:rPr lang="en-IN" sz="8000" b="1" dirty="0" smtClean="0">
                <a:solidFill>
                  <a:schemeClr val="tx1"/>
                </a:solidFill>
              </a:rPr>
              <a:t>Abstract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In this project, we will develop and evaluate the performance and the predictive power </a:t>
            </a:r>
            <a:r>
              <a:rPr lang="en-US" b="1" i="1" dirty="0" smtClean="0">
                <a:solidFill>
                  <a:srgbClr val="FF0000"/>
                </a:solidFill>
              </a:rPr>
              <a:t>data </a:t>
            </a:r>
            <a:r>
              <a:rPr lang="en-US" b="1" i="1" dirty="0">
                <a:solidFill>
                  <a:srgbClr val="FF0000"/>
                </a:solidFill>
              </a:rPr>
              <a:t>collected from houses in Boston’s suburbs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Once we get a good fit, we will use this model to predict the monetary value of a house located at the </a:t>
            </a:r>
            <a:r>
              <a:rPr lang="en-US" b="1" i="1" dirty="0" smtClean="0">
                <a:solidFill>
                  <a:srgbClr val="FF0000"/>
                </a:solidFill>
              </a:rPr>
              <a:t>Any </a:t>
            </a:r>
            <a:r>
              <a:rPr lang="en-US" b="1" i="1" dirty="0">
                <a:solidFill>
                  <a:srgbClr val="FF0000"/>
                </a:solidFill>
              </a:rPr>
              <a:t>area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A model like this would be very valuable for a real state agent who could make use of the information provided in a </a:t>
            </a:r>
            <a:r>
              <a:rPr lang="en-US" b="1" i="1" dirty="0" smtClean="0">
                <a:solidFill>
                  <a:srgbClr val="FF0000"/>
                </a:solidFill>
              </a:rPr>
              <a:t>daily basis.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36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smtClean="0">
                <a:solidFill>
                  <a:schemeClr val="tx1"/>
                </a:solidFill>
              </a:rPr>
              <a:t>Keywords  &amp; Comparative     Study…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82" y="2280745"/>
            <a:ext cx="10941269" cy="4456385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During preparation </a:t>
            </a:r>
            <a:r>
              <a:rPr lang="en-IN" sz="2000" b="1" dirty="0" smtClean="0">
                <a:solidFill>
                  <a:srgbClr val="FF0000"/>
                </a:solidFill>
              </a:rPr>
              <a:t>we do many </a:t>
            </a:r>
            <a:r>
              <a:rPr lang="en-IN" sz="2000" b="1" dirty="0">
                <a:solidFill>
                  <a:srgbClr val="FF0000"/>
                </a:solidFill>
              </a:rPr>
              <a:t>things likes </a:t>
            </a:r>
            <a:r>
              <a:rPr lang="en-IN" sz="2000" b="1" dirty="0" smtClean="0">
                <a:solidFill>
                  <a:srgbClr val="FF0000"/>
                </a:solidFill>
              </a:rPr>
              <a:t>.....</a:t>
            </a:r>
          </a:p>
          <a:p>
            <a:pPr marL="0" indent="0"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                                                                           1)   LITERATURE SURVEY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                                                                           </a:t>
            </a:r>
            <a:r>
              <a:rPr lang="en-IN" sz="2000" b="1" dirty="0" smtClean="0">
                <a:solidFill>
                  <a:srgbClr val="FF0000"/>
                </a:solidFill>
              </a:rPr>
              <a:t>2)   DESIGN APPROACH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                                                                           </a:t>
            </a:r>
            <a:r>
              <a:rPr lang="en-IN" sz="2000" b="1" dirty="0" smtClean="0">
                <a:solidFill>
                  <a:srgbClr val="FF0000"/>
                </a:solidFill>
              </a:rPr>
              <a:t>3)   IMPLEMENTATION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                                                                           </a:t>
            </a:r>
            <a:r>
              <a:rPr lang="en-IN" sz="2000" b="1" dirty="0" smtClean="0">
                <a:solidFill>
                  <a:srgbClr val="FF0000"/>
                </a:solidFill>
              </a:rPr>
              <a:t>4)  EXECUTION AND OUTPUTS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b="1" dirty="0" smtClean="0">
                <a:solidFill>
                  <a:schemeClr val="tx1"/>
                </a:solidFill>
              </a:rPr>
              <a:t>LINK :- </a:t>
            </a:r>
            <a:r>
              <a:rPr lang="en-IN" dirty="0" smtClean="0"/>
              <a:t>   https</a:t>
            </a:r>
            <a:r>
              <a:rPr lang="en-IN" dirty="0"/>
              <a:t>://www.ijitee.org/wp-content/uploads/papers/v8i9/I7849078919.pdf</a:t>
            </a:r>
          </a:p>
        </p:txBody>
      </p:sp>
    </p:spTree>
    <p:extLst>
      <p:ext uri="{BB962C8B-B14F-4D97-AF65-F5344CB8AC3E}">
        <p14:creationId xmlns:p14="http://schemas.microsoft.com/office/powerpoint/2010/main" val="13567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46539"/>
            <a:ext cx="8761413" cy="136634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tx1"/>
                </a:solidFill>
              </a:rPr>
              <a:t>Problem Formulation  &amp; Feasibility Analysis…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We are try to solve the problem of housing price for 1 day or 1 week  or 1 month or 1 year ..under the best price in your local area ..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  <a:p>
            <a:endParaRPr lang="en-IN" sz="2400" b="1" dirty="0" smtClean="0">
              <a:solidFill>
                <a:srgbClr val="FF0000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During analysing we found that there are few apps which do this  type of work but they are in only one area and left many aspect of that .. 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4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932" y="472965"/>
            <a:ext cx="8970436" cy="1755227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              </a:t>
            </a:r>
            <a:r>
              <a:rPr lang="en-IN" sz="6600" b="1" dirty="0" smtClean="0">
                <a:solidFill>
                  <a:schemeClr val="tx1"/>
                </a:solidFill>
              </a:rPr>
              <a:t>Required tools</a:t>
            </a:r>
            <a:endParaRPr lang="en-IN" sz="6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464" y="2414314"/>
            <a:ext cx="8825659" cy="3944445"/>
          </a:xfrm>
        </p:spPr>
        <p:txBody>
          <a:bodyPr>
            <a:no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1:- Python and their libraries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a):-NumPy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B):-Pandas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C):-</a:t>
            </a:r>
            <a:r>
              <a:rPr lang="en-IN" b="1" dirty="0" err="1" smtClean="0">
                <a:solidFill>
                  <a:srgbClr val="FF0000"/>
                </a:solidFill>
              </a:rPr>
              <a:t>matplotlib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D):-</a:t>
            </a:r>
            <a:r>
              <a:rPr lang="en-IN" b="1" dirty="0" err="1" smtClean="0">
                <a:solidFill>
                  <a:srgbClr val="FF0000"/>
                </a:solidFill>
              </a:rPr>
              <a:t>scikit</a:t>
            </a:r>
            <a:r>
              <a:rPr lang="en-IN" b="1" dirty="0" smtClean="0">
                <a:solidFill>
                  <a:srgbClr val="FF0000"/>
                </a:solidFill>
              </a:rPr>
              <a:t>-learn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2:-Machine learning</a:t>
            </a:r>
          </a:p>
          <a:p>
            <a:pPr lvl="1"/>
            <a:r>
              <a:rPr lang="en-IN" b="1" dirty="0">
                <a:solidFill>
                  <a:srgbClr val="FF0000"/>
                </a:solidFill>
              </a:rPr>
              <a:t>Normalization</a:t>
            </a:r>
          </a:p>
          <a:p>
            <a:pPr lvl="1"/>
            <a:r>
              <a:rPr lang="en-IN" b="1" dirty="0">
                <a:solidFill>
                  <a:srgbClr val="FF0000"/>
                </a:solidFill>
              </a:rPr>
              <a:t>Mean square error</a:t>
            </a:r>
          </a:p>
          <a:p>
            <a:pPr lvl="1"/>
            <a:r>
              <a:rPr lang="en-IN" b="1" dirty="0">
                <a:solidFill>
                  <a:srgbClr val="FF0000"/>
                </a:solidFill>
              </a:rPr>
              <a:t>Linear </a:t>
            </a:r>
            <a:r>
              <a:rPr lang="en-IN" b="1" dirty="0" smtClean="0">
                <a:solidFill>
                  <a:srgbClr val="FF0000"/>
                </a:solidFill>
              </a:rPr>
              <a:t>Regression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3:-Data Set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 smtClean="0">
                <a:solidFill>
                  <a:srgbClr val="FF0000"/>
                </a:solidFill>
              </a:rPr>
              <a:t>                         ( </a:t>
            </a:r>
            <a:r>
              <a:rPr lang="en-IN" sz="1600" b="1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en-IN" sz="1600" b="1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IN" sz="1600" b="1" dirty="0" smtClean="0">
                <a:solidFill>
                  <a:srgbClr val="FF0000"/>
                </a:solidFill>
                <a:hlinkClick r:id="rId2"/>
              </a:rPr>
              <a:t>www.kaggle.com/zillow/zecon</a:t>
            </a:r>
            <a:r>
              <a:rPr lang="en-IN" sz="1600" b="1" dirty="0" smtClean="0">
                <a:solidFill>
                  <a:srgbClr val="FF0000"/>
                </a:solidFill>
              </a:rPr>
              <a:t> )</a:t>
            </a:r>
          </a:p>
          <a:p>
            <a:pPr marL="0" indent="0">
              <a:buNone/>
            </a:pPr>
            <a:r>
              <a:rPr lang="en-IN" sz="1600" b="1" dirty="0" smtClean="0">
                <a:solidFill>
                  <a:srgbClr val="FF0000"/>
                </a:solidFill>
                <a:hlinkClick r:id="rId3"/>
              </a:rPr>
              <a:t>				( </a:t>
            </a:r>
            <a:r>
              <a:rPr lang="en-US" sz="1600" b="1" dirty="0" smtClean="0">
                <a:solidFill>
                  <a:srgbClr val="FF0000"/>
                </a:solidFill>
                <a:hlinkClick r:id="rId3"/>
              </a:rPr>
              <a:t>UCI </a:t>
            </a:r>
            <a:r>
              <a:rPr lang="en-US" sz="1600" b="1" dirty="0">
                <a:solidFill>
                  <a:srgbClr val="FF0000"/>
                </a:solidFill>
                <a:hlinkClick r:id="rId3"/>
              </a:rPr>
              <a:t>Machine Learning </a:t>
            </a:r>
            <a:r>
              <a:rPr lang="en-US" sz="1600" b="1" dirty="0" smtClean="0">
                <a:solidFill>
                  <a:srgbClr val="FF0000"/>
                </a:solidFill>
                <a:hlinkClick r:id="rId3"/>
              </a:rPr>
              <a:t>Repository</a:t>
            </a:r>
            <a:r>
              <a:rPr lang="en-US" sz="1600" b="1" dirty="0" smtClean="0">
                <a:solidFill>
                  <a:srgbClr val="FF0000"/>
                </a:solidFill>
              </a:rPr>
              <a:t> )</a:t>
            </a:r>
            <a:endParaRPr lang="en-IN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4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000" b="1" dirty="0" smtClean="0">
                <a:solidFill>
                  <a:schemeClr val="tx1"/>
                </a:solidFill>
              </a:rPr>
              <a:t>  Use of Tools …</a:t>
            </a:r>
            <a:r>
              <a:rPr lang="en-IN" sz="7200" b="1" dirty="0" smtClean="0">
                <a:solidFill>
                  <a:schemeClr val="tx1"/>
                </a:solidFill>
              </a:rPr>
              <a:t>1</a:t>
            </a:r>
            <a:endParaRPr lang="en-IN" sz="8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44141"/>
          </a:xfrm>
        </p:spPr>
        <p:txBody>
          <a:bodyPr>
            <a:normAutofit fontScale="62500" lnSpcReduction="20000"/>
          </a:bodyPr>
          <a:lstStyle/>
          <a:p>
            <a:r>
              <a:rPr lang="en-IN" sz="2600" b="1" dirty="0" err="1"/>
              <a:t>NumPy</a:t>
            </a:r>
            <a:r>
              <a:rPr lang="en-IN" sz="2600" b="1" dirty="0"/>
              <a:t>:-</a:t>
            </a:r>
          </a:p>
          <a:p>
            <a:pPr lvl="1"/>
            <a:r>
              <a:rPr lang="en-US" sz="2600" b="1" dirty="0" err="1">
                <a:solidFill>
                  <a:srgbClr val="FF0000"/>
                </a:solidFill>
              </a:rPr>
              <a:t>NumPy</a:t>
            </a:r>
            <a:r>
              <a:rPr lang="en-US" sz="2600" dirty="0">
                <a:solidFill>
                  <a:srgbClr val="FF0000"/>
                </a:solidFill>
              </a:rPr>
              <a:t> is a </a:t>
            </a:r>
            <a:r>
              <a:rPr lang="en-US" sz="2600" b="1" dirty="0">
                <a:solidFill>
                  <a:srgbClr val="FF0000"/>
                </a:solidFill>
              </a:rPr>
              <a:t>python</a:t>
            </a:r>
            <a:r>
              <a:rPr lang="en-US" sz="2600" dirty="0">
                <a:solidFill>
                  <a:srgbClr val="FF0000"/>
                </a:solidFill>
              </a:rPr>
              <a:t> library used for working with arrays. It also has functions for working in domain of linear algebra, </a:t>
            </a:r>
            <a:r>
              <a:rPr lang="en-US" sz="2600" dirty="0" err="1">
                <a:solidFill>
                  <a:srgbClr val="FF0000"/>
                </a:solidFill>
              </a:rPr>
              <a:t>fourier</a:t>
            </a:r>
            <a:r>
              <a:rPr lang="en-US" sz="2600" dirty="0">
                <a:solidFill>
                  <a:srgbClr val="FF0000"/>
                </a:solidFill>
              </a:rPr>
              <a:t> transform, and matrices. </a:t>
            </a:r>
            <a:endParaRPr lang="en-IN" sz="2600" b="1" dirty="0">
              <a:solidFill>
                <a:srgbClr val="FF0000"/>
              </a:solidFill>
            </a:endParaRPr>
          </a:p>
          <a:p>
            <a:r>
              <a:rPr lang="en-IN" sz="2600" b="1" dirty="0"/>
              <a:t>Pandas:-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</a:rPr>
              <a:t>Pandas</a:t>
            </a:r>
            <a:r>
              <a:rPr lang="en-US" sz="2600" dirty="0">
                <a:solidFill>
                  <a:srgbClr val="FF0000"/>
                </a:solidFill>
              </a:rPr>
              <a:t> is a high-level data manipulation tool and It is built on the </a:t>
            </a:r>
            <a:r>
              <a:rPr lang="en-US" sz="2600" dirty="0" err="1">
                <a:solidFill>
                  <a:srgbClr val="FF0000"/>
                </a:solidFill>
              </a:rPr>
              <a:t>Numpy</a:t>
            </a:r>
            <a:r>
              <a:rPr lang="en-US" sz="2600" dirty="0">
                <a:solidFill>
                  <a:srgbClr val="FF0000"/>
                </a:solidFill>
              </a:rPr>
              <a:t> package and its key data structure is called the </a:t>
            </a:r>
            <a:r>
              <a:rPr lang="en-US" sz="2600" dirty="0" err="1">
                <a:solidFill>
                  <a:srgbClr val="FF0000"/>
                </a:solidFill>
              </a:rPr>
              <a:t>DataFrame</a:t>
            </a:r>
            <a:r>
              <a:rPr lang="en-US" sz="2600" dirty="0">
                <a:solidFill>
                  <a:srgbClr val="FF0000"/>
                </a:solidFill>
              </a:rPr>
              <a:t>. </a:t>
            </a:r>
            <a:r>
              <a:rPr lang="en-US" sz="2600" dirty="0" err="1">
                <a:solidFill>
                  <a:srgbClr val="FF0000"/>
                </a:solidFill>
              </a:rPr>
              <a:t>DataFrames</a:t>
            </a:r>
            <a:r>
              <a:rPr lang="en-US" sz="2600" dirty="0">
                <a:solidFill>
                  <a:srgbClr val="FF0000"/>
                </a:solidFill>
              </a:rPr>
              <a:t> allow you to store and manipulate tabular data in rows of observations and columns of variables.</a:t>
            </a:r>
            <a:endParaRPr lang="en-IN" sz="2600" b="1" dirty="0">
              <a:solidFill>
                <a:srgbClr val="FF0000"/>
              </a:solidFill>
            </a:endParaRPr>
          </a:p>
          <a:p>
            <a:r>
              <a:rPr lang="en-IN" sz="2600" b="1" dirty="0" err="1"/>
              <a:t>Matplotlib</a:t>
            </a:r>
            <a:r>
              <a:rPr lang="en-IN" sz="2600" b="1" dirty="0"/>
              <a:t>:- </a:t>
            </a:r>
          </a:p>
          <a:p>
            <a:pPr lvl="1"/>
            <a:r>
              <a:rPr lang="en-US" sz="2600" b="1" dirty="0" err="1">
                <a:solidFill>
                  <a:srgbClr val="FF0000"/>
                </a:solidFill>
              </a:rPr>
              <a:t>Matplotlib</a:t>
            </a:r>
            <a:r>
              <a:rPr lang="en-US" sz="2600" dirty="0">
                <a:solidFill>
                  <a:srgbClr val="FF0000"/>
                </a:solidFill>
              </a:rPr>
              <a:t> is a plotting library for the </a:t>
            </a:r>
            <a:r>
              <a:rPr lang="en-US" sz="2600" b="1" dirty="0">
                <a:solidFill>
                  <a:srgbClr val="FF0000"/>
                </a:solidFill>
              </a:rPr>
              <a:t>Python</a:t>
            </a:r>
            <a:r>
              <a:rPr lang="en-US" sz="2600" dirty="0">
                <a:solidFill>
                  <a:srgbClr val="FF0000"/>
                </a:solidFill>
              </a:rPr>
              <a:t> programming language and its numerical mathematics extension </a:t>
            </a:r>
            <a:r>
              <a:rPr lang="en-US" sz="2600" dirty="0" err="1">
                <a:solidFill>
                  <a:srgbClr val="FF0000"/>
                </a:solidFill>
              </a:rPr>
              <a:t>NumPy</a:t>
            </a:r>
            <a:r>
              <a:rPr lang="en-US" sz="2600" dirty="0">
                <a:solidFill>
                  <a:srgbClr val="FF0000"/>
                </a:solidFill>
              </a:rPr>
              <a:t>.</a:t>
            </a:r>
            <a:endParaRPr lang="en-IN" sz="2600" b="1" dirty="0">
              <a:solidFill>
                <a:srgbClr val="FF0000"/>
              </a:solidFill>
            </a:endParaRPr>
          </a:p>
          <a:p>
            <a:r>
              <a:rPr lang="en-IN" sz="2600" b="1" dirty="0" err="1"/>
              <a:t>scikit</a:t>
            </a:r>
            <a:r>
              <a:rPr lang="en-IN" sz="2600" b="1" dirty="0"/>
              <a:t>-learn:-</a:t>
            </a:r>
          </a:p>
          <a:p>
            <a:pPr lvl="1"/>
            <a:r>
              <a:rPr lang="en-US" sz="2600" b="1" dirty="0" err="1">
                <a:solidFill>
                  <a:srgbClr val="FF0000"/>
                </a:solidFill>
              </a:rPr>
              <a:t>Scikit</a:t>
            </a:r>
            <a:r>
              <a:rPr lang="en-US" sz="2600" dirty="0">
                <a:solidFill>
                  <a:srgbClr val="FF0000"/>
                </a:solidFill>
              </a:rPr>
              <a:t>-</a:t>
            </a:r>
            <a:r>
              <a:rPr lang="en-US" sz="2600" b="1" dirty="0">
                <a:solidFill>
                  <a:srgbClr val="FF0000"/>
                </a:solidFill>
              </a:rPr>
              <a:t>learn</a:t>
            </a:r>
            <a:r>
              <a:rPr lang="en-US" sz="2600" dirty="0">
                <a:solidFill>
                  <a:srgbClr val="FF0000"/>
                </a:solidFill>
              </a:rPr>
              <a:t> is a free machine </a:t>
            </a:r>
            <a:r>
              <a:rPr lang="en-US" sz="2600" b="1" dirty="0">
                <a:solidFill>
                  <a:srgbClr val="FF0000"/>
                </a:solidFill>
              </a:rPr>
              <a:t>learning</a:t>
            </a:r>
            <a:r>
              <a:rPr lang="en-US" sz="2600" dirty="0">
                <a:solidFill>
                  <a:srgbClr val="FF0000"/>
                </a:solidFill>
              </a:rPr>
              <a:t> library for </a:t>
            </a:r>
            <a:r>
              <a:rPr lang="en-US" sz="2600" b="1" dirty="0">
                <a:solidFill>
                  <a:srgbClr val="FF0000"/>
                </a:solidFill>
              </a:rPr>
              <a:t>Python</a:t>
            </a:r>
            <a:r>
              <a:rPr lang="en-US" sz="2600" dirty="0">
                <a:solidFill>
                  <a:srgbClr val="FF0000"/>
                </a:solidFill>
              </a:rPr>
              <a:t>. It features various algorithms like support vector machine, random forests, and k-</a:t>
            </a:r>
            <a:r>
              <a:rPr lang="en-US" sz="2600" dirty="0" err="1">
                <a:solidFill>
                  <a:srgbClr val="FF0000"/>
                </a:solidFill>
              </a:rPr>
              <a:t>neighbours</a:t>
            </a:r>
            <a:r>
              <a:rPr lang="en-US" sz="2600" dirty="0">
                <a:solidFill>
                  <a:srgbClr val="FF0000"/>
                </a:solidFill>
              </a:rPr>
              <a:t>, and it also supports </a:t>
            </a:r>
            <a:r>
              <a:rPr lang="en-US" sz="2600" b="1" dirty="0">
                <a:solidFill>
                  <a:srgbClr val="FF0000"/>
                </a:solidFill>
              </a:rPr>
              <a:t>Python</a:t>
            </a:r>
            <a:r>
              <a:rPr lang="en-US" sz="2600" dirty="0">
                <a:solidFill>
                  <a:srgbClr val="FF0000"/>
                </a:solidFill>
              </a:rPr>
              <a:t> numerical and scientific libraries like </a:t>
            </a:r>
            <a:r>
              <a:rPr lang="en-US" sz="2600" dirty="0" err="1">
                <a:solidFill>
                  <a:srgbClr val="FF0000"/>
                </a:solidFill>
              </a:rPr>
              <a:t>NumPy</a:t>
            </a:r>
            <a:r>
              <a:rPr lang="en-US" sz="2600" dirty="0">
                <a:solidFill>
                  <a:srgbClr val="FF0000"/>
                </a:solidFill>
              </a:rPr>
              <a:t> and </a:t>
            </a:r>
            <a:r>
              <a:rPr lang="en-US" sz="2600" dirty="0" err="1">
                <a:solidFill>
                  <a:srgbClr val="FF0000"/>
                </a:solidFill>
              </a:rPr>
              <a:t>SciPy</a:t>
            </a:r>
            <a:r>
              <a:rPr lang="en-US" sz="2600" dirty="0">
                <a:solidFill>
                  <a:srgbClr val="FF0000"/>
                </a:solidFill>
              </a:rPr>
              <a:t> .</a:t>
            </a:r>
            <a:endParaRPr lang="en-IN" sz="2600" b="1" dirty="0">
              <a:solidFill>
                <a:srgbClr val="FF0000"/>
              </a:solidFill>
            </a:endParaRPr>
          </a:p>
          <a:p>
            <a:pPr lvl="1"/>
            <a:endParaRPr lang="en-IN" sz="2600" b="1" dirty="0"/>
          </a:p>
          <a:p>
            <a:endParaRPr lang="en-IN" sz="2600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45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                Machine </a:t>
            </a:r>
            <a:r>
              <a:rPr lang="en-IN" b="1" dirty="0">
                <a:solidFill>
                  <a:schemeClr val="tx1"/>
                </a:solidFill>
              </a:rPr>
              <a:t>Learning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7597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NORMLIZATION:-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Normalization</a:t>
            </a:r>
            <a:r>
              <a:rPr lang="en-US" sz="1400" dirty="0">
                <a:solidFill>
                  <a:srgbClr val="FF0000"/>
                </a:solidFill>
              </a:rPr>
              <a:t> is a technique often applied as part of data preparation for </a:t>
            </a:r>
            <a:r>
              <a:rPr lang="en-US" sz="1400" b="1" dirty="0">
                <a:solidFill>
                  <a:srgbClr val="FF0000"/>
                </a:solidFill>
              </a:rPr>
              <a:t>machine learning</a:t>
            </a:r>
            <a:r>
              <a:rPr lang="en-US" sz="1400" dirty="0">
                <a:solidFill>
                  <a:srgbClr val="FF0000"/>
                </a:solidFill>
              </a:rPr>
              <a:t>. The goal of </a:t>
            </a:r>
            <a:r>
              <a:rPr lang="en-US" sz="1400" b="1" dirty="0">
                <a:solidFill>
                  <a:srgbClr val="FF0000"/>
                </a:solidFill>
              </a:rPr>
              <a:t>normalization</a:t>
            </a:r>
            <a:r>
              <a:rPr lang="en-US" sz="1400" dirty="0">
                <a:solidFill>
                  <a:srgbClr val="FF0000"/>
                </a:solidFill>
              </a:rPr>
              <a:t> is to change the values of numeric columns in the dataset to a common scale, without distorting differences in the ranges of values. For </a:t>
            </a:r>
            <a:r>
              <a:rPr lang="en-US" sz="1400" b="1" dirty="0">
                <a:solidFill>
                  <a:srgbClr val="FF0000"/>
                </a:solidFill>
              </a:rPr>
              <a:t>machine learning</a:t>
            </a:r>
            <a:r>
              <a:rPr lang="en-US" sz="1400" dirty="0">
                <a:solidFill>
                  <a:srgbClr val="FF0000"/>
                </a:solidFill>
              </a:rPr>
              <a:t>, every dataset does not require </a:t>
            </a:r>
            <a:r>
              <a:rPr lang="en-US" sz="1400" b="1" dirty="0">
                <a:solidFill>
                  <a:srgbClr val="FF0000"/>
                </a:solidFill>
              </a:rPr>
              <a:t>normalization</a:t>
            </a:r>
            <a:endParaRPr lang="en-IN" sz="1400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Mean Square Error:-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MSE</a:t>
            </a:r>
            <a:r>
              <a:rPr lang="en-US" sz="1400" dirty="0">
                <a:solidFill>
                  <a:srgbClr val="FF0000"/>
                </a:solidFill>
              </a:rPr>
              <a:t> is the </a:t>
            </a:r>
            <a:r>
              <a:rPr lang="en-US" sz="1400" b="1" dirty="0">
                <a:solidFill>
                  <a:srgbClr val="FF0000"/>
                </a:solidFill>
              </a:rPr>
              <a:t>average</a:t>
            </a:r>
            <a:r>
              <a:rPr lang="en-US" sz="1400" dirty="0">
                <a:solidFill>
                  <a:srgbClr val="FF0000"/>
                </a:solidFill>
              </a:rPr>
              <a:t> of the </a:t>
            </a:r>
            <a:r>
              <a:rPr lang="en-US" sz="1400" b="1" dirty="0">
                <a:solidFill>
                  <a:srgbClr val="FF0000"/>
                </a:solidFill>
              </a:rPr>
              <a:t>squared error</a:t>
            </a:r>
            <a:r>
              <a:rPr lang="en-US" sz="1400" dirty="0">
                <a:solidFill>
                  <a:srgbClr val="FF0000"/>
                </a:solidFill>
              </a:rPr>
              <a:t> that is used as the loss function for least squares regression: It is the sum, over all the data points, of the </a:t>
            </a:r>
            <a:r>
              <a:rPr lang="en-US" sz="1400" b="1" dirty="0">
                <a:solidFill>
                  <a:srgbClr val="FF0000"/>
                </a:solidFill>
              </a:rPr>
              <a:t>square</a:t>
            </a:r>
            <a:r>
              <a:rPr lang="en-US" sz="1400" dirty="0">
                <a:solidFill>
                  <a:srgbClr val="FF0000"/>
                </a:solidFill>
              </a:rPr>
              <a:t> of the difference between the predicted and actual target variables, divided by the number of data points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endParaRPr lang="en-IN" sz="1200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Linear Regression:-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Linear Regression</a:t>
            </a:r>
            <a:r>
              <a:rPr lang="en-US" sz="1400" dirty="0">
                <a:solidFill>
                  <a:srgbClr val="FF0000"/>
                </a:solidFill>
              </a:rPr>
              <a:t> is a </a:t>
            </a:r>
            <a:r>
              <a:rPr lang="en-US" sz="1400" b="1" dirty="0">
                <a:solidFill>
                  <a:srgbClr val="FF0000"/>
                </a:solidFill>
              </a:rPr>
              <a:t>machine learning</a:t>
            </a:r>
            <a:r>
              <a:rPr lang="en-US" sz="1400" dirty="0">
                <a:solidFill>
                  <a:srgbClr val="FF0000"/>
                </a:solidFill>
              </a:rPr>
              <a:t> algorithm based on supervised </a:t>
            </a:r>
            <a:r>
              <a:rPr lang="en-US" sz="1400" b="1" dirty="0">
                <a:solidFill>
                  <a:srgbClr val="FF0000"/>
                </a:solidFill>
              </a:rPr>
              <a:t>learning</a:t>
            </a:r>
            <a:r>
              <a:rPr lang="en-US" sz="1400" dirty="0">
                <a:solidFill>
                  <a:srgbClr val="FF0000"/>
                </a:solidFill>
              </a:rPr>
              <a:t>. It performs a </a:t>
            </a:r>
            <a:r>
              <a:rPr lang="en-US" sz="1400" b="1" dirty="0">
                <a:solidFill>
                  <a:srgbClr val="FF0000"/>
                </a:solidFill>
              </a:rPr>
              <a:t>regression</a:t>
            </a:r>
            <a:r>
              <a:rPr lang="en-US" sz="1400" dirty="0">
                <a:solidFill>
                  <a:srgbClr val="FF0000"/>
                </a:solidFill>
              </a:rPr>
              <a:t> task. </a:t>
            </a:r>
            <a:r>
              <a:rPr lang="en-US" sz="1400" b="1" dirty="0">
                <a:solidFill>
                  <a:srgbClr val="FF0000"/>
                </a:solidFill>
              </a:rPr>
              <a:t>Regression</a:t>
            </a:r>
            <a:r>
              <a:rPr lang="en-US" sz="1400" dirty="0">
                <a:solidFill>
                  <a:srgbClr val="FF0000"/>
                </a:solidFill>
              </a:rPr>
              <a:t> models a target prediction value based on independent variables. ... So, this </a:t>
            </a:r>
            <a:r>
              <a:rPr lang="en-US" sz="1400" b="1" dirty="0">
                <a:solidFill>
                  <a:srgbClr val="FF0000"/>
                </a:solidFill>
              </a:rPr>
              <a:t>regression</a:t>
            </a:r>
            <a:r>
              <a:rPr lang="en-US" sz="1400" dirty="0">
                <a:solidFill>
                  <a:srgbClr val="FF0000"/>
                </a:solidFill>
              </a:rPr>
              <a:t> technique finds out a </a:t>
            </a:r>
            <a:r>
              <a:rPr lang="en-US" sz="1400" b="1" dirty="0">
                <a:solidFill>
                  <a:srgbClr val="FF0000"/>
                </a:solidFill>
              </a:rPr>
              <a:t>linear</a:t>
            </a:r>
            <a:r>
              <a:rPr lang="en-US" sz="1400" dirty="0">
                <a:solidFill>
                  <a:srgbClr val="FF0000"/>
                </a:solidFill>
              </a:rPr>
              <a:t> relationship between x (input) and y(output)</a:t>
            </a:r>
            <a:endParaRPr lang="en-IN" sz="14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5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               </a:t>
            </a:r>
            <a:r>
              <a:rPr lang="en-IN" b="1" dirty="0" smtClean="0">
                <a:solidFill>
                  <a:schemeClr val="tx1"/>
                </a:solidFill>
              </a:rPr>
              <a:t>Data </a:t>
            </a:r>
            <a:r>
              <a:rPr lang="en-IN" b="1" dirty="0">
                <a:solidFill>
                  <a:schemeClr val="tx1"/>
                </a:solidFill>
              </a:rPr>
              <a:t>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685" y="2564524"/>
            <a:ext cx="8761413" cy="4734910"/>
          </a:xfrm>
        </p:spPr>
        <p:txBody>
          <a:bodyPr/>
          <a:lstStyle/>
          <a:p>
            <a:r>
              <a:rPr lang="en-US" b="1" dirty="0"/>
              <a:t>DATA:-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The modified Boston housing dataset consists of 489 data points, with each </a:t>
            </a:r>
            <a:r>
              <a:rPr lang="en-US" b="1" dirty="0" err="1">
                <a:solidFill>
                  <a:srgbClr val="FF0000"/>
                </a:solidFill>
              </a:rPr>
              <a:t>datapoint</a:t>
            </a:r>
            <a:r>
              <a:rPr lang="en-US" b="1" dirty="0">
                <a:solidFill>
                  <a:srgbClr val="FF0000"/>
                </a:solidFill>
              </a:rPr>
              <a:t> having 3 features. This dataset is a modified version of the Boston Housing dataset found on the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  <a:hlinkClick r:id="rId2"/>
              </a:rPr>
              <a:t>UCI </a:t>
            </a:r>
            <a:r>
              <a:rPr lang="en-US" b="1" dirty="0">
                <a:solidFill>
                  <a:srgbClr val="FF0000"/>
                </a:solidFill>
                <a:hlinkClick r:id="rId2"/>
              </a:rPr>
              <a:t>Machine Learning Repository</a:t>
            </a:r>
            <a:r>
              <a:rPr lang="en-US" dirty="0" smtClean="0">
                <a:solidFill>
                  <a:srgbClr val="FF0000"/>
                </a:solidFill>
              </a:rPr>
              <a:t>. &amp; </a:t>
            </a:r>
            <a:r>
              <a:rPr lang="en-IN" b="1" dirty="0">
                <a:solidFill>
                  <a:srgbClr val="FF0000"/>
                </a:solidFill>
                <a:hlinkClick r:id="rId3"/>
              </a:rPr>
              <a:t>https://www.kaggle.com/zillow/zecon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IN" b="1" dirty="0"/>
              <a:t>Features</a:t>
            </a:r>
            <a:r>
              <a:rPr lang="en-IN" b="1" dirty="0" smtClean="0"/>
              <a:t>:-</a:t>
            </a:r>
          </a:p>
          <a:p>
            <a:pPr marL="21717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600" dirty="0" smtClean="0">
                <a:solidFill>
                  <a:srgbClr val="FF0000"/>
                </a:solidFill>
                <a:latin typeface="SFMono-Regular"/>
              </a:rPr>
              <a:t>RM</a:t>
            </a:r>
            <a:r>
              <a:rPr lang="en-US" altLang="en-US" sz="1600" dirty="0">
                <a:solidFill>
                  <a:srgbClr val="FF0000"/>
                </a:solidFill>
                <a:latin typeface="-apple-system"/>
              </a:rPr>
              <a:t>: average number of rooms per dwelling</a:t>
            </a:r>
          </a:p>
          <a:p>
            <a:pPr marL="21717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600" dirty="0" smtClean="0">
                <a:solidFill>
                  <a:srgbClr val="FF0000"/>
                </a:solidFill>
                <a:latin typeface="SFMono-Regular"/>
              </a:rPr>
              <a:t>LSTAT</a:t>
            </a:r>
            <a:r>
              <a:rPr lang="en-US" altLang="en-US" sz="1600" dirty="0">
                <a:solidFill>
                  <a:srgbClr val="FF0000"/>
                </a:solidFill>
                <a:latin typeface="-apple-system"/>
              </a:rPr>
              <a:t>: percentage of population considered lower </a:t>
            </a:r>
            <a:r>
              <a:rPr lang="en-US" altLang="en-US" sz="1600" dirty="0" smtClean="0">
                <a:solidFill>
                  <a:srgbClr val="FF0000"/>
                </a:solidFill>
                <a:latin typeface="-apple-system"/>
              </a:rPr>
              <a:t>status</a:t>
            </a:r>
          </a:p>
          <a:p>
            <a:pPr marL="21717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SFMono-Regular"/>
              </a:rPr>
              <a:t>3.PTRATIO</a:t>
            </a:r>
            <a:r>
              <a:rPr lang="en-US" altLang="en-US" sz="1600" dirty="0" smtClean="0">
                <a:solidFill>
                  <a:srgbClr val="FF0000"/>
                </a:solidFill>
                <a:latin typeface="-apple-system"/>
              </a:rPr>
              <a:t>: pupil-teacher ratio by town</a:t>
            </a:r>
          </a:p>
          <a:p>
            <a:pPr marL="21717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-apple-system"/>
              </a:rPr>
              <a:t>4.</a:t>
            </a:r>
            <a:r>
              <a:rPr lang="en-US" altLang="en-US" sz="1600" dirty="0">
                <a:solidFill>
                  <a:srgbClr val="FF0000"/>
                </a:solidFill>
                <a:latin typeface="SFMono-Regular"/>
              </a:rPr>
              <a:t> MEDV</a:t>
            </a:r>
            <a:r>
              <a:rPr lang="en-US" altLang="en-US" sz="1600" dirty="0">
                <a:solidFill>
                  <a:srgbClr val="FF0000"/>
                </a:solidFill>
                <a:latin typeface="-apple-system"/>
              </a:rPr>
              <a:t>: median value of owner-occupied homes</a:t>
            </a:r>
            <a:r>
              <a:rPr lang="en-US" altLang="en-US" sz="1600" dirty="0">
                <a:solidFill>
                  <a:srgbClr val="FF0000"/>
                </a:solidFill>
              </a:rPr>
              <a:t> </a:t>
            </a:r>
          </a:p>
          <a:p>
            <a:pPr marL="21717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 smtClean="0">
              <a:solidFill>
                <a:srgbClr val="FF0000"/>
              </a:solidFill>
              <a:latin typeface="-apple-system"/>
            </a:endParaRPr>
          </a:p>
          <a:p>
            <a:pPr marL="457200" lvl="1" indent="0">
              <a:buNone/>
            </a:pPr>
            <a:endParaRPr lang="en-IN" b="1" dirty="0"/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1"/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02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024" y="704193"/>
            <a:ext cx="8825658" cy="3584028"/>
          </a:xfrm>
        </p:spPr>
        <p:txBody>
          <a:bodyPr/>
          <a:lstStyle/>
          <a:p>
            <a:r>
              <a:rPr lang="en-IN" dirty="0" smtClean="0"/>
              <a:t>          </a:t>
            </a:r>
            <a:r>
              <a:rPr lang="en-IN" sz="9600" b="1" dirty="0" smtClean="0">
                <a:solidFill>
                  <a:schemeClr val="tx1"/>
                </a:solidFill>
              </a:rPr>
              <a:t>THE END</a:t>
            </a:r>
            <a:endParaRPr lang="en-IN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511</TotalTime>
  <Words>281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Century Gothic</vt:lpstr>
      <vt:lpstr>SFMono-Regular</vt:lpstr>
      <vt:lpstr>Wingdings 3</vt:lpstr>
      <vt:lpstr>Ion Boardroom</vt:lpstr>
      <vt:lpstr>          Predicting House                         Price    </vt:lpstr>
      <vt:lpstr>                       Abstract </vt:lpstr>
      <vt:lpstr>Keywords  &amp; Comparative     Study…</vt:lpstr>
      <vt:lpstr>Problem Formulation  &amp; Feasibility Analysis…</vt:lpstr>
      <vt:lpstr>              Required tools</vt:lpstr>
      <vt:lpstr>  Use of Tools …1</vt:lpstr>
      <vt:lpstr>                 Machine Learning </vt:lpstr>
      <vt:lpstr>                            Data Set</vt:lpstr>
      <vt:lpstr>       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Boston House                      Prices</dc:title>
  <dc:creator>Akash Singh</dc:creator>
  <cp:lastModifiedBy>Akash Singh</cp:lastModifiedBy>
  <cp:revision>24</cp:revision>
  <dcterms:created xsi:type="dcterms:W3CDTF">2020-09-06T12:54:07Z</dcterms:created>
  <dcterms:modified xsi:type="dcterms:W3CDTF">2020-10-10T13:34:19Z</dcterms:modified>
</cp:coreProperties>
</file>