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03"/>
    <p:restoredTop sz="94650"/>
  </p:normalViewPr>
  <p:slideViewPr>
    <p:cSldViewPr snapToGrid="0">
      <p:cViewPr varScale="1">
        <p:scale>
          <a:sx n="116" d="100"/>
          <a:sy n="116" d="100"/>
        </p:scale>
        <p:origin x="208" y="2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2F1C56-8A72-4858-851C-F15B634C74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85900" y="1122362"/>
            <a:ext cx="8609322" cy="3744209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1834EB-45A5-426C-824A-8F07CA8F6DB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85900" y="5230134"/>
            <a:ext cx="4610100" cy="942065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3D55F2-5374-4778-B1EE-98996792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4044F8-E727-4D63-B6D6-26482F83D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141F76-D956-4205-AD99-E91FD5FCC0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0935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A6D4F-1C6D-40FB-9A92-C86C4E15C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7BDDB-F95B-4041-AA53-71BBCB26D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77052-C8EA-459E-9E10-8EE28C50E1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3E6650-E3AD-4C98-88FE-F5152966F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54FED5-B228-4E3C-BFEE-0BC47D950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05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0A243A-5463-4C65-85DA-03BECDAE63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31898" y="897973"/>
            <a:ext cx="2674301" cy="5278989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10153C-6948-4108-8FF1-033F66D4CA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854169"/>
            <a:ext cx="7734300" cy="5322793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345988-B24C-46FE-87B0-55D4FB7CB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3AB2DB-BD1F-41F7-AC5E-57249C270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1E3DB-BDAB-40CA-ABA3-A3662C06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342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911A1B-E09A-4F93-BC68-B160114AFC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8C4A9-27ED-4E86-A256-5009E31342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defRPr/>
            </a:lvl1pPr>
            <a:lvl2pPr>
              <a:lnSpc>
                <a:spcPct val="120000"/>
              </a:lnSpc>
              <a:defRPr/>
            </a:lvl2pPr>
            <a:lvl3pPr>
              <a:lnSpc>
                <a:spcPct val="120000"/>
              </a:lnSpc>
              <a:defRPr sz="1400"/>
            </a:lvl3pPr>
            <a:lvl4pPr>
              <a:lnSpc>
                <a:spcPct val="120000"/>
              </a:lnSpc>
              <a:defRPr sz="1200"/>
            </a:lvl4pPr>
            <a:lvl5pPr>
              <a:lnSpc>
                <a:spcPct val="120000"/>
              </a:lnSpc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5CF91C-8771-4949-A397-928A5743E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3EA0ED-4961-4254-B34E-71D14C4E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97152-BD97-4A72-8B07-CD2BC57B8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1652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4EAF4-C10D-4650-9587-15DA8E9F9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1368862"/>
            <a:ext cx="9486900" cy="3679656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1D5C2-6E93-4B23-A0CA-D5D7E735C7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5318974"/>
            <a:ext cx="9486900" cy="85322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815BFB-5D28-4ABE-AD37-0C6C3FD94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A4035B-0539-4A03-87C0-22E52C98B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27ADF-48C9-49CF-BD4D-82399BF64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8983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91A2FB-0310-4935-B7F7-E47876CD4E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987C14-52AB-4AAC-9038-29CF58EA6E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219200" y="2168278"/>
            <a:ext cx="4702921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B2E45A-DCC0-4701-9D67-EF56AECE34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69880" y="2168278"/>
            <a:ext cx="4782699" cy="40086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AF0813-A167-4D17-AA79-07BD9765FE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940D7-D4C1-4C24-95F3-29A849CEE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949AB7-007E-4D4D-A2C1-2C5C3310C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6824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2B0184-BDFD-48DE-B858-B81887BFD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75359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24FEB2-6EEC-49D4-9466-0F7A6EDB0C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1" y="2109789"/>
            <a:ext cx="4507931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E8CF0-BAB6-4BF2-836F-FED0AF88A8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219201" y="3063530"/>
            <a:ext cx="4507930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0751AB-FCF0-450B-A6DF-9B9A2AD2C2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64867" y="2109789"/>
            <a:ext cx="4507932" cy="837257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3898E7-3130-4CE6-AA11-C9CC8214EA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64867" y="3063530"/>
            <a:ext cx="4507932" cy="312613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5D85675-9678-4CB3-9AAB-D727D2B58E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5F8314-1849-461A-AAF2-BF149646D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69738E-5865-473C-BAFB-BDB385C06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9876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7AC40-59FF-4CE3-B49C-C824A784C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2FAB63-E9CE-4359-A54B-07AC7E9BB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939854-5165-4C41-8DCA-D42DFD7D90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F1768E0-4535-4B0D-8B94-4C10740B0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555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4678E3-D115-4E49-9ECB-656CF2319E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1E6FC-7F84-4673-81D6-B85FE26DA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80318A-245C-4841-AB57-CEC5CC124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8196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847B-9D86-47FF-B24A-EEA5F73EA1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776472" cy="2852928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C0675-AD2F-44DC-8FF3-4454258A5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7582" y="987425"/>
            <a:ext cx="5948618" cy="487362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D96356-C0F0-4C22-B9B6-C7E0BE4F37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200" y="3484210"/>
            <a:ext cx="3768934" cy="238477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3EFD71-2ACA-4041-9EA2-86E7B81C3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ECACE3-32A8-4245-97AC-5797C147E7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D63845-314D-499C-BB75-CE9162BE6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041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6D3DB-B1F8-4892-96F7-0BE21DE637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457200"/>
            <a:ext cx="3932349" cy="2852670"/>
          </a:xfrm>
        </p:spPr>
        <p:txBody>
          <a:bodyPr anchor="b">
            <a:no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0AB405-B2E9-4C4B-930C-CF1B63342F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674810" y="657055"/>
            <a:ext cx="5831389" cy="55151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AF82ED-5295-4670-A3A8-B7813FF471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219199" y="3484210"/>
            <a:ext cx="3768934" cy="23768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8BCDD2-4389-41FA-BE68-6805E3290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E1FAD-7351-4908-963A-08EA8E4AB7A0}" type="datetimeFigureOut">
              <a:rPr lang="en-US" smtClean="0"/>
              <a:t>7/24/25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C1D4C8-D966-41BE-B38F-54B9134FF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7339F-1169-4FB1-8FAA-781335ECB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56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104591-A10E-46C3-952B-F25DCBDAD1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157797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F77F62-7300-4B81-8F9B-D040A0EE1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19200" y="2318032"/>
            <a:ext cx="9493250" cy="38541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252CF0-2C7E-4A4C-BD7E-B7CEFF0DC4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16200000">
            <a:off x="-1029207" y="4680813"/>
            <a:ext cx="275833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fld id="{8C1E1FAD-7351-4908-963A-08EA8E4AB7A0}" type="datetimeFigureOut">
              <a:rPr lang="en-US" smtClean="0"/>
              <a:t>7/24/25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49E98-61B4-4398-B18F-534336EA1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61112" y="6356350"/>
            <a:ext cx="550968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76DC5D-5820-4314-ADE6-9CD1C7D4AB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05482" y="6356350"/>
            <a:ext cx="11120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1CF2D47E-0AF1-4C27-801F-64E3E5BF7F72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3F5135F-115E-423C-BE4A-B56C35DC9F3E}"/>
              </a:ext>
            </a:extLst>
          </p:cNvPr>
          <p:cNvGrpSpPr/>
          <p:nvPr/>
        </p:nvGrpSpPr>
        <p:grpSpPr>
          <a:xfrm>
            <a:off x="174436" y="6356005"/>
            <a:ext cx="358083" cy="358083"/>
            <a:chOff x="4135740" y="1745599"/>
            <a:chExt cx="558732" cy="5587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C1E318-0F1F-4920-8C7D-FBAC66631B54}"/>
                </a:ext>
              </a:extLst>
            </p:cNvPr>
            <p:cNvGrpSpPr/>
            <p:nvPr/>
          </p:nvGrpSpPr>
          <p:grpSpPr>
            <a:xfrm>
              <a:off x="4135740" y="1745599"/>
              <a:ext cx="558732" cy="558732"/>
              <a:chOff x="1028007" y="1706560"/>
              <a:chExt cx="575710" cy="575710"/>
            </a:xfrm>
          </p:grpSpPr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DE4A7237-B6EB-4FB7-8B68-7C27438D4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84E00FDE-0838-4B5B-A782-6B6C92DB0A89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BC1B2F3-8E83-4A70-B103-979C67EECED1}"/>
                </a:ext>
              </a:extLst>
            </p:cNvPr>
            <p:cNvSpPr/>
            <p:nvPr/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39050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14" r:id="rId7"/>
    <p:sldLayoutId id="2147483715" r:id="rId8"/>
    <p:sldLayoutId id="2147483716" r:id="rId9"/>
    <p:sldLayoutId id="2147483717" r:id="rId10"/>
    <p:sldLayoutId id="2147483724" r:id="rId11"/>
  </p:sldLayoutIdLst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i="1" kern="1200">
          <a:solidFill>
            <a:srgbClr val="000000"/>
          </a:solidFill>
          <a:highlight>
            <a:srgbClr val="FFFF00"/>
          </a:highligh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4008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822960" indent="-228600" algn="l" defTabSz="914400" rtl="0" eaLnBrk="1" latinLnBrk="0" hangingPunct="1">
        <a:lnSpc>
          <a:spcPct val="120000"/>
        </a:lnSpc>
        <a:spcBef>
          <a:spcPts val="500"/>
        </a:spcBef>
        <a:buFont typeface="Consolas" panose="020B0609020204030204" pitchFamily="49" charset="0"/>
        <a:buChar char="+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00584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B60C714-CA3D-427D-95B5-3C29587A4C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1D7ED78-1CF5-4B8A-93C1-4CC089539D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046778" cy="6858000"/>
          </a:xfrm>
          <a:custGeom>
            <a:avLst/>
            <a:gdLst>
              <a:gd name="connsiteX0" fmla="*/ 0 w 12046778"/>
              <a:gd name="connsiteY0" fmla="*/ 0 h 6858000"/>
              <a:gd name="connsiteX1" fmla="*/ 454478 w 12046778"/>
              <a:gd name="connsiteY1" fmla="*/ 0 h 6858000"/>
              <a:gd name="connsiteX2" fmla="*/ 892342 w 12046778"/>
              <a:gd name="connsiteY2" fmla="*/ 15552 h 6858000"/>
              <a:gd name="connsiteX3" fmla="*/ 893702 w 12046778"/>
              <a:gd name="connsiteY3" fmla="*/ 0 h 6858000"/>
              <a:gd name="connsiteX4" fmla="*/ 5761220 w 12046778"/>
              <a:gd name="connsiteY4" fmla="*/ 0 h 6858000"/>
              <a:gd name="connsiteX5" fmla="*/ 7920992 w 12046778"/>
              <a:gd name="connsiteY5" fmla="*/ 265187 h 6858000"/>
              <a:gd name="connsiteX6" fmla="*/ 11428519 w 12046778"/>
              <a:gd name="connsiteY6" fmla="*/ 389763 h 6858000"/>
              <a:gd name="connsiteX7" fmla="*/ 11417875 w 12046778"/>
              <a:gd name="connsiteY7" fmla="*/ 694551 h 6858000"/>
              <a:gd name="connsiteX8" fmla="*/ 12046778 w 12046778"/>
              <a:gd name="connsiteY8" fmla="*/ 771770 h 6858000"/>
              <a:gd name="connsiteX9" fmla="*/ 11299482 w 12046778"/>
              <a:gd name="connsiteY9" fmla="*/ 6858000 h 6858000"/>
              <a:gd name="connsiteX10" fmla="*/ 11202642 w 12046778"/>
              <a:gd name="connsiteY10" fmla="*/ 6858000 h 6858000"/>
              <a:gd name="connsiteX11" fmla="*/ 6662440 w 12046778"/>
              <a:gd name="connsiteY11" fmla="*/ 6858000 h 6858000"/>
              <a:gd name="connsiteX12" fmla="*/ 0 w 12046778"/>
              <a:gd name="connsiteY12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2046778" h="6858000">
                <a:moveTo>
                  <a:pt x="0" y="0"/>
                </a:moveTo>
                <a:lnTo>
                  <a:pt x="454478" y="0"/>
                </a:lnTo>
                <a:lnTo>
                  <a:pt x="892342" y="15552"/>
                </a:lnTo>
                <a:lnTo>
                  <a:pt x="893702" y="0"/>
                </a:lnTo>
                <a:lnTo>
                  <a:pt x="5761220" y="0"/>
                </a:lnTo>
                <a:lnTo>
                  <a:pt x="7920992" y="265187"/>
                </a:lnTo>
                <a:lnTo>
                  <a:pt x="11428519" y="389763"/>
                </a:lnTo>
                <a:lnTo>
                  <a:pt x="11417875" y="694551"/>
                </a:lnTo>
                <a:lnTo>
                  <a:pt x="12046778" y="771770"/>
                </a:lnTo>
                <a:lnTo>
                  <a:pt x="11299482" y="6858000"/>
                </a:lnTo>
                <a:lnTo>
                  <a:pt x="11202642" y="6858000"/>
                </a:lnTo>
                <a:lnTo>
                  <a:pt x="666244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C3FA2241-6B3E-48FF-860B-B990431EC4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1915541" cy="6858001"/>
          </a:xfrm>
          <a:custGeom>
            <a:avLst/>
            <a:gdLst>
              <a:gd name="connsiteX0" fmla="*/ 289900 w 11915541"/>
              <a:gd name="connsiteY0" fmla="*/ 0 h 6858001"/>
              <a:gd name="connsiteX1" fmla="*/ 4956408 w 11915541"/>
              <a:gd name="connsiteY1" fmla="*/ 0 h 6858001"/>
              <a:gd name="connsiteX2" fmla="*/ 7146011 w 11915541"/>
              <a:gd name="connsiteY2" fmla="*/ 269060 h 6858001"/>
              <a:gd name="connsiteX3" fmla="*/ 7883888 w 11915541"/>
              <a:gd name="connsiteY3" fmla="*/ 358077 h 6858001"/>
              <a:gd name="connsiteX4" fmla="*/ 8743808 w 11915541"/>
              <a:gd name="connsiteY4" fmla="*/ 388772 h 6858001"/>
              <a:gd name="connsiteX5" fmla="*/ 8846325 w 11915541"/>
              <a:gd name="connsiteY5" fmla="*/ 387158 h 6858001"/>
              <a:gd name="connsiteX6" fmla="*/ 8908081 w 11915541"/>
              <a:gd name="connsiteY6" fmla="*/ 391374 h 6858001"/>
              <a:gd name="connsiteX7" fmla="*/ 8976104 w 11915541"/>
              <a:gd name="connsiteY7" fmla="*/ 394890 h 6858001"/>
              <a:gd name="connsiteX8" fmla="*/ 9041336 w 11915541"/>
              <a:gd name="connsiteY8" fmla="*/ 398298 h 6858001"/>
              <a:gd name="connsiteX9" fmla="*/ 9111961 w 11915541"/>
              <a:gd name="connsiteY9" fmla="*/ 399407 h 6858001"/>
              <a:gd name="connsiteX10" fmla="*/ 9137458 w 11915541"/>
              <a:gd name="connsiteY10" fmla="*/ 411076 h 6858001"/>
              <a:gd name="connsiteX11" fmla="*/ 9439267 w 11915541"/>
              <a:gd name="connsiteY11" fmla="*/ 421615 h 6858001"/>
              <a:gd name="connsiteX12" fmla="*/ 9447565 w 11915541"/>
              <a:gd name="connsiteY12" fmla="*/ 420237 h 6858001"/>
              <a:gd name="connsiteX13" fmla="*/ 9480968 w 11915541"/>
              <a:gd name="connsiteY13" fmla="*/ 413579 h 6858001"/>
              <a:gd name="connsiteX14" fmla="*/ 9485823 w 11915541"/>
              <a:gd name="connsiteY14" fmla="*/ 414668 h 6858001"/>
              <a:gd name="connsiteX15" fmla="*/ 9504040 w 11915541"/>
              <a:gd name="connsiteY15" fmla="*/ 413672 h 6858001"/>
              <a:gd name="connsiteX16" fmla="*/ 9510668 w 11915541"/>
              <a:gd name="connsiteY16" fmla="*/ 420087 h 6858001"/>
              <a:gd name="connsiteX17" fmla="*/ 9572280 w 11915541"/>
              <a:gd name="connsiteY17" fmla="*/ 419684 h 6858001"/>
              <a:gd name="connsiteX18" fmla="*/ 9690102 w 11915541"/>
              <a:gd name="connsiteY18" fmla="*/ 407264 h 6858001"/>
              <a:gd name="connsiteX19" fmla="*/ 9711635 w 11915541"/>
              <a:gd name="connsiteY19" fmla="*/ 410830 h 6858001"/>
              <a:gd name="connsiteX20" fmla="*/ 9828330 w 11915541"/>
              <a:gd name="connsiteY20" fmla="*/ 413906 h 6858001"/>
              <a:gd name="connsiteX21" fmla="*/ 9966913 w 11915541"/>
              <a:gd name="connsiteY21" fmla="*/ 412008 h 6858001"/>
              <a:gd name="connsiteX22" fmla="*/ 10066210 w 11915541"/>
              <a:gd name="connsiteY22" fmla="*/ 412124 h 6858001"/>
              <a:gd name="connsiteX23" fmla="*/ 10165116 w 11915541"/>
              <a:gd name="connsiteY23" fmla="*/ 410209 h 6858001"/>
              <a:gd name="connsiteX24" fmla="*/ 10244876 w 11915541"/>
              <a:gd name="connsiteY24" fmla="*/ 418729 h 6858001"/>
              <a:gd name="connsiteX25" fmla="*/ 10292900 w 11915541"/>
              <a:gd name="connsiteY25" fmla="*/ 427936 h 6858001"/>
              <a:gd name="connsiteX26" fmla="*/ 10326189 w 11915541"/>
              <a:gd name="connsiteY26" fmla="*/ 437758 h 6858001"/>
              <a:gd name="connsiteX27" fmla="*/ 10419820 w 11915541"/>
              <a:gd name="connsiteY27" fmla="*/ 445961 h 6858001"/>
              <a:gd name="connsiteX28" fmla="*/ 10556118 w 11915541"/>
              <a:gd name="connsiteY28" fmla="*/ 452534 h 6858001"/>
              <a:gd name="connsiteX29" fmla="*/ 10617267 w 11915541"/>
              <a:gd name="connsiteY29" fmla="*/ 458327 h 6858001"/>
              <a:gd name="connsiteX30" fmla="*/ 11266201 w 11915541"/>
              <a:gd name="connsiteY30" fmla="*/ 485414 h 6858001"/>
              <a:gd name="connsiteX31" fmla="*/ 11266114 w 11915541"/>
              <a:gd name="connsiteY31" fmla="*/ 487867 h 6858001"/>
              <a:gd name="connsiteX32" fmla="*/ 11294016 w 11915541"/>
              <a:gd name="connsiteY32" fmla="*/ 500627 h 6858001"/>
              <a:gd name="connsiteX33" fmla="*/ 11304892 w 11915541"/>
              <a:gd name="connsiteY33" fmla="*/ 529592 h 6858001"/>
              <a:gd name="connsiteX34" fmla="*/ 11295858 w 11915541"/>
              <a:gd name="connsiteY34" fmla="*/ 788304 h 6858001"/>
              <a:gd name="connsiteX35" fmla="*/ 11881324 w 11915541"/>
              <a:gd name="connsiteY35" fmla="*/ 860190 h 6858001"/>
              <a:gd name="connsiteX36" fmla="*/ 11881031 w 11915541"/>
              <a:gd name="connsiteY36" fmla="*/ 862574 h 6858001"/>
              <a:gd name="connsiteX37" fmla="*/ 11907128 w 11915541"/>
              <a:gd name="connsiteY37" fmla="*/ 877384 h 6858001"/>
              <a:gd name="connsiteX38" fmla="*/ 11915256 w 11915541"/>
              <a:gd name="connsiteY38" fmla="*/ 906533 h 6858001"/>
              <a:gd name="connsiteX39" fmla="*/ 11521832 w 11915541"/>
              <a:gd name="connsiteY39" fmla="*/ 4110709 h 6858001"/>
              <a:gd name="connsiteX40" fmla="*/ 11515825 w 11915541"/>
              <a:gd name="connsiteY40" fmla="*/ 4119564 h 6858001"/>
              <a:gd name="connsiteX41" fmla="*/ 11519210 w 11915541"/>
              <a:gd name="connsiteY41" fmla="*/ 4131712 h 6858001"/>
              <a:gd name="connsiteX42" fmla="*/ 11184463 w 11915541"/>
              <a:gd name="connsiteY42" fmla="*/ 6858000 h 6858001"/>
              <a:gd name="connsiteX43" fmla="*/ 11083854 w 11915541"/>
              <a:gd name="connsiteY43" fmla="*/ 6858000 h 6858001"/>
              <a:gd name="connsiteX44" fmla="*/ 11083854 w 11915541"/>
              <a:gd name="connsiteY44" fmla="*/ 6858001 h 6858001"/>
              <a:gd name="connsiteX45" fmla="*/ 0 w 11915541"/>
              <a:gd name="connsiteY45" fmla="*/ 6858001 h 6858001"/>
              <a:gd name="connsiteX46" fmla="*/ 0 w 11915541"/>
              <a:gd name="connsiteY46" fmla="*/ 76664 h 6858001"/>
              <a:gd name="connsiteX47" fmla="*/ 286723 w 11915541"/>
              <a:gd name="connsiteY47" fmla="*/ 86899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11915541" h="6858001">
                <a:moveTo>
                  <a:pt x="289900" y="0"/>
                </a:moveTo>
                <a:lnTo>
                  <a:pt x="4956408" y="0"/>
                </a:lnTo>
                <a:lnTo>
                  <a:pt x="7146011" y="269060"/>
                </a:lnTo>
                <a:lnTo>
                  <a:pt x="7883888" y="358077"/>
                </a:lnTo>
                <a:lnTo>
                  <a:pt x="8743808" y="388772"/>
                </a:lnTo>
                <a:lnTo>
                  <a:pt x="8846325" y="387158"/>
                </a:lnTo>
                <a:lnTo>
                  <a:pt x="8908081" y="391374"/>
                </a:lnTo>
                <a:lnTo>
                  <a:pt x="8976104" y="394890"/>
                </a:lnTo>
                <a:lnTo>
                  <a:pt x="9041336" y="398298"/>
                </a:lnTo>
                <a:lnTo>
                  <a:pt x="9111961" y="399407"/>
                </a:lnTo>
                <a:lnTo>
                  <a:pt x="9137458" y="411076"/>
                </a:lnTo>
                <a:lnTo>
                  <a:pt x="9439267" y="421615"/>
                </a:lnTo>
                <a:lnTo>
                  <a:pt x="9447565" y="420237"/>
                </a:lnTo>
                <a:cubicBezTo>
                  <a:pt x="9454515" y="418898"/>
                  <a:pt x="9474592" y="414507"/>
                  <a:pt x="9480968" y="413579"/>
                </a:cubicBezTo>
                <a:lnTo>
                  <a:pt x="9485823" y="414668"/>
                </a:lnTo>
                <a:lnTo>
                  <a:pt x="9504040" y="413672"/>
                </a:lnTo>
                <a:lnTo>
                  <a:pt x="9510668" y="420087"/>
                </a:lnTo>
                <a:lnTo>
                  <a:pt x="9572280" y="419684"/>
                </a:lnTo>
                <a:cubicBezTo>
                  <a:pt x="9599152" y="403815"/>
                  <a:pt x="9648610" y="413243"/>
                  <a:pt x="9690102" y="407264"/>
                </a:cubicBezTo>
                <a:lnTo>
                  <a:pt x="9711635" y="410830"/>
                </a:lnTo>
                <a:lnTo>
                  <a:pt x="9828330" y="413906"/>
                </a:lnTo>
                <a:cubicBezTo>
                  <a:pt x="9901450" y="412197"/>
                  <a:pt x="9903487" y="416948"/>
                  <a:pt x="9966913" y="412008"/>
                </a:cubicBezTo>
                <a:cubicBezTo>
                  <a:pt x="10024782" y="416355"/>
                  <a:pt x="10018033" y="414239"/>
                  <a:pt x="10066210" y="412124"/>
                </a:cubicBezTo>
                <a:lnTo>
                  <a:pt x="10165116" y="410209"/>
                </a:lnTo>
                <a:cubicBezTo>
                  <a:pt x="10191560" y="417316"/>
                  <a:pt x="10211518" y="430503"/>
                  <a:pt x="10244876" y="418729"/>
                </a:cubicBezTo>
                <a:cubicBezTo>
                  <a:pt x="10237086" y="432781"/>
                  <a:pt x="10284124" y="415543"/>
                  <a:pt x="10292900" y="427936"/>
                </a:cubicBezTo>
                <a:cubicBezTo>
                  <a:pt x="10297954" y="438166"/>
                  <a:pt x="10313400" y="435319"/>
                  <a:pt x="10326189" y="437758"/>
                </a:cubicBezTo>
                <a:cubicBezTo>
                  <a:pt x="10337091" y="447506"/>
                  <a:pt x="10399279" y="450054"/>
                  <a:pt x="10419820" y="445961"/>
                </a:cubicBezTo>
                <a:cubicBezTo>
                  <a:pt x="10473071" y="447462"/>
                  <a:pt x="10510712" y="446330"/>
                  <a:pt x="10556118" y="452534"/>
                </a:cubicBezTo>
                <a:cubicBezTo>
                  <a:pt x="10574153" y="454056"/>
                  <a:pt x="10608649" y="456182"/>
                  <a:pt x="10617267" y="458327"/>
                </a:cubicBezTo>
                <a:lnTo>
                  <a:pt x="11266201" y="485414"/>
                </a:lnTo>
                <a:cubicBezTo>
                  <a:pt x="11266172" y="486232"/>
                  <a:pt x="11266143" y="487049"/>
                  <a:pt x="11266114" y="487867"/>
                </a:cubicBezTo>
                <a:lnTo>
                  <a:pt x="11294016" y="500627"/>
                </a:lnTo>
                <a:cubicBezTo>
                  <a:pt x="11301071" y="508193"/>
                  <a:pt x="11305249" y="518441"/>
                  <a:pt x="11304892" y="529592"/>
                </a:cubicBezTo>
                <a:lnTo>
                  <a:pt x="11295858" y="788304"/>
                </a:lnTo>
                <a:lnTo>
                  <a:pt x="11881324" y="860190"/>
                </a:lnTo>
                <a:cubicBezTo>
                  <a:pt x="11881227" y="860985"/>
                  <a:pt x="11881128" y="861779"/>
                  <a:pt x="11881031" y="862574"/>
                </a:cubicBezTo>
                <a:lnTo>
                  <a:pt x="11907128" y="877384"/>
                </a:lnTo>
                <a:cubicBezTo>
                  <a:pt x="11913358" y="885357"/>
                  <a:pt x="11916554" y="895698"/>
                  <a:pt x="11915256" y="906533"/>
                </a:cubicBezTo>
                <a:lnTo>
                  <a:pt x="11521832" y="4110709"/>
                </a:lnTo>
                <a:lnTo>
                  <a:pt x="11515825" y="4119564"/>
                </a:lnTo>
                <a:lnTo>
                  <a:pt x="11519210" y="4131712"/>
                </a:lnTo>
                <a:lnTo>
                  <a:pt x="11184463" y="6858000"/>
                </a:lnTo>
                <a:lnTo>
                  <a:pt x="11083854" y="6858000"/>
                </a:lnTo>
                <a:lnTo>
                  <a:pt x="11083854" y="6858001"/>
                </a:lnTo>
                <a:lnTo>
                  <a:pt x="0" y="6858001"/>
                </a:lnTo>
                <a:lnTo>
                  <a:pt x="0" y="76664"/>
                </a:lnTo>
                <a:lnTo>
                  <a:pt x="286723" y="86899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5EF581-0E02-E1ED-ABEA-3E70317DCD4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</a:blip>
          <a:srcRect t="3634"/>
          <a:stretch>
            <a:fillRect/>
          </a:stretch>
        </p:blipFill>
        <p:spPr>
          <a:xfrm>
            <a:off x="34805" y="-106619"/>
            <a:ext cx="11920851" cy="6863842"/>
          </a:xfrm>
          <a:custGeom>
            <a:avLst/>
            <a:gdLst/>
            <a:ahLst/>
            <a:cxnLst/>
            <a:rect l="l" t="t" r="r" b="b"/>
            <a:pathLst>
              <a:path w="11920851" h="6863842">
                <a:moveTo>
                  <a:pt x="93746" y="220"/>
                </a:moveTo>
                <a:cubicBezTo>
                  <a:pt x="149331" y="1296"/>
                  <a:pt x="222869" y="5962"/>
                  <a:pt x="295210" y="5841"/>
                </a:cubicBezTo>
                <a:lnTo>
                  <a:pt x="4961718" y="5841"/>
                </a:lnTo>
                <a:lnTo>
                  <a:pt x="7151321" y="274901"/>
                </a:lnTo>
                <a:lnTo>
                  <a:pt x="7889198" y="363918"/>
                </a:lnTo>
                <a:lnTo>
                  <a:pt x="8749118" y="394613"/>
                </a:lnTo>
                <a:lnTo>
                  <a:pt x="8851635" y="392999"/>
                </a:lnTo>
                <a:lnTo>
                  <a:pt x="8913391" y="397215"/>
                </a:lnTo>
                <a:lnTo>
                  <a:pt x="8981414" y="400731"/>
                </a:lnTo>
                <a:lnTo>
                  <a:pt x="9046646" y="404139"/>
                </a:lnTo>
                <a:lnTo>
                  <a:pt x="9117271" y="405248"/>
                </a:lnTo>
                <a:lnTo>
                  <a:pt x="9142768" y="416917"/>
                </a:lnTo>
                <a:lnTo>
                  <a:pt x="9444577" y="427456"/>
                </a:lnTo>
                <a:lnTo>
                  <a:pt x="9452875" y="426078"/>
                </a:lnTo>
                <a:cubicBezTo>
                  <a:pt x="9459825" y="424739"/>
                  <a:pt x="9479902" y="420348"/>
                  <a:pt x="9486278" y="419420"/>
                </a:cubicBezTo>
                <a:lnTo>
                  <a:pt x="9491133" y="420509"/>
                </a:lnTo>
                <a:lnTo>
                  <a:pt x="9509350" y="419513"/>
                </a:lnTo>
                <a:lnTo>
                  <a:pt x="9515978" y="425928"/>
                </a:lnTo>
                <a:lnTo>
                  <a:pt x="9577590" y="425525"/>
                </a:lnTo>
                <a:cubicBezTo>
                  <a:pt x="9604462" y="409656"/>
                  <a:pt x="9653920" y="419084"/>
                  <a:pt x="9695412" y="413105"/>
                </a:cubicBezTo>
                <a:lnTo>
                  <a:pt x="9716945" y="416671"/>
                </a:lnTo>
                <a:lnTo>
                  <a:pt x="9833640" y="419747"/>
                </a:lnTo>
                <a:cubicBezTo>
                  <a:pt x="9906760" y="418038"/>
                  <a:pt x="9908797" y="422789"/>
                  <a:pt x="9972223" y="417849"/>
                </a:cubicBezTo>
                <a:cubicBezTo>
                  <a:pt x="10030092" y="422196"/>
                  <a:pt x="10023343" y="420080"/>
                  <a:pt x="10071520" y="417965"/>
                </a:cubicBezTo>
                <a:lnTo>
                  <a:pt x="10170426" y="416050"/>
                </a:lnTo>
                <a:cubicBezTo>
                  <a:pt x="10196870" y="423157"/>
                  <a:pt x="10216828" y="436344"/>
                  <a:pt x="10250186" y="424570"/>
                </a:cubicBezTo>
                <a:cubicBezTo>
                  <a:pt x="10242396" y="438622"/>
                  <a:pt x="10289434" y="421384"/>
                  <a:pt x="10298210" y="433777"/>
                </a:cubicBezTo>
                <a:cubicBezTo>
                  <a:pt x="10303264" y="444007"/>
                  <a:pt x="10318710" y="441160"/>
                  <a:pt x="10331499" y="443599"/>
                </a:cubicBezTo>
                <a:cubicBezTo>
                  <a:pt x="10342401" y="453347"/>
                  <a:pt x="10404589" y="455895"/>
                  <a:pt x="10425130" y="451802"/>
                </a:cubicBezTo>
                <a:cubicBezTo>
                  <a:pt x="10478381" y="453303"/>
                  <a:pt x="10516022" y="452171"/>
                  <a:pt x="10561428" y="458375"/>
                </a:cubicBezTo>
                <a:cubicBezTo>
                  <a:pt x="10579463" y="459897"/>
                  <a:pt x="10613959" y="462023"/>
                  <a:pt x="10622577" y="464168"/>
                </a:cubicBezTo>
                <a:lnTo>
                  <a:pt x="11271511" y="491255"/>
                </a:lnTo>
                <a:cubicBezTo>
                  <a:pt x="11271482" y="492073"/>
                  <a:pt x="11271453" y="492890"/>
                  <a:pt x="11271424" y="493708"/>
                </a:cubicBezTo>
                <a:lnTo>
                  <a:pt x="11299326" y="506468"/>
                </a:lnTo>
                <a:cubicBezTo>
                  <a:pt x="11306381" y="514034"/>
                  <a:pt x="11310559" y="524282"/>
                  <a:pt x="11310202" y="535433"/>
                </a:cubicBezTo>
                <a:lnTo>
                  <a:pt x="11301168" y="794145"/>
                </a:lnTo>
                <a:lnTo>
                  <a:pt x="11886634" y="866031"/>
                </a:lnTo>
                <a:cubicBezTo>
                  <a:pt x="11886537" y="866826"/>
                  <a:pt x="11886438" y="867620"/>
                  <a:pt x="11886341" y="868415"/>
                </a:cubicBezTo>
                <a:lnTo>
                  <a:pt x="11912438" y="883225"/>
                </a:lnTo>
                <a:cubicBezTo>
                  <a:pt x="11918668" y="891198"/>
                  <a:pt x="11921864" y="901539"/>
                  <a:pt x="11920566" y="912374"/>
                </a:cubicBezTo>
                <a:lnTo>
                  <a:pt x="11527142" y="4116550"/>
                </a:lnTo>
                <a:lnTo>
                  <a:pt x="11521135" y="4125405"/>
                </a:lnTo>
                <a:lnTo>
                  <a:pt x="11524520" y="4137553"/>
                </a:lnTo>
                <a:lnTo>
                  <a:pt x="11189773" y="6863841"/>
                </a:lnTo>
                <a:lnTo>
                  <a:pt x="11089164" y="6863841"/>
                </a:lnTo>
                <a:lnTo>
                  <a:pt x="11089164" y="6863842"/>
                </a:lnTo>
                <a:lnTo>
                  <a:pt x="5310" y="6863842"/>
                </a:lnTo>
                <a:lnTo>
                  <a:pt x="5310" y="82505"/>
                </a:lnTo>
                <a:lnTo>
                  <a:pt x="0" y="16141"/>
                </a:lnTo>
                <a:cubicBezTo>
                  <a:pt x="530" y="1658"/>
                  <a:pt x="38161" y="-856"/>
                  <a:pt x="93746" y="220"/>
                </a:cubicBezTo>
                <a:close/>
              </a:path>
            </a:pathLst>
          </a:custGeom>
        </p:spPr>
      </p:pic>
      <p:sp>
        <p:nvSpPr>
          <p:cNvPr id="15" name="Rectangle 8">
            <a:extLst>
              <a:ext uri="{FF2B5EF4-FFF2-40B4-BE49-F238E27FC236}">
                <a16:creationId xmlns:a16="http://schemas.microsoft.com/office/drawing/2014/main" id="{E768A620-6CE7-44E7-BB7E-5C93F026D5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097" y="3077"/>
            <a:ext cx="6289954" cy="221524"/>
          </a:xfrm>
          <a:custGeom>
            <a:avLst/>
            <a:gdLst>
              <a:gd name="connsiteX0" fmla="*/ 0 w 5910735"/>
              <a:gd name="connsiteY0" fmla="*/ 0 h 272502"/>
              <a:gd name="connsiteX1" fmla="*/ 5910735 w 5910735"/>
              <a:gd name="connsiteY1" fmla="*/ 0 h 272502"/>
              <a:gd name="connsiteX2" fmla="*/ 5910735 w 5910735"/>
              <a:gd name="connsiteY2" fmla="*/ 272502 h 272502"/>
              <a:gd name="connsiteX3" fmla="*/ 0 w 5910735"/>
              <a:gd name="connsiteY3" fmla="*/ 272502 h 272502"/>
              <a:gd name="connsiteX4" fmla="*/ 0 w 5910735"/>
              <a:gd name="connsiteY4" fmla="*/ 0 h 272502"/>
              <a:gd name="connsiteX0" fmla="*/ 0 w 5910735"/>
              <a:gd name="connsiteY0" fmla="*/ 0 h 272502"/>
              <a:gd name="connsiteX1" fmla="*/ 5910735 w 5910735"/>
              <a:gd name="connsiteY1" fmla="*/ 0 h 272502"/>
              <a:gd name="connsiteX2" fmla="*/ 5910735 w 5910735"/>
              <a:gd name="connsiteY2" fmla="*/ 272502 h 272502"/>
              <a:gd name="connsiteX3" fmla="*/ 0 w 5910735"/>
              <a:gd name="connsiteY3" fmla="*/ 272502 h 272502"/>
              <a:gd name="connsiteX4" fmla="*/ 0 w 5910735"/>
              <a:gd name="connsiteY4" fmla="*/ 0 h 272502"/>
              <a:gd name="connsiteX0" fmla="*/ 0 w 5910735"/>
              <a:gd name="connsiteY0" fmla="*/ 0 h 272502"/>
              <a:gd name="connsiteX1" fmla="*/ 4810804 w 5910735"/>
              <a:gd name="connsiteY1" fmla="*/ 0 h 272502"/>
              <a:gd name="connsiteX2" fmla="*/ 5910735 w 5910735"/>
              <a:gd name="connsiteY2" fmla="*/ 272502 h 272502"/>
              <a:gd name="connsiteX3" fmla="*/ 0 w 5910735"/>
              <a:gd name="connsiteY3" fmla="*/ 272502 h 272502"/>
              <a:gd name="connsiteX4" fmla="*/ 0 w 5910735"/>
              <a:gd name="connsiteY4" fmla="*/ 0 h 272502"/>
              <a:gd name="connsiteX0" fmla="*/ 0 w 6295048"/>
              <a:gd name="connsiteY0" fmla="*/ 0 h 272502"/>
              <a:gd name="connsiteX1" fmla="*/ 4810804 w 6295048"/>
              <a:gd name="connsiteY1" fmla="*/ 0 h 272502"/>
              <a:gd name="connsiteX2" fmla="*/ 6295048 w 6295048"/>
              <a:gd name="connsiteY2" fmla="*/ 206241 h 272502"/>
              <a:gd name="connsiteX3" fmla="*/ 0 w 6295048"/>
              <a:gd name="connsiteY3" fmla="*/ 272502 h 272502"/>
              <a:gd name="connsiteX4" fmla="*/ 0 w 6295048"/>
              <a:gd name="connsiteY4" fmla="*/ 0 h 272502"/>
              <a:gd name="connsiteX0" fmla="*/ 0 w 6295048"/>
              <a:gd name="connsiteY0" fmla="*/ 0 h 206241"/>
              <a:gd name="connsiteX1" fmla="*/ 4810804 w 6295048"/>
              <a:gd name="connsiteY1" fmla="*/ 0 h 206241"/>
              <a:gd name="connsiteX2" fmla="*/ 6295048 w 6295048"/>
              <a:gd name="connsiteY2" fmla="*/ 206241 h 206241"/>
              <a:gd name="connsiteX3" fmla="*/ 2451653 w 6295048"/>
              <a:gd name="connsiteY3" fmla="*/ 100224 h 206241"/>
              <a:gd name="connsiteX4" fmla="*/ 0 w 6295048"/>
              <a:gd name="connsiteY4" fmla="*/ 0 h 206241"/>
              <a:gd name="connsiteX0" fmla="*/ 0 w 6295048"/>
              <a:gd name="connsiteY0" fmla="*/ 0 h 206241"/>
              <a:gd name="connsiteX1" fmla="*/ 4810804 w 6295048"/>
              <a:gd name="connsiteY1" fmla="*/ 0 h 206241"/>
              <a:gd name="connsiteX2" fmla="*/ 6295048 w 6295048"/>
              <a:gd name="connsiteY2" fmla="*/ 206241 h 206241"/>
              <a:gd name="connsiteX3" fmla="*/ 2458687 w 6295048"/>
              <a:gd name="connsiteY3" fmla="*/ 72088 h 206241"/>
              <a:gd name="connsiteX4" fmla="*/ 0 w 6295048"/>
              <a:gd name="connsiteY4" fmla="*/ 0 h 206241"/>
              <a:gd name="connsiteX0" fmla="*/ 0 w 6274671"/>
              <a:gd name="connsiteY0" fmla="*/ 0 h 216430"/>
              <a:gd name="connsiteX1" fmla="*/ 4810804 w 6274671"/>
              <a:gd name="connsiteY1" fmla="*/ 0 h 216430"/>
              <a:gd name="connsiteX2" fmla="*/ 6274671 w 6274671"/>
              <a:gd name="connsiteY2" fmla="*/ 216430 h 216430"/>
              <a:gd name="connsiteX3" fmla="*/ 2458687 w 6274671"/>
              <a:gd name="connsiteY3" fmla="*/ 72088 h 216430"/>
              <a:gd name="connsiteX4" fmla="*/ 0 w 6274671"/>
              <a:gd name="connsiteY4" fmla="*/ 0 h 216430"/>
              <a:gd name="connsiteX0" fmla="*/ 0 w 6274671"/>
              <a:gd name="connsiteY0" fmla="*/ 0 h 216430"/>
              <a:gd name="connsiteX1" fmla="*/ 4810804 w 6274671"/>
              <a:gd name="connsiteY1" fmla="*/ 0 h 216430"/>
              <a:gd name="connsiteX2" fmla="*/ 6274671 w 6274671"/>
              <a:gd name="connsiteY2" fmla="*/ 216430 h 216430"/>
              <a:gd name="connsiteX3" fmla="*/ 2458687 w 6274671"/>
              <a:gd name="connsiteY3" fmla="*/ 82276 h 216430"/>
              <a:gd name="connsiteX4" fmla="*/ 0 w 6274671"/>
              <a:gd name="connsiteY4" fmla="*/ 0 h 216430"/>
              <a:gd name="connsiteX0" fmla="*/ 0 w 6274671"/>
              <a:gd name="connsiteY0" fmla="*/ 0 h 216430"/>
              <a:gd name="connsiteX1" fmla="*/ 4612132 w 6274671"/>
              <a:gd name="connsiteY1" fmla="*/ 5094 h 216430"/>
              <a:gd name="connsiteX2" fmla="*/ 6274671 w 6274671"/>
              <a:gd name="connsiteY2" fmla="*/ 216430 h 216430"/>
              <a:gd name="connsiteX3" fmla="*/ 2458687 w 6274671"/>
              <a:gd name="connsiteY3" fmla="*/ 82276 h 216430"/>
              <a:gd name="connsiteX4" fmla="*/ 0 w 6274671"/>
              <a:gd name="connsiteY4" fmla="*/ 0 h 216430"/>
              <a:gd name="connsiteX0" fmla="*/ 0 w 6274671"/>
              <a:gd name="connsiteY0" fmla="*/ 0 h 216430"/>
              <a:gd name="connsiteX1" fmla="*/ 4571379 w 6274671"/>
              <a:gd name="connsiteY1" fmla="*/ 0 h 216430"/>
              <a:gd name="connsiteX2" fmla="*/ 6274671 w 6274671"/>
              <a:gd name="connsiteY2" fmla="*/ 216430 h 216430"/>
              <a:gd name="connsiteX3" fmla="*/ 2458687 w 6274671"/>
              <a:gd name="connsiteY3" fmla="*/ 82276 h 216430"/>
              <a:gd name="connsiteX4" fmla="*/ 0 w 6274671"/>
              <a:gd name="connsiteY4" fmla="*/ 0 h 216430"/>
              <a:gd name="connsiteX0" fmla="*/ 0 w 6284860"/>
              <a:gd name="connsiteY0" fmla="*/ 0 h 216430"/>
              <a:gd name="connsiteX1" fmla="*/ 4571379 w 6284860"/>
              <a:gd name="connsiteY1" fmla="*/ 0 h 216430"/>
              <a:gd name="connsiteX2" fmla="*/ 6284860 w 6284860"/>
              <a:gd name="connsiteY2" fmla="*/ 216430 h 216430"/>
              <a:gd name="connsiteX3" fmla="*/ 2458687 w 6284860"/>
              <a:gd name="connsiteY3" fmla="*/ 82276 h 216430"/>
              <a:gd name="connsiteX4" fmla="*/ 0 w 6284860"/>
              <a:gd name="connsiteY4" fmla="*/ 0 h 216430"/>
              <a:gd name="connsiteX0" fmla="*/ 0 w 6284860"/>
              <a:gd name="connsiteY0" fmla="*/ 0 h 216430"/>
              <a:gd name="connsiteX1" fmla="*/ 4571379 w 6284860"/>
              <a:gd name="connsiteY1" fmla="*/ 0 h 216430"/>
              <a:gd name="connsiteX2" fmla="*/ 6284860 w 6284860"/>
              <a:gd name="connsiteY2" fmla="*/ 216430 h 216430"/>
              <a:gd name="connsiteX3" fmla="*/ 2458687 w 6284860"/>
              <a:gd name="connsiteY3" fmla="*/ 82276 h 216430"/>
              <a:gd name="connsiteX4" fmla="*/ 0 w 6284860"/>
              <a:gd name="connsiteY4" fmla="*/ 0 h 216430"/>
              <a:gd name="connsiteX0" fmla="*/ 0 w 6289954"/>
              <a:gd name="connsiteY0" fmla="*/ 0 h 221524"/>
              <a:gd name="connsiteX1" fmla="*/ 4571379 w 6289954"/>
              <a:gd name="connsiteY1" fmla="*/ 0 h 221524"/>
              <a:gd name="connsiteX2" fmla="*/ 6289954 w 6289954"/>
              <a:gd name="connsiteY2" fmla="*/ 221524 h 221524"/>
              <a:gd name="connsiteX3" fmla="*/ 2458687 w 6289954"/>
              <a:gd name="connsiteY3" fmla="*/ 82276 h 221524"/>
              <a:gd name="connsiteX4" fmla="*/ 0 w 6289954"/>
              <a:gd name="connsiteY4" fmla="*/ 0 h 221524"/>
              <a:gd name="connsiteX0" fmla="*/ 0 w 6289954"/>
              <a:gd name="connsiteY0" fmla="*/ 0 h 221524"/>
              <a:gd name="connsiteX1" fmla="*/ 4571379 w 6289954"/>
              <a:gd name="connsiteY1" fmla="*/ 0 h 221524"/>
              <a:gd name="connsiteX2" fmla="*/ 6289954 w 6289954"/>
              <a:gd name="connsiteY2" fmla="*/ 221524 h 221524"/>
              <a:gd name="connsiteX3" fmla="*/ 2443404 w 6289954"/>
              <a:gd name="connsiteY3" fmla="*/ 92464 h 221524"/>
              <a:gd name="connsiteX4" fmla="*/ 0 w 6289954"/>
              <a:gd name="connsiteY4" fmla="*/ 0 h 2215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289954" h="221524">
                <a:moveTo>
                  <a:pt x="0" y="0"/>
                </a:moveTo>
                <a:lnTo>
                  <a:pt x="4571379" y="0"/>
                </a:lnTo>
                <a:lnTo>
                  <a:pt x="6289954" y="221524"/>
                </a:lnTo>
                <a:lnTo>
                  <a:pt x="2443404" y="92464"/>
                </a:lnTo>
                <a:lnTo>
                  <a:pt x="0" y="0"/>
                </a:lnTo>
                <a:close/>
              </a:path>
            </a:pathLst>
          </a:custGeom>
          <a:solidFill>
            <a:srgbClr val="000000">
              <a:alpha val="32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7F0D383-07EE-46D8-BEE1-891DE331E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F4CD96CC-B12E-4912-A810-33EAE19E3E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868959C5-51E4-4802-94D4-A5E4067BC7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5FE9E51-D9D9-4518-8B87-5546096316B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48BEEA7-7F13-47B3-A60F-696B3FBF1E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A44F1B7-43FD-4719-BD2E-06324ADB98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214445" y="792471"/>
            <a:ext cx="701097" cy="5785351"/>
          </a:xfrm>
          <a:custGeom>
            <a:avLst/>
            <a:gdLst>
              <a:gd name="connsiteX0" fmla="*/ 0 w 741850"/>
              <a:gd name="connsiteY0" fmla="*/ 0 h 6091000"/>
              <a:gd name="connsiteX1" fmla="*/ 5334 w 741850"/>
              <a:gd name="connsiteY1" fmla="*/ 1449 h 6091000"/>
              <a:gd name="connsiteX2" fmla="*/ 40624 w 741850"/>
              <a:gd name="connsiteY2" fmla="*/ 2554 h 6091000"/>
              <a:gd name="connsiteX3" fmla="*/ 77672 w 741850"/>
              <a:gd name="connsiteY3" fmla="*/ 11483 h 6091000"/>
              <a:gd name="connsiteX4" fmla="*/ 92875 w 741850"/>
              <a:gd name="connsiteY4" fmla="*/ 17707 h 6091000"/>
              <a:gd name="connsiteX5" fmla="*/ 707633 w 741850"/>
              <a:gd name="connsiteY5" fmla="*/ 93190 h 6091000"/>
              <a:gd name="connsiteX6" fmla="*/ 707340 w 741850"/>
              <a:gd name="connsiteY6" fmla="*/ 95574 h 6091000"/>
              <a:gd name="connsiteX7" fmla="*/ 733437 w 741850"/>
              <a:gd name="connsiteY7" fmla="*/ 110384 h 6091000"/>
              <a:gd name="connsiteX8" fmla="*/ 741565 w 741850"/>
              <a:gd name="connsiteY8" fmla="*/ 139533 h 6091000"/>
              <a:gd name="connsiteX9" fmla="*/ 348141 w 741850"/>
              <a:gd name="connsiteY9" fmla="*/ 3343709 h 6091000"/>
              <a:gd name="connsiteX10" fmla="*/ 342134 w 741850"/>
              <a:gd name="connsiteY10" fmla="*/ 3352564 h 6091000"/>
              <a:gd name="connsiteX11" fmla="*/ 345519 w 741850"/>
              <a:gd name="connsiteY11" fmla="*/ 3364712 h 6091000"/>
              <a:gd name="connsiteX12" fmla="*/ 10772 w 741850"/>
              <a:gd name="connsiteY12" fmla="*/ 6091000 h 6091000"/>
              <a:gd name="connsiteX13" fmla="*/ 0 w 741850"/>
              <a:gd name="connsiteY13" fmla="*/ 6091000 h 6091000"/>
              <a:gd name="connsiteX0" fmla="*/ 0 w 741850"/>
              <a:gd name="connsiteY0" fmla="*/ 0 h 6091000"/>
              <a:gd name="connsiteX1" fmla="*/ 5334 w 741850"/>
              <a:gd name="connsiteY1" fmla="*/ 1449 h 6091000"/>
              <a:gd name="connsiteX2" fmla="*/ 40624 w 741850"/>
              <a:gd name="connsiteY2" fmla="*/ 2554 h 6091000"/>
              <a:gd name="connsiteX3" fmla="*/ 77672 w 741850"/>
              <a:gd name="connsiteY3" fmla="*/ 11483 h 6091000"/>
              <a:gd name="connsiteX4" fmla="*/ 707633 w 741850"/>
              <a:gd name="connsiteY4" fmla="*/ 93190 h 6091000"/>
              <a:gd name="connsiteX5" fmla="*/ 707340 w 741850"/>
              <a:gd name="connsiteY5" fmla="*/ 95574 h 6091000"/>
              <a:gd name="connsiteX6" fmla="*/ 733437 w 741850"/>
              <a:gd name="connsiteY6" fmla="*/ 110384 h 6091000"/>
              <a:gd name="connsiteX7" fmla="*/ 741565 w 741850"/>
              <a:gd name="connsiteY7" fmla="*/ 139533 h 6091000"/>
              <a:gd name="connsiteX8" fmla="*/ 348141 w 741850"/>
              <a:gd name="connsiteY8" fmla="*/ 3343709 h 6091000"/>
              <a:gd name="connsiteX9" fmla="*/ 342134 w 741850"/>
              <a:gd name="connsiteY9" fmla="*/ 3352564 h 6091000"/>
              <a:gd name="connsiteX10" fmla="*/ 345519 w 741850"/>
              <a:gd name="connsiteY10" fmla="*/ 3364712 h 6091000"/>
              <a:gd name="connsiteX11" fmla="*/ 10772 w 741850"/>
              <a:gd name="connsiteY11" fmla="*/ 6091000 h 6091000"/>
              <a:gd name="connsiteX12" fmla="*/ 0 w 741850"/>
              <a:gd name="connsiteY12" fmla="*/ 6091000 h 6091000"/>
              <a:gd name="connsiteX13" fmla="*/ 0 w 741850"/>
              <a:gd name="connsiteY13" fmla="*/ 0 h 6091000"/>
              <a:gd name="connsiteX0" fmla="*/ 0 w 741850"/>
              <a:gd name="connsiteY0" fmla="*/ 0 h 6091000"/>
              <a:gd name="connsiteX1" fmla="*/ 5334 w 741850"/>
              <a:gd name="connsiteY1" fmla="*/ 1449 h 6091000"/>
              <a:gd name="connsiteX2" fmla="*/ 40624 w 741850"/>
              <a:gd name="connsiteY2" fmla="*/ 2554 h 6091000"/>
              <a:gd name="connsiteX3" fmla="*/ 707633 w 741850"/>
              <a:gd name="connsiteY3" fmla="*/ 93190 h 6091000"/>
              <a:gd name="connsiteX4" fmla="*/ 707340 w 741850"/>
              <a:gd name="connsiteY4" fmla="*/ 95574 h 6091000"/>
              <a:gd name="connsiteX5" fmla="*/ 733437 w 741850"/>
              <a:gd name="connsiteY5" fmla="*/ 110384 h 6091000"/>
              <a:gd name="connsiteX6" fmla="*/ 741565 w 741850"/>
              <a:gd name="connsiteY6" fmla="*/ 139533 h 6091000"/>
              <a:gd name="connsiteX7" fmla="*/ 348141 w 741850"/>
              <a:gd name="connsiteY7" fmla="*/ 3343709 h 6091000"/>
              <a:gd name="connsiteX8" fmla="*/ 342134 w 741850"/>
              <a:gd name="connsiteY8" fmla="*/ 3352564 h 6091000"/>
              <a:gd name="connsiteX9" fmla="*/ 345519 w 741850"/>
              <a:gd name="connsiteY9" fmla="*/ 3364712 h 6091000"/>
              <a:gd name="connsiteX10" fmla="*/ 10772 w 741850"/>
              <a:gd name="connsiteY10" fmla="*/ 6091000 h 6091000"/>
              <a:gd name="connsiteX11" fmla="*/ 0 w 741850"/>
              <a:gd name="connsiteY11" fmla="*/ 6091000 h 6091000"/>
              <a:gd name="connsiteX12" fmla="*/ 0 w 741850"/>
              <a:gd name="connsiteY12" fmla="*/ 0 h 6091000"/>
              <a:gd name="connsiteX0" fmla="*/ 0 w 741850"/>
              <a:gd name="connsiteY0" fmla="*/ 0 h 6091000"/>
              <a:gd name="connsiteX1" fmla="*/ 5334 w 741850"/>
              <a:gd name="connsiteY1" fmla="*/ 1449 h 6091000"/>
              <a:gd name="connsiteX2" fmla="*/ 707633 w 741850"/>
              <a:gd name="connsiteY2" fmla="*/ 93190 h 6091000"/>
              <a:gd name="connsiteX3" fmla="*/ 707340 w 741850"/>
              <a:gd name="connsiteY3" fmla="*/ 95574 h 6091000"/>
              <a:gd name="connsiteX4" fmla="*/ 733437 w 741850"/>
              <a:gd name="connsiteY4" fmla="*/ 110384 h 6091000"/>
              <a:gd name="connsiteX5" fmla="*/ 741565 w 741850"/>
              <a:gd name="connsiteY5" fmla="*/ 139533 h 6091000"/>
              <a:gd name="connsiteX6" fmla="*/ 348141 w 741850"/>
              <a:gd name="connsiteY6" fmla="*/ 3343709 h 6091000"/>
              <a:gd name="connsiteX7" fmla="*/ 342134 w 741850"/>
              <a:gd name="connsiteY7" fmla="*/ 3352564 h 6091000"/>
              <a:gd name="connsiteX8" fmla="*/ 345519 w 741850"/>
              <a:gd name="connsiteY8" fmla="*/ 3364712 h 6091000"/>
              <a:gd name="connsiteX9" fmla="*/ 10772 w 741850"/>
              <a:gd name="connsiteY9" fmla="*/ 6091000 h 6091000"/>
              <a:gd name="connsiteX10" fmla="*/ 0 w 741850"/>
              <a:gd name="connsiteY10" fmla="*/ 6091000 h 6091000"/>
              <a:gd name="connsiteX11" fmla="*/ 0 w 741850"/>
              <a:gd name="connsiteY11" fmla="*/ 0 h 6091000"/>
              <a:gd name="connsiteX0" fmla="*/ 239425 w 741850"/>
              <a:gd name="connsiteY0" fmla="*/ 24022 h 6089551"/>
              <a:gd name="connsiteX1" fmla="*/ 5334 w 741850"/>
              <a:gd name="connsiteY1" fmla="*/ 0 h 6089551"/>
              <a:gd name="connsiteX2" fmla="*/ 707633 w 741850"/>
              <a:gd name="connsiteY2" fmla="*/ 91741 h 6089551"/>
              <a:gd name="connsiteX3" fmla="*/ 707340 w 741850"/>
              <a:gd name="connsiteY3" fmla="*/ 94125 h 6089551"/>
              <a:gd name="connsiteX4" fmla="*/ 733437 w 741850"/>
              <a:gd name="connsiteY4" fmla="*/ 108935 h 6089551"/>
              <a:gd name="connsiteX5" fmla="*/ 741565 w 741850"/>
              <a:gd name="connsiteY5" fmla="*/ 138084 h 6089551"/>
              <a:gd name="connsiteX6" fmla="*/ 348141 w 741850"/>
              <a:gd name="connsiteY6" fmla="*/ 3342260 h 6089551"/>
              <a:gd name="connsiteX7" fmla="*/ 342134 w 741850"/>
              <a:gd name="connsiteY7" fmla="*/ 3351115 h 6089551"/>
              <a:gd name="connsiteX8" fmla="*/ 345519 w 741850"/>
              <a:gd name="connsiteY8" fmla="*/ 3363263 h 6089551"/>
              <a:gd name="connsiteX9" fmla="*/ 10772 w 741850"/>
              <a:gd name="connsiteY9" fmla="*/ 6089551 h 6089551"/>
              <a:gd name="connsiteX10" fmla="*/ 0 w 741850"/>
              <a:gd name="connsiteY10" fmla="*/ 6089551 h 6089551"/>
              <a:gd name="connsiteX11" fmla="*/ 239425 w 741850"/>
              <a:gd name="connsiteY11" fmla="*/ 24022 h 6089551"/>
              <a:gd name="connsiteX0" fmla="*/ 239425 w 741850"/>
              <a:gd name="connsiteY0" fmla="*/ 0 h 6065529"/>
              <a:gd name="connsiteX1" fmla="*/ 707633 w 741850"/>
              <a:gd name="connsiteY1" fmla="*/ 67719 h 6065529"/>
              <a:gd name="connsiteX2" fmla="*/ 707340 w 741850"/>
              <a:gd name="connsiteY2" fmla="*/ 70103 h 6065529"/>
              <a:gd name="connsiteX3" fmla="*/ 733437 w 741850"/>
              <a:gd name="connsiteY3" fmla="*/ 84913 h 6065529"/>
              <a:gd name="connsiteX4" fmla="*/ 741565 w 741850"/>
              <a:gd name="connsiteY4" fmla="*/ 114062 h 6065529"/>
              <a:gd name="connsiteX5" fmla="*/ 348141 w 741850"/>
              <a:gd name="connsiteY5" fmla="*/ 3318238 h 6065529"/>
              <a:gd name="connsiteX6" fmla="*/ 342134 w 741850"/>
              <a:gd name="connsiteY6" fmla="*/ 3327093 h 6065529"/>
              <a:gd name="connsiteX7" fmla="*/ 345519 w 741850"/>
              <a:gd name="connsiteY7" fmla="*/ 3339241 h 6065529"/>
              <a:gd name="connsiteX8" fmla="*/ 10772 w 741850"/>
              <a:gd name="connsiteY8" fmla="*/ 6065529 h 6065529"/>
              <a:gd name="connsiteX9" fmla="*/ 0 w 741850"/>
              <a:gd name="connsiteY9" fmla="*/ 6065529 h 6065529"/>
              <a:gd name="connsiteX10" fmla="*/ 239425 w 741850"/>
              <a:gd name="connsiteY10" fmla="*/ 0 h 6065529"/>
              <a:gd name="connsiteX0" fmla="*/ 228653 w 731078"/>
              <a:gd name="connsiteY0" fmla="*/ 0 h 6065529"/>
              <a:gd name="connsiteX1" fmla="*/ 696861 w 731078"/>
              <a:gd name="connsiteY1" fmla="*/ 67719 h 6065529"/>
              <a:gd name="connsiteX2" fmla="*/ 696568 w 731078"/>
              <a:gd name="connsiteY2" fmla="*/ 70103 h 6065529"/>
              <a:gd name="connsiteX3" fmla="*/ 722665 w 731078"/>
              <a:gd name="connsiteY3" fmla="*/ 84913 h 6065529"/>
              <a:gd name="connsiteX4" fmla="*/ 730793 w 731078"/>
              <a:gd name="connsiteY4" fmla="*/ 114062 h 6065529"/>
              <a:gd name="connsiteX5" fmla="*/ 337369 w 731078"/>
              <a:gd name="connsiteY5" fmla="*/ 3318238 h 6065529"/>
              <a:gd name="connsiteX6" fmla="*/ 331362 w 731078"/>
              <a:gd name="connsiteY6" fmla="*/ 3327093 h 6065529"/>
              <a:gd name="connsiteX7" fmla="*/ 334747 w 731078"/>
              <a:gd name="connsiteY7" fmla="*/ 3339241 h 6065529"/>
              <a:gd name="connsiteX8" fmla="*/ 0 w 731078"/>
              <a:gd name="connsiteY8" fmla="*/ 6065529 h 6065529"/>
              <a:gd name="connsiteX9" fmla="*/ 45264 w 731078"/>
              <a:gd name="connsiteY9" fmla="*/ 5647809 h 6065529"/>
              <a:gd name="connsiteX10" fmla="*/ 228653 w 731078"/>
              <a:gd name="connsiteY10" fmla="*/ 0 h 6065529"/>
              <a:gd name="connsiteX0" fmla="*/ 228653 w 731078"/>
              <a:gd name="connsiteY0" fmla="*/ 0 h 6065529"/>
              <a:gd name="connsiteX1" fmla="*/ 696861 w 731078"/>
              <a:gd name="connsiteY1" fmla="*/ 67719 h 6065529"/>
              <a:gd name="connsiteX2" fmla="*/ 696568 w 731078"/>
              <a:gd name="connsiteY2" fmla="*/ 70103 h 6065529"/>
              <a:gd name="connsiteX3" fmla="*/ 722665 w 731078"/>
              <a:gd name="connsiteY3" fmla="*/ 84913 h 6065529"/>
              <a:gd name="connsiteX4" fmla="*/ 730793 w 731078"/>
              <a:gd name="connsiteY4" fmla="*/ 114062 h 6065529"/>
              <a:gd name="connsiteX5" fmla="*/ 337369 w 731078"/>
              <a:gd name="connsiteY5" fmla="*/ 3318238 h 6065529"/>
              <a:gd name="connsiteX6" fmla="*/ 331362 w 731078"/>
              <a:gd name="connsiteY6" fmla="*/ 3327093 h 6065529"/>
              <a:gd name="connsiteX7" fmla="*/ 334747 w 731078"/>
              <a:gd name="connsiteY7" fmla="*/ 3339241 h 6065529"/>
              <a:gd name="connsiteX8" fmla="*/ 0 w 731078"/>
              <a:gd name="connsiteY8" fmla="*/ 6065529 h 6065529"/>
              <a:gd name="connsiteX9" fmla="*/ 29981 w 731078"/>
              <a:gd name="connsiteY9" fmla="*/ 5647809 h 6065529"/>
              <a:gd name="connsiteX10" fmla="*/ 228653 w 731078"/>
              <a:gd name="connsiteY10" fmla="*/ 0 h 6065529"/>
              <a:gd name="connsiteX0" fmla="*/ 198672 w 701097"/>
              <a:gd name="connsiteY0" fmla="*/ 0 h 5785351"/>
              <a:gd name="connsiteX1" fmla="*/ 666880 w 701097"/>
              <a:gd name="connsiteY1" fmla="*/ 67719 h 5785351"/>
              <a:gd name="connsiteX2" fmla="*/ 666587 w 701097"/>
              <a:gd name="connsiteY2" fmla="*/ 70103 h 5785351"/>
              <a:gd name="connsiteX3" fmla="*/ 692684 w 701097"/>
              <a:gd name="connsiteY3" fmla="*/ 84913 h 5785351"/>
              <a:gd name="connsiteX4" fmla="*/ 700812 w 701097"/>
              <a:gd name="connsiteY4" fmla="*/ 114062 h 5785351"/>
              <a:gd name="connsiteX5" fmla="*/ 307388 w 701097"/>
              <a:gd name="connsiteY5" fmla="*/ 3318238 h 5785351"/>
              <a:gd name="connsiteX6" fmla="*/ 301381 w 701097"/>
              <a:gd name="connsiteY6" fmla="*/ 3327093 h 5785351"/>
              <a:gd name="connsiteX7" fmla="*/ 304766 w 701097"/>
              <a:gd name="connsiteY7" fmla="*/ 3339241 h 5785351"/>
              <a:gd name="connsiteX8" fmla="*/ 5678 w 701097"/>
              <a:gd name="connsiteY8" fmla="*/ 5785351 h 5785351"/>
              <a:gd name="connsiteX9" fmla="*/ 0 w 701097"/>
              <a:gd name="connsiteY9" fmla="*/ 5647809 h 5785351"/>
              <a:gd name="connsiteX10" fmla="*/ 198672 w 701097"/>
              <a:gd name="connsiteY10" fmla="*/ 0 h 57853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701097" h="5785351">
                <a:moveTo>
                  <a:pt x="198672" y="0"/>
                </a:moveTo>
                <a:lnTo>
                  <a:pt x="666880" y="67719"/>
                </a:lnTo>
                <a:cubicBezTo>
                  <a:pt x="666783" y="68514"/>
                  <a:pt x="666684" y="69308"/>
                  <a:pt x="666587" y="70103"/>
                </a:cubicBezTo>
                <a:lnTo>
                  <a:pt x="692684" y="84913"/>
                </a:lnTo>
                <a:cubicBezTo>
                  <a:pt x="698914" y="92886"/>
                  <a:pt x="702110" y="103227"/>
                  <a:pt x="700812" y="114062"/>
                </a:cubicBezTo>
                <a:lnTo>
                  <a:pt x="307388" y="3318238"/>
                </a:lnTo>
                <a:lnTo>
                  <a:pt x="301381" y="3327093"/>
                </a:lnTo>
                <a:lnTo>
                  <a:pt x="304766" y="3339241"/>
                </a:lnTo>
                <a:lnTo>
                  <a:pt x="5678" y="5785351"/>
                </a:lnTo>
                <a:lnTo>
                  <a:pt x="0" y="5647809"/>
                </a:lnTo>
                <a:lnTo>
                  <a:pt x="198672" y="0"/>
                </a:lnTo>
                <a:close/>
              </a:path>
            </a:pathLst>
          </a:custGeom>
          <a:solidFill>
            <a:srgbClr val="000000">
              <a:alpha val="32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5110CC4E-7424-4E04-842E-3AC40063D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23"/>
            <a:ext cx="11428519" cy="6858000"/>
          </a:xfrm>
          <a:custGeom>
            <a:avLst/>
            <a:gdLst>
              <a:gd name="connsiteX0" fmla="*/ 0 w 11428519"/>
              <a:gd name="connsiteY0" fmla="*/ 0 h 6858000"/>
              <a:gd name="connsiteX1" fmla="*/ 454478 w 11428519"/>
              <a:gd name="connsiteY1" fmla="*/ 0 h 6858000"/>
              <a:gd name="connsiteX2" fmla="*/ 11428519 w 11428519"/>
              <a:gd name="connsiteY2" fmla="*/ 389763 h 6858000"/>
              <a:gd name="connsiteX3" fmla="*/ 11202642 w 11428519"/>
              <a:gd name="connsiteY3" fmla="*/ 6858000 h 6858000"/>
              <a:gd name="connsiteX4" fmla="*/ 11083854 w 11428519"/>
              <a:gd name="connsiteY4" fmla="*/ 6858000 h 6858000"/>
              <a:gd name="connsiteX5" fmla="*/ 11188900 w 11428519"/>
              <a:gd name="connsiteY5" fmla="*/ 3849916 h 6858000"/>
              <a:gd name="connsiteX6" fmla="*/ 11184368 w 11428519"/>
              <a:gd name="connsiteY6" fmla="*/ 3837845 h 6858000"/>
              <a:gd name="connsiteX7" fmla="*/ 11189699 w 11428519"/>
              <a:gd name="connsiteY7" fmla="*/ 3828290 h 6858000"/>
              <a:gd name="connsiteX8" fmla="*/ 11304892 w 11428519"/>
              <a:gd name="connsiteY8" fmla="*/ 529592 h 6858000"/>
              <a:gd name="connsiteX9" fmla="*/ 11294016 w 11428519"/>
              <a:gd name="connsiteY9" fmla="*/ 500627 h 6858000"/>
              <a:gd name="connsiteX10" fmla="*/ 11266114 w 11428519"/>
              <a:gd name="connsiteY10" fmla="*/ 487867 h 6858000"/>
              <a:gd name="connsiteX11" fmla="*/ 11266201 w 11428519"/>
              <a:gd name="connsiteY11" fmla="*/ 485414 h 6858000"/>
              <a:gd name="connsiteX12" fmla="*/ 10617267 w 11428519"/>
              <a:gd name="connsiteY12" fmla="*/ 458327 h 6858000"/>
              <a:gd name="connsiteX13" fmla="*/ 10556118 w 11428519"/>
              <a:gd name="connsiteY13" fmla="*/ 452534 h 6858000"/>
              <a:gd name="connsiteX14" fmla="*/ 10419820 w 11428519"/>
              <a:gd name="connsiteY14" fmla="*/ 445961 h 6858000"/>
              <a:gd name="connsiteX15" fmla="*/ 10326189 w 11428519"/>
              <a:gd name="connsiteY15" fmla="*/ 437758 h 6858000"/>
              <a:gd name="connsiteX16" fmla="*/ 10292900 w 11428519"/>
              <a:gd name="connsiteY16" fmla="*/ 427936 h 6858000"/>
              <a:gd name="connsiteX17" fmla="*/ 10244876 w 11428519"/>
              <a:gd name="connsiteY17" fmla="*/ 418729 h 6858000"/>
              <a:gd name="connsiteX18" fmla="*/ 10165116 w 11428519"/>
              <a:gd name="connsiteY18" fmla="*/ 410209 h 6858000"/>
              <a:gd name="connsiteX19" fmla="*/ 10066210 w 11428519"/>
              <a:gd name="connsiteY19" fmla="*/ 412124 h 6858000"/>
              <a:gd name="connsiteX20" fmla="*/ 9966913 w 11428519"/>
              <a:gd name="connsiteY20" fmla="*/ 412008 h 6858000"/>
              <a:gd name="connsiteX21" fmla="*/ 9828330 w 11428519"/>
              <a:gd name="connsiteY21" fmla="*/ 413906 h 6858000"/>
              <a:gd name="connsiteX22" fmla="*/ 9711635 w 11428519"/>
              <a:gd name="connsiteY22" fmla="*/ 410830 h 6858000"/>
              <a:gd name="connsiteX23" fmla="*/ 9690102 w 11428519"/>
              <a:gd name="connsiteY23" fmla="*/ 407264 h 6858000"/>
              <a:gd name="connsiteX24" fmla="*/ 9572280 w 11428519"/>
              <a:gd name="connsiteY24" fmla="*/ 419684 h 6858000"/>
              <a:gd name="connsiteX25" fmla="*/ 9510668 w 11428519"/>
              <a:gd name="connsiteY25" fmla="*/ 420087 h 6858000"/>
              <a:gd name="connsiteX26" fmla="*/ 9504040 w 11428519"/>
              <a:gd name="connsiteY26" fmla="*/ 413672 h 6858000"/>
              <a:gd name="connsiteX27" fmla="*/ 9485823 w 11428519"/>
              <a:gd name="connsiteY27" fmla="*/ 414668 h 6858000"/>
              <a:gd name="connsiteX28" fmla="*/ 9480968 w 11428519"/>
              <a:gd name="connsiteY28" fmla="*/ 413579 h 6858000"/>
              <a:gd name="connsiteX29" fmla="*/ 9447565 w 11428519"/>
              <a:gd name="connsiteY29" fmla="*/ 420237 h 6858000"/>
              <a:gd name="connsiteX30" fmla="*/ 9439267 w 11428519"/>
              <a:gd name="connsiteY30" fmla="*/ 421615 h 6858000"/>
              <a:gd name="connsiteX31" fmla="*/ 9137458 w 11428519"/>
              <a:gd name="connsiteY31" fmla="*/ 411076 h 6858000"/>
              <a:gd name="connsiteX32" fmla="*/ 9111961 w 11428519"/>
              <a:gd name="connsiteY32" fmla="*/ 399407 h 6858000"/>
              <a:gd name="connsiteX33" fmla="*/ 9041336 w 11428519"/>
              <a:gd name="connsiteY33" fmla="*/ 398298 h 6858000"/>
              <a:gd name="connsiteX34" fmla="*/ 8976104 w 11428519"/>
              <a:gd name="connsiteY34" fmla="*/ 394890 h 6858000"/>
              <a:gd name="connsiteX35" fmla="*/ 8908081 w 11428519"/>
              <a:gd name="connsiteY35" fmla="*/ 391374 h 6858000"/>
              <a:gd name="connsiteX36" fmla="*/ 8846325 w 11428519"/>
              <a:gd name="connsiteY36" fmla="*/ 387158 h 6858000"/>
              <a:gd name="connsiteX37" fmla="*/ 8743808 w 11428519"/>
              <a:gd name="connsiteY37" fmla="*/ 388772 h 6858000"/>
              <a:gd name="connsiteX38" fmla="*/ 0 w 11428519"/>
              <a:gd name="connsiteY38" fmla="*/ 76664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11428519" h="6858000">
                <a:moveTo>
                  <a:pt x="0" y="0"/>
                </a:moveTo>
                <a:lnTo>
                  <a:pt x="454478" y="0"/>
                </a:lnTo>
                <a:lnTo>
                  <a:pt x="11428519" y="389763"/>
                </a:lnTo>
                <a:lnTo>
                  <a:pt x="11202642" y="6858000"/>
                </a:lnTo>
                <a:lnTo>
                  <a:pt x="11083854" y="6858000"/>
                </a:lnTo>
                <a:lnTo>
                  <a:pt x="11188900" y="3849916"/>
                </a:lnTo>
                <a:lnTo>
                  <a:pt x="11184368" y="3837845"/>
                </a:lnTo>
                <a:lnTo>
                  <a:pt x="11189699" y="3828290"/>
                </a:lnTo>
                <a:lnTo>
                  <a:pt x="11304892" y="529592"/>
                </a:lnTo>
                <a:cubicBezTo>
                  <a:pt x="11305249" y="518441"/>
                  <a:pt x="11301071" y="508193"/>
                  <a:pt x="11294016" y="500627"/>
                </a:cubicBezTo>
                <a:lnTo>
                  <a:pt x="11266114" y="487867"/>
                </a:lnTo>
                <a:cubicBezTo>
                  <a:pt x="11266143" y="487049"/>
                  <a:pt x="11266172" y="486232"/>
                  <a:pt x="11266201" y="485414"/>
                </a:cubicBezTo>
                <a:lnTo>
                  <a:pt x="10617267" y="458327"/>
                </a:lnTo>
                <a:cubicBezTo>
                  <a:pt x="10608649" y="456182"/>
                  <a:pt x="10574153" y="454056"/>
                  <a:pt x="10556118" y="452534"/>
                </a:cubicBezTo>
                <a:cubicBezTo>
                  <a:pt x="10510712" y="446330"/>
                  <a:pt x="10473071" y="447462"/>
                  <a:pt x="10419820" y="445961"/>
                </a:cubicBezTo>
                <a:cubicBezTo>
                  <a:pt x="10399279" y="450054"/>
                  <a:pt x="10337091" y="447506"/>
                  <a:pt x="10326189" y="437758"/>
                </a:cubicBezTo>
                <a:cubicBezTo>
                  <a:pt x="10313400" y="435319"/>
                  <a:pt x="10297954" y="438166"/>
                  <a:pt x="10292900" y="427936"/>
                </a:cubicBezTo>
                <a:cubicBezTo>
                  <a:pt x="10284124" y="415543"/>
                  <a:pt x="10237086" y="432781"/>
                  <a:pt x="10244876" y="418729"/>
                </a:cubicBezTo>
                <a:cubicBezTo>
                  <a:pt x="10211518" y="430503"/>
                  <a:pt x="10191560" y="417316"/>
                  <a:pt x="10165116" y="410209"/>
                </a:cubicBezTo>
                <a:lnTo>
                  <a:pt x="10066210" y="412124"/>
                </a:lnTo>
                <a:cubicBezTo>
                  <a:pt x="10018033" y="414239"/>
                  <a:pt x="10024782" y="416355"/>
                  <a:pt x="9966913" y="412008"/>
                </a:cubicBezTo>
                <a:cubicBezTo>
                  <a:pt x="9903487" y="416948"/>
                  <a:pt x="9901450" y="412197"/>
                  <a:pt x="9828330" y="413906"/>
                </a:cubicBezTo>
                <a:lnTo>
                  <a:pt x="9711635" y="410830"/>
                </a:lnTo>
                <a:lnTo>
                  <a:pt x="9690102" y="407264"/>
                </a:lnTo>
                <a:cubicBezTo>
                  <a:pt x="9648610" y="413243"/>
                  <a:pt x="9599152" y="403815"/>
                  <a:pt x="9572280" y="419684"/>
                </a:cubicBezTo>
                <a:lnTo>
                  <a:pt x="9510668" y="420087"/>
                </a:lnTo>
                <a:lnTo>
                  <a:pt x="9504040" y="413672"/>
                </a:lnTo>
                <a:lnTo>
                  <a:pt x="9485823" y="414668"/>
                </a:lnTo>
                <a:lnTo>
                  <a:pt x="9480968" y="413579"/>
                </a:lnTo>
                <a:cubicBezTo>
                  <a:pt x="9474592" y="414507"/>
                  <a:pt x="9454515" y="418898"/>
                  <a:pt x="9447565" y="420237"/>
                </a:cubicBezTo>
                <a:lnTo>
                  <a:pt x="9439267" y="421615"/>
                </a:lnTo>
                <a:lnTo>
                  <a:pt x="9137458" y="411076"/>
                </a:lnTo>
                <a:lnTo>
                  <a:pt x="9111961" y="399407"/>
                </a:lnTo>
                <a:lnTo>
                  <a:pt x="9041336" y="398298"/>
                </a:lnTo>
                <a:lnTo>
                  <a:pt x="8976104" y="394890"/>
                </a:lnTo>
                <a:lnTo>
                  <a:pt x="8908081" y="391374"/>
                </a:lnTo>
                <a:lnTo>
                  <a:pt x="8846325" y="387158"/>
                </a:lnTo>
                <a:lnTo>
                  <a:pt x="8743808" y="388772"/>
                </a:lnTo>
                <a:lnTo>
                  <a:pt x="0" y="76664"/>
                </a:lnTo>
                <a:close/>
              </a:path>
            </a:pathLst>
          </a:cu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CC5B5-CC7A-B8B8-1772-B582C82F89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9915" y="5255663"/>
            <a:ext cx="5694061" cy="916537"/>
          </a:xfrm>
        </p:spPr>
        <p:txBody>
          <a:bodyPr>
            <a:normAutofit/>
          </a:bodyPr>
          <a:lstStyle/>
          <a:p>
            <a:r>
              <a:rPr lang="en-US" dirty="0"/>
              <a:t>Key insights from Super-market data</a:t>
            </a:r>
          </a:p>
          <a:p>
            <a:r>
              <a:rPr lang="en-US" dirty="0"/>
              <a:t>By: Akash C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5425D58-017D-4D4F-FB6D-3F2C4EFBF8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9915" y="1943100"/>
            <a:ext cx="6529224" cy="2902365"/>
          </a:xfrm>
        </p:spPr>
        <p:txBody>
          <a:bodyPr>
            <a:normAutofit/>
          </a:bodyPr>
          <a:lstStyle/>
          <a:p>
            <a:r>
              <a:rPr lang="en-US" sz="4000" dirty="0"/>
              <a:t>Super-market Sales Data analysis</a:t>
            </a:r>
          </a:p>
        </p:txBody>
      </p:sp>
    </p:spTree>
    <p:extLst>
      <p:ext uri="{BB962C8B-B14F-4D97-AF65-F5344CB8AC3E}">
        <p14:creationId xmlns:p14="http://schemas.microsoft.com/office/powerpoint/2010/main" val="19250327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58E4FA-C4A9-4D94-828D-0C4D6ED97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5A968A-31B2-7392-12C4-99DE1B2C9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36" y="234793"/>
            <a:ext cx="11331765" cy="897321"/>
          </a:xfrm>
        </p:spPr>
        <p:txBody>
          <a:bodyPr anchor="b">
            <a:normAutofit/>
          </a:bodyPr>
          <a:lstStyle/>
          <a:p>
            <a:pPr algn="ctr"/>
            <a:r>
              <a:rPr lang="en-IN" sz="3600" dirty="0"/>
              <a:t>Product Line &amp; City Preferences</a:t>
            </a:r>
            <a:endParaRPr lang="en-US" sz="3600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388E0C2-DBF5-332E-18FF-31B2448DD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477" y="1273171"/>
            <a:ext cx="5321608" cy="1434913"/>
          </a:xfrm>
          <a:prstGeom prst="rect">
            <a:avLst/>
          </a:prstGeom>
        </p:spPr>
      </p:pic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A450F80-E6D6-F2DE-D1FC-AC73566D32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1" y="1306286"/>
            <a:ext cx="5410200" cy="487067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15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In fig 14, </a:t>
            </a:r>
            <a:r>
              <a:rPr lang="en-IN" sz="1500" b="1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Mandalay prefers Sports and Travel</a:t>
            </a:r>
            <a:r>
              <a:rPr lang="en-IN" sz="15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, </a:t>
            </a:r>
            <a:r>
              <a:rPr lang="en-IN" sz="1500" b="1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Naypyitaw dominates in Food and Fashion, while Yangon leads in Home and Lifestyle</a:t>
            </a:r>
            <a:r>
              <a:rPr lang="en-IN" sz="15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. This emphasizes the importance of city-specific inventory and marketing strategies.</a:t>
            </a:r>
          </a:p>
          <a:p>
            <a:pPr algn="just">
              <a:lnSpc>
                <a:spcPct val="150000"/>
              </a:lnSpc>
            </a:pPr>
            <a:r>
              <a:rPr lang="en-IN" sz="15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In fig 15</a:t>
            </a:r>
            <a:r>
              <a:rPr lang="en-IN" sz="1500" b="1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, Naypyitaw has the highest sales record</a:t>
            </a:r>
            <a:r>
              <a:rPr lang="en-IN" sz="15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, while Yangon has least sales record. </a:t>
            </a:r>
          </a:p>
          <a:p>
            <a:pPr algn="just">
              <a:lnSpc>
                <a:spcPct val="150000"/>
              </a:lnSpc>
            </a:pPr>
            <a:r>
              <a:rPr lang="en-IN" sz="15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In fig 16, the results shows that </a:t>
            </a:r>
            <a:r>
              <a:rPr lang="en-IN" sz="1500" b="1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members bought food and beverages, Sports and travel stuffs</a:t>
            </a:r>
            <a:r>
              <a:rPr lang="en-IN" sz="15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. In terms of </a:t>
            </a:r>
            <a:r>
              <a:rPr lang="en-IN" sz="1500" b="1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normal members bought fashion accessories than other items</a:t>
            </a:r>
            <a:r>
              <a:rPr lang="en-IN" sz="15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. This shows the members with loyalty program provides offers which pull them to buy products.</a:t>
            </a:r>
          </a:p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000ECD2-478B-4839-BD41-6164A9C207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1D6FE141-FFE2-48EA-8A10-D0067D8E9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473AB16-F1D4-4FC8-8529-2A92A8DEA8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09611FE6-D78F-4C11-B8AF-793BFED9BC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99A5DCA-D8D2-4360-8385-27AF36474A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2F2C257C-99D1-C817-E1E0-D2866ECBD7B3}"/>
              </a:ext>
            </a:extLst>
          </p:cNvPr>
          <p:cNvSpPr txBox="1"/>
          <p:nvPr/>
        </p:nvSpPr>
        <p:spPr>
          <a:xfrm>
            <a:off x="2638185" y="2712593"/>
            <a:ext cx="8903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 14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5E4F74-46EC-681D-DB4D-C9D2ED851D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4389" y="2994765"/>
            <a:ext cx="3341394" cy="109709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87E1D7C-7659-ABA8-028A-587E0A34176D}"/>
              </a:ext>
            </a:extLst>
          </p:cNvPr>
          <p:cNvSpPr txBox="1"/>
          <p:nvPr/>
        </p:nvSpPr>
        <p:spPr>
          <a:xfrm>
            <a:off x="2638185" y="4095661"/>
            <a:ext cx="12478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 15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07EBD61-3706-7717-5D88-8ADB3AE6B9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474" y="4544495"/>
            <a:ext cx="5321609" cy="131193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AE1DD0D-1568-2985-4170-7D1BAA0C92B5}"/>
              </a:ext>
            </a:extLst>
          </p:cNvPr>
          <p:cNvSpPr txBox="1"/>
          <p:nvPr/>
        </p:nvSpPr>
        <p:spPr>
          <a:xfrm>
            <a:off x="2517289" y="5869186"/>
            <a:ext cx="13687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 16</a:t>
            </a:r>
          </a:p>
        </p:txBody>
      </p:sp>
    </p:spTree>
    <p:extLst>
      <p:ext uri="{BB962C8B-B14F-4D97-AF65-F5344CB8AC3E}">
        <p14:creationId xmlns:p14="http://schemas.microsoft.com/office/powerpoint/2010/main" val="280433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DA8F16D-E6ED-436E-BA0C-5711B96A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330BD1-0923-E463-E2CF-40027D57D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030" y="-130629"/>
            <a:ext cx="11661288" cy="1247713"/>
          </a:xfrm>
        </p:spPr>
        <p:txBody>
          <a:bodyPr>
            <a:normAutofit/>
          </a:bodyPr>
          <a:lstStyle/>
          <a:p>
            <a:pPr algn="ctr"/>
            <a:r>
              <a:rPr lang="en-IN" sz="4600" dirty="0"/>
              <a:t>Rating by City</a:t>
            </a:r>
            <a:endParaRPr lang="en-US" sz="46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C6BCD01-2901-5F85-3273-7EC2796D3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12" y="1323741"/>
            <a:ext cx="6146743" cy="421051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13EDDE-9F1A-4B45-C45C-233EE0C948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84694" y="1437280"/>
            <a:ext cx="4671151" cy="4096978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5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In fig 17, In </a:t>
            </a:r>
            <a:r>
              <a:rPr lang="en-US" sz="1500" b="1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Naypyitaw city has got good rating than other cities</a:t>
            </a:r>
            <a:r>
              <a:rPr lang="en-US" sz="15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, it’s shows that that particular city providing better customer experience and services for the customer.</a:t>
            </a:r>
          </a:p>
          <a:p>
            <a:pPr algn="just">
              <a:lnSpc>
                <a:spcPct val="150000"/>
              </a:lnSpc>
            </a:pPr>
            <a:r>
              <a:rPr lang="en-US" sz="15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In terms of </a:t>
            </a:r>
            <a:r>
              <a:rPr lang="en-US" sz="1500" b="1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Gender aspect there is not at all difference in average rating</a:t>
            </a:r>
            <a:r>
              <a:rPr lang="en-US" sz="15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, </a:t>
            </a:r>
            <a:r>
              <a:rPr lang="en-IN" sz="15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confirming consistent service quality across male and female shoppers.</a:t>
            </a:r>
            <a:endParaRPr lang="en-US" sz="1500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F03D5C-2778-4AA3-9CAE-034E41B3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7ECCA3A-0659-4EC0-BA3F-B5CA3EEC6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A40E924-2CF2-41A8-BBDA-C62AAA752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61D3586-77A4-487A-BEAB-4835C8F1A0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C75FCAB-6D89-4593-BECF-F52AB70DA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386C0A3E-E9E0-0CD7-B85F-7B9925D1604D}"/>
              </a:ext>
            </a:extLst>
          </p:cNvPr>
          <p:cNvSpPr txBox="1"/>
          <p:nvPr/>
        </p:nvSpPr>
        <p:spPr>
          <a:xfrm>
            <a:off x="2772229" y="5747657"/>
            <a:ext cx="17852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17</a:t>
            </a:r>
          </a:p>
        </p:txBody>
      </p:sp>
    </p:spTree>
    <p:extLst>
      <p:ext uri="{BB962C8B-B14F-4D97-AF65-F5344CB8AC3E}">
        <p14:creationId xmlns:p14="http://schemas.microsoft.com/office/powerpoint/2010/main" val="40741780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794BCF-42F6-4330-2BDE-0C8B39BEA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9200" y="365125"/>
            <a:ext cx="9493249" cy="979581"/>
          </a:xfrm>
        </p:spPr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7FD090-988A-01C9-FFA4-A50D1D115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9200" y="1430768"/>
            <a:ext cx="9493250" cy="474143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15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Members are consistently spend more and buy more quantity than normal members.</a:t>
            </a:r>
          </a:p>
          <a:p>
            <a:pPr>
              <a:lnSpc>
                <a:spcPct val="150000"/>
              </a:lnSpc>
            </a:pPr>
            <a:r>
              <a:rPr lang="en-US" sz="15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Female spends more overall.</a:t>
            </a:r>
          </a:p>
          <a:p>
            <a:pPr>
              <a:lnSpc>
                <a:spcPct val="150000"/>
              </a:lnSpc>
            </a:pPr>
            <a:r>
              <a:rPr lang="en-IN" sz="15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Peak shopping happens between 12 PM and 6 PM, especially in Mandalay and Yangon.</a:t>
            </a:r>
          </a:p>
          <a:p>
            <a:pPr>
              <a:lnSpc>
                <a:spcPct val="150000"/>
              </a:lnSpc>
            </a:pPr>
            <a:r>
              <a:rPr lang="en-IN" sz="15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Health &amp; Beauty is the top-performing product line, especially among members.</a:t>
            </a:r>
            <a:endParaRPr lang="en-US" sz="1500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>
              <a:lnSpc>
                <a:spcPct val="150000"/>
              </a:lnSpc>
            </a:pPr>
            <a:r>
              <a:rPr lang="en-IN" sz="15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Quantity and Unit Price moderately influence Sales, proving both volume and price drive revenue.</a:t>
            </a:r>
          </a:p>
          <a:p>
            <a:pPr>
              <a:lnSpc>
                <a:spcPct val="150000"/>
              </a:lnSpc>
            </a:pPr>
            <a:r>
              <a:rPr lang="en-IN" sz="15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Naypyitaw customers are most satisfied, while Mandalay has slightly lower ratings.</a:t>
            </a:r>
          </a:p>
          <a:p>
            <a:pPr>
              <a:lnSpc>
                <a:spcPct val="150000"/>
              </a:lnSpc>
            </a:pPr>
            <a:r>
              <a:rPr lang="en-IN" sz="15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Finally, This analysis highlights how membership, location, and product preference play a major role in revenue and customer satisfaction. A data-driven approach can guide smarter marketing, inventory, and loyalty strategies</a:t>
            </a:r>
            <a:endParaRPr lang="en-US" sz="1500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2579741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6C528-8F6F-0A63-3673-340A0F5B2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90444"/>
            <a:ext cx="12192000" cy="1752487"/>
          </a:xfrm>
        </p:spPr>
        <p:txBody>
          <a:bodyPr anchor="ctr">
            <a:normAutofit/>
          </a:bodyPr>
          <a:lstStyle/>
          <a:p>
            <a:pPr algn="ctr"/>
            <a:r>
              <a:rPr lang="en-IN" dirty="0"/>
              <a:t>Overview of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B3548-13C0-DAA3-3C06-C1BA39B622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9090" y="1495226"/>
            <a:ext cx="6110688" cy="3825921"/>
          </a:xfrm>
        </p:spPr>
        <p:txBody>
          <a:bodyPr anchor="ctr"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5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Over 1000 observations</a:t>
            </a:r>
          </a:p>
          <a:p>
            <a:pPr algn="just">
              <a:lnSpc>
                <a:spcPct val="150000"/>
              </a:lnSpc>
            </a:pPr>
            <a:r>
              <a:rPr lang="en-US" sz="15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Over 15+ features</a:t>
            </a:r>
          </a:p>
          <a:p>
            <a:pPr algn="just">
              <a:lnSpc>
                <a:spcPct val="150000"/>
              </a:lnSpc>
            </a:pPr>
            <a:r>
              <a:rPr lang="en-IN" sz="1500" b="1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Goal: </a:t>
            </a:r>
            <a:r>
              <a:rPr lang="en-IN" sz="15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Understand customer </a:t>
            </a:r>
            <a:r>
              <a:rPr lang="en-IN" sz="1500" dirty="0" err="1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behavior</a:t>
            </a:r>
            <a:r>
              <a:rPr lang="en-IN" sz="15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, sales patterns, and product performance</a:t>
            </a:r>
          </a:p>
          <a:p>
            <a:pPr algn="just">
              <a:lnSpc>
                <a:spcPct val="150000"/>
              </a:lnSpc>
            </a:pPr>
            <a:r>
              <a:rPr lang="en-IN" sz="15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This dataset captures sales from 3 branches, 3 cities and 6 product categories across 1000+ transactions giving us a strong foundation to spot customer and sales trends.</a:t>
            </a:r>
            <a:endParaRPr lang="en-US" sz="1500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87CA202E-E4CC-44A4-B897-14497D76E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EB46E4CD-2B5D-4748-9B08-3B7C61AFE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55E569F-5D73-461D-9C45-5B6F1A1F42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ACA8489-51B2-40EE-A5DF-28D96492AA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C29A8B9E-9921-41ED-A13F-321C8928E3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532786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C1A65E4-C94C-445C-E8F3-B9DC4722C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1477" y="129152"/>
            <a:ext cx="3909020" cy="1489168"/>
          </a:xfrm>
        </p:spPr>
        <p:txBody>
          <a:bodyPr>
            <a:normAutofit/>
          </a:bodyPr>
          <a:lstStyle/>
          <a:p>
            <a:r>
              <a:rPr lang="en-IN" dirty="0"/>
              <a:t>Exploratory Data Analysis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1023E8-F9B6-4B26-5D3B-1EA022150E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926" y="2000860"/>
            <a:ext cx="4726571" cy="3933737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15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The dataset is </a:t>
            </a:r>
            <a:r>
              <a:rPr lang="en-US" sz="1500" b="1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complete</a:t>
            </a:r>
            <a:r>
              <a:rPr lang="en-US" sz="15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 and it has </a:t>
            </a:r>
            <a:r>
              <a:rPr lang="en-US" sz="1500" b="1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no NAN data </a:t>
            </a:r>
            <a:r>
              <a:rPr lang="en-US" sz="15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In any features.</a:t>
            </a:r>
          </a:p>
          <a:p>
            <a:pPr algn="just">
              <a:lnSpc>
                <a:spcPct val="150000"/>
              </a:lnSpc>
            </a:pPr>
            <a:r>
              <a:rPr lang="en-US" sz="15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All the data types are correctly assigned.</a:t>
            </a:r>
          </a:p>
          <a:p>
            <a:pPr algn="just">
              <a:lnSpc>
                <a:spcPct val="150000"/>
              </a:lnSpc>
            </a:pPr>
            <a:r>
              <a:rPr lang="en-US" sz="15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Features like </a:t>
            </a:r>
            <a:r>
              <a:rPr lang="en-IN" sz="15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Branch, City, Gender, Product line, Payment, and Customer type has unique values(like Branches: 3, Cities: 3, Product lines: 6, Payment methods: 3).</a:t>
            </a:r>
          </a:p>
          <a:p>
            <a:pPr algn="just">
              <a:lnSpc>
                <a:spcPct val="150000"/>
              </a:lnSpc>
            </a:pPr>
            <a:r>
              <a:rPr lang="en-IN" sz="15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The dataset is </a:t>
            </a:r>
            <a:r>
              <a:rPr lang="en-IN" sz="1500" b="1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clean and organized</a:t>
            </a:r>
            <a:r>
              <a:rPr lang="en-IN" sz="15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, no missing values which means the insights we get from it are reliable.</a:t>
            </a:r>
          </a:p>
          <a:p>
            <a:pPr marL="0" indent="0">
              <a:lnSpc>
                <a:spcPct val="110000"/>
              </a:lnSpc>
              <a:buNone/>
            </a:pPr>
            <a:endParaRPr lang="en-IN" sz="1400" dirty="0"/>
          </a:p>
          <a:p>
            <a:pPr>
              <a:lnSpc>
                <a:spcPct val="110000"/>
              </a:lnSpc>
            </a:pPr>
            <a:endParaRPr lang="en-IN" sz="1400" dirty="0"/>
          </a:p>
          <a:p>
            <a:pPr>
              <a:lnSpc>
                <a:spcPct val="110000"/>
              </a:lnSpc>
            </a:pPr>
            <a:endParaRPr lang="en-US" sz="1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729EEA-B827-FFFE-1172-A2154354EE6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4729" y="523832"/>
            <a:ext cx="5981472" cy="2437448"/>
          </a:xfrm>
          <a:prstGeom prst="rect">
            <a:avLst/>
          </a:pr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A067C78B-85E8-4F6D-8955-09EB55C84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8BB1DE1F-BC13-4674-9A74-6777A4E76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17D1C5A-B237-41CC-AA7E-C10F94DB03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0D033FD-B77C-4E68-803F-CCEAABD96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FA2F8D1-81EE-405E-8A4A-04A30DCE4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66932E88-4540-08C7-A571-80B03E14B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24729" y="3135085"/>
            <a:ext cx="2767525" cy="30941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1A778F3-97E9-597B-7BA5-7E509B14C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2060" y="3135084"/>
            <a:ext cx="3004141" cy="30941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B7C553F-9B4A-DA11-7B16-C540665C227C}"/>
              </a:ext>
            </a:extLst>
          </p:cNvPr>
          <p:cNvSpPr txBox="1"/>
          <p:nvPr/>
        </p:nvSpPr>
        <p:spPr>
          <a:xfrm>
            <a:off x="7951455" y="129152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Fig 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9333BB-6BC9-87C3-911E-B7A645D86BD3}"/>
              </a:ext>
            </a:extLst>
          </p:cNvPr>
          <p:cNvSpPr txBox="1"/>
          <p:nvPr/>
        </p:nvSpPr>
        <p:spPr>
          <a:xfrm>
            <a:off x="6567692" y="6353900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Fig 3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A52E903-8E8B-2A2F-728E-AD6F2217A078}"/>
              </a:ext>
            </a:extLst>
          </p:cNvPr>
          <p:cNvSpPr txBox="1"/>
          <p:nvPr/>
        </p:nvSpPr>
        <p:spPr>
          <a:xfrm>
            <a:off x="9520036" y="6339273"/>
            <a:ext cx="9681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 4</a:t>
            </a:r>
          </a:p>
        </p:txBody>
      </p:sp>
    </p:spTree>
    <p:extLst>
      <p:ext uri="{BB962C8B-B14F-4D97-AF65-F5344CB8AC3E}">
        <p14:creationId xmlns:p14="http://schemas.microsoft.com/office/powerpoint/2010/main" val="5950810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D307FA-6EBE-462C-99A2-25512D13EC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AF34AB-AE16-45B5-ABC1-801F062234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 descr="Digital financial graph">
            <a:extLst>
              <a:ext uri="{FF2B5EF4-FFF2-40B4-BE49-F238E27FC236}">
                <a16:creationId xmlns:a16="http://schemas.microsoft.com/office/drawing/2014/main" id="{4CC73416-09F8-D4FE-4E18-27EAB04B5529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4000"/>
          </a:blip>
          <a:srcRect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7B20F68C-33F0-439B-8625-CDC2BA676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729944" y="729943"/>
            <a:ext cx="6858000" cy="5398113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35000"/>
                </a:srgbClr>
              </a:gs>
              <a:gs pos="100000">
                <a:srgbClr val="000000">
                  <a:alpha val="0"/>
                </a:srgbClr>
              </a:gs>
              <a:gs pos="37000">
                <a:srgbClr val="000000">
                  <a:alpha val="20000"/>
                </a:srgb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0FF090-758F-2E0E-1BBB-1164589C2D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2356" y="1799770"/>
            <a:ext cx="9782101" cy="3091543"/>
          </a:xfrm>
        </p:spPr>
        <p:txBody>
          <a:bodyPr anchor="t">
            <a:normAutofit/>
          </a:bodyPr>
          <a:lstStyle/>
          <a:p>
            <a:pPr algn="ctr"/>
            <a:r>
              <a:rPr lang="en-US" sz="6000" dirty="0"/>
              <a:t>Data Analysis and Data Visualization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A453187-2CF0-46A9-AA9B-8918BA68D0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16B33614-B2DD-490C-BEA3-564129B6AA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BA8B0DBA-6761-4CDC-8B71-C1594FC5B0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21A15258-2360-45C1-8DBA-ACD6A1002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rgbClr val="FFFF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0AE5B18B-E1A6-4A04-86B9-294AC2BCFE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rgbClr val="FFFF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Subtitle 2">
            <a:extLst>
              <a:ext uri="{FF2B5EF4-FFF2-40B4-BE49-F238E27FC236}">
                <a16:creationId xmlns:a16="http://schemas.microsoft.com/office/drawing/2014/main" id="{F125748D-E09E-CC4C-1DF7-09E3BB875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7403179"/>
            <a:ext cx="4610100" cy="94206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47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BDA8F16D-E6ED-436E-BA0C-5711B96A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2ECC3B-F2DA-3AD9-4CB3-BA71F08F8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9835" y="681037"/>
            <a:ext cx="9992829" cy="796021"/>
          </a:xfrm>
        </p:spPr>
        <p:txBody>
          <a:bodyPr>
            <a:normAutofit fontScale="90000"/>
          </a:bodyPr>
          <a:lstStyle/>
          <a:p>
            <a:pPr algn="ctr">
              <a:lnSpc>
                <a:spcPct val="110000"/>
              </a:lnSpc>
            </a:pPr>
            <a:r>
              <a:rPr lang="en-IN" sz="3600" dirty="0"/>
              <a:t>Average Sales by City &amp; </a:t>
            </a:r>
            <a:r>
              <a:rPr lang="en-IN" sz="3600" b="1" dirty="0"/>
              <a:t>Overall Sales Distribution</a:t>
            </a:r>
            <a:br>
              <a:rPr lang="en-IN" sz="3600" b="1" dirty="0"/>
            </a:br>
            <a:endParaRPr lang="en-US" sz="3700" b="1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4BB2E0-DCAD-C6BA-D900-8041F414FC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5280" y="2182663"/>
            <a:ext cx="3030607" cy="2492671"/>
          </a:xfrm>
          <a:prstGeom prst="rect">
            <a:avLst/>
          </a:prstGeom>
        </p:spPr>
      </p:pic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C2A73E3F-BC17-8489-D4EA-E209AFEDC7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1167" y="2182663"/>
            <a:ext cx="3030607" cy="2492673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52A92-1F27-F84D-B78F-7D228A6482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6229" y="1265767"/>
            <a:ext cx="4669972" cy="4911196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5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Insights:</a:t>
            </a:r>
          </a:p>
          <a:p>
            <a:pPr algn="just">
              <a:lnSpc>
                <a:spcPct val="150000"/>
              </a:lnSpc>
            </a:pPr>
            <a:r>
              <a:rPr lang="en-IN" sz="15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On fig 5, </a:t>
            </a:r>
            <a:r>
              <a:rPr lang="en-IN" sz="1500" b="1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Naypyitaw records the highest average sales</a:t>
            </a:r>
            <a:r>
              <a:rPr lang="en-IN" sz="15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 of nearly </a:t>
            </a:r>
            <a:r>
              <a:rPr lang="en-IN" sz="1500" b="1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350</a:t>
            </a:r>
            <a:r>
              <a:rPr lang="en-IN" sz="15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, followed by Naypyitaw and Mandalay.</a:t>
            </a:r>
            <a:endParaRPr lang="en-US" sz="1500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algn="just">
              <a:lnSpc>
                <a:spcPct val="150000"/>
              </a:lnSpc>
            </a:pPr>
            <a:r>
              <a:rPr lang="en-US" sz="15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It’s shows that rest of the branches have to increase the sales by doing promotion and offers on products</a:t>
            </a:r>
          </a:p>
          <a:p>
            <a:pPr algn="just">
              <a:lnSpc>
                <a:spcPct val="150000"/>
              </a:lnSpc>
            </a:pPr>
            <a:r>
              <a:rPr lang="en-US" sz="15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On fig 6, The overall sales shows that </a:t>
            </a:r>
            <a:r>
              <a:rPr lang="en-IN" sz="1500" b="1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most sales are small around 150-200</a:t>
            </a:r>
            <a:r>
              <a:rPr lang="en-IN" sz="15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, few high-value transactions </a:t>
            </a:r>
          </a:p>
          <a:p>
            <a:pPr algn="just">
              <a:lnSpc>
                <a:spcPct val="150000"/>
              </a:lnSpc>
            </a:pPr>
            <a:r>
              <a:rPr lang="en-IN" sz="15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Most of the buyers are small scale buyers, company have to give extra offers for high buying customers to attract small scale buyers.</a:t>
            </a:r>
            <a:endParaRPr lang="en-US" sz="1500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55B52AC-704D-46F1-B053-761A925E84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869E608A-32B6-454C-8AA8-0D88569D0F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CEDBE784-1136-4155-BF21-5B7281A34D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8E31125-6154-42F1-9DE4-959DB727EB5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601E2501-96F4-43B7-98A2-240EE862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7588F57-43B9-F082-C92E-8E7CD835BF52}"/>
              </a:ext>
            </a:extLst>
          </p:cNvPr>
          <p:cNvSpPr txBox="1"/>
          <p:nvPr/>
        </p:nvSpPr>
        <p:spPr>
          <a:xfrm>
            <a:off x="1474280" y="4754880"/>
            <a:ext cx="12694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 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A02D880-676C-DD9B-74F5-149B9479F09E}"/>
              </a:ext>
            </a:extLst>
          </p:cNvPr>
          <p:cNvSpPr txBox="1"/>
          <p:nvPr/>
        </p:nvSpPr>
        <p:spPr>
          <a:xfrm>
            <a:off x="4795671" y="4790434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Fig 6</a:t>
            </a:r>
          </a:p>
        </p:txBody>
      </p:sp>
    </p:spTree>
    <p:extLst>
      <p:ext uri="{BB962C8B-B14F-4D97-AF65-F5344CB8AC3E}">
        <p14:creationId xmlns:p14="http://schemas.microsoft.com/office/powerpoint/2010/main" val="25155072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B4A8E-4881-03D0-12A1-335F82503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7348"/>
            <a:ext cx="12018578" cy="919927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Sales by Hour and City &amp; Gender-wise Sales in Cities</a:t>
            </a:r>
            <a:endParaRPr lang="en-I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5481B9E-A28C-E563-08AA-E1E4BF95B5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051998" y="1066292"/>
            <a:ext cx="6636074" cy="24554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57C63AB-6D70-3E10-6C8B-3093E25E1109}"/>
              </a:ext>
            </a:extLst>
          </p:cNvPr>
          <p:cNvSpPr txBox="1"/>
          <p:nvPr/>
        </p:nvSpPr>
        <p:spPr>
          <a:xfrm>
            <a:off x="173422" y="1155309"/>
            <a:ext cx="4513942" cy="5257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In fig 7, Sales trends vary by hour and city — </a:t>
            </a:r>
            <a:r>
              <a:rPr lang="en-IN" sz="1500" b="1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Mandalay leads overall</a:t>
            </a:r>
            <a:r>
              <a:rPr lang="en-IN" sz="15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, especially during </a:t>
            </a:r>
            <a:r>
              <a:rPr lang="en-IN" sz="1500" b="1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afternoon hours</a:t>
            </a:r>
            <a:r>
              <a:rPr lang="en-IN" sz="15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. Yangon peaks in the evening, while </a:t>
            </a:r>
            <a:r>
              <a:rPr lang="en-IN" sz="1500" b="1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Naypyitaw performs best mid-day</a:t>
            </a:r>
            <a:r>
              <a:rPr lang="en-IN" sz="15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. These patterns offer valuable guidance for location-specific promotions and staffing schedules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1500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15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In fig 8, Sales trends peak in Gaza, especially </a:t>
            </a:r>
            <a:r>
              <a:rPr lang="en-IN" sz="1500" b="1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females being the highest spenders in all the cities</a:t>
            </a:r>
            <a:r>
              <a:rPr lang="en-IN" sz="15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. In terms of male Gaza and Alex is at peak. These patterns says that the potential of targeted campaigns for Female Members has done well.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500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A47B77B-FBF5-4778-3629-2EBC3E4A81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1807" y="3918566"/>
            <a:ext cx="3584581" cy="264260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46FEEA-BBE7-EC55-935F-E531502F9717}"/>
              </a:ext>
            </a:extLst>
          </p:cNvPr>
          <p:cNvSpPr txBox="1"/>
          <p:nvPr/>
        </p:nvSpPr>
        <p:spPr>
          <a:xfrm>
            <a:off x="8142967" y="3610789"/>
            <a:ext cx="114662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 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E72E428-8154-12BF-EDA6-0325D223D579}"/>
              </a:ext>
            </a:extLst>
          </p:cNvPr>
          <p:cNvSpPr txBox="1"/>
          <p:nvPr/>
        </p:nvSpPr>
        <p:spPr>
          <a:xfrm>
            <a:off x="6433073" y="4746171"/>
            <a:ext cx="7369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 8</a:t>
            </a:r>
          </a:p>
        </p:txBody>
      </p:sp>
    </p:spTree>
    <p:extLst>
      <p:ext uri="{BB962C8B-B14F-4D97-AF65-F5344CB8AC3E}">
        <p14:creationId xmlns:p14="http://schemas.microsoft.com/office/powerpoint/2010/main" val="1481690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FABA8D5-1FD4-B2BE-09CF-1A2D2944A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0907" y="265873"/>
            <a:ext cx="12192000" cy="1111232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Product Line vs Membership &amp; Gender + Membership Spending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E54EC95-244F-C9FB-F6ED-D7649044EB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60569" y="1438113"/>
            <a:ext cx="6137389" cy="2055426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A067C78B-85E8-4F6D-8955-09EB55C84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8BB1DE1F-BC13-4674-9A74-6777A4E762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917D1C5A-B237-41CC-AA7E-C10F94DB03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D0D033FD-B77C-4E68-803F-CCEAABD96E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7FA2F8D1-81EE-405E-8A4A-04A30DCE44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55E91B58-6B1D-E7D5-F980-D62EBEF2A6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2396" y="3789801"/>
            <a:ext cx="4493737" cy="266057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F09A831-D9AD-C73A-83D7-551B1FB66EAF}"/>
              </a:ext>
            </a:extLst>
          </p:cNvPr>
          <p:cNvSpPr txBox="1"/>
          <p:nvPr/>
        </p:nvSpPr>
        <p:spPr>
          <a:xfrm>
            <a:off x="303029" y="1267364"/>
            <a:ext cx="4506956" cy="5257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From fig 9,</a:t>
            </a:r>
            <a:r>
              <a:rPr lang="en-IN" sz="15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 Across all product lines, </a:t>
            </a:r>
            <a:r>
              <a:rPr lang="en-IN" sz="1500" b="1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Members spend more than Normal customers</a:t>
            </a:r>
            <a:r>
              <a:rPr lang="en-IN" sz="15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, proving the value of the loyalty program. </a:t>
            </a:r>
            <a:r>
              <a:rPr lang="en-IN" sz="1500" b="1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Health and Beauty stands out as the highest earning category</a:t>
            </a:r>
            <a:r>
              <a:rPr lang="en-IN" sz="15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, especially among Members, while Fashion Accessories shows the lowest engagement and may need re-evaluation.</a:t>
            </a:r>
          </a:p>
          <a:p>
            <a:pPr algn="just">
              <a:lnSpc>
                <a:spcPct val="150000"/>
              </a:lnSpc>
            </a:pPr>
            <a:endParaRPr lang="en-US" sz="1500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285750" indent="-2857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5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From fig 10, </a:t>
            </a:r>
            <a:r>
              <a:rPr lang="en-IN" sz="15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The plot shows that </a:t>
            </a:r>
            <a:r>
              <a:rPr lang="en-IN" sz="1500" b="1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Members consistently spend more than Normal customers</a:t>
            </a:r>
            <a:r>
              <a:rPr lang="en-IN" sz="15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, with </a:t>
            </a:r>
            <a:r>
              <a:rPr lang="en-IN" sz="1500" b="1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Female Members being the highest spenders on average</a:t>
            </a:r>
            <a:r>
              <a:rPr lang="en-IN" sz="15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. This suggests a strong return on loyalty programs and highlights the potential of targeted campaigns for Female Members</a:t>
            </a:r>
            <a:endParaRPr lang="en-US" sz="1500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6816339-2EA3-F766-9AFA-DCBFBD5BA75D}"/>
              </a:ext>
            </a:extLst>
          </p:cNvPr>
          <p:cNvSpPr txBox="1"/>
          <p:nvPr/>
        </p:nvSpPr>
        <p:spPr>
          <a:xfrm>
            <a:off x="8390964" y="3421016"/>
            <a:ext cx="193637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 9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479237-6240-1468-CD92-22040BB04F3D}"/>
              </a:ext>
            </a:extLst>
          </p:cNvPr>
          <p:cNvSpPr txBox="1"/>
          <p:nvPr/>
        </p:nvSpPr>
        <p:spPr>
          <a:xfrm>
            <a:off x="8541572" y="6526445"/>
            <a:ext cx="16351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 10</a:t>
            </a:r>
          </a:p>
        </p:txBody>
      </p:sp>
    </p:spTree>
    <p:extLst>
      <p:ext uri="{BB962C8B-B14F-4D97-AF65-F5344CB8AC3E}">
        <p14:creationId xmlns:p14="http://schemas.microsoft.com/office/powerpoint/2010/main" val="3066236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46AD51EB-971C-4722-9A98-42EB5ABCAD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0340C-F9E0-15CB-CA9F-E1A30E3ED2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40933"/>
            <a:ext cx="12192000" cy="725968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IN" sz="3600" dirty="0"/>
              <a:t>Customer Ratings</a:t>
            </a:r>
            <a:endParaRPr lang="en-US" sz="37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8AC164-4B66-CB5F-9F74-C95C62237A28}"/>
              </a:ext>
            </a:extLst>
          </p:cNvPr>
          <p:cNvSpPr txBox="1"/>
          <p:nvPr/>
        </p:nvSpPr>
        <p:spPr>
          <a:xfrm>
            <a:off x="529341" y="1068643"/>
            <a:ext cx="4392339" cy="440674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285750" indent="-228600" algn="just">
              <a:lnSpc>
                <a:spcPct val="16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IN" sz="15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In fig 11, Customer ratings follow a nearly normal distribution </a:t>
            </a:r>
            <a:r>
              <a:rPr lang="en-IN" sz="1500" b="1" dirty="0" err="1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centered</a:t>
            </a:r>
            <a:r>
              <a:rPr lang="en-IN" sz="1500" b="1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 around 7</a:t>
            </a:r>
            <a:r>
              <a:rPr lang="en-IN" sz="15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, with very few low ratings. This </a:t>
            </a:r>
            <a:r>
              <a:rPr lang="en-IN" sz="1500" b="1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highlights overall satisfaction and strong customer experience consistency</a:t>
            </a:r>
          </a:p>
          <a:p>
            <a:pPr marL="285750" indent="-228600" algn="just">
              <a:lnSpc>
                <a:spcPct val="16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>
              <a:latin typeface="Adelle Sans Devanagari" panose="02000503000000020004" pitchFamily="2" charset="-78"/>
              <a:cs typeface="Adelle Sans Devanagari" panose="02000503000000020004" pitchFamily="2" charset="-78"/>
            </a:endParaRPr>
          </a:p>
          <a:p>
            <a:pPr marL="285750" indent="-228600" algn="just">
              <a:lnSpc>
                <a:spcPct val="16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5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In fig 12, </a:t>
            </a:r>
            <a:r>
              <a:rPr lang="en-US" sz="1500" b="1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Customer ratings are consistently positive across all segments</a:t>
            </a:r>
            <a:r>
              <a:rPr lang="en-US" sz="15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, averaging around 7.0. There’s </a:t>
            </a:r>
            <a:r>
              <a:rPr lang="en-US" sz="1500" b="1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no major difference by gender or membership status</a:t>
            </a:r>
            <a:r>
              <a:rPr lang="en-US" sz="15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, although Normal customers tend to rate slightly higher, suggesting broad satisfaction with service quality.</a:t>
            </a:r>
          </a:p>
          <a:p>
            <a:pPr marL="285750" indent="-228600" algn="just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  <a:p>
            <a:pPr marL="285750" indent="-228600">
              <a:lnSpc>
                <a:spcPct val="12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5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99F8EE-161C-FAF0-6E29-EBCFE1916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7072" y="807833"/>
            <a:ext cx="3455302" cy="2582839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1204B5C-85F6-5E60-5787-9BA2B02E8F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267072" y="3771900"/>
            <a:ext cx="3455302" cy="258283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FE3ADED-3AFE-42E4-A820-4CB5F2183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B868421-7660-4640-B7E5-9937EA958A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038B2E97-CC66-48F0-8601-963C2A8AE7F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72EF40EC-2AD0-439A-B9E0-11BF4A12CC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9BF3AA5-0411-4A21-A3C3-1389AF821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C067C474-4466-E1ED-183F-83EC2DA9F24C}"/>
              </a:ext>
            </a:extLst>
          </p:cNvPr>
          <p:cNvSpPr txBox="1"/>
          <p:nvPr/>
        </p:nvSpPr>
        <p:spPr>
          <a:xfrm>
            <a:off x="6391307" y="1945363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Fig 11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CF1B31-CC47-FE96-3F93-9AC0968348E5}"/>
              </a:ext>
            </a:extLst>
          </p:cNvPr>
          <p:cNvSpPr txBox="1"/>
          <p:nvPr/>
        </p:nvSpPr>
        <p:spPr>
          <a:xfrm>
            <a:off x="6391306" y="4755542"/>
            <a:ext cx="78098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Fig 12</a:t>
            </a:r>
          </a:p>
        </p:txBody>
      </p:sp>
    </p:spTree>
    <p:extLst>
      <p:ext uri="{BB962C8B-B14F-4D97-AF65-F5344CB8AC3E}">
        <p14:creationId xmlns:p14="http://schemas.microsoft.com/office/powerpoint/2010/main" val="39830707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DA8F16D-E6ED-436E-BA0C-5711B96A54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898FCD-424E-6DD7-6CCF-4C6FE2BFA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436" y="275772"/>
            <a:ext cx="11331764" cy="765688"/>
          </a:xfrm>
        </p:spPr>
        <p:txBody>
          <a:bodyPr>
            <a:normAutofit fontScale="90000"/>
          </a:bodyPr>
          <a:lstStyle/>
          <a:p>
            <a:pPr algn="ctr"/>
            <a:r>
              <a:rPr lang="en-US" b="1" u="sng" dirty="0"/>
              <a:t>Correlation relationship between each features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5A6B95-F4E3-754B-5C27-1A556D98C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113" y="1427613"/>
            <a:ext cx="5434888" cy="460606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996B23-67CE-2348-A5B4-98288894F1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165" y="1620877"/>
            <a:ext cx="5056094" cy="4242041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IN" sz="15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The heatmap reveals </a:t>
            </a:r>
            <a:r>
              <a:rPr lang="en-IN" sz="1500" b="1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strong internal relationships among financial metrics (Sales, Tax, Income) </a:t>
            </a:r>
            <a:r>
              <a:rPr lang="en-IN" sz="15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and a </a:t>
            </a:r>
            <a:r>
              <a:rPr lang="en-IN" sz="1500" b="1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moderate link between Quantity and Sales</a:t>
            </a:r>
            <a:r>
              <a:rPr lang="en-IN" sz="15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. Surprisingly, customer Ratings and Hour of Purchase have little to no correlation with spending or purchase </a:t>
            </a:r>
            <a:r>
              <a:rPr lang="en-IN" sz="1500" dirty="0" err="1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behavior</a:t>
            </a:r>
            <a:r>
              <a:rPr lang="en-IN" sz="1500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, indicating that </a:t>
            </a:r>
            <a:r>
              <a:rPr lang="en-IN" sz="1500" b="1" dirty="0">
                <a:latin typeface="Adelle Sans Devanagari" panose="02000503000000020004" pitchFamily="2" charset="-78"/>
                <a:cs typeface="Adelle Sans Devanagari" panose="02000503000000020004" pitchFamily="2" charset="-78"/>
              </a:rPr>
              <a:t>satisfaction is independent of sales volume or timing.</a:t>
            </a:r>
          </a:p>
          <a:p>
            <a:pPr marL="0" indent="0" algn="just">
              <a:buNone/>
            </a:pPr>
            <a:endParaRPr lang="en-US" sz="1500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7F03D5C-2778-4AA3-9CAE-034E41B35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4436" y="6388259"/>
            <a:ext cx="358083" cy="368964"/>
            <a:chOff x="4135740" y="1795926"/>
            <a:chExt cx="558732" cy="575710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B7ECCA3A-0659-4EC0-BA3F-B5CA3EEC60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4135740" y="1795926"/>
              <a:ext cx="558732" cy="575710"/>
              <a:chOff x="1028007" y="1706560"/>
              <a:chExt cx="575710" cy="575710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5A40E924-2CF2-41A8-BBDA-C62AAA7526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61D3586-77A4-487A-BEAB-4835C8F1A03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CxnSpPr>
            <p:spPr>
              <a:xfrm rot="16200000">
                <a:off x="1028007" y="1994415"/>
                <a:ext cx="575710" cy="0"/>
              </a:xfrm>
              <a:prstGeom prst="line">
                <a:avLst/>
              </a:prstGeom>
              <a:ln w="952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4C75FCAB-6D89-4593-BECF-F52AB70DAE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336389" y="1946248"/>
              <a:ext cx="157434" cy="15743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078070B-3C90-3412-6314-35992CEC23F5}"/>
              </a:ext>
            </a:extLst>
          </p:cNvPr>
          <p:cNvSpPr txBox="1"/>
          <p:nvPr/>
        </p:nvSpPr>
        <p:spPr>
          <a:xfrm>
            <a:off x="2853682" y="6212114"/>
            <a:ext cx="17183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13</a:t>
            </a:r>
          </a:p>
        </p:txBody>
      </p:sp>
    </p:spTree>
    <p:extLst>
      <p:ext uri="{BB962C8B-B14F-4D97-AF65-F5344CB8AC3E}">
        <p14:creationId xmlns:p14="http://schemas.microsoft.com/office/powerpoint/2010/main" val="4168968127"/>
      </p:ext>
    </p:extLst>
  </p:cSld>
  <p:clrMapOvr>
    <a:masterClrMapping/>
  </p:clrMapOvr>
</p:sld>
</file>

<file path=ppt/theme/theme1.xml><?xml version="1.0" encoding="utf-8"?>
<a:theme xmlns:a="http://schemas.openxmlformats.org/drawingml/2006/main" name="StreetscapeVTI">
  <a:themeElements>
    <a:clrScheme name="Streetscape2">
      <a:dk1>
        <a:sysClr val="windowText" lastClr="000000"/>
      </a:dk1>
      <a:lt1>
        <a:srgbClr val="FFFFFF"/>
      </a:lt1>
      <a:dk2>
        <a:srgbClr val="191919"/>
      </a:dk2>
      <a:lt2>
        <a:srgbClr val="F3F2EE"/>
      </a:lt2>
      <a:accent1>
        <a:srgbClr val="448885"/>
      </a:accent1>
      <a:accent2>
        <a:srgbClr val="627C58"/>
      </a:accent2>
      <a:accent3>
        <a:srgbClr val="848358"/>
      </a:accent3>
      <a:accent4>
        <a:srgbClr val="547096"/>
      </a:accent4>
      <a:accent5>
        <a:srgbClr val="646464"/>
      </a:accent5>
      <a:accent6>
        <a:srgbClr val="A8A8A8"/>
      </a:accent6>
      <a:hlink>
        <a:srgbClr val="0563C1"/>
      </a:hlink>
      <a:folHlink>
        <a:srgbClr val="954F72"/>
      </a:folHlink>
    </a:clrScheme>
    <a:fontScheme name="Street">
      <a:majorFont>
        <a:latin typeface="Franklin Gothic Heavy"/>
        <a:ea typeface=""/>
        <a:cs typeface=""/>
      </a:majorFont>
      <a:minorFont>
        <a:latin typeface="Consola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reetscapeVTI" id="{B20F88EA-96D0-4E96-9207-A1488DAC5867}" vid="{3F7E5CFE-E584-4E58-A75E-141AC45B14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</TotalTime>
  <Words>900</Words>
  <Application>Microsoft Macintosh PowerPoint</Application>
  <PresentationFormat>Widescreen</PresentationFormat>
  <Paragraphs>67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Adelle Sans Devanagari</vt:lpstr>
      <vt:lpstr>Arial</vt:lpstr>
      <vt:lpstr>Consolas</vt:lpstr>
      <vt:lpstr>Franklin Gothic Heavy</vt:lpstr>
      <vt:lpstr>StreetscapeVTI</vt:lpstr>
      <vt:lpstr>Super-market Sales Data analysis</vt:lpstr>
      <vt:lpstr>Overview of Data</vt:lpstr>
      <vt:lpstr>Exploratory Data Analysis</vt:lpstr>
      <vt:lpstr>Data Analysis and Data Visualization</vt:lpstr>
      <vt:lpstr>Average Sales by City &amp; Overall Sales Distribution </vt:lpstr>
      <vt:lpstr>Sales by Hour and City &amp; Gender-wise Sales in Cities</vt:lpstr>
      <vt:lpstr>Product Line vs Membership &amp; Gender + Membership Spending</vt:lpstr>
      <vt:lpstr>Customer Ratings</vt:lpstr>
      <vt:lpstr>Correlation relationship between each features</vt:lpstr>
      <vt:lpstr>Product Line &amp; City Preferences</vt:lpstr>
      <vt:lpstr>Rating by City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Akash C</dc:creator>
  <cp:lastModifiedBy>Akash C</cp:lastModifiedBy>
  <cp:revision>3</cp:revision>
  <dcterms:created xsi:type="dcterms:W3CDTF">2025-07-15T07:12:57Z</dcterms:created>
  <dcterms:modified xsi:type="dcterms:W3CDTF">2025-07-24T05:44:17Z</dcterms:modified>
</cp:coreProperties>
</file>