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6"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4" d="100"/>
          <a:sy n="74" d="100"/>
        </p:scale>
        <p:origin x="57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E0614-3894-5BE2-B7E2-1C0F0558CF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9390B2-8F07-5B7C-FD73-28213277BC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7D9735-2F47-F81C-9554-E2A3742D2841}"/>
              </a:ext>
            </a:extLst>
          </p:cNvPr>
          <p:cNvSpPr>
            <a:spLocks noGrp="1"/>
          </p:cNvSpPr>
          <p:nvPr>
            <p:ph type="dt" sz="half" idx="10"/>
          </p:nvPr>
        </p:nvSpPr>
        <p:spPr/>
        <p:txBody>
          <a:bodyPr/>
          <a:lstStyle/>
          <a:p>
            <a:fld id="{BFBAA1A4-3FA4-4A5B-951B-14AFB96FFB08}" type="datetimeFigureOut">
              <a:rPr lang="en-US" smtClean="0"/>
              <a:t>12/9/2022</a:t>
            </a:fld>
            <a:endParaRPr lang="en-US"/>
          </a:p>
        </p:txBody>
      </p:sp>
      <p:sp>
        <p:nvSpPr>
          <p:cNvPr id="5" name="Footer Placeholder 4">
            <a:extLst>
              <a:ext uri="{FF2B5EF4-FFF2-40B4-BE49-F238E27FC236}">
                <a16:creationId xmlns:a16="http://schemas.microsoft.com/office/drawing/2014/main" id="{A1583275-4050-5243-A562-81F92F06A9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9BECF2-B75D-82E8-B1B4-5315D62CDBAC}"/>
              </a:ext>
            </a:extLst>
          </p:cNvPr>
          <p:cNvSpPr>
            <a:spLocks noGrp="1"/>
          </p:cNvSpPr>
          <p:nvPr>
            <p:ph type="sldNum" sz="quarter" idx="12"/>
          </p:nvPr>
        </p:nvSpPr>
        <p:spPr/>
        <p:txBody>
          <a:bodyPr/>
          <a:lstStyle/>
          <a:p>
            <a:fld id="{B55EFE45-7E4B-4E9D-AD90-AAFF41575DC7}" type="slidenum">
              <a:rPr lang="en-US" smtClean="0"/>
              <a:t>‹#›</a:t>
            </a:fld>
            <a:endParaRPr lang="en-US"/>
          </a:p>
        </p:txBody>
      </p:sp>
    </p:spTree>
    <p:extLst>
      <p:ext uri="{BB962C8B-B14F-4D97-AF65-F5344CB8AC3E}">
        <p14:creationId xmlns:p14="http://schemas.microsoft.com/office/powerpoint/2010/main" val="2289340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2D483-2BBE-00F9-81D1-F6BF156E66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EF10AC-01F9-3A09-D425-BDD42606B5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E6CB85-D4CA-0C8B-4310-5129549EED46}"/>
              </a:ext>
            </a:extLst>
          </p:cNvPr>
          <p:cNvSpPr>
            <a:spLocks noGrp="1"/>
          </p:cNvSpPr>
          <p:nvPr>
            <p:ph type="dt" sz="half" idx="10"/>
          </p:nvPr>
        </p:nvSpPr>
        <p:spPr/>
        <p:txBody>
          <a:bodyPr/>
          <a:lstStyle/>
          <a:p>
            <a:fld id="{BFBAA1A4-3FA4-4A5B-951B-14AFB96FFB08}" type="datetimeFigureOut">
              <a:rPr lang="en-US" smtClean="0"/>
              <a:t>12/9/2022</a:t>
            </a:fld>
            <a:endParaRPr lang="en-US"/>
          </a:p>
        </p:txBody>
      </p:sp>
      <p:sp>
        <p:nvSpPr>
          <p:cNvPr id="5" name="Footer Placeholder 4">
            <a:extLst>
              <a:ext uri="{FF2B5EF4-FFF2-40B4-BE49-F238E27FC236}">
                <a16:creationId xmlns:a16="http://schemas.microsoft.com/office/drawing/2014/main" id="{25592196-5B4F-9D98-1E8C-DDB48D69D6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F163BF-37CC-028D-8A87-2EC06E9CA1D0}"/>
              </a:ext>
            </a:extLst>
          </p:cNvPr>
          <p:cNvSpPr>
            <a:spLocks noGrp="1"/>
          </p:cNvSpPr>
          <p:nvPr>
            <p:ph type="sldNum" sz="quarter" idx="12"/>
          </p:nvPr>
        </p:nvSpPr>
        <p:spPr/>
        <p:txBody>
          <a:bodyPr/>
          <a:lstStyle/>
          <a:p>
            <a:fld id="{B55EFE45-7E4B-4E9D-AD90-AAFF41575DC7}" type="slidenum">
              <a:rPr lang="en-US" smtClean="0"/>
              <a:t>‹#›</a:t>
            </a:fld>
            <a:endParaRPr lang="en-US"/>
          </a:p>
        </p:txBody>
      </p:sp>
    </p:spTree>
    <p:extLst>
      <p:ext uri="{BB962C8B-B14F-4D97-AF65-F5344CB8AC3E}">
        <p14:creationId xmlns:p14="http://schemas.microsoft.com/office/powerpoint/2010/main" val="1675308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9D25DA-B448-0CB1-B38B-19E9C7A077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E61595-26F4-CDE8-007C-038F1C969D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C4CA33-B088-1EB1-E9D1-0EBB3388660C}"/>
              </a:ext>
            </a:extLst>
          </p:cNvPr>
          <p:cNvSpPr>
            <a:spLocks noGrp="1"/>
          </p:cNvSpPr>
          <p:nvPr>
            <p:ph type="dt" sz="half" idx="10"/>
          </p:nvPr>
        </p:nvSpPr>
        <p:spPr/>
        <p:txBody>
          <a:bodyPr/>
          <a:lstStyle/>
          <a:p>
            <a:fld id="{BFBAA1A4-3FA4-4A5B-951B-14AFB96FFB08}" type="datetimeFigureOut">
              <a:rPr lang="en-US" smtClean="0"/>
              <a:t>12/9/2022</a:t>
            </a:fld>
            <a:endParaRPr lang="en-US"/>
          </a:p>
        </p:txBody>
      </p:sp>
      <p:sp>
        <p:nvSpPr>
          <p:cNvPr id="5" name="Footer Placeholder 4">
            <a:extLst>
              <a:ext uri="{FF2B5EF4-FFF2-40B4-BE49-F238E27FC236}">
                <a16:creationId xmlns:a16="http://schemas.microsoft.com/office/drawing/2014/main" id="{672D0A7C-3098-553E-FDA6-20AEF75E7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763BD4-4AD2-7CAC-68D7-F8A935D6FC17}"/>
              </a:ext>
            </a:extLst>
          </p:cNvPr>
          <p:cNvSpPr>
            <a:spLocks noGrp="1"/>
          </p:cNvSpPr>
          <p:nvPr>
            <p:ph type="sldNum" sz="quarter" idx="12"/>
          </p:nvPr>
        </p:nvSpPr>
        <p:spPr/>
        <p:txBody>
          <a:bodyPr/>
          <a:lstStyle/>
          <a:p>
            <a:fld id="{B55EFE45-7E4B-4E9D-AD90-AAFF41575DC7}" type="slidenum">
              <a:rPr lang="en-US" smtClean="0"/>
              <a:t>‹#›</a:t>
            </a:fld>
            <a:endParaRPr lang="en-US"/>
          </a:p>
        </p:txBody>
      </p:sp>
    </p:spTree>
    <p:extLst>
      <p:ext uri="{BB962C8B-B14F-4D97-AF65-F5344CB8AC3E}">
        <p14:creationId xmlns:p14="http://schemas.microsoft.com/office/powerpoint/2010/main" val="3206154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B71F3-3290-FA65-9368-E5437D8811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7072B9-9EED-B67F-6D4E-545D40E737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D815C6-25D3-5C47-8F72-E199254787C4}"/>
              </a:ext>
            </a:extLst>
          </p:cNvPr>
          <p:cNvSpPr>
            <a:spLocks noGrp="1"/>
          </p:cNvSpPr>
          <p:nvPr>
            <p:ph type="dt" sz="half" idx="10"/>
          </p:nvPr>
        </p:nvSpPr>
        <p:spPr/>
        <p:txBody>
          <a:bodyPr/>
          <a:lstStyle/>
          <a:p>
            <a:fld id="{BFBAA1A4-3FA4-4A5B-951B-14AFB96FFB08}" type="datetimeFigureOut">
              <a:rPr lang="en-US" smtClean="0"/>
              <a:t>12/9/2022</a:t>
            </a:fld>
            <a:endParaRPr lang="en-US"/>
          </a:p>
        </p:txBody>
      </p:sp>
      <p:sp>
        <p:nvSpPr>
          <p:cNvPr id="5" name="Footer Placeholder 4">
            <a:extLst>
              <a:ext uri="{FF2B5EF4-FFF2-40B4-BE49-F238E27FC236}">
                <a16:creationId xmlns:a16="http://schemas.microsoft.com/office/drawing/2014/main" id="{DC46961A-B2EF-4A6C-CE9B-4CEBE8093B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55B71F-E689-1344-9587-8620B128F8F2}"/>
              </a:ext>
            </a:extLst>
          </p:cNvPr>
          <p:cNvSpPr>
            <a:spLocks noGrp="1"/>
          </p:cNvSpPr>
          <p:nvPr>
            <p:ph type="sldNum" sz="quarter" idx="12"/>
          </p:nvPr>
        </p:nvSpPr>
        <p:spPr/>
        <p:txBody>
          <a:bodyPr/>
          <a:lstStyle/>
          <a:p>
            <a:fld id="{B55EFE45-7E4B-4E9D-AD90-AAFF41575DC7}" type="slidenum">
              <a:rPr lang="en-US" smtClean="0"/>
              <a:t>‹#›</a:t>
            </a:fld>
            <a:endParaRPr lang="en-US"/>
          </a:p>
        </p:txBody>
      </p:sp>
    </p:spTree>
    <p:extLst>
      <p:ext uri="{BB962C8B-B14F-4D97-AF65-F5344CB8AC3E}">
        <p14:creationId xmlns:p14="http://schemas.microsoft.com/office/powerpoint/2010/main" val="2412252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20683-2B6B-72C1-1A94-1FF6382365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D8C47B-DD09-AEBB-D07C-A794270A27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E10ECD-81A7-C485-1646-CE434FC50D3D}"/>
              </a:ext>
            </a:extLst>
          </p:cNvPr>
          <p:cNvSpPr>
            <a:spLocks noGrp="1"/>
          </p:cNvSpPr>
          <p:nvPr>
            <p:ph type="dt" sz="half" idx="10"/>
          </p:nvPr>
        </p:nvSpPr>
        <p:spPr/>
        <p:txBody>
          <a:bodyPr/>
          <a:lstStyle/>
          <a:p>
            <a:fld id="{BFBAA1A4-3FA4-4A5B-951B-14AFB96FFB08}" type="datetimeFigureOut">
              <a:rPr lang="en-US" smtClean="0"/>
              <a:t>12/9/2022</a:t>
            </a:fld>
            <a:endParaRPr lang="en-US"/>
          </a:p>
        </p:txBody>
      </p:sp>
      <p:sp>
        <p:nvSpPr>
          <p:cNvPr id="5" name="Footer Placeholder 4">
            <a:extLst>
              <a:ext uri="{FF2B5EF4-FFF2-40B4-BE49-F238E27FC236}">
                <a16:creationId xmlns:a16="http://schemas.microsoft.com/office/drawing/2014/main" id="{FD642CE4-A10B-00E8-152A-AAE22F62F1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71C29-8B4E-64D6-92C5-5243D43995EE}"/>
              </a:ext>
            </a:extLst>
          </p:cNvPr>
          <p:cNvSpPr>
            <a:spLocks noGrp="1"/>
          </p:cNvSpPr>
          <p:nvPr>
            <p:ph type="sldNum" sz="quarter" idx="12"/>
          </p:nvPr>
        </p:nvSpPr>
        <p:spPr/>
        <p:txBody>
          <a:bodyPr/>
          <a:lstStyle/>
          <a:p>
            <a:fld id="{B55EFE45-7E4B-4E9D-AD90-AAFF41575DC7}" type="slidenum">
              <a:rPr lang="en-US" smtClean="0"/>
              <a:t>‹#›</a:t>
            </a:fld>
            <a:endParaRPr lang="en-US"/>
          </a:p>
        </p:txBody>
      </p:sp>
    </p:spTree>
    <p:extLst>
      <p:ext uri="{BB962C8B-B14F-4D97-AF65-F5344CB8AC3E}">
        <p14:creationId xmlns:p14="http://schemas.microsoft.com/office/powerpoint/2010/main" val="4264447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BD86C-71CE-A3DA-12EE-BB1D9169C6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F38F6C-0C88-82BA-4254-A880729E9A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D4B5BB-5B67-5C06-7345-B229F452B6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1A90ED-F862-AFDF-57D6-1E0A3CFF927A}"/>
              </a:ext>
            </a:extLst>
          </p:cNvPr>
          <p:cNvSpPr>
            <a:spLocks noGrp="1"/>
          </p:cNvSpPr>
          <p:nvPr>
            <p:ph type="dt" sz="half" idx="10"/>
          </p:nvPr>
        </p:nvSpPr>
        <p:spPr/>
        <p:txBody>
          <a:bodyPr/>
          <a:lstStyle/>
          <a:p>
            <a:fld id="{BFBAA1A4-3FA4-4A5B-951B-14AFB96FFB08}" type="datetimeFigureOut">
              <a:rPr lang="en-US" smtClean="0"/>
              <a:t>12/9/2022</a:t>
            </a:fld>
            <a:endParaRPr lang="en-US"/>
          </a:p>
        </p:txBody>
      </p:sp>
      <p:sp>
        <p:nvSpPr>
          <p:cNvPr id="6" name="Footer Placeholder 5">
            <a:extLst>
              <a:ext uri="{FF2B5EF4-FFF2-40B4-BE49-F238E27FC236}">
                <a16:creationId xmlns:a16="http://schemas.microsoft.com/office/drawing/2014/main" id="{DE5F2E62-65A7-BB98-93B7-9C2C65EBD9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5A7C57-509F-8982-0146-B0AC7E733674}"/>
              </a:ext>
            </a:extLst>
          </p:cNvPr>
          <p:cNvSpPr>
            <a:spLocks noGrp="1"/>
          </p:cNvSpPr>
          <p:nvPr>
            <p:ph type="sldNum" sz="quarter" idx="12"/>
          </p:nvPr>
        </p:nvSpPr>
        <p:spPr/>
        <p:txBody>
          <a:bodyPr/>
          <a:lstStyle/>
          <a:p>
            <a:fld id="{B55EFE45-7E4B-4E9D-AD90-AAFF41575DC7}" type="slidenum">
              <a:rPr lang="en-US" smtClean="0"/>
              <a:t>‹#›</a:t>
            </a:fld>
            <a:endParaRPr lang="en-US"/>
          </a:p>
        </p:txBody>
      </p:sp>
    </p:spTree>
    <p:extLst>
      <p:ext uri="{BB962C8B-B14F-4D97-AF65-F5344CB8AC3E}">
        <p14:creationId xmlns:p14="http://schemas.microsoft.com/office/powerpoint/2010/main" val="3939064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F1711-BF6D-70AE-4DF8-E17EE549DE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4EF077-CC3F-AEEB-0B18-95DC47D39F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79816A-8E7E-447E-B637-AF4CC5AF1B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7DECA1-C471-855F-EB79-F5725461FF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7D3E09-0774-67D7-ECD9-6530B1048A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25C47F-8941-2F44-AA8F-B7278AFB6B4D}"/>
              </a:ext>
            </a:extLst>
          </p:cNvPr>
          <p:cNvSpPr>
            <a:spLocks noGrp="1"/>
          </p:cNvSpPr>
          <p:nvPr>
            <p:ph type="dt" sz="half" idx="10"/>
          </p:nvPr>
        </p:nvSpPr>
        <p:spPr/>
        <p:txBody>
          <a:bodyPr/>
          <a:lstStyle/>
          <a:p>
            <a:fld id="{BFBAA1A4-3FA4-4A5B-951B-14AFB96FFB08}" type="datetimeFigureOut">
              <a:rPr lang="en-US" smtClean="0"/>
              <a:t>12/9/2022</a:t>
            </a:fld>
            <a:endParaRPr lang="en-US"/>
          </a:p>
        </p:txBody>
      </p:sp>
      <p:sp>
        <p:nvSpPr>
          <p:cNvPr id="8" name="Footer Placeholder 7">
            <a:extLst>
              <a:ext uri="{FF2B5EF4-FFF2-40B4-BE49-F238E27FC236}">
                <a16:creationId xmlns:a16="http://schemas.microsoft.com/office/drawing/2014/main" id="{354FF6F6-82C0-8258-BA1A-23DCF88E8D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3C2E2C-CA9E-2201-D648-6301FF585860}"/>
              </a:ext>
            </a:extLst>
          </p:cNvPr>
          <p:cNvSpPr>
            <a:spLocks noGrp="1"/>
          </p:cNvSpPr>
          <p:nvPr>
            <p:ph type="sldNum" sz="quarter" idx="12"/>
          </p:nvPr>
        </p:nvSpPr>
        <p:spPr/>
        <p:txBody>
          <a:bodyPr/>
          <a:lstStyle/>
          <a:p>
            <a:fld id="{B55EFE45-7E4B-4E9D-AD90-AAFF41575DC7}" type="slidenum">
              <a:rPr lang="en-US" smtClean="0"/>
              <a:t>‹#›</a:t>
            </a:fld>
            <a:endParaRPr lang="en-US"/>
          </a:p>
        </p:txBody>
      </p:sp>
    </p:spTree>
    <p:extLst>
      <p:ext uri="{BB962C8B-B14F-4D97-AF65-F5344CB8AC3E}">
        <p14:creationId xmlns:p14="http://schemas.microsoft.com/office/powerpoint/2010/main" val="2852239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5E66-F990-9BFE-1D9F-D57B657D9F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F00D53-3B70-8930-AA83-E4FDA97C055C}"/>
              </a:ext>
            </a:extLst>
          </p:cNvPr>
          <p:cNvSpPr>
            <a:spLocks noGrp="1"/>
          </p:cNvSpPr>
          <p:nvPr>
            <p:ph type="dt" sz="half" idx="10"/>
          </p:nvPr>
        </p:nvSpPr>
        <p:spPr/>
        <p:txBody>
          <a:bodyPr/>
          <a:lstStyle/>
          <a:p>
            <a:fld id="{BFBAA1A4-3FA4-4A5B-951B-14AFB96FFB08}" type="datetimeFigureOut">
              <a:rPr lang="en-US" smtClean="0"/>
              <a:t>12/9/2022</a:t>
            </a:fld>
            <a:endParaRPr lang="en-US"/>
          </a:p>
        </p:txBody>
      </p:sp>
      <p:sp>
        <p:nvSpPr>
          <p:cNvPr id="4" name="Footer Placeholder 3">
            <a:extLst>
              <a:ext uri="{FF2B5EF4-FFF2-40B4-BE49-F238E27FC236}">
                <a16:creationId xmlns:a16="http://schemas.microsoft.com/office/drawing/2014/main" id="{4C0563BE-C796-724A-AD12-96E3E533D7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CA3455-6052-21CF-289A-925627F8ED32}"/>
              </a:ext>
            </a:extLst>
          </p:cNvPr>
          <p:cNvSpPr>
            <a:spLocks noGrp="1"/>
          </p:cNvSpPr>
          <p:nvPr>
            <p:ph type="sldNum" sz="quarter" idx="12"/>
          </p:nvPr>
        </p:nvSpPr>
        <p:spPr/>
        <p:txBody>
          <a:bodyPr/>
          <a:lstStyle/>
          <a:p>
            <a:fld id="{B55EFE45-7E4B-4E9D-AD90-AAFF41575DC7}" type="slidenum">
              <a:rPr lang="en-US" smtClean="0"/>
              <a:t>‹#›</a:t>
            </a:fld>
            <a:endParaRPr lang="en-US"/>
          </a:p>
        </p:txBody>
      </p:sp>
    </p:spTree>
    <p:extLst>
      <p:ext uri="{BB962C8B-B14F-4D97-AF65-F5344CB8AC3E}">
        <p14:creationId xmlns:p14="http://schemas.microsoft.com/office/powerpoint/2010/main" val="2385295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A49E1A-4891-6E67-6BF7-8700B767931F}"/>
              </a:ext>
            </a:extLst>
          </p:cNvPr>
          <p:cNvSpPr>
            <a:spLocks noGrp="1"/>
          </p:cNvSpPr>
          <p:nvPr>
            <p:ph type="dt" sz="half" idx="10"/>
          </p:nvPr>
        </p:nvSpPr>
        <p:spPr/>
        <p:txBody>
          <a:bodyPr/>
          <a:lstStyle/>
          <a:p>
            <a:fld id="{BFBAA1A4-3FA4-4A5B-951B-14AFB96FFB08}" type="datetimeFigureOut">
              <a:rPr lang="en-US" smtClean="0"/>
              <a:t>12/9/2022</a:t>
            </a:fld>
            <a:endParaRPr lang="en-US"/>
          </a:p>
        </p:txBody>
      </p:sp>
      <p:sp>
        <p:nvSpPr>
          <p:cNvPr id="3" name="Footer Placeholder 2">
            <a:extLst>
              <a:ext uri="{FF2B5EF4-FFF2-40B4-BE49-F238E27FC236}">
                <a16:creationId xmlns:a16="http://schemas.microsoft.com/office/drawing/2014/main" id="{C94118B8-0333-FB5D-DDAC-5825CD297C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4E0456-6B22-0738-3114-AE2DDA9307AD}"/>
              </a:ext>
            </a:extLst>
          </p:cNvPr>
          <p:cNvSpPr>
            <a:spLocks noGrp="1"/>
          </p:cNvSpPr>
          <p:nvPr>
            <p:ph type="sldNum" sz="quarter" idx="12"/>
          </p:nvPr>
        </p:nvSpPr>
        <p:spPr/>
        <p:txBody>
          <a:bodyPr/>
          <a:lstStyle/>
          <a:p>
            <a:fld id="{B55EFE45-7E4B-4E9D-AD90-AAFF41575DC7}" type="slidenum">
              <a:rPr lang="en-US" smtClean="0"/>
              <a:t>‹#›</a:t>
            </a:fld>
            <a:endParaRPr lang="en-US"/>
          </a:p>
        </p:txBody>
      </p:sp>
    </p:spTree>
    <p:extLst>
      <p:ext uri="{BB962C8B-B14F-4D97-AF65-F5344CB8AC3E}">
        <p14:creationId xmlns:p14="http://schemas.microsoft.com/office/powerpoint/2010/main" val="3052974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0E4C0-CA74-BB0F-90AC-FA038C58E9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1E563B-EB10-91AC-635F-02DAC7617E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F7CAE8-5964-4ABE-8CCC-B0BEEA1D50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72D247-2EC6-AB82-E349-910D86C0A616}"/>
              </a:ext>
            </a:extLst>
          </p:cNvPr>
          <p:cNvSpPr>
            <a:spLocks noGrp="1"/>
          </p:cNvSpPr>
          <p:nvPr>
            <p:ph type="dt" sz="half" idx="10"/>
          </p:nvPr>
        </p:nvSpPr>
        <p:spPr/>
        <p:txBody>
          <a:bodyPr/>
          <a:lstStyle/>
          <a:p>
            <a:fld id="{BFBAA1A4-3FA4-4A5B-951B-14AFB96FFB08}" type="datetimeFigureOut">
              <a:rPr lang="en-US" smtClean="0"/>
              <a:t>12/9/2022</a:t>
            </a:fld>
            <a:endParaRPr lang="en-US"/>
          </a:p>
        </p:txBody>
      </p:sp>
      <p:sp>
        <p:nvSpPr>
          <p:cNvPr id="6" name="Footer Placeholder 5">
            <a:extLst>
              <a:ext uri="{FF2B5EF4-FFF2-40B4-BE49-F238E27FC236}">
                <a16:creationId xmlns:a16="http://schemas.microsoft.com/office/drawing/2014/main" id="{CD935F62-6569-BF38-F772-F1E274C350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ECB23A-9602-28B2-6E32-D31011CF1BA7}"/>
              </a:ext>
            </a:extLst>
          </p:cNvPr>
          <p:cNvSpPr>
            <a:spLocks noGrp="1"/>
          </p:cNvSpPr>
          <p:nvPr>
            <p:ph type="sldNum" sz="quarter" idx="12"/>
          </p:nvPr>
        </p:nvSpPr>
        <p:spPr/>
        <p:txBody>
          <a:bodyPr/>
          <a:lstStyle/>
          <a:p>
            <a:fld id="{B55EFE45-7E4B-4E9D-AD90-AAFF41575DC7}" type="slidenum">
              <a:rPr lang="en-US" smtClean="0"/>
              <a:t>‹#›</a:t>
            </a:fld>
            <a:endParaRPr lang="en-US"/>
          </a:p>
        </p:txBody>
      </p:sp>
    </p:spTree>
    <p:extLst>
      <p:ext uri="{BB962C8B-B14F-4D97-AF65-F5344CB8AC3E}">
        <p14:creationId xmlns:p14="http://schemas.microsoft.com/office/powerpoint/2010/main" val="312304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D9816-10AD-D844-05C7-FDEB35FD97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84B89F-286A-25FC-B311-AEA77B1343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356F48-F601-4400-7936-969A5F21DA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B96D1-5915-7ACB-5056-AB64AB30E9F7}"/>
              </a:ext>
            </a:extLst>
          </p:cNvPr>
          <p:cNvSpPr>
            <a:spLocks noGrp="1"/>
          </p:cNvSpPr>
          <p:nvPr>
            <p:ph type="dt" sz="half" idx="10"/>
          </p:nvPr>
        </p:nvSpPr>
        <p:spPr/>
        <p:txBody>
          <a:bodyPr/>
          <a:lstStyle/>
          <a:p>
            <a:fld id="{BFBAA1A4-3FA4-4A5B-951B-14AFB96FFB08}" type="datetimeFigureOut">
              <a:rPr lang="en-US" smtClean="0"/>
              <a:t>12/9/2022</a:t>
            </a:fld>
            <a:endParaRPr lang="en-US"/>
          </a:p>
        </p:txBody>
      </p:sp>
      <p:sp>
        <p:nvSpPr>
          <p:cNvPr id="6" name="Footer Placeholder 5">
            <a:extLst>
              <a:ext uri="{FF2B5EF4-FFF2-40B4-BE49-F238E27FC236}">
                <a16:creationId xmlns:a16="http://schemas.microsoft.com/office/drawing/2014/main" id="{41FA9E7B-EE2F-73FF-FD1D-86D67E773B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58739D-BA43-8EE5-3176-41481C161AED}"/>
              </a:ext>
            </a:extLst>
          </p:cNvPr>
          <p:cNvSpPr>
            <a:spLocks noGrp="1"/>
          </p:cNvSpPr>
          <p:nvPr>
            <p:ph type="sldNum" sz="quarter" idx="12"/>
          </p:nvPr>
        </p:nvSpPr>
        <p:spPr/>
        <p:txBody>
          <a:bodyPr/>
          <a:lstStyle/>
          <a:p>
            <a:fld id="{B55EFE45-7E4B-4E9D-AD90-AAFF41575DC7}" type="slidenum">
              <a:rPr lang="en-US" smtClean="0"/>
              <a:t>‹#›</a:t>
            </a:fld>
            <a:endParaRPr lang="en-US"/>
          </a:p>
        </p:txBody>
      </p:sp>
    </p:spTree>
    <p:extLst>
      <p:ext uri="{BB962C8B-B14F-4D97-AF65-F5344CB8AC3E}">
        <p14:creationId xmlns:p14="http://schemas.microsoft.com/office/powerpoint/2010/main" val="78167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038608-FA8A-3974-3F15-97FF305CBF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119236-198B-B229-FF2F-B87FAC4A9B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F9F889-9661-B5C8-1493-6F93097FA4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BAA1A4-3FA4-4A5B-951B-14AFB96FFB08}" type="datetimeFigureOut">
              <a:rPr lang="en-US" smtClean="0"/>
              <a:t>12/9/2022</a:t>
            </a:fld>
            <a:endParaRPr lang="en-US"/>
          </a:p>
        </p:txBody>
      </p:sp>
      <p:sp>
        <p:nvSpPr>
          <p:cNvPr id="5" name="Footer Placeholder 4">
            <a:extLst>
              <a:ext uri="{FF2B5EF4-FFF2-40B4-BE49-F238E27FC236}">
                <a16:creationId xmlns:a16="http://schemas.microsoft.com/office/drawing/2014/main" id="{D87CF0E4-AAAD-0767-D985-8C548943CB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4A8314-20DB-E7FE-12F9-AEF4C4E404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5EFE45-7E4B-4E9D-AD90-AAFF41575DC7}" type="slidenum">
              <a:rPr lang="en-US" smtClean="0"/>
              <a:t>‹#›</a:t>
            </a:fld>
            <a:endParaRPr lang="en-US"/>
          </a:p>
        </p:txBody>
      </p:sp>
    </p:spTree>
    <p:extLst>
      <p:ext uri="{BB962C8B-B14F-4D97-AF65-F5344CB8AC3E}">
        <p14:creationId xmlns:p14="http://schemas.microsoft.com/office/powerpoint/2010/main" val="1872068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62951-3B98-189D-9D60-82E3A681DCD2}"/>
              </a:ext>
            </a:extLst>
          </p:cNvPr>
          <p:cNvSpPr>
            <a:spLocks noGrp="1"/>
          </p:cNvSpPr>
          <p:nvPr>
            <p:ph type="ctrTitle"/>
          </p:nvPr>
        </p:nvSpPr>
        <p:spPr/>
        <p:txBody>
          <a:bodyPr/>
          <a:lstStyle/>
          <a:p>
            <a:r>
              <a:rPr lang="de-DE" dirty="0"/>
              <a:t>Project Proposal</a:t>
            </a:r>
            <a:endParaRPr lang="en-US" dirty="0"/>
          </a:p>
        </p:txBody>
      </p:sp>
      <p:sp>
        <p:nvSpPr>
          <p:cNvPr id="3" name="Subtitle 2">
            <a:extLst>
              <a:ext uri="{FF2B5EF4-FFF2-40B4-BE49-F238E27FC236}">
                <a16:creationId xmlns:a16="http://schemas.microsoft.com/office/drawing/2014/main" id="{F05DD13A-3628-9B7C-0ACE-328FA467057E}"/>
              </a:ext>
            </a:extLst>
          </p:cNvPr>
          <p:cNvSpPr>
            <a:spLocks noGrp="1"/>
          </p:cNvSpPr>
          <p:nvPr>
            <p:ph type="subTitle" idx="1"/>
          </p:nvPr>
        </p:nvSpPr>
        <p:spPr>
          <a:xfrm>
            <a:off x="1524000" y="5114231"/>
            <a:ext cx="9144000" cy="621406"/>
          </a:xfrm>
        </p:spPr>
        <p:txBody>
          <a:bodyPr>
            <a:normAutofit/>
          </a:bodyPr>
          <a:lstStyle/>
          <a:p>
            <a:pPr algn="r"/>
            <a:r>
              <a:rPr lang="de-DE" sz="2800" dirty="0"/>
              <a:t>Made by: Akash Chovatiya</a:t>
            </a:r>
            <a:endParaRPr lang="en-US" sz="2800" dirty="0"/>
          </a:p>
        </p:txBody>
      </p:sp>
    </p:spTree>
    <p:extLst>
      <p:ext uri="{BB962C8B-B14F-4D97-AF65-F5344CB8AC3E}">
        <p14:creationId xmlns:p14="http://schemas.microsoft.com/office/powerpoint/2010/main" val="4234051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311F6-7199-E15B-7D52-9A8491206A8D}"/>
              </a:ext>
            </a:extLst>
          </p:cNvPr>
          <p:cNvSpPr>
            <a:spLocks noGrp="1"/>
          </p:cNvSpPr>
          <p:nvPr>
            <p:ph type="title"/>
          </p:nvPr>
        </p:nvSpPr>
        <p:spPr>
          <a:xfrm>
            <a:off x="321972" y="78234"/>
            <a:ext cx="10515600" cy="836166"/>
          </a:xfrm>
        </p:spPr>
        <p:txBody>
          <a:bodyPr/>
          <a:lstStyle/>
          <a:p>
            <a:r>
              <a:rPr lang="de-DE" u="sng" dirty="0"/>
              <a:t>Develop Project Proposal</a:t>
            </a:r>
            <a:endParaRPr lang="en-US" u="sng" dirty="0"/>
          </a:p>
        </p:txBody>
      </p:sp>
      <p:sp>
        <p:nvSpPr>
          <p:cNvPr id="3" name="Content Placeholder 2">
            <a:extLst>
              <a:ext uri="{FF2B5EF4-FFF2-40B4-BE49-F238E27FC236}">
                <a16:creationId xmlns:a16="http://schemas.microsoft.com/office/drawing/2014/main" id="{70D4E36C-8468-473E-6E52-8225E46A40D3}"/>
              </a:ext>
            </a:extLst>
          </p:cNvPr>
          <p:cNvSpPr>
            <a:spLocks noGrp="1"/>
          </p:cNvSpPr>
          <p:nvPr>
            <p:ph idx="1"/>
          </p:nvPr>
        </p:nvSpPr>
        <p:spPr>
          <a:xfrm>
            <a:off x="180304" y="914400"/>
            <a:ext cx="11784168" cy="5653825"/>
          </a:xfrm>
        </p:spPr>
        <p:txBody>
          <a:bodyPr>
            <a:normAutofit/>
          </a:bodyPr>
          <a:lstStyle/>
          <a:p>
            <a:pPr marL="0" indent="0" algn="just">
              <a:buNone/>
            </a:pPr>
            <a:r>
              <a:rPr lang="en-US" b="0" i="0" dirty="0">
                <a:solidFill>
                  <a:srgbClr val="1F1F1F"/>
                </a:solidFill>
                <a:effectLst/>
                <a:latin typeface="Source Sans Pro" panose="020B0503030403020204" pitchFamily="34" charset="0"/>
              </a:rPr>
              <a:t>2-3 Assumptions - Hypotheses: W​hat are my initial hypotheses about the data? </a:t>
            </a:r>
            <a:r>
              <a:rPr lang="en-US" i="0" dirty="0">
                <a:solidFill>
                  <a:srgbClr val="1F1F1F"/>
                </a:solidFill>
                <a:effectLst/>
                <a:latin typeface="Source Sans Pro" panose="020B0503030403020204" pitchFamily="34" charset="0"/>
              </a:rPr>
              <a:t>2-3 assumptions </a:t>
            </a:r>
            <a:r>
              <a:rPr lang="en-US" b="0" i="0" dirty="0">
                <a:solidFill>
                  <a:srgbClr val="1F1F1F"/>
                </a:solidFill>
                <a:effectLst/>
                <a:latin typeface="Source Sans Pro" panose="020B0503030403020204" pitchFamily="34" charset="0"/>
              </a:rPr>
              <a:t>about the data that I'll want to go back to prove or disprove.</a:t>
            </a:r>
          </a:p>
          <a:p>
            <a:pPr marL="0" indent="0" algn="just">
              <a:buNone/>
            </a:pPr>
            <a:endParaRPr lang="en-US" dirty="0">
              <a:solidFill>
                <a:srgbClr val="1F1F1F"/>
              </a:solidFill>
              <a:latin typeface="Source Sans Pro" panose="020B0503030403020204" pitchFamily="34" charset="0"/>
            </a:endParaRPr>
          </a:p>
          <a:p>
            <a:pPr algn="just"/>
            <a:r>
              <a:rPr lang="en-US" b="0" i="0" dirty="0">
                <a:solidFill>
                  <a:srgbClr val="1F1F1F"/>
                </a:solidFill>
                <a:effectLst/>
                <a:latin typeface="Source Sans Pro" panose="020B0503030403020204" pitchFamily="34" charset="0"/>
              </a:rPr>
              <a:t>It is common for all countries that majority of their medals are concentrated in a certain number of sports.</a:t>
            </a:r>
          </a:p>
          <a:p>
            <a:pPr algn="just"/>
            <a:r>
              <a:rPr lang="en-US" dirty="0">
                <a:solidFill>
                  <a:srgbClr val="1F1F1F"/>
                </a:solidFill>
                <a:latin typeface="Source Sans Pro" panose="020B0503030403020204" pitchFamily="34" charset="0"/>
              </a:rPr>
              <a:t>The country/countries win more number of medals because it/they send higher number of participants.</a:t>
            </a:r>
          </a:p>
          <a:p>
            <a:pPr algn="just"/>
            <a:r>
              <a:rPr lang="en-US" dirty="0">
                <a:solidFill>
                  <a:srgbClr val="1F1F1F"/>
                </a:solidFill>
                <a:latin typeface="Source Sans Pro" panose="020B0503030403020204" pitchFamily="34" charset="0"/>
              </a:rPr>
              <a:t>At most of the times, a player wins a medal in different events of the same sport. </a:t>
            </a:r>
            <a:endParaRPr lang="en-US" sz="1600" b="0" i="0" dirty="0">
              <a:solidFill>
                <a:srgbClr val="1F1F1F"/>
              </a:solidFill>
              <a:effectLst/>
              <a:latin typeface="Source Sans Pro" panose="020B0503030403020204" pitchFamily="34" charset="0"/>
            </a:endParaRPr>
          </a:p>
        </p:txBody>
      </p:sp>
    </p:spTree>
    <p:extLst>
      <p:ext uri="{BB962C8B-B14F-4D97-AF65-F5344CB8AC3E}">
        <p14:creationId xmlns:p14="http://schemas.microsoft.com/office/powerpoint/2010/main" val="12415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311F6-7199-E15B-7D52-9A8491206A8D}"/>
              </a:ext>
            </a:extLst>
          </p:cNvPr>
          <p:cNvSpPr>
            <a:spLocks noGrp="1"/>
          </p:cNvSpPr>
          <p:nvPr>
            <p:ph type="title"/>
          </p:nvPr>
        </p:nvSpPr>
        <p:spPr>
          <a:xfrm>
            <a:off x="141668" y="78234"/>
            <a:ext cx="10515600" cy="836166"/>
          </a:xfrm>
        </p:spPr>
        <p:txBody>
          <a:bodyPr/>
          <a:lstStyle/>
          <a:p>
            <a:r>
              <a:rPr lang="de-DE" u="sng" dirty="0"/>
              <a:t>Develop Project Proposal</a:t>
            </a:r>
            <a:endParaRPr lang="en-US" u="sng" dirty="0"/>
          </a:p>
        </p:txBody>
      </p:sp>
      <p:sp>
        <p:nvSpPr>
          <p:cNvPr id="3" name="Content Placeholder 2">
            <a:extLst>
              <a:ext uri="{FF2B5EF4-FFF2-40B4-BE49-F238E27FC236}">
                <a16:creationId xmlns:a16="http://schemas.microsoft.com/office/drawing/2014/main" id="{70D4E36C-8468-473E-6E52-8225E46A40D3}"/>
              </a:ext>
            </a:extLst>
          </p:cNvPr>
          <p:cNvSpPr>
            <a:spLocks noGrp="1"/>
          </p:cNvSpPr>
          <p:nvPr>
            <p:ph idx="1"/>
          </p:nvPr>
        </p:nvSpPr>
        <p:spPr>
          <a:xfrm>
            <a:off x="141668" y="914400"/>
            <a:ext cx="12050332" cy="5865366"/>
          </a:xfrm>
        </p:spPr>
        <p:txBody>
          <a:bodyPr>
            <a:normAutofit lnSpcReduction="10000"/>
          </a:bodyPr>
          <a:lstStyle/>
          <a:p>
            <a:pPr marL="0" indent="0" algn="just">
              <a:buNone/>
            </a:pPr>
            <a:r>
              <a:rPr lang="en-US" b="0" i="0" dirty="0">
                <a:solidFill>
                  <a:srgbClr val="1F1F1F"/>
                </a:solidFill>
                <a:effectLst/>
                <a:latin typeface="Source Sans Pro" panose="020B0503030403020204" pitchFamily="34" charset="0"/>
              </a:rPr>
              <a:t>Approach: 5-6 sentences about w​hat approach I am going to take in order to prove (or disprove) my hypotheses.</a:t>
            </a:r>
          </a:p>
          <a:p>
            <a:pPr marL="0" indent="0" algn="just">
              <a:buNone/>
            </a:pPr>
            <a:endParaRPr lang="en-US" sz="1100" dirty="0">
              <a:solidFill>
                <a:srgbClr val="1F1F1F"/>
              </a:solidFill>
              <a:latin typeface="Source Sans Pro" panose="020B0503030403020204" pitchFamily="34" charset="0"/>
            </a:endParaRPr>
          </a:p>
          <a:p>
            <a:pPr algn="just"/>
            <a:r>
              <a:rPr lang="en-US" b="0" i="0" dirty="0">
                <a:solidFill>
                  <a:srgbClr val="1F1F1F"/>
                </a:solidFill>
                <a:effectLst/>
                <a:latin typeface="Source Sans Pro" panose="020B0503030403020204" pitchFamily="34" charset="0"/>
              </a:rPr>
              <a:t>For the first hypothesis, I will look into the list of top 5 sports that have the most medals. I will compute percentage of these sports in relation to the total medals won by particular country. </a:t>
            </a:r>
            <a:r>
              <a:rPr lang="en-US" dirty="0">
                <a:solidFill>
                  <a:srgbClr val="1F1F1F"/>
                </a:solidFill>
                <a:latin typeface="Source Sans Pro" panose="020B0503030403020204" pitchFamily="34" charset="0"/>
              </a:rPr>
              <a:t>Based on this value, I will come to the conclusion for the first hypothesis. If these sports contain 40-50% of value then I will consider the first hypothesis as true. </a:t>
            </a:r>
          </a:p>
          <a:p>
            <a:pPr algn="just"/>
            <a:r>
              <a:rPr lang="en-US" dirty="0">
                <a:solidFill>
                  <a:srgbClr val="1F1F1F"/>
                </a:solidFill>
                <a:latin typeface="Source Sans Pro" panose="020B0503030403020204" pitchFamily="34" charset="0"/>
              </a:rPr>
              <a:t>For the second one, I will study the total number of participants of specific country in the Olympics. I will look into the percentage of the participants who won medals. If the more number of participants means more medals then my hypothesis will be considered as true.</a:t>
            </a:r>
          </a:p>
          <a:p>
            <a:pPr algn="just"/>
            <a:r>
              <a:rPr lang="en-US" dirty="0">
                <a:solidFill>
                  <a:srgbClr val="1F1F1F"/>
                </a:solidFill>
                <a:latin typeface="Source Sans Pro" panose="020B0503030403020204" pitchFamily="34" charset="0"/>
              </a:rPr>
              <a:t>For the third one, I will study the participants who won the medals in different events. I will group by it according to sports. If the same person will be found in many events, then the hypothesis is true.</a:t>
            </a:r>
          </a:p>
          <a:p>
            <a:pPr algn="just"/>
            <a:endParaRPr lang="en-US" b="0" i="0" dirty="0">
              <a:solidFill>
                <a:srgbClr val="1F1F1F"/>
              </a:solidFill>
              <a:effectLst/>
              <a:latin typeface="Source Sans Pro" panose="020B0503030403020204" pitchFamily="34" charset="0"/>
            </a:endParaRPr>
          </a:p>
          <a:p>
            <a:pPr marL="0" indent="0" algn="just">
              <a:buNone/>
            </a:pPr>
            <a:endParaRPr lang="en-US" sz="1600" b="0" i="0" dirty="0">
              <a:solidFill>
                <a:srgbClr val="1F1F1F"/>
              </a:solidFill>
              <a:effectLst/>
              <a:latin typeface="Source Sans Pro" panose="020B0503030403020204" pitchFamily="34" charset="0"/>
            </a:endParaRPr>
          </a:p>
        </p:txBody>
      </p:sp>
    </p:spTree>
    <p:extLst>
      <p:ext uri="{BB962C8B-B14F-4D97-AF65-F5344CB8AC3E}">
        <p14:creationId xmlns:p14="http://schemas.microsoft.com/office/powerpoint/2010/main" val="366875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311F6-7199-E15B-7D52-9A8491206A8D}"/>
              </a:ext>
            </a:extLst>
          </p:cNvPr>
          <p:cNvSpPr>
            <a:spLocks noGrp="1"/>
          </p:cNvSpPr>
          <p:nvPr>
            <p:ph type="title"/>
          </p:nvPr>
        </p:nvSpPr>
        <p:spPr>
          <a:xfrm>
            <a:off x="266164" y="78234"/>
            <a:ext cx="10515600" cy="836166"/>
          </a:xfrm>
        </p:spPr>
        <p:txBody>
          <a:bodyPr/>
          <a:lstStyle/>
          <a:p>
            <a:r>
              <a:rPr lang="de-DE" u="sng" dirty="0"/>
              <a:t>Preparing for Proposal</a:t>
            </a:r>
            <a:endParaRPr lang="en-US" u="sng" dirty="0"/>
          </a:p>
        </p:txBody>
      </p:sp>
      <p:sp>
        <p:nvSpPr>
          <p:cNvPr id="3" name="Content Placeholder 2">
            <a:extLst>
              <a:ext uri="{FF2B5EF4-FFF2-40B4-BE49-F238E27FC236}">
                <a16:creationId xmlns:a16="http://schemas.microsoft.com/office/drawing/2014/main" id="{70D4E36C-8468-473E-6E52-8225E46A40D3}"/>
              </a:ext>
            </a:extLst>
          </p:cNvPr>
          <p:cNvSpPr>
            <a:spLocks noGrp="1"/>
          </p:cNvSpPr>
          <p:nvPr>
            <p:ph idx="1"/>
          </p:nvPr>
        </p:nvSpPr>
        <p:spPr>
          <a:xfrm>
            <a:off x="231819" y="914400"/>
            <a:ext cx="11694017" cy="5865366"/>
          </a:xfrm>
        </p:spPr>
        <p:txBody>
          <a:bodyPr>
            <a:normAutofit/>
          </a:bodyPr>
          <a:lstStyle/>
          <a:p>
            <a:pPr marL="514350" indent="-514350" algn="just">
              <a:buFont typeface="+mj-lt"/>
              <a:buAutoNum type="arabicPeriod"/>
            </a:pPr>
            <a:r>
              <a:rPr lang="en-US" dirty="0"/>
              <a:t>Which client/dataset did I select and why?</a:t>
            </a:r>
            <a:endParaRPr lang="de-DE" dirty="0"/>
          </a:p>
          <a:p>
            <a:pPr lvl="1" algn="just"/>
            <a:r>
              <a:rPr lang="de-DE" dirty="0"/>
              <a:t>The SportsStats Olympics Dataset has been chosen to work with. As I like to play sports, I decided to go with a sports analysis. The analysis may be helpful to news media to develop their story, and to personal trainers to develop their strategies to give necessary health insights to their customers.</a:t>
            </a:r>
          </a:p>
          <a:p>
            <a:pPr marL="457200" lvl="1" indent="0" algn="just">
              <a:buNone/>
            </a:pPr>
            <a:endParaRPr lang="de-DE" dirty="0"/>
          </a:p>
          <a:p>
            <a:pPr marL="514350" indent="-514350" algn="just">
              <a:buFont typeface="+mj-lt"/>
              <a:buAutoNum type="arabicPeriod"/>
            </a:pPr>
            <a:r>
              <a:rPr lang="en-US" dirty="0"/>
              <a:t>The steps I took to import and clean the data.</a:t>
            </a:r>
          </a:p>
          <a:p>
            <a:pPr lvl="1" algn="just"/>
            <a:r>
              <a:rPr lang="de-DE" dirty="0"/>
              <a:t>I downloaded the SportsStats dataset.</a:t>
            </a:r>
          </a:p>
          <a:p>
            <a:pPr lvl="1" algn="just"/>
            <a:r>
              <a:rPr lang="de-DE" dirty="0"/>
              <a:t>To work on the dataset, I first tried to work with databricks environment. But as I have earlier worked with jupyter notebook and pandas library, I decided to go with jupyter notebook.</a:t>
            </a:r>
          </a:p>
          <a:p>
            <a:pPr lvl="1" algn="just"/>
            <a:r>
              <a:rPr lang="en-US" dirty="0"/>
              <a:t>I imported the dataset in </a:t>
            </a:r>
            <a:r>
              <a:rPr lang="en-US" dirty="0" err="1"/>
              <a:t>jupyter</a:t>
            </a:r>
            <a:r>
              <a:rPr lang="en-US" dirty="0"/>
              <a:t> notebook environment. I used the pandas library, imported it as ‘pd’ and used ‘</a:t>
            </a:r>
            <a:r>
              <a:rPr lang="en-US" dirty="0" err="1"/>
              <a:t>pd.read_csv</a:t>
            </a:r>
            <a:r>
              <a:rPr lang="en-US" dirty="0"/>
              <a:t>(file path)’ command to import the data.</a:t>
            </a:r>
          </a:p>
          <a:p>
            <a:pPr lvl="1" algn="just"/>
            <a:r>
              <a:rPr lang="en-US" dirty="0"/>
              <a:t>While looking at datatypes of the columns, I found that ‘Age’ column was given ‘float64’ datatype. To make it proper, I changed its datatype to ‘int64’.</a:t>
            </a:r>
          </a:p>
        </p:txBody>
      </p:sp>
    </p:spTree>
    <p:extLst>
      <p:ext uri="{BB962C8B-B14F-4D97-AF65-F5344CB8AC3E}">
        <p14:creationId xmlns:p14="http://schemas.microsoft.com/office/powerpoint/2010/main" val="2280509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311F6-7199-E15B-7D52-9A8491206A8D}"/>
              </a:ext>
            </a:extLst>
          </p:cNvPr>
          <p:cNvSpPr>
            <a:spLocks noGrp="1"/>
          </p:cNvSpPr>
          <p:nvPr>
            <p:ph type="title"/>
          </p:nvPr>
        </p:nvSpPr>
        <p:spPr>
          <a:xfrm>
            <a:off x="240406" y="78234"/>
            <a:ext cx="10515600" cy="836166"/>
          </a:xfrm>
        </p:spPr>
        <p:txBody>
          <a:bodyPr/>
          <a:lstStyle/>
          <a:p>
            <a:r>
              <a:rPr lang="de-DE" u="sng" dirty="0"/>
              <a:t>Preparing for Proposal</a:t>
            </a:r>
            <a:endParaRPr lang="en-US" u="sng" dirty="0"/>
          </a:p>
        </p:txBody>
      </p:sp>
      <p:sp>
        <p:nvSpPr>
          <p:cNvPr id="3" name="Content Placeholder 2">
            <a:extLst>
              <a:ext uri="{FF2B5EF4-FFF2-40B4-BE49-F238E27FC236}">
                <a16:creationId xmlns:a16="http://schemas.microsoft.com/office/drawing/2014/main" id="{70D4E36C-8468-473E-6E52-8225E46A40D3}"/>
              </a:ext>
            </a:extLst>
          </p:cNvPr>
          <p:cNvSpPr>
            <a:spLocks noGrp="1"/>
          </p:cNvSpPr>
          <p:nvPr>
            <p:ph idx="1"/>
          </p:nvPr>
        </p:nvSpPr>
        <p:spPr>
          <a:xfrm>
            <a:off x="218941" y="914400"/>
            <a:ext cx="11732653" cy="5550793"/>
          </a:xfrm>
        </p:spPr>
        <p:txBody>
          <a:bodyPr>
            <a:normAutofit/>
          </a:bodyPr>
          <a:lstStyle/>
          <a:p>
            <a:pPr marL="514350" indent="-514350" algn="just">
              <a:buFont typeface="+mj-lt"/>
              <a:buAutoNum type="arabicPeriod" startAt="3"/>
            </a:pPr>
            <a:r>
              <a:rPr lang="en-US" dirty="0">
                <a:solidFill>
                  <a:srgbClr val="1F1F1F"/>
                </a:solidFill>
                <a:latin typeface="Source Sans Pro" panose="020B0503030403020204" pitchFamily="34" charset="0"/>
              </a:rPr>
              <a:t>I</a:t>
            </a:r>
            <a:r>
              <a:rPr lang="en-US" b="0" i="0" dirty="0">
                <a:solidFill>
                  <a:srgbClr val="1F1F1F"/>
                </a:solidFill>
                <a:effectLst/>
                <a:latin typeface="Source Sans Pro" panose="020B0503030403020204" pitchFamily="34" charset="0"/>
              </a:rPr>
              <a:t>nitial exploration of data and some screenshots or some stats of the data I am looking at.</a:t>
            </a:r>
          </a:p>
          <a:p>
            <a:pPr marL="0" indent="0" algn="just">
              <a:buNone/>
            </a:pPr>
            <a:endParaRPr lang="en-US" sz="1800" b="0" i="0" dirty="0">
              <a:solidFill>
                <a:srgbClr val="1F1F1F"/>
              </a:solidFill>
              <a:effectLst/>
              <a:latin typeface="Source Sans Pro" panose="020B0503030403020204" pitchFamily="34" charset="0"/>
            </a:endParaRPr>
          </a:p>
          <a:p>
            <a:pPr lvl="1" algn="just"/>
            <a:r>
              <a:rPr lang="en-US" dirty="0">
                <a:solidFill>
                  <a:srgbClr val="1F1F1F"/>
                </a:solidFill>
                <a:latin typeface="Source Sans Pro" panose="020B0503030403020204" pitchFamily="34" charset="0"/>
              </a:rPr>
              <a:t>I explored the data and found that the dataset is the list of the participants who had participated in the Olympics from 1896 to 2016.</a:t>
            </a:r>
          </a:p>
          <a:p>
            <a:pPr lvl="1" algn="just"/>
            <a:r>
              <a:rPr lang="en-US" dirty="0">
                <a:solidFill>
                  <a:srgbClr val="1F1F1F"/>
                </a:solidFill>
                <a:latin typeface="Source Sans Pro" panose="020B0503030403020204" pitchFamily="34" charset="0"/>
              </a:rPr>
              <a:t>The oldest participant was found the age of 97, the resident of United States, who participated the Olympics of 1928 in Art Competitions category.</a:t>
            </a:r>
          </a:p>
        </p:txBody>
      </p:sp>
      <p:pic>
        <p:nvPicPr>
          <p:cNvPr id="5" name="Picture 4">
            <a:extLst>
              <a:ext uri="{FF2B5EF4-FFF2-40B4-BE49-F238E27FC236}">
                <a16:creationId xmlns:a16="http://schemas.microsoft.com/office/drawing/2014/main" id="{1B183983-2FC0-B114-A5DB-58955A53BA38}"/>
              </a:ext>
            </a:extLst>
          </p:cNvPr>
          <p:cNvPicPr>
            <a:picLocks noChangeAspect="1"/>
          </p:cNvPicPr>
          <p:nvPr/>
        </p:nvPicPr>
        <p:blipFill>
          <a:blip r:embed="rId2"/>
          <a:stretch>
            <a:fillRect/>
          </a:stretch>
        </p:blipFill>
        <p:spPr>
          <a:xfrm>
            <a:off x="1090075" y="3845081"/>
            <a:ext cx="4448175" cy="1000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E6672420-2DEE-FD7E-9F7A-5EF8516B8BF5}"/>
              </a:ext>
            </a:extLst>
          </p:cNvPr>
          <p:cNvPicPr>
            <a:picLocks noChangeAspect="1"/>
          </p:cNvPicPr>
          <p:nvPr/>
        </p:nvPicPr>
        <p:blipFill>
          <a:blip r:embed="rId3"/>
          <a:stretch>
            <a:fillRect/>
          </a:stretch>
        </p:blipFill>
        <p:spPr>
          <a:xfrm>
            <a:off x="1090071" y="5031312"/>
            <a:ext cx="10534650" cy="12477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823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311F6-7199-E15B-7D52-9A8491206A8D}"/>
              </a:ext>
            </a:extLst>
          </p:cNvPr>
          <p:cNvSpPr>
            <a:spLocks noGrp="1"/>
          </p:cNvSpPr>
          <p:nvPr>
            <p:ph type="title"/>
          </p:nvPr>
        </p:nvSpPr>
        <p:spPr>
          <a:xfrm>
            <a:off x="257577" y="68710"/>
            <a:ext cx="10515600" cy="836166"/>
          </a:xfrm>
        </p:spPr>
        <p:txBody>
          <a:bodyPr/>
          <a:lstStyle/>
          <a:p>
            <a:r>
              <a:rPr lang="de-DE" u="sng" dirty="0"/>
              <a:t>Preparing for Proposal</a:t>
            </a:r>
            <a:endParaRPr lang="en-US" u="sng" dirty="0"/>
          </a:p>
        </p:txBody>
      </p:sp>
      <p:sp>
        <p:nvSpPr>
          <p:cNvPr id="3" name="Content Placeholder 2">
            <a:extLst>
              <a:ext uri="{FF2B5EF4-FFF2-40B4-BE49-F238E27FC236}">
                <a16:creationId xmlns:a16="http://schemas.microsoft.com/office/drawing/2014/main" id="{70D4E36C-8468-473E-6E52-8225E46A40D3}"/>
              </a:ext>
            </a:extLst>
          </p:cNvPr>
          <p:cNvSpPr>
            <a:spLocks noGrp="1"/>
          </p:cNvSpPr>
          <p:nvPr>
            <p:ph idx="1"/>
          </p:nvPr>
        </p:nvSpPr>
        <p:spPr>
          <a:xfrm>
            <a:off x="257577" y="914400"/>
            <a:ext cx="11603865" cy="5550793"/>
          </a:xfrm>
        </p:spPr>
        <p:txBody>
          <a:bodyPr>
            <a:normAutofit/>
          </a:bodyPr>
          <a:lstStyle/>
          <a:p>
            <a:pPr marL="514350" indent="-514350" algn="just">
              <a:buFont typeface="+mj-lt"/>
              <a:buAutoNum type="arabicPeriod" startAt="3"/>
            </a:pPr>
            <a:r>
              <a:rPr lang="en-US" dirty="0">
                <a:solidFill>
                  <a:srgbClr val="1F1F1F"/>
                </a:solidFill>
                <a:latin typeface="Source Sans Pro" panose="020B0503030403020204" pitchFamily="34" charset="0"/>
              </a:rPr>
              <a:t>I</a:t>
            </a:r>
            <a:r>
              <a:rPr lang="en-US" b="0" i="0" dirty="0">
                <a:solidFill>
                  <a:srgbClr val="1F1F1F"/>
                </a:solidFill>
                <a:effectLst/>
                <a:latin typeface="Source Sans Pro" panose="020B0503030403020204" pitchFamily="34" charset="0"/>
              </a:rPr>
              <a:t>nitial exploration of data and some screenshots or some stats of the data I am looking at.</a:t>
            </a:r>
          </a:p>
          <a:p>
            <a:pPr marL="0" indent="0" algn="just">
              <a:buNone/>
            </a:pPr>
            <a:endParaRPr lang="en-US" sz="1600" b="0" i="0" dirty="0">
              <a:solidFill>
                <a:srgbClr val="1F1F1F"/>
              </a:solidFill>
              <a:effectLst/>
              <a:latin typeface="Source Sans Pro" panose="020B0503030403020204" pitchFamily="34" charset="0"/>
            </a:endParaRPr>
          </a:p>
          <a:p>
            <a:pPr lvl="1" algn="just"/>
            <a:r>
              <a:rPr lang="en-US" dirty="0">
                <a:solidFill>
                  <a:srgbClr val="1F1F1F"/>
                </a:solidFill>
                <a:latin typeface="Source Sans Pro" panose="020B0503030403020204" pitchFamily="34" charset="0"/>
              </a:rPr>
              <a:t>The highest number of participants come from the age group of 20 to 24 (around 176000 participants).</a:t>
            </a:r>
          </a:p>
          <a:p>
            <a:pPr lvl="1" algn="just"/>
            <a:r>
              <a:rPr lang="en-US" dirty="0">
                <a:solidFill>
                  <a:srgbClr val="1F1F1F"/>
                </a:solidFill>
                <a:latin typeface="Source Sans Pro" panose="020B0503030403020204" pitchFamily="34" charset="0"/>
              </a:rPr>
              <a:t>The lowest number of participants are found before 1920 (around 6000), and the highest number of participants are found after 2000 (around 67000). Within just 20 years duration (from 1995 to 2016), the number of participants has increased two time.</a:t>
            </a:r>
          </a:p>
        </p:txBody>
      </p:sp>
      <p:pic>
        <p:nvPicPr>
          <p:cNvPr id="5" name="Picture 4">
            <a:extLst>
              <a:ext uri="{FF2B5EF4-FFF2-40B4-BE49-F238E27FC236}">
                <a16:creationId xmlns:a16="http://schemas.microsoft.com/office/drawing/2014/main" id="{BD30CF8C-CBBA-9E14-7889-6EA30A3A74FF}"/>
              </a:ext>
            </a:extLst>
          </p:cNvPr>
          <p:cNvPicPr>
            <a:picLocks noChangeAspect="1"/>
          </p:cNvPicPr>
          <p:nvPr/>
        </p:nvPicPr>
        <p:blipFill>
          <a:blip r:embed="rId2"/>
          <a:stretch>
            <a:fillRect/>
          </a:stretch>
        </p:blipFill>
        <p:spPr>
          <a:xfrm>
            <a:off x="1315924" y="4250028"/>
            <a:ext cx="4743450" cy="25297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31091020-DD3C-11DB-11FB-5F8D20DC4ADA}"/>
              </a:ext>
            </a:extLst>
          </p:cNvPr>
          <p:cNvPicPr>
            <a:picLocks noChangeAspect="1"/>
          </p:cNvPicPr>
          <p:nvPr/>
        </p:nvPicPr>
        <p:blipFill>
          <a:blip r:embed="rId3"/>
          <a:stretch>
            <a:fillRect/>
          </a:stretch>
        </p:blipFill>
        <p:spPr>
          <a:xfrm>
            <a:off x="6214791" y="4250028"/>
            <a:ext cx="4610100" cy="25392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38993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311F6-7199-E15B-7D52-9A8491206A8D}"/>
              </a:ext>
            </a:extLst>
          </p:cNvPr>
          <p:cNvSpPr>
            <a:spLocks noGrp="1"/>
          </p:cNvSpPr>
          <p:nvPr>
            <p:ph type="title"/>
          </p:nvPr>
        </p:nvSpPr>
        <p:spPr>
          <a:xfrm>
            <a:off x="257577" y="68710"/>
            <a:ext cx="10515600" cy="836166"/>
          </a:xfrm>
        </p:spPr>
        <p:txBody>
          <a:bodyPr/>
          <a:lstStyle/>
          <a:p>
            <a:r>
              <a:rPr lang="de-DE" u="sng" dirty="0"/>
              <a:t>Preparing for Proposal</a:t>
            </a:r>
            <a:endParaRPr lang="en-US" u="sng" dirty="0"/>
          </a:p>
        </p:txBody>
      </p:sp>
      <p:sp>
        <p:nvSpPr>
          <p:cNvPr id="3" name="Content Placeholder 2">
            <a:extLst>
              <a:ext uri="{FF2B5EF4-FFF2-40B4-BE49-F238E27FC236}">
                <a16:creationId xmlns:a16="http://schemas.microsoft.com/office/drawing/2014/main" id="{70D4E36C-8468-473E-6E52-8225E46A40D3}"/>
              </a:ext>
            </a:extLst>
          </p:cNvPr>
          <p:cNvSpPr>
            <a:spLocks noGrp="1"/>
          </p:cNvSpPr>
          <p:nvPr>
            <p:ph idx="1"/>
          </p:nvPr>
        </p:nvSpPr>
        <p:spPr>
          <a:xfrm>
            <a:off x="257577" y="914400"/>
            <a:ext cx="11603865" cy="5550793"/>
          </a:xfrm>
        </p:spPr>
        <p:txBody>
          <a:bodyPr>
            <a:normAutofit/>
          </a:bodyPr>
          <a:lstStyle/>
          <a:p>
            <a:pPr marL="514350" indent="-514350" algn="just">
              <a:buFont typeface="+mj-lt"/>
              <a:buAutoNum type="arabicPeriod" startAt="3"/>
            </a:pPr>
            <a:r>
              <a:rPr lang="en-US" dirty="0">
                <a:solidFill>
                  <a:srgbClr val="1F1F1F"/>
                </a:solidFill>
                <a:latin typeface="Source Sans Pro" panose="020B0503030403020204" pitchFamily="34" charset="0"/>
              </a:rPr>
              <a:t>I</a:t>
            </a:r>
            <a:r>
              <a:rPr lang="en-US" b="0" i="0" dirty="0">
                <a:solidFill>
                  <a:srgbClr val="1F1F1F"/>
                </a:solidFill>
                <a:effectLst/>
                <a:latin typeface="Source Sans Pro" panose="020B0503030403020204" pitchFamily="34" charset="0"/>
              </a:rPr>
              <a:t>nitial exploration of data and some screenshots or some stats of the data I am looking at.</a:t>
            </a:r>
          </a:p>
          <a:p>
            <a:pPr marL="0" indent="0" algn="just">
              <a:buNone/>
            </a:pPr>
            <a:endParaRPr lang="en-US" sz="1800" dirty="0">
              <a:solidFill>
                <a:srgbClr val="1F1F1F"/>
              </a:solidFill>
              <a:latin typeface="Source Sans Pro" panose="020B0503030403020204" pitchFamily="34" charset="0"/>
            </a:endParaRPr>
          </a:p>
          <a:p>
            <a:pPr lvl="1" algn="just"/>
            <a:r>
              <a:rPr lang="en-US" b="0" i="0" dirty="0">
                <a:solidFill>
                  <a:srgbClr val="1F1F1F"/>
                </a:solidFill>
                <a:effectLst/>
                <a:latin typeface="Source Sans Pro" panose="020B0503030403020204" pitchFamily="34" charset="0"/>
              </a:rPr>
              <a:t>The United States has won the highest number of Gold Medal (i.e. 2474)</a:t>
            </a:r>
          </a:p>
          <a:p>
            <a:pPr marL="0" indent="0" algn="just">
              <a:buNone/>
            </a:pPr>
            <a:endParaRPr lang="en-US" sz="1600" b="0" i="0" dirty="0">
              <a:solidFill>
                <a:srgbClr val="1F1F1F"/>
              </a:solidFill>
              <a:effectLst/>
              <a:latin typeface="Source Sans Pro" panose="020B0503030403020204" pitchFamily="34" charset="0"/>
            </a:endParaRPr>
          </a:p>
        </p:txBody>
      </p:sp>
      <p:pic>
        <p:nvPicPr>
          <p:cNvPr id="6" name="Picture 5">
            <a:extLst>
              <a:ext uri="{FF2B5EF4-FFF2-40B4-BE49-F238E27FC236}">
                <a16:creationId xmlns:a16="http://schemas.microsoft.com/office/drawing/2014/main" id="{BC120E16-95FC-C10B-7F42-00041A711229}"/>
              </a:ext>
            </a:extLst>
          </p:cNvPr>
          <p:cNvPicPr>
            <a:picLocks noChangeAspect="1"/>
          </p:cNvPicPr>
          <p:nvPr/>
        </p:nvPicPr>
        <p:blipFill>
          <a:blip r:embed="rId2"/>
          <a:stretch>
            <a:fillRect/>
          </a:stretch>
        </p:blipFill>
        <p:spPr>
          <a:xfrm>
            <a:off x="711410" y="3132751"/>
            <a:ext cx="11031050" cy="11140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81670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311F6-7199-E15B-7D52-9A8491206A8D}"/>
              </a:ext>
            </a:extLst>
          </p:cNvPr>
          <p:cNvSpPr>
            <a:spLocks noGrp="1"/>
          </p:cNvSpPr>
          <p:nvPr>
            <p:ph type="title"/>
          </p:nvPr>
        </p:nvSpPr>
        <p:spPr>
          <a:xfrm>
            <a:off x="356316" y="78234"/>
            <a:ext cx="10515600" cy="836166"/>
          </a:xfrm>
        </p:spPr>
        <p:txBody>
          <a:bodyPr/>
          <a:lstStyle/>
          <a:p>
            <a:r>
              <a:rPr lang="de-DE" u="sng" dirty="0"/>
              <a:t>Preparing for Proposal</a:t>
            </a:r>
            <a:endParaRPr lang="en-US" u="sng" dirty="0"/>
          </a:p>
        </p:txBody>
      </p:sp>
      <p:sp>
        <p:nvSpPr>
          <p:cNvPr id="3" name="Content Placeholder 2">
            <a:extLst>
              <a:ext uri="{FF2B5EF4-FFF2-40B4-BE49-F238E27FC236}">
                <a16:creationId xmlns:a16="http://schemas.microsoft.com/office/drawing/2014/main" id="{70D4E36C-8468-473E-6E52-8225E46A40D3}"/>
              </a:ext>
            </a:extLst>
          </p:cNvPr>
          <p:cNvSpPr>
            <a:spLocks noGrp="1"/>
          </p:cNvSpPr>
          <p:nvPr>
            <p:ph idx="1"/>
          </p:nvPr>
        </p:nvSpPr>
        <p:spPr>
          <a:xfrm>
            <a:off x="270455" y="914400"/>
            <a:ext cx="11565229" cy="5550793"/>
          </a:xfrm>
        </p:spPr>
        <p:txBody>
          <a:bodyPr>
            <a:normAutofit/>
          </a:bodyPr>
          <a:lstStyle/>
          <a:p>
            <a:pPr marL="514350" indent="-514350" algn="just">
              <a:buFont typeface="+mj-lt"/>
              <a:buAutoNum type="arabicPeriod" startAt="4"/>
            </a:pPr>
            <a:r>
              <a:rPr lang="en-US" b="0" i="0" dirty="0">
                <a:solidFill>
                  <a:srgbClr val="1F1F1F"/>
                </a:solidFill>
                <a:effectLst/>
                <a:latin typeface="Source Sans Pro" panose="020B0503030403020204" pitchFamily="34" charset="0"/>
              </a:rPr>
              <a:t>An ERD or proposed ERD to show the relationships of the data I am exploring. </a:t>
            </a:r>
          </a:p>
          <a:p>
            <a:pPr marL="0" indent="0" algn="just">
              <a:buNone/>
            </a:pPr>
            <a:endParaRPr lang="en-US" sz="1600" b="0" i="0" dirty="0">
              <a:solidFill>
                <a:srgbClr val="1F1F1F"/>
              </a:solidFill>
              <a:effectLst/>
              <a:latin typeface="Source Sans Pro" panose="020B0503030403020204" pitchFamily="34" charset="0"/>
            </a:endParaRPr>
          </a:p>
        </p:txBody>
      </p:sp>
      <p:pic>
        <p:nvPicPr>
          <p:cNvPr id="6" name="Picture 5">
            <a:extLst>
              <a:ext uri="{FF2B5EF4-FFF2-40B4-BE49-F238E27FC236}">
                <a16:creationId xmlns:a16="http://schemas.microsoft.com/office/drawing/2014/main" id="{949FA2CE-6CEF-9DFB-D067-BF3D8D3781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1027" y="2037886"/>
            <a:ext cx="8529946" cy="44273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BA1CD9FD-A08B-3258-F89F-A73CCD5042F6}"/>
              </a:ext>
            </a:extLst>
          </p:cNvPr>
          <p:cNvSpPr txBox="1"/>
          <p:nvPr/>
        </p:nvSpPr>
        <p:spPr>
          <a:xfrm>
            <a:off x="4984124" y="4018208"/>
            <a:ext cx="2356834" cy="400110"/>
          </a:xfrm>
          <a:prstGeom prst="rect">
            <a:avLst/>
          </a:prstGeom>
          <a:solidFill>
            <a:schemeClr val="bg1">
              <a:lumMod val="75000"/>
            </a:schemeClr>
          </a:solidFill>
        </p:spPr>
        <p:txBody>
          <a:bodyPr wrap="square" rtlCol="0">
            <a:spAutoFit/>
          </a:bodyPr>
          <a:lstStyle/>
          <a:p>
            <a:pPr algn="ctr"/>
            <a:r>
              <a:rPr lang="de-DE" sz="2000" b="1" dirty="0"/>
              <a:t>Participant</a:t>
            </a:r>
            <a:endParaRPr lang="en-US" sz="2000" b="1" dirty="0"/>
          </a:p>
        </p:txBody>
      </p:sp>
    </p:spTree>
    <p:extLst>
      <p:ext uri="{BB962C8B-B14F-4D97-AF65-F5344CB8AC3E}">
        <p14:creationId xmlns:p14="http://schemas.microsoft.com/office/powerpoint/2010/main" val="2785581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311F6-7199-E15B-7D52-9A8491206A8D}"/>
              </a:ext>
            </a:extLst>
          </p:cNvPr>
          <p:cNvSpPr>
            <a:spLocks noGrp="1"/>
          </p:cNvSpPr>
          <p:nvPr>
            <p:ph type="title"/>
          </p:nvPr>
        </p:nvSpPr>
        <p:spPr>
          <a:xfrm>
            <a:off x="244699" y="78234"/>
            <a:ext cx="10515600" cy="836166"/>
          </a:xfrm>
        </p:spPr>
        <p:txBody>
          <a:bodyPr/>
          <a:lstStyle/>
          <a:p>
            <a:r>
              <a:rPr lang="de-DE" u="sng" dirty="0"/>
              <a:t>Preparing for Proposal</a:t>
            </a:r>
            <a:endParaRPr lang="en-US" u="sng" dirty="0"/>
          </a:p>
        </p:txBody>
      </p:sp>
      <p:sp>
        <p:nvSpPr>
          <p:cNvPr id="3" name="Content Placeholder 2">
            <a:extLst>
              <a:ext uri="{FF2B5EF4-FFF2-40B4-BE49-F238E27FC236}">
                <a16:creationId xmlns:a16="http://schemas.microsoft.com/office/drawing/2014/main" id="{70D4E36C-8468-473E-6E52-8225E46A40D3}"/>
              </a:ext>
            </a:extLst>
          </p:cNvPr>
          <p:cNvSpPr>
            <a:spLocks noGrp="1"/>
          </p:cNvSpPr>
          <p:nvPr>
            <p:ph idx="1"/>
          </p:nvPr>
        </p:nvSpPr>
        <p:spPr>
          <a:xfrm>
            <a:off x="244699" y="914400"/>
            <a:ext cx="11552349" cy="5550793"/>
          </a:xfrm>
        </p:spPr>
        <p:txBody>
          <a:bodyPr>
            <a:normAutofit/>
          </a:bodyPr>
          <a:lstStyle/>
          <a:p>
            <a:pPr marL="514350" indent="-514350" algn="just">
              <a:buFont typeface="+mj-lt"/>
              <a:buAutoNum type="arabicPeriod" startAt="4"/>
            </a:pPr>
            <a:r>
              <a:rPr lang="en-US" b="0" i="0" dirty="0">
                <a:solidFill>
                  <a:srgbClr val="1F1F1F"/>
                </a:solidFill>
                <a:effectLst/>
                <a:latin typeface="Source Sans Pro" panose="020B0503030403020204" pitchFamily="34" charset="0"/>
              </a:rPr>
              <a:t>An ERD or proposed ERD to show the relationships of the data I am exploring. </a:t>
            </a:r>
          </a:p>
          <a:p>
            <a:pPr marL="0" indent="0" algn="just">
              <a:buNone/>
            </a:pPr>
            <a:endParaRPr lang="en-US" sz="1600" b="0" i="0" dirty="0">
              <a:solidFill>
                <a:srgbClr val="1F1F1F"/>
              </a:solidFill>
              <a:effectLst/>
              <a:latin typeface="Source Sans Pro" panose="020B0503030403020204" pitchFamily="34" charset="0"/>
            </a:endParaRPr>
          </a:p>
        </p:txBody>
      </p:sp>
      <p:pic>
        <p:nvPicPr>
          <p:cNvPr id="5" name="Picture 4">
            <a:extLst>
              <a:ext uri="{FF2B5EF4-FFF2-40B4-BE49-F238E27FC236}">
                <a16:creationId xmlns:a16="http://schemas.microsoft.com/office/drawing/2014/main" id="{469E7023-37C8-1915-48E0-A492BBA6C9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0112" y="1764407"/>
            <a:ext cx="6311776" cy="49958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26434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311F6-7199-E15B-7D52-9A8491206A8D}"/>
              </a:ext>
            </a:extLst>
          </p:cNvPr>
          <p:cNvSpPr>
            <a:spLocks noGrp="1"/>
          </p:cNvSpPr>
          <p:nvPr>
            <p:ph type="title"/>
          </p:nvPr>
        </p:nvSpPr>
        <p:spPr>
          <a:xfrm>
            <a:off x="369194" y="78234"/>
            <a:ext cx="10515600" cy="836166"/>
          </a:xfrm>
        </p:spPr>
        <p:txBody>
          <a:bodyPr/>
          <a:lstStyle/>
          <a:p>
            <a:r>
              <a:rPr lang="de-DE" u="sng" dirty="0"/>
              <a:t>Develop Project Proposal</a:t>
            </a:r>
            <a:endParaRPr lang="en-US" u="sng" dirty="0"/>
          </a:p>
        </p:txBody>
      </p:sp>
      <p:sp>
        <p:nvSpPr>
          <p:cNvPr id="3" name="Content Placeholder 2">
            <a:extLst>
              <a:ext uri="{FF2B5EF4-FFF2-40B4-BE49-F238E27FC236}">
                <a16:creationId xmlns:a16="http://schemas.microsoft.com/office/drawing/2014/main" id="{70D4E36C-8468-473E-6E52-8225E46A40D3}"/>
              </a:ext>
            </a:extLst>
          </p:cNvPr>
          <p:cNvSpPr>
            <a:spLocks noGrp="1"/>
          </p:cNvSpPr>
          <p:nvPr>
            <p:ph idx="1"/>
          </p:nvPr>
        </p:nvSpPr>
        <p:spPr>
          <a:xfrm>
            <a:off x="296214" y="914400"/>
            <a:ext cx="11526592" cy="5550793"/>
          </a:xfrm>
        </p:spPr>
        <p:txBody>
          <a:bodyPr>
            <a:normAutofit lnSpcReduction="10000"/>
          </a:bodyPr>
          <a:lstStyle/>
          <a:p>
            <a:pPr marL="0" indent="0" algn="just">
              <a:buNone/>
            </a:pPr>
            <a:r>
              <a:rPr lang="en-US" b="0" i="0" dirty="0">
                <a:solidFill>
                  <a:srgbClr val="1F1F1F"/>
                </a:solidFill>
                <a:effectLst/>
                <a:latin typeface="Source Sans Pro" panose="020B0503030403020204" pitchFamily="34" charset="0"/>
              </a:rPr>
              <a:t>Description: </a:t>
            </a:r>
            <a:r>
              <a:rPr lang="en-US" dirty="0">
                <a:solidFill>
                  <a:srgbClr val="1F1F1F"/>
                </a:solidFill>
                <a:latin typeface="Source Sans Pro" panose="020B0503030403020204" pitchFamily="34" charset="0"/>
              </a:rPr>
              <a:t>A </a:t>
            </a:r>
            <a:r>
              <a:rPr lang="en-US" b="0" i="0" dirty="0">
                <a:solidFill>
                  <a:srgbClr val="1F1F1F"/>
                </a:solidFill>
                <a:effectLst/>
                <a:latin typeface="Source Sans Pro" panose="020B0503030403020204" pitchFamily="34" charset="0"/>
              </a:rPr>
              <a:t>5-6 sentence paragraph describing my project; the details of who might be interested to learn about my findings. Who might be my audience?</a:t>
            </a:r>
          </a:p>
          <a:p>
            <a:pPr marL="0" indent="0" algn="just">
              <a:buNone/>
            </a:pPr>
            <a:endParaRPr lang="en-US" dirty="0">
              <a:solidFill>
                <a:srgbClr val="1F1F1F"/>
              </a:solidFill>
              <a:latin typeface="Source Sans Pro" panose="020B0503030403020204" pitchFamily="34" charset="0"/>
            </a:endParaRPr>
          </a:p>
          <a:p>
            <a:pPr algn="just"/>
            <a:r>
              <a:rPr lang="en-US" b="0" i="0" dirty="0">
                <a:solidFill>
                  <a:srgbClr val="1F1F1F"/>
                </a:solidFill>
                <a:effectLst/>
                <a:latin typeface="Source Sans Pro" panose="020B0503030403020204" pitchFamily="34" charset="0"/>
              </a:rPr>
              <a:t>My analysis provides necessary information to news media and elite personal trainers. The analysis is supposed to find the relationship between medals won in the sport events and the age group which won medals. This might help elite personal trainers to target the public of specific group. Moreover, </a:t>
            </a:r>
            <a:r>
              <a:rPr lang="en-US" dirty="0">
                <a:solidFill>
                  <a:srgbClr val="1F1F1F"/>
                </a:solidFill>
                <a:latin typeface="Source Sans Pro" panose="020B0503030403020204" pitchFamily="34" charset="0"/>
              </a:rPr>
              <a:t>it helps personal trainers to find their strategies by discovering key health insights and focus on that while giving training. </a:t>
            </a:r>
            <a:r>
              <a:rPr lang="en-US" b="0" i="0" dirty="0">
                <a:solidFill>
                  <a:srgbClr val="1F1F1F"/>
                </a:solidFill>
                <a:effectLst/>
                <a:latin typeface="Source Sans Pro" panose="020B0503030403020204" pitchFamily="34" charset="0"/>
              </a:rPr>
              <a:t>On the other hand, news media can develop a news story considering past history of Olympics.</a:t>
            </a:r>
          </a:p>
          <a:p>
            <a:pPr algn="just"/>
            <a:r>
              <a:rPr lang="en-US" dirty="0">
                <a:solidFill>
                  <a:srgbClr val="1F1F1F"/>
                </a:solidFill>
                <a:latin typeface="Source Sans Pro" panose="020B0503030403020204" pitchFamily="34" charset="0"/>
              </a:rPr>
              <a:t>The potential audience are elite personal trainers, news media and desired Olympics participants.</a:t>
            </a:r>
            <a:endParaRPr lang="en-US" b="0" i="0" dirty="0">
              <a:solidFill>
                <a:srgbClr val="1F1F1F"/>
              </a:solidFill>
              <a:effectLst/>
              <a:latin typeface="Source Sans Pro" panose="020B0503030403020204" pitchFamily="34" charset="0"/>
            </a:endParaRPr>
          </a:p>
          <a:p>
            <a:pPr marL="0" indent="0" algn="just">
              <a:buNone/>
            </a:pPr>
            <a:endParaRPr lang="en-US" sz="1600" b="0" i="0" dirty="0">
              <a:solidFill>
                <a:srgbClr val="1F1F1F"/>
              </a:solidFill>
              <a:effectLst/>
              <a:latin typeface="Source Sans Pro" panose="020B0503030403020204" pitchFamily="34" charset="0"/>
            </a:endParaRPr>
          </a:p>
        </p:txBody>
      </p:sp>
    </p:spTree>
    <p:extLst>
      <p:ext uri="{BB962C8B-B14F-4D97-AF65-F5344CB8AC3E}">
        <p14:creationId xmlns:p14="http://schemas.microsoft.com/office/powerpoint/2010/main" val="444667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311F6-7199-E15B-7D52-9A8491206A8D}"/>
              </a:ext>
            </a:extLst>
          </p:cNvPr>
          <p:cNvSpPr>
            <a:spLocks noGrp="1"/>
          </p:cNvSpPr>
          <p:nvPr>
            <p:ph type="title"/>
          </p:nvPr>
        </p:nvSpPr>
        <p:spPr>
          <a:xfrm>
            <a:off x="347729" y="78234"/>
            <a:ext cx="10515600" cy="836166"/>
          </a:xfrm>
        </p:spPr>
        <p:txBody>
          <a:bodyPr/>
          <a:lstStyle/>
          <a:p>
            <a:r>
              <a:rPr lang="de-DE" u="sng" dirty="0"/>
              <a:t>Develop Project Proposal</a:t>
            </a:r>
            <a:endParaRPr lang="en-US" u="sng" dirty="0"/>
          </a:p>
        </p:txBody>
      </p:sp>
      <p:sp>
        <p:nvSpPr>
          <p:cNvPr id="3" name="Content Placeholder 2">
            <a:extLst>
              <a:ext uri="{FF2B5EF4-FFF2-40B4-BE49-F238E27FC236}">
                <a16:creationId xmlns:a16="http://schemas.microsoft.com/office/drawing/2014/main" id="{70D4E36C-8468-473E-6E52-8225E46A40D3}"/>
              </a:ext>
            </a:extLst>
          </p:cNvPr>
          <p:cNvSpPr>
            <a:spLocks noGrp="1"/>
          </p:cNvSpPr>
          <p:nvPr>
            <p:ph idx="1"/>
          </p:nvPr>
        </p:nvSpPr>
        <p:spPr>
          <a:xfrm>
            <a:off x="347729" y="914400"/>
            <a:ext cx="11410681" cy="5550793"/>
          </a:xfrm>
        </p:spPr>
        <p:txBody>
          <a:bodyPr>
            <a:normAutofit/>
          </a:bodyPr>
          <a:lstStyle/>
          <a:p>
            <a:pPr marL="0" indent="0" algn="just">
              <a:buNone/>
            </a:pPr>
            <a:r>
              <a:rPr lang="en-US" b="0" i="0" dirty="0">
                <a:solidFill>
                  <a:srgbClr val="1F1F1F"/>
                </a:solidFill>
                <a:effectLst/>
                <a:latin typeface="Source Sans Pro" panose="020B0503030403020204" pitchFamily="34" charset="0"/>
              </a:rPr>
              <a:t>Questions: 2-3 questions that I want to answer with the data.</a:t>
            </a:r>
          </a:p>
          <a:p>
            <a:pPr marL="0" indent="0" algn="just">
              <a:buNone/>
            </a:pPr>
            <a:endParaRPr lang="en-US" dirty="0">
              <a:solidFill>
                <a:srgbClr val="1F1F1F"/>
              </a:solidFill>
              <a:latin typeface="Source Sans Pro" panose="020B0503030403020204" pitchFamily="34" charset="0"/>
            </a:endParaRPr>
          </a:p>
          <a:p>
            <a:pPr algn="just"/>
            <a:r>
              <a:rPr lang="en-US" dirty="0">
                <a:solidFill>
                  <a:srgbClr val="1F1F1F"/>
                </a:solidFill>
                <a:latin typeface="Source Sans Pro" panose="020B0503030403020204" pitchFamily="34" charset="0"/>
              </a:rPr>
              <a:t>Which top 5 countries have the most number of participants and/or medals won in Olympics? Is there any relation between number of participants from one country and medals won by that country ?</a:t>
            </a:r>
          </a:p>
          <a:p>
            <a:pPr algn="just"/>
            <a:r>
              <a:rPr lang="en-US" dirty="0">
                <a:solidFill>
                  <a:srgbClr val="1F1F1F"/>
                </a:solidFill>
                <a:latin typeface="Source Sans Pro" panose="020B0503030403020204" pitchFamily="34" charset="0"/>
              </a:rPr>
              <a:t>Is there any relationship between age group and sport? For example, participants from the specific age group predominantly win in a specific sport?</a:t>
            </a:r>
          </a:p>
          <a:p>
            <a:pPr algn="just"/>
            <a:r>
              <a:rPr lang="en-US" dirty="0">
                <a:solidFill>
                  <a:srgbClr val="1F1F1F"/>
                </a:solidFill>
                <a:latin typeface="Source Sans Pro" panose="020B0503030403020204" pitchFamily="34" charset="0"/>
              </a:rPr>
              <a:t>The number of participants in last 20 years have been increased more than ever in Olympics history? What might be the reason?</a:t>
            </a:r>
          </a:p>
          <a:p>
            <a:pPr algn="just"/>
            <a:r>
              <a:rPr lang="en-US" dirty="0">
                <a:solidFill>
                  <a:srgbClr val="1F1F1F"/>
                </a:solidFill>
                <a:latin typeface="Source Sans Pro" panose="020B0503030403020204" pitchFamily="34" charset="0"/>
              </a:rPr>
              <a:t>Is there any trend associated with the season and medal won by the country ? </a:t>
            </a:r>
          </a:p>
          <a:p>
            <a:pPr algn="just"/>
            <a:endParaRPr lang="en-US" dirty="0">
              <a:solidFill>
                <a:srgbClr val="1F1F1F"/>
              </a:solidFill>
              <a:latin typeface="Source Sans Pro" panose="020B0503030403020204" pitchFamily="34" charset="0"/>
            </a:endParaRPr>
          </a:p>
          <a:p>
            <a:pPr algn="just"/>
            <a:endParaRPr lang="en-US" b="0" i="0" dirty="0">
              <a:solidFill>
                <a:srgbClr val="1F1F1F"/>
              </a:solidFill>
              <a:effectLst/>
              <a:latin typeface="Source Sans Pro" panose="020B0503030403020204" pitchFamily="34" charset="0"/>
            </a:endParaRPr>
          </a:p>
          <a:p>
            <a:pPr marL="0" indent="0" algn="just">
              <a:buNone/>
            </a:pPr>
            <a:endParaRPr lang="en-US" sz="1600" b="0" i="0" dirty="0">
              <a:solidFill>
                <a:srgbClr val="1F1F1F"/>
              </a:solidFill>
              <a:effectLst/>
              <a:latin typeface="Source Sans Pro" panose="020B0503030403020204" pitchFamily="34" charset="0"/>
            </a:endParaRPr>
          </a:p>
        </p:txBody>
      </p:sp>
    </p:spTree>
    <p:extLst>
      <p:ext uri="{BB962C8B-B14F-4D97-AF65-F5344CB8AC3E}">
        <p14:creationId xmlns:p14="http://schemas.microsoft.com/office/powerpoint/2010/main" val="685227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987</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Source Sans Pro</vt:lpstr>
      <vt:lpstr>Office Theme</vt:lpstr>
      <vt:lpstr>Project Proposal</vt:lpstr>
      <vt:lpstr>Preparing for Proposal</vt:lpstr>
      <vt:lpstr>Preparing for Proposal</vt:lpstr>
      <vt:lpstr>Preparing for Proposal</vt:lpstr>
      <vt:lpstr>Preparing for Proposal</vt:lpstr>
      <vt:lpstr>Preparing for Proposal</vt:lpstr>
      <vt:lpstr>Preparing for Proposal</vt:lpstr>
      <vt:lpstr>Develop Project Proposal</vt:lpstr>
      <vt:lpstr>Develop Project Proposal</vt:lpstr>
      <vt:lpstr>Develop Project Proposal</vt:lpstr>
      <vt:lpstr>Develop Project Proposal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dc:title>
  <dc:creator>Akash Chovatiya</dc:creator>
  <cp:lastModifiedBy>Akash Chovatiya</cp:lastModifiedBy>
  <cp:revision>39</cp:revision>
  <dcterms:created xsi:type="dcterms:W3CDTF">2022-12-02T21:31:24Z</dcterms:created>
  <dcterms:modified xsi:type="dcterms:W3CDTF">2022-12-09T18:47:46Z</dcterms:modified>
</cp:coreProperties>
</file>