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9" r:id="rId2"/>
  </p:sldMasterIdLst>
  <p:sldIdLst>
    <p:sldId id="256" r:id="rId3"/>
    <p:sldId id="257" r:id="rId4"/>
    <p:sldId id="260" r:id="rId5"/>
    <p:sldId id="258" r:id="rId6"/>
    <p:sldId id="259" r:id="rId7"/>
    <p:sldId id="271" r:id="rId8"/>
    <p:sldId id="262" r:id="rId9"/>
    <p:sldId id="264" r:id="rId10"/>
    <p:sldId id="272" r:id="rId11"/>
    <p:sldId id="265" r:id="rId12"/>
    <p:sldId id="274" r:id="rId13"/>
    <p:sldId id="266" r:id="rId14"/>
    <p:sldId id="263"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76" d="100"/>
          <a:sy n="76" d="100"/>
        </p:scale>
        <p:origin x="126"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6AFEBC-509E-4942-A5EE-624F777DFE0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13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23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780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36298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4007410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743027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2541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4936E-0A77-4EDA-BBF9-5438AB5B293D}"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2920144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4936E-0A77-4EDA-BBF9-5438AB5B293D}"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444293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4936E-0A77-4EDA-BBF9-5438AB5B293D}"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693031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2650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09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332291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4283634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6AFEBC-509E-4942-A5EE-624F777DFE0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7125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874843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6AFEBC-509E-4942-A5EE-624F777DFE0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57170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3500757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793610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115045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4936E-0A77-4EDA-BBF9-5438AB5B293D}"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AFEBC-509E-4942-A5EE-624F777DFE0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48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AFEBC-509E-4942-A5EE-624F777DFE0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60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4936E-0A77-4EDA-BBF9-5438AB5B293D}"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AFEBC-509E-4942-A5EE-624F777DFE0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90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4936E-0A77-4EDA-BBF9-5438AB5B293D}"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AFEBC-509E-4942-A5EE-624F777DFE0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63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4936E-0A77-4EDA-BBF9-5438AB5B293D}"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AFEBC-509E-4942-A5EE-624F777DFE09}" type="slidenum">
              <a:rPr lang="en-US" smtClean="0"/>
              <a:t>‹#›</a:t>
            </a:fld>
            <a:endParaRPr lang="en-US"/>
          </a:p>
        </p:txBody>
      </p:sp>
    </p:spTree>
    <p:extLst>
      <p:ext uri="{BB962C8B-B14F-4D97-AF65-F5344CB8AC3E}">
        <p14:creationId xmlns:p14="http://schemas.microsoft.com/office/powerpoint/2010/main" val="415177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AFEBC-509E-4942-A5EE-624F777DFE0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5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AF4936E-0A77-4EDA-BBF9-5438AB5B293D}" type="datetimeFigureOut">
              <a:rPr lang="en-US" smtClean="0"/>
              <a:t>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6AFEBC-509E-4942-A5EE-624F777DFE0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92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AF4936E-0A77-4EDA-BBF9-5438AB5B293D}" type="datetimeFigureOut">
              <a:rPr lang="en-US" smtClean="0"/>
              <a:t>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6AFEBC-509E-4942-A5EE-624F777DFE0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7269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F4936E-0A77-4EDA-BBF9-5438AB5B293D}" type="datetimeFigureOut">
              <a:rPr lang="en-US" smtClean="0"/>
              <a:t>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6AFEBC-509E-4942-A5EE-624F777DFE09}" type="slidenum">
              <a:rPr lang="en-US" smtClean="0"/>
              <a:t>‹#›</a:t>
            </a:fld>
            <a:endParaRPr lang="en-US"/>
          </a:p>
        </p:txBody>
      </p:sp>
    </p:spTree>
    <p:extLst>
      <p:ext uri="{BB962C8B-B14F-4D97-AF65-F5344CB8AC3E}">
        <p14:creationId xmlns:p14="http://schemas.microsoft.com/office/powerpoint/2010/main" val="392834821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EEB-C3E3-A121-2E40-C10E30C7F783}"/>
              </a:ext>
            </a:extLst>
          </p:cNvPr>
          <p:cNvSpPr>
            <a:spLocks noGrp="1"/>
          </p:cNvSpPr>
          <p:nvPr>
            <p:ph type="ctrTitle"/>
          </p:nvPr>
        </p:nvSpPr>
        <p:spPr/>
        <p:txBody>
          <a:bodyPr>
            <a:normAutofit/>
          </a:bodyPr>
          <a:lstStyle/>
          <a:p>
            <a:r>
              <a:rPr lang="de-DE" dirty="0"/>
              <a:t>Presenting My Findings</a:t>
            </a:r>
            <a:br>
              <a:rPr lang="de-DE" dirty="0"/>
            </a:br>
            <a:r>
              <a:rPr lang="de-DE" sz="3600" dirty="0"/>
              <a:t>(</a:t>
            </a:r>
            <a:r>
              <a:rPr lang="de-DE" sz="3600" cap="none" dirty="0"/>
              <a:t>Olympics Dataset)</a:t>
            </a:r>
            <a:endParaRPr lang="en-US" sz="3600" dirty="0"/>
          </a:p>
        </p:txBody>
      </p:sp>
      <p:sp>
        <p:nvSpPr>
          <p:cNvPr id="3" name="Subtitle 2">
            <a:extLst>
              <a:ext uri="{FF2B5EF4-FFF2-40B4-BE49-F238E27FC236}">
                <a16:creationId xmlns:a16="http://schemas.microsoft.com/office/drawing/2014/main" id="{0AB2C3EC-2DFB-237E-6C05-57E93F6512DB}"/>
              </a:ext>
            </a:extLst>
          </p:cNvPr>
          <p:cNvSpPr>
            <a:spLocks noGrp="1"/>
          </p:cNvSpPr>
          <p:nvPr>
            <p:ph type="subTitle" idx="1"/>
          </p:nvPr>
        </p:nvSpPr>
        <p:spPr>
          <a:xfrm>
            <a:off x="6542467" y="3775902"/>
            <a:ext cx="5336632" cy="977621"/>
          </a:xfrm>
        </p:spPr>
        <p:txBody>
          <a:bodyPr>
            <a:normAutofit/>
          </a:bodyPr>
          <a:lstStyle/>
          <a:p>
            <a:r>
              <a:rPr lang="de-DE" sz="2800" dirty="0"/>
              <a:t>- </a:t>
            </a:r>
            <a:r>
              <a:rPr lang="de-DE" sz="2800" cap="none" dirty="0"/>
              <a:t>by</a:t>
            </a:r>
            <a:r>
              <a:rPr lang="de-DE" sz="2800" dirty="0"/>
              <a:t> Akash Chovatiya</a:t>
            </a:r>
            <a:endParaRPr lang="en-US" sz="2800" dirty="0"/>
          </a:p>
        </p:txBody>
      </p:sp>
    </p:spTree>
    <p:extLst>
      <p:ext uri="{BB962C8B-B14F-4D97-AF65-F5344CB8AC3E}">
        <p14:creationId xmlns:p14="http://schemas.microsoft.com/office/powerpoint/2010/main" val="314580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324101" y="70316"/>
            <a:ext cx="9180512" cy="1280890"/>
          </a:xfrm>
        </p:spPr>
        <p:txBody>
          <a:bodyPr/>
          <a:lstStyle/>
          <a:p>
            <a:r>
              <a:rPr lang="de-DE" dirty="0"/>
              <a:t>HYPOTHESIS 1: Medals are concentrated in a few sports</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324101" y="1359700"/>
            <a:ext cx="8915400" cy="4837900"/>
          </a:xfrm>
        </p:spPr>
        <p:txBody>
          <a:bodyPr/>
          <a:lstStyle/>
          <a:p>
            <a:pPr algn="just"/>
            <a:r>
              <a:rPr lang="de-DE" dirty="0"/>
              <a:t>The tables that are presented in previous two slides shows that most of the medals won by top 4 best performing countries are concentrated in a few sports.</a:t>
            </a:r>
          </a:p>
          <a:p>
            <a:pPr algn="just"/>
            <a:endParaRPr lang="de-DE" dirty="0"/>
          </a:p>
          <a:p>
            <a:pPr algn="just"/>
            <a:endParaRPr lang="de-DE" dirty="0"/>
          </a:p>
          <a:p>
            <a:pPr algn="just"/>
            <a:endParaRPr lang="de-DE" dirty="0"/>
          </a:p>
          <a:p>
            <a:pPr algn="just"/>
            <a:endParaRPr lang="de-DE" dirty="0"/>
          </a:p>
          <a:p>
            <a:pPr algn="just"/>
            <a:endParaRPr lang="de-DE" dirty="0"/>
          </a:p>
          <a:p>
            <a:pPr algn="just"/>
            <a:r>
              <a:rPr lang="de-DE" dirty="0"/>
              <a:t>Above table shows that even though there are 66 categories of sports, majority of medals i.e. More than 67% are won in top 10 sports.</a:t>
            </a:r>
          </a:p>
          <a:p>
            <a:pPr algn="just"/>
            <a:r>
              <a:rPr lang="de-DE" dirty="0"/>
              <a:t>Based on the above facts, the first hypothesis can be considered true.</a:t>
            </a:r>
          </a:p>
        </p:txBody>
      </p:sp>
      <p:graphicFrame>
        <p:nvGraphicFramePr>
          <p:cNvPr id="2" name="Content Placeholder 1">
            <a:extLst>
              <a:ext uri="{FF2B5EF4-FFF2-40B4-BE49-F238E27FC236}">
                <a16:creationId xmlns:a16="http://schemas.microsoft.com/office/drawing/2014/main" id="{F51D55DB-B7B9-32B0-FD41-ED8E25837741}"/>
              </a:ext>
            </a:extLst>
          </p:cNvPr>
          <p:cNvGraphicFramePr>
            <a:graphicFrameLocks/>
          </p:cNvGraphicFramePr>
          <p:nvPr>
            <p:extLst>
              <p:ext uri="{D42A27DB-BD31-4B8C-83A1-F6EECF244321}">
                <p14:modId xmlns:p14="http://schemas.microsoft.com/office/powerpoint/2010/main" val="57372548"/>
              </p:ext>
            </p:extLst>
          </p:nvPr>
        </p:nvGraphicFramePr>
        <p:xfrm>
          <a:off x="4058713" y="2254780"/>
          <a:ext cx="5446175" cy="2038262"/>
        </p:xfrm>
        <a:graphic>
          <a:graphicData uri="http://schemas.openxmlformats.org/drawingml/2006/table">
            <a:tbl>
              <a:tblPr firstRow="1" firstCol="1" bandRow="1">
                <a:tableStyleId>{5C22544A-7EE6-4342-B048-85BDC9FD1C3A}</a:tableStyleId>
              </a:tblPr>
              <a:tblGrid>
                <a:gridCol w="1836738">
                  <a:extLst>
                    <a:ext uri="{9D8B030D-6E8A-4147-A177-3AD203B41FA5}">
                      <a16:colId xmlns:a16="http://schemas.microsoft.com/office/drawing/2014/main" val="1620288663"/>
                    </a:ext>
                  </a:extLst>
                </a:gridCol>
                <a:gridCol w="3609437">
                  <a:extLst>
                    <a:ext uri="{9D8B030D-6E8A-4147-A177-3AD203B41FA5}">
                      <a16:colId xmlns:a16="http://schemas.microsoft.com/office/drawing/2014/main" val="4018642475"/>
                    </a:ext>
                  </a:extLst>
                </a:gridCol>
              </a:tblGrid>
              <a:tr h="365125">
                <a:tc>
                  <a:txBody>
                    <a:bodyPr/>
                    <a:lstStyle/>
                    <a:p>
                      <a:pPr marL="0" marR="0" algn="ctr">
                        <a:lnSpc>
                          <a:spcPct val="107000"/>
                        </a:lnSpc>
                        <a:spcBef>
                          <a:spcPts val="0"/>
                        </a:spcBef>
                        <a:spcAft>
                          <a:spcPts val="0"/>
                        </a:spcAft>
                      </a:pPr>
                      <a:r>
                        <a:rPr lang="en-US" sz="1800" u="sng" dirty="0">
                          <a:effectLst/>
                        </a:rPr>
                        <a:t>Country</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u="sng" dirty="0">
                          <a:effectLst/>
                        </a:rPr>
                        <a:t>% </a:t>
                      </a:r>
                      <a:r>
                        <a:rPr lang="en-US" sz="1800" u="sng" dirty="0" err="1">
                          <a:effectLst/>
                        </a:rPr>
                        <a:t>medals_concentration</a:t>
                      </a:r>
                      <a:r>
                        <a:rPr lang="en-US" sz="1800" u="sng" dirty="0">
                          <a:effectLst/>
                        </a:rPr>
                        <a:t> in top 10 sports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690740818"/>
                  </a:ext>
                </a:extLst>
              </a:tr>
              <a:tr h="366627">
                <a:tc>
                  <a:txBody>
                    <a:bodyPr/>
                    <a:lstStyle/>
                    <a:p>
                      <a:pPr marL="0" marR="0" algn="ctr">
                        <a:lnSpc>
                          <a:spcPct val="107000"/>
                        </a:lnSpc>
                        <a:spcBef>
                          <a:spcPts val="0"/>
                        </a:spcBef>
                        <a:spcAft>
                          <a:spcPts val="0"/>
                        </a:spcAft>
                      </a:pPr>
                      <a:r>
                        <a:rPr lang="en-US" sz="1800">
                          <a:effectLst/>
                        </a:rPr>
                        <a:t>United States</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73.922207</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972736746"/>
                  </a:ext>
                </a:extLst>
              </a:tr>
              <a:tr h="366627">
                <a:tc>
                  <a:txBody>
                    <a:bodyPr/>
                    <a:lstStyle/>
                    <a:p>
                      <a:pPr marL="0" marR="0" algn="ctr">
                        <a:lnSpc>
                          <a:spcPct val="107000"/>
                        </a:lnSpc>
                        <a:spcBef>
                          <a:spcPts val="0"/>
                        </a:spcBef>
                        <a:spcAft>
                          <a:spcPts val="0"/>
                        </a:spcAft>
                      </a:pPr>
                      <a:r>
                        <a:rPr lang="en-US" sz="1800">
                          <a:effectLst/>
                        </a:rPr>
                        <a:t>Germany</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67.842742</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809862645"/>
                  </a:ext>
                </a:extLst>
              </a:tr>
              <a:tr h="366627">
                <a:tc>
                  <a:txBody>
                    <a:bodyPr/>
                    <a:lstStyle/>
                    <a:p>
                      <a:pPr marL="0" marR="0" algn="ctr">
                        <a:lnSpc>
                          <a:spcPct val="107000"/>
                        </a:lnSpc>
                        <a:spcBef>
                          <a:spcPts val="0"/>
                        </a:spcBef>
                        <a:spcAft>
                          <a:spcPts val="0"/>
                        </a:spcAft>
                      </a:pPr>
                      <a:r>
                        <a:rPr lang="en-US" sz="1800">
                          <a:effectLst/>
                        </a:rPr>
                        <a:t>Great Britain</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77.943814</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148398215"/>
                  </a:ext>
                </a:extLst>
              </a:tr>
              <a:tr h="366627">
                <a:tc>
                  <a:txBody>
                    <a:bodyPr/>
                    <a:lstStyle/>
                    <a:p>
                      <a:pPr marL="0" marR="0" algn="ctr">
                        <a:lnSpc>
                          <a:spcPct val="107000"/>
                        </a:lnSpc>
                        <a:spcBef>
                          <a:spcPts val="0"/>
                        </a:spcBef>
                        <a:spcAft>
                          <a:spcPts val="0"/>
                        </a:spcAft>
                      </a:pPr>
                      <a:r>
                        <a:rPr lang="en-US" sz="1800" dirty="0">
                          <a:effectLst/>
                        </a:rPr>
                        <a:t>France</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71.612903</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913170988"/>
                  </a:ext>
                </a:extLst>
              </a:tr>
            </a:tbl>
          </a:graphicData>
        </a:graphic>
      </p:graphicFrame>
    </p:spTree>
    <p:extLst>
      <p:ext uri="{BB962C8B-B14F-4D97-AF65-F5344CB8AC3E}">
        <p14:creationId xmlns:p14="http://schemas.microsoft.com/office/powerpoint/2010/main" val="28132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HYPOTHESIS 2: More participants means more medals</a:t>
            </a:r>
            <a:endParaRPr lang="en-US" dirty="0"/>
          </a:p>
        </p:txBody>
      </p:sp>
      <p:sp>
        <p:nvSpPr>
          <p:cNvPr id="6" name="Content Placeholder 4">
            <a:extLst>
              <a:ext uri="{FF2B5EF4-FFF2-40B4-BE49-F238E27FC236}">
                <a16:creationId xmlns:a16="http://schemas.microsoft.com/office/drawing/2014/main" id="{841D926C-ED0F-D613-71E5-49CD5C351AAB}"/>
              </a:ext>
            </a:extLst>
          </p:cNvPr>
          <p:cNvSpPr txBox="1">
            <a:spLocks/>
          </p:cNvSpPr>
          <p:nvPr/>
        </p:nvSpPr>
        <p:spPr>
          <a:xfrm>
            <a:off x="2324101" y="3556000"/>
            <a:ext cx="8915400" cy="2641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de-DE" dirty="0"/>
          </a:p>
        </p:txBody>
      </p:sp>
      <p:sp>
        <p:nvSpPr>
          <p:cNvPr id="7" name="Content Placeholder 4">
            <a:extLst>
              <a:ext uri="{FF2B5EF4-FFF2-40B4-BE49-F238E27FC236}">
                <a16:creationId xmlns:a16="http://schemas.microsoft.com/office/drawing/2014/main" id="{D5D1483D-FFE4-1EB7-507E-60AECB760645}"/>
              </a:ext>
            </a:extLst>
          </p:cNvPr>
          <p:cNvSpPr txBox="1">
            <a:spLocks/>
          </p:cNvSpPr>
          <p:nvPr/>
        </p:nvSpPr>
        <p:spPr>
          <a:xfrm>
            <a:off x="2376203" y="3276600"/>
            <a:ext cx="8915400" cy="3543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de-DE" dirty="0"/>
              <a:t>The table presented above denotes percentage of participants who won a medal out of the total participants from respective country in the Olympics.</a:t>
            </a:r>
          </a:p>
          <a:p>
            <a:pPr algn="just"/>
            <a:r>
              <a:rPr lang="de-DE" dirty="0"/>
              <a:t>The United States won the highest number of medals because it sent a greater number of participants to the Olympics. However, this is not true in case of other three countries as Germany has the higher win percentage even though it sent less number of participants compared to France and Great Britain.</a:t>
            </a:r>
          </a:p>
          <a:p>
            <a:pPr algn="just"/>
            <a:r>
              <a:rPr lang="de-DE" dirty="0"/>
              <a:t>Based on the above facts, the second hypothesis is false. But we can change the second hypothesis little bit, which can be proved.</a:t>
            </a:r>
          </a:p>
          <a:p>
            <a:pPr algn="just"/>
            <a:r>
              <a:rPr lang="de-DE" dirty="0"/>
              <a:t>Changed Hypothesis: The United States won the highest no. of medals because it sent a greater no. of participants.</a:t>
            </a:r>
          </a:p>
          <a:p>
            <a:pPr algn="just"/>
            <a:endParaRPr lang="de-DE" dirty="0"/>
          </a:p>
          <a:p>
            <a:pPr algn="just"/>
            <a:endParaRPr lang="de-DE" dirty="0"/>
          </a:p>
        </p:txBody>
      </p:sp>
      <p:pic>
        <p:nvPicPr>
          <p:cNvPr id="9" name="Picture 8">
            <a:extLst>
              <a:ext uri="{FF2B5EF4-FFF2-40B4-BE49-F238E27FC236}">
                <a16:creationId xmlns:a16="http://schemas.microsoft.com/office/drawing/2014/main" id="{748600E9-FAE5-79FC-E144-E30BA3362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109" y="1254824"/>
            <a:ext cx="8489383" cy="1894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397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HYPOTHESIS 3: A player wins a medal in different events of the same sport</a:t>
            </a:r>
            <a:endParaRPr lang="en-US" dirty="0"/>
          </a:p>
        </p:txBody>
      </p:sp>
      <p:pic>
        <p:nvPicPr>
          <p:cNvPr id="3" name="Content Placeholder 2">
            <a:extLst>
              <a:ext uri="{FF2B5EF4-FFF2-40B4-BE49-F238E27FC236}">
                <a16:creationId xmlns:a16="http://schemas.microsoft.com/office/drawing/2014/main" id="{D5C4D912-9C91-5F8D-163F-0C1C6650B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9997" y="1351206"/>
            <a:ext cx="5284615" cy="445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4">
            <a:extLst>
              <a:ext uri="{FF2B5EF4-FFF2-40B4-BE49-F238E27FC236}">
                <a16:creationId xmlns:a16="http://schemas.microsoft.com/office/drawing/2014/main" id="{009E3446-9996-EFB0-1913-D94B51B6E90F}"/>
              </a:ext>
            </a:extLst>
          </p:cNvPr>
          <p:cNvSpPr txBox="1">
            <a:spLocks/>
          </p:cNvSpPr>
          <p:nvPr/>
        </p:nvSpPr>
        <p:spPr>
          <a:xfrm>
            <a:off x="2376203" y="1351206"/>
            <a:ext cx="3595802" cy="54364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de-DE" dirty="0"/>
              <a:t>After looking into the participants in each sport and whether they won medals in different events of the same sport, the third hypothesis can be concluded false.</a:t>
            </a:r>
          </a:p>
          <a:p>
            <a:pPr algn="just"/>
            <a:r>
              <a:rPr lang="de-DE" dirty="0"/>
              <a:t>The reason can be found in the table shown at the right side. The tables shows that even in the ‚Athletics‘ category sport, there are different events which need different physical abilities to win in a event. </a:t>
            </a:r>
          </a:p>
        </p:txBody>
      </p:sp>
    </p:spTree>
    <p:extLst>
      <p:ext uri="{BB962C8B-B14F-4D97-AF65-F5344CB8AC3E}">
        <p14:creationId xmlns:p14="http://schemas.microsoft.com/office/powerpoint/2010/main" val="274664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Analysis from diving deeper and going broader</a:t>
            </a:r>
            <a:endParaRPr lang="en-US" dirty="0"/>
          </a:p>
        </p:txBody>
      </p:sp>
      <p:sp>
        <p:nvSpPr>
          <p:cNvPr id="6" name="Content Placeholder 5">
            <a:extLst>
              <a:ext uri="{FF2B5EF4-FFF2-40B4-BE49-F238E27FC236}">
                <a16:creationId xmlns:a16="http://schemas.microsoft.com/office/drawing/2014/main" id="{21B7A9CA-DD84-41A2-5439-A3BD0CF35069}"/>
              </a:ext>
            </a:extLst>
          </p:cNvPr>
          <p:cNvSpPr>
            <a:spLocks noGrp="1"/>
          </p:cNvSpPr>
          <p:nvPr>
            <p:ph idx="1"/>
          </p:nvPr>
        </p:nvSpPr>
        <p:spPr>
          <a:xfrm>
            <a:off x="2592925" y="1311902"/>
            <a:ext cx="8915400" cy="2734057"/>
          </a:xfrm>
        </p:spPr>
        <p:txBody>
          <a:bodyPr/>
          <a:lstStyle/>
          <a:p>
            <a:pPr algn="just"/>
            <a:r>
              <a:rPr lang="en-US" dirty="0"/>
              <a:t>The Pearson correlation coefficients between no. of medals won by countries and number of participants from those countries are as following:</a:t>
            </a:r>
          </a:p>
          <a:p>
            <a:pPr algn="just"/>
            <a:endParaRPr lang="en-US" dirty="0"/>
          </a:p>
          <a:p>
            <a:pPr algn="just"/>
            <a:endParaRPr lang="en-US" dirty="0"/>
          </a:p>
          <a:p>
            <a:pPr marL="0" indent="0" algn="just">
              <a:buNone/>
            </a:pPr>
            <a:endParaRPr lang="en-US" dirty="0"/>
          </a:p>
        </p:txBody>
      </p:sp>
      <p:graphicFrame>
        <p:nvGraphicFramePr>
          <p:cNvPr id="7" name="Content Placeholder 1">
            <a:extLst>
              <a:ext uri="{FF2B5EF4-FFF2-40B4-BE49-F238E27FC236}">
                <a16:creationId xmlns:a16="http://schemas.microsoft.com/office/drawing/2014/main" id="{CE185DC8-590F-0B9C-110D-C4C6B1618C18}"/>
              </a:ext>
            </a:extLst>
          </p:cNvPr>
          <p:cNvGraphicFramePr>
            <a:graphicFrameLocks/>
          </p:cNvGraphicFramePr>
          <p:nvPr>
            <p:extLst>
              <p:ext uri="{D42A27DB-BD31-4B8C-83A1-F6EECF244321}">
                <p14:modId xmlns:p14="http://schemas.microsoft.com/office/powerpoint/2010/main" val="587056616"/>
              </p:ext>
            </p:extLst>
          </p:nvPr>
        </p:nvGraphicFramePr>
        <p:xfrm>
          <a:off x="4325680" y="2072220"/>
          <a:ext cx="5446175" cy="1831633"/>
        </p:xfrm>
        <a:graphic>
          <a:graphicData uri="http://schemas.openxmlformats.org/drawingml/2006/table">
            <a:tbl>
              <a:tblPr firstRow="1" firstCol="1" bandRow="1">
                <a:tableStyleId>{5C22544A-7EE6-4342-B048-85BDC9FD1C3A}</a:tableStyleId>
              </a:tblPr>
              <a:tblGrid>
                <a:gridCol w="1836738">
                  <a:extLst>
                    <a:ext uri="{9D8B030D-6E8A-4147-A177-3AD203B41FA5}">
                      <a16:colId xmlns:a16="http://schemas.microsoft.com/office/drawing/2014/main" val="1620288663"/>
                    </a:ext>
                  </a:extLst>
                </a:gridCol>
                <a:gridCol w="3609437">
                  <a:extLst>
                    <a:ext uri="{9D8B030D-6E8A-4147-A177-3AD203B41FA5}">
                      <a16:colId xmlns:a16="http://schemas.microsoft.com/office/drawing/2014/main" val="4018642475"/>
                    </a:ext>
                  </a:extLst>
                </a:gridCol>
              </a:tblGrid>
              <a:tr h="365125">
                <a:tc>
                  <a:txBody>
                    <a:bodyPr/>
                    <a:lstStyle/>
                    <a:p>
                      <a:pPr marL="0" marR="0" algn="ctr">
                        <a:lnSpc>
                          <a:spcPct val="107000"/>
                        </a:lnSpc>
                        <a:spcBef>
                          <a:spcPts val="0"/>
                        </a:spcBef>
                        <a:spcAft>
                          <a:spcPts val="0"/>
                        </a:spcAft>
                      </a:pPr>
                      <a:r>
                        <a:rPr lang="en-US" sz="1800" u="sng" dirty="0">
                          <a:effectLst/>
                        </a:rPr>
                        <a:t>Country</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u="sng" dirty="0">
                          <a:effectLst/>
                        </a:rPr>
                        <a:t>Pearson Correlation Coefficient</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690740818"/>
                  </a:ext>
                </a:extLst>
              </a:tr>
              <a:tr h="366627">
                <a:tc>
                  <a:txBody>
                    <a:bodyPr/>
                    <a:lstStyle/>
                    <a:p>
                      <a:pPr marL="0" marR="0" algn="ctr">
                        <a:lnSpc>
                          <a:spcPct val="107000"/>
                        </a:lnSpc>
                        <a:spcBef>
                          <a:spcPts val="0"/>
                        </a:spcBef>
                        <a:spcAft>
                          <a:spcPts val="0"/>
                        </a:spcAft>
                      </a:pPr>
                      <a:r>
                        <a:rPr lang="en-US" sz="1800">
                          <a:effectLst/>
                        </a:rPr>
                        <a:t>United States</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0.89791106</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972736746"/>
                  </a:ext>
                </a:extLst>
              </a:tr>
              <a:tr h="366627">
                <a:tc>
                  <a:txBody>
                    <a:bodyPr/>
                    <a:lstStyle/>
                    <a:p>
                      <a:pPr marL="0" marR="0" algn="ctr">
                        <a:lnSpc>
                          <a:spcPct val="107000"/>
                        </a:lnSpc>
                        <a:spcBef>
                          <a:spcPts val="0"/>
                        </a:spcBef>
                        <a:spcAft>
                          <a:spcPts val="0"/>
                        </a:spcAft>
                      </a:pPr>
                      <a:r>
                        <a:rPr lang="en-US" sz="1800">
                          <a:effectLst/>
                        </a:rPr>
                        <a:t>Germany</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0.93401656</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3809862645"/>
                  </a:ext>
                </a:extLst>
              </a:tr>
              <a:tr h="366627">
                <a:tc>
                  <a:txBody>
                    <a:bodyPr/>
                    <a:lstStyle/>
                    <a:p>
                      <a:pPr marL="0" marR="0" algn="ctr">
                        <a:lnSpc>
                          <a:spcPct val="107000"/>
                        </a:lnSpc>
                        <a:spcBef>
                          <a:spcPts val="0"/>
                        </a:spcBef>
                        <a:spcAft>
                          <a:spcPts val="0"/>
                        </a:spcAft>
                      </a:pPr>
                      <a:r>
                        <a:rPr lang="en-US" sz="1800">
                          <a:effectLst/>
                        </a:rPr>
                        <a:t>Great Britain</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a:effectLst/>
                        </a:rPr>
                        <a:t>0.71517374</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148398215"/>
                  </a:ext>
                </a:extLst>
              </a:tr>
              <a:tr h="366627">
                <a:tc>
                  <a:txBody>
                    <a:bodyPr/>
                    <a:lstStyle/>
                    <a:p>
                      <a:pPr marL="0" marR="0" algn="ctr">
                        <a:lnSpc>
                          <a:spcPct val="107000"/>
                        </a:lnSpc>
                        <a:spcBef>
                          <a:spcPts val="0"/>
                        </a:spcBef>
                        <a:spcAft>
                          <a:spcPts val="0"/>
                        </a:spcAft>
                      </a:pPr>
                      <a:r>
                        <a:rPr lang="en-US" sz="1800">
                          <a:effectLst/>
                        </a:rPr>
                        <a:t>France</a:t>
                      </a:r>
                      <a:endParaRPr lang="en-US" sz="18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tc>
                  <a:txBody>
                    <a:bodyPr/>
                    <a:lstStyle/>
                    <a:p>
                      <a:pPr marL="0" marR="0" algn="ctr">
                        <a:lnSpc>
                          <a:spcPct val="107000"/>
                        </a:lnSpc>
                        <a:spcBef>
                          <a:spcPts val="0"/>
                        </a:spcBef>
                        <a:spcAft>
                          <a:spcPts val="0"/>
                        </a:spcAft>
                      </a:pPr>
                      <a:r>
                        <a:rPr lang="en-US" sz="1800" dirty="0">
                          <a:effectLst/>
                        </a:rPr>
                        <a:t>0.70679510</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nchorCtr="1"/>
                </a:tc>
                <a:extLst>
                  <a:ext uri="{0D108BD9-81ED-4DB2-BD59-A6C34878D82A}">
                    <a16:rowId xmlns:a16="http://schemas.microsoft.com/office/drawing/2014/main" val="913170988"/>
                  </a:ext>
                </a:extLst>
              </a:tr>
            </a:tbl>
          </a:graphicData>
        </a:graphic>
      </p:graphicFrame>
      <p:pic>
        <p:nvPicPr>
          <p:cNvPr id="8" name="Content Placeholder 7">
            <a:extLst>
              <a:ext uri="{FF2B5EF4-FFF2-40B4-BE49-F238E27FC236}">
                <a16:creationId xmlns:a16="http://schemas.microsoft.com/office/drawing/2014/main" id="{B7E0CD99-E578-EFE4-06DE-87D8B7E9C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714" y="4053627"/>
            <a:ext cx="2495898" cy="273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ontent Placeholder 5">
            <a:extLst>
              <a:ext uri="{FF2B5EF4-FFF2-40B4-BE49-F238E27FC236}">
                <a16:creationId xmlns:a16="http://schemas.microsoft.com/office/drawing/2014/main" id="{B6029CED-8217-5423-2240-E108A4EDD481}"/>
              </a:ext>
            </a:extLst>
          </p:cNvPr>
          <p:cNvSpPr txBox="1">
            <a:spLocks/>
          </p:cNvSpPr>
          <p:nvPr/>
        </p:nvSpPr>
        <p:spPr>
          <a:xfrm>
            <a:off x="2592925" y="4766973"/>
            <a:ext cx="6233575" cy="17481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No. of medals won in sports was not only concentrated to age group till 35 years. This can be proved by looking in maximum age of the participants who won medals.</a:t>
            </a:r>
          </a:p>
          <a:p>
            <a:pPr algn="just"/>
            <a:endParaRPr lang="en-US" dirty="0"/>
          </a:p>
          <a:p>
            <a:pPr algn="just"/>
            <a:endParaRPr lang="en-US" dirty="0"/>
          </a:p>
          <a:p>
            <a:pPr marL="0" indent="0" algn="just">
              <a:buFont typeface="Wingdings 3" charset="2"/>
              <a:buNone/>
            </a:pPr>
            <a:endParaRPr lang="en-US" dirty="0"/>
          </a:p>
        </p:txBody>
      </p:sp>
    </p:spTree>
    <p:extLst>
      <p:ext uri="{BB962C8B-B14F-4D97-AF65-F5344CB8AC3E}">
        <p14:creationId xmlns:p14="http://schemas.microsoft.com/office/powerpoint/2010/main" val="143189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Analysis from diving deeper and going broader: Gender-wise Analysis</a:t>
            </a:r>
            <a:endParaRPr lang="en-US" dirty="0"/>
          </a:p>
        </p:txBody>
      </p:sp>
      <p:pic>
        <p:nvPicPr>
          <p:cNvPr id="3" name="Content Placeholder 2">
            <a:extLst>
              <a:ext uri="{FF2B5EF4-FFF2-40B4-BE49-F238E27FC236}">
                <a16:creationId xmlns:a16="http://schemas.microsoft.com/office/drawing/2014/main" id="{3BA7FED7-C68F-4971-1994-C12C96989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301" y="3424430"/>
            <a:ext cx="3102324" cy="3288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F5CCDF3-BF3A-A276-85E5-66DB897BF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06" y="3424429"/>
            <a:ext cx="3087217" cy="3283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5">
            <a:extLst>
              <a:ext uri="{FF2B5EF4-FFF2-40B4-BE49-F238E27FC236}">
                <a16:creationId xmlns:a16="http://schemas.microsoft.com/office/drawing/2014/main" id="{FAC09558-80DE-F9E4-A496-4A25B22279BF}"/>
              </a:ext>
            </a:extLst>
          </p:cNvPr>
          <p:cNvSpPr txBox="1">
            <a:spLocks/>
          </p:cNvSpPr>
          <p:nvPr/>
        </p:nvSpPr>
        <p:spPr>
          <a:xfrm>
            <a:off x="2592925" y="1351207"/>
            <a:ext cx="8911687" cy="20777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While doing gender-wise analysis, I found the correlation between no. of medals won by female sex and by male sex of particular country in top 10 sports. The list found was almost contained similar sports. </a:t>
            </a:r>
          </a:p>
          <a:p>
            <a:pPr algn="just"/>
            <a:r>
              <a:rPr lang="en-US" dirty="0"/>
              <a:t>I learned from this analysis that in their respective countries, the attention is being given equally to both sexes’ federation in terms of funding, training programs etc.</a:t>
            </a:r>
          </a:p>
          <a:p>
            <a:pPr algn="just"/>
            <a:endParaRPr lang="en-US" dirty="0"/>
          </a:p>
        </p:txBody>
      </p:sp>
    </p:spTree>
    <p:extLst>
      <p:ext uri="{BB962C8B-B14F-4D97-AF65-F5344CB8AC3E}">
        <p14:creationId xmlns:p14="http://schemas.microsoft.com/office/powerpoint/2010/main" val="417061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Analysis from diving deeper and going broader: Season-wise Analysis</a:t>
            </a:r>
            <a:endParaRPr lang="en-US" dirty="0"/>
          </a:p>
        </p:txBody>
      </p:sp>
      <p:pic>
        <p:nvPicPr>
          <p:cNvPr id="3" name="Content Placeholder 2">
            <a:extLst>
              <a:ext uri="{FF2B5EF4-FFF2-40B4-BE49-F238E27FC236}">
                <a16:creationId xmlns:a16="http://schemas.microsoft.com/office/drawing/2014/main" id="{A998368E-B72D-515E-5EC2-0CDAC8215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5760" y="1393144"/>
            <a:ext cx="3293108" cy="2077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AE66D11-FBA7-EA18-A6E9-201CA7D78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579" y="1393144"/>
            <a:ext cx="3271191" cy="2119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5">
            <a:extLst>
              <a:ext uri="{FF2B5EF4-FFF2-40B4-BE49-F238E27FC236}">
                <a16:creationId xmlns:a16="http://schemas.microsoft.com/office/drawing/2014/main" id="{26260E5D-CCAE-62BC-E8FE-900469AF1925}"/>
              </a:ext>
            </a:extLst>
          </p:cNvPr>
          <p:cNvSpPr txBox="1">
            <a:spLocks/>
          </p:cNvSpPr>
          <p:nvPr/>
        </p:nvSpPr>
        <p:spPr>
          <a:xfrm>
            <a:off x="2592925" y="3512875"/>
            <a:ext cx="8911687" cy="33451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What impact does the season have on medals won by country?</a:t>
            </a:r>
          </a:p>
          <a:p>
            <a:pPr algn="just"/>
            <a:r>
              <a:rPr lang="en-US" dirty="0"/>
              <a:t>The above tables shows that top 5 countries who won the highest number of medals in winter and summer season are: Canada, United States, Norway, Sweden, Finland and in summer season are: United States, Soviet Union, Germany, Great Britain, France. The list of winter is totally differed from that of summer (except United States) because winter sports might be more famous in cold countries compared to other countries.</a:t>
            </a:r>
          </a:p>
          <a:p>
            <a:pPr algn="just"/>
            <a:r>
              <a:rPr lang="en-US" dirty="0"/>
              <a:t>The up-down curve in medal history graph for top 4 best performing countries is understood by the above fact. The countries’ overall best performance is subjected to more sports played in summer compared to winter.</a:t>
            </a:r>
          </a:p>
          <a:p>
            <a:pPr algn="just"/>
            <a:endParaRPr lang="en-US" dirty="0"/>
          </a:p>
          <a:p>
            <a:pPr algn="just"/>
            <a:endParaRPr lang="en-US" dirty="0"/>
          </a:p>
          <a:p>
            <a:pPr marL="0" indent="0" algn="just">
              <a:buFont typeface="Wingdings 3" charset="2"/>
              <a:buNone/>
            </a:pPr>
            <a:endParaRPr lang="en-US" dirty="0"/>
          </a:p>
        </p:txBody>
      </p:sp>
    </p:spTree>
    <p:extLst>
      <p:ext uri="{BB962C8B-B14F-4D97-AF65-F5344CB8AC3E}">
        <p14:creationId xmlns:p14="http://schemas.microsoft.com/office/powerpoint/2010/main" val="345578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Summary of Insights</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589212" y="1206322"/>
            <a:ext cx="8915400" cy="5651678"/>
          </a:xfrm>
        </p:spPr>
        <p:txBody>
          <a:bodyPr>
            <a:normAutofit lnSpcReduction="10000"/>
          </a:bodyPr>
          <a:lstStyle/>
          <a:p>
            <a:pPr algn="just"/>
            <a:r>
              <a:rPr lang="en-US" dirty="0"/>
              <a:t>HYPOTHESIS 1: It is common for all countries that majority of their medals are concentrated in a certain number of sports.</a:t>
            </a:r>
          </a:p>
          <a:p>
            <a:pPr algn="just"/>
            <a:r>
              <a:rPr lang="en-US" dirty="0"/>
              <a:t>HYPOTHESIS 2: The country/countries won more number of medals because it/they have sent greater number of participants.</a:t>
            </a:r>
          </a:p>
          <a:p>
            <a:pPr algn="just"/>
            <a:r>
              <a:rPr lang="en-US" dirty="0"/>
              <a:t>Changed HYPOTHESIS 2: </a:t>
            </a:r>
            <a:r>
              <a:rPr lang="de-DE" dirty="0"/>
              <a:t>The United States won the highest no. of medals because it sent a greater no. of participants.</a:t>
            </a:r>
            <a:r>
              <a:rPr lang="en-US" dirty="0"/>
              <a:t> </a:t>
            </a:r>
          </a:p>
          <a:p>
            <a:pPr algn="just"/>
            <a:r>
              <a:rPr lang="en-US" dirty="0"/>
              <a:t>HYPOTHESIS 3: At most of the times, a player wins a medal in different events of the same sport.</a:t>
            </a:r>
          </a:p>
          <a:p>
            <a:pPr algn="just"/>
            <a:endParaRPr lang="en-US" dirty="0"/>
          </a:p>
          <a:p>
            <a:pPr marL="0" indent="0" algn="just">
              <a:buNone/>
            </a:pPr>
            <a:r>
              <a:rPr lang="en-US" b="1" u="sng" dirty="0"/>
              <a:t>Discoveries about data:</a:t>
            </a:r>
          </a:p>
          <a:p>
            <a:pPr algn="just"/>
            <a:r>
              <a:rPr lang="en-US" dirty="0"/>
              <a:t>No. of medals won in sports is not only concentrated to age group till 35 years.</a:t>
            </a:r>
          </a:p>
          <a:p>
            <a:pPr algn="just"/>
            <a:r>
              <a:rPr lang="en-US" dirty="0"/>
              <a:t>The list of the top 10 sports in which medals won by both genders are almost similar.</a:t>
            </a:r>
          </a:p>
          <a:p>
            <a:pPr algn="just"/>
            <a:r>
              <a:rPr lang="en-US" dirty="0"/>
              <a:t>The countries’ overall best performance is subjected to more sports played in summer compared to winter. Difference in seasonal games and participation is the main reason for up-down curve in the history graph.</a:t>
            </a:r>
          </a:p>
        </p:txBody>
      </p:sp>
      <p:pic>
        <p:nvPicPr>
          <p:cNvPr id="3" name="Graphic 2" descr="Close">
            <a:extLst>
              <a:ext uri="{FF2B5EF4-FFF2-40B4-BE49-F238E27FC236}">
                <a16:creationId xmlns:a16="http://schemas.microsoft.com/office/drawing/2014/main" id="{88969664-AFD6-A23D-3611-3A8A187A7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5821" y="3219897"/>
            <a:ext cx="520253" cy="520253"/>
          </a:xfrm>
          <a:prstGeom prst="rect">
            <a:avLst/>
          </a:prstGeom>
        </p:spPr>
      </p:pic>
      <p:pic>
        <p:nvPicPr>
          <p:cNvPr id="7" name="Graphic 6" descr="Checkmark">
            <a:extLst>
              <a:ext uri="{FF2B5EF4-FFF2-40B4-BE49-F238E27FC236}">
                <a16:creationId xmlns:a16="http://schemas.microsoft.com/office/drawing/2014/main" id="{B07ED00B-2FA7-0560-BB2C-1BBEFAC1D8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95463" y="1189908"/>
            <a:ext cx="520254" cy="520254"/>
          </a:xfrm>
          <a:prstGeom prst="rect">
            <a:avLst/>
          </a:prstGeom>
        </p:spPr>
      </p:pic>
      <p:pic>
        <p:nvPicPr>
          <p:cNvPr id="8" name="Graphic 7" descr="Close">
            <a:extLst>
              <a:ext uri="{FF2B5EF4-FFF2-40B4-BE49-F238E27FC236}">
                <a16:creationId xmlns:a16="http://schemas.microsoft.com/office/drawing/2014/main" id="{9C86096D-EEC2-1D43-59DD-2A620B2B2D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47" y="1877005"/>
            <a:ext cx="520254" cy="520254"/>
          </a:xfrm>
          <a:prstGeom prst="rect">
            <a:avLst/>
          </a:prstGeom>
        </p:spPr>
      </p:pic>
      <p:pic>
        <p:nvPicPr>
          <p:cNvPr id="9" name="Graphic 8" descr="Checkmark">
            <a:extLst>
              <a:ext uri="{FF2B5EF4-FFF2-40B4-BE49-F238E27FC236}">
                <a16:creationId xmlns:a16="http://schemas.microsoft.com/office/drawing/2014/main" id="{58218FE9-A0AE-728D-72E0-95E43192A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4647" y="2565846"/>
            <a:ext cx="520254" cy="520254"/>
          </a:xfrm>
          <a:prstGeom prst="rect">
            <a:avLst/>
          </a:prstGeom>
        </p:spPr>
      </p:pic>
    </p:spTree>
    <p:extLst>
      <p:ext uri="{BB962C8B-B14F-4D97-AF65-F5344CB8AC3E}">
        <p14:creationId xmlns:p14="http://schemas.microsoft.com/office/powerpoint/2010/main" val="122748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Next steps............</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589212" y="1206322"/>
            <a:ext cx="8915400" cy="3777622"/>
          </a:xfrm>
        </p:spPr>
        <p:txBody>
          <a:bodyPr/>
          <a:lstStyle/>
          <a:p>
            <a:pPr algn="just"/>
            <a:r>
              <a:rPr lang="de-DE" dirty="0"/>
              <a:t>Age-group analysis could be done deeper. For example, which age-group tends to be most favourite to win a specific event/sport.</a:t>
            </a:r>
          </a:p>
          <a:p>
            <a:pPr algn="just"/>
            <a:r>
              <a:rPr lang="de-DE" dirty="0"/>
              <a:t>Is country winning a sport that has more popularity in their region?</a:t>
            </a:r>
          </a:p>
          <a:p>
            <a:pPr algn="just"/>
            <a:r>
              <a:rPr lang="de-DE" dirty="0"/>
              <a:t>Countries‘ popular players has not been analyzed. Analyzing which can give interesting incidents, statistics etc.</a:t>
            </a:r>
          </a:p>
          <a:p>
            <a:pPr algn="just"/>
            <a:r>
              <a:rPr lang="de-DE" dirty="0"/>
              <a:t>Physical attributes such as height and width could be responsible for winning some sports/events, which can be analyzed. </a:t>
            </a:r>
          </a:p>
          <a:p>
            <a:pPr algn="just"/>
            <a:endParaRPr lang="en-US" dirty="0"/>
          </a:p>
        </p:txBody>
      </p:sp>
      <p:pic>
        <p:nvPicPr>
          <p:cNvPr id="3" name="Picture 2">
            <a:extLst>
              <a:ext uri="{FF2B5EF4-FFF2-40B4-BE49-F238E27FC236}">
                <a16:creationId xmlns:a16="http://schemas.microsoft.com/office/drawing/2014/main" id="{94CAE61C-ECF9-117D-13AF-B1DC49129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400" y="3962622"/>
            <a:ext cx="4201160" cy="2363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821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96076"/>
            <a:ext cx="8911687" cy="1280890"/>
          </a:xfrm>
        </p:spPr>
        <p:txBody>
          <a:bodyPr/>
          <a:lstStyle/>
          <a:p>
            <a:r>
              <a:rPr lang="de-DE" dirty="0"/>
              <a:t>About Dataset and Client and Target Audience </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589212" y="1451020"/>
            <a:ext cx="8915400" cy="4175080"/>
          </a:xfrm>
        </p:spPr>
        <p:txBody>
          <a:bodyPr/>
          <a:lstStyle/>
          <a:p>
            <a:pPr algn="just"/>
            <a:r>
              <a:rPr lang="de-DE" dirty="0"/>
              <a:t>The Olympics dataset, which has 120 years of data of participants in Olympics, has been chosen for analysis. This dataset consists of two tables with details of names of participants, sports they participated, countries they belong to, medals if they won any, etc.</a:t>
            </a:r>
          </a:p>
          <a:p>
            <a:pPr algn="just"/>
            <a:r>
              <a:rPr lang="en-US" dirty="0"/>
              <a:t>My purpose of this analysis is concentrated to top performing countries in Olympics history to find possible reasons for their success.</a:t>
            </a:r>
          </a:p>
          <a:p>
            <a:pPr algn="just"/>
            <a:r>
              <a:rPr lang="en-US" dirty="0"/>
              <a:t>My client is any firm who is working with government’s sport authority or any news media. My analysis might be helpful these clients in order to establish any strategies while preparing participants or creating news stories to aware local public.</a:t>
            </a:r>
          </a:p>
          <a:p>
            <a:pPr algn="just"/>
            <a:r>
              <a:rPr lang="en-US" dirty="0"/>
              <a:t>My target audience is government itself, and elite personal trainers. </a:t>
            </a:r>
          </a:p>
        </p:txBody>
      </p:sp>
    </p:spTree>
    <p:extLst>
      <p:ext uri="{BB962C8B-B14F-4D97-AF65-F5344CB8AC3E}">
        <p14:creationId xmlns:p14="http://schemas.microsoft.com/office/powerpoint/2010/main" val="215439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Entity Relationship Diagram (ERD) of the data</a:t>
            </a:r>
            <a:endParaRPr lang="en-US" dirty="0"/>
          </a:p>
        </p:txBody>
      </p:sp>
      <p:pic>
        <p:nvPicPr>
          <p:cNvPr id="2" name="Content Placeholder 1">
            <a:extLst>
              <a:ext uri="{FF2B5EF4-FFF2-40B4-BE49-F238E27FC236}">
                <a16:creationId xmlns:a16="http://schemas.microsoft.com/office/drawing/2014/main" id="{180506F8-F1EF-1487-EE63-A78E0D671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65" y="1540668"/>
            <a:ext cx="7276371" cy="3776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1E7C8DC2-E218-3EBD-83A9-344A5C73C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99" y="3085334"/>
            <a:ext cx="4108581" cy="3251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701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9268517" cy="1280890"/>
          </a:xfrm>
        </p:spPr>
        <p:txBody>
          <a:bodyPr/>
          <a:lstStyle/>
          <a:p>
            <a:r>
              <a:rPr lang="de-DE" dirty="0"/>
              <a:t>Initial Data Exploration</a:t>
            </a:r>
            <a:endParaRPr lang="en-US" dirty="0"/>
          </a:p>
        </p:txBody>
      </p:sp>
      <p:pic>
        <p:nvPicPr>
          <p:cNvPr id="3" name="Content Placeholder 2">
            <a:extLst>
              <a:ext uri="{FF2B5EF4-FFF2-40B4-BE49-F238E27FC236}">
                <a16:creationId xmlns:a16="http://schemas.microsoft.com/office/drawing/2014/main" id="{D260E0E1-307E-D5CF-9734-1B31999FD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17" y="1097174"/>
            <a:ext cx="3993804" cy="3355619"/>
          </a:xfrm>
        </p:spPr>
      </p:pic>
      <p:sp>
        <p:nvSpPr>
          <p:cNvPr id="11" name="TextBox 10">
            <a:extLst>
              <a:ext uri="{FF2B5EF4-FFF2-40B4-BE49-F238E27FC236}">
                <a16:creationId xmlns:a16="http://schemas.microsoft.com/office/drawing/2014/main" id="{B6DD9A8F-2650-E74E-D53A-F412ED343310}"/>
              </a:ext>
            </a:extLst>
          </p:cNvPr>
          <p:cNvSpPr txBox="1"/>
          <p:nvPr/>
        </p:nvSpPr>
        <p:spPr>
          <a:xfrm>
            <a:off x="2547870" y="4594607"/>
            <a:ext cx="3244711"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0F769499-57BF-12DC-4C10-96AF701D8109}"/>
              </a:ext>
            </a:extLst>
          </p:cNvPr>
          <p:cNvSpPr txBox="1"/>
          <p:nvPr/>
        </p:nvSpPr>
        <p:spPr>
          <a:xfrm>
            <a:off x="2456059" y="4491432"/>
            <a:ext cx="3993804" cy="646331"/>
          </a:xfrm>
          <a:prstGeom prst="rect">
            <a:avLst/>
          </a:prstGeom>
          <a:noFill/>
        </p:spPr>
        <p:txBody>
          <a:bodyPr wrap="square" rtlCol="0">
            <a:spAutoFit/>
          </a:bodyPr>
          <a:lstStyle/>
          <a:p>
            <a:r>
              <a:rPr lang="de-DE" dirty="0"/>
              <a:t>Top 10 countries vs. Total medals won by them</a:t>
            </a:r>
            <a:endParaRPr lang="en-US" dirty="0"/>
          </a:p>
        </p:txBody>
      </p:sp>
      <p:pic>
        <p:nvPicPr>
          <p:cNvPr id="14" name="Picture 13">
            <a:extLst>
              <a:ext uri="{FF2B5EF4-FFF2-40B4-BE49-F238E27FC236}">
                <a16:creationId xmlns:a16="http://schemas.microsoft.com/office/drawing/2014/main" id="{B2F3C59A-AAE1-E9D6-082B-382C05B9B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940" y="2033978"/>
            <a:ext cx="4583350" cy="3827334"/>
          </a:xfrm>
          <a:prstGeom prst="rect">
            <a:avLst/>
          </a:prstGeom>
        </p:spPr>
      </p:pic>
      <p:sp>
        <p:nvSpPr>
          <p:cNvPr id="15" name="TextBox 14">
            <a:extLst>
              <a:ext uri="{FF2B5EF4-FFF2-40B4-BE49-F238E27FC236}">
                <a16:creationId xmlns:a16="http://schemas.microsoft.com/office/drawing/2014/main" id="{1A668FFD-FAB6-2E0E-3ED0-E74431E71E45}"/>
              </a:ext>
            </a:extLst>
          </p:cNvPr>
          <p:cNvSpPr txBox="1"/>
          <p:nvPr/>
        </p:nvSpPr>
        <p:spPr>
          <a:xfrm>
            <a:off x="7187940" y="5903326"/>
            <a:ext cx="4583350" cy="369332"/>
          </a:xfrm>
          <a:prstGeom prst="rect">
            <a:avLst/>
          </a:prstGeom>
          <a:noFill/>
        </p:spPr>
        <p:txBody>
          <a:bodyPr wrap="square" rtlCol="0">
            <a:spAutoFit/>
          </a:bodyPr>
          <a:lstStyle/>
          <a:p>
            <a:r>
              <a:rPr lang="de-DE" dirty="0"/>
              <a:t>Games vs. Total No. Of Participants</a:t>
            </a:r>
            <a:endParaRPr lang="en-US" dirty="0"/>
          </a:p>
        </p:txBody>
      </p:sp>
    </p:spTree>
    <p:extLst>
      <p:ext uri="{BB962C8B-B14F-4D97-AF65-F5344CB8AC3E}">
        <p14:creationId xmlns:p14="http://schemas.microsoft.com/office/powerpoint/2010/main" val="197517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Initial Data Exploration</a:t>
            </a:r>
            <a:endParaRPr lang="en-US" dirty="0"/>
          </a:p>
        </p:txBody>
      </p:sp>
      <p:pic>
        <p:nvPicPr>
          <p:cNvPr id="3" name="Content Placeholder 2">
            <a:extLst>
              <a:ext uri="{FF2B5EF4-FFF2-40B4-BE49-F238E27FC236}">
                <a16:creationId xmlns:a16="http://schemas.microsoft.com/office/drawing/2014/main" id="{0A6EE524-6D0E-D78B-D35D-B8B6777C5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377" y="1038458"/>
            <a:ext cx="4711909" cy="3327482"/>
          </a:xfrm>
        </p:spPr>
      </p:pic>
      <p:pic>
        <p:nvPicPr>
          <p:cNvPr id="8" name="Picture 7">
            <a:extLst>
              <a:ext uri="{FF2B5EF4-FFF2-40B4-BE49-F238E27FC236}">
                <a16:creationId xmlns:a16="http://schemas.microsoft.com/office/drawing/2014/main" id="{883E3029-5051-B5EF-01E9-42B043ACA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657" y="2586763"/>
            <a:ext cx="4743204" cy="3479185"/>
          </a:xfrm>
          <a:prstGeom prst="rect">
            <a:avLst/>
          </a:prstGeom>
        </p:spPr>
      </p:pic>
      <p:sp>
        <p:nvSpPr>
          <p:cNvPr id="9" name="TextBox 8">
            <a:extLst>
              <a:ext uri="{FF2B5EF4-FFF2-40B4-BE49-F238E27FC236}">
                <a16:creationId xmlns:a16="http://schemas.microsoft.com/office/drawing/2014/main" id="{AE546A17-0ED7-9475-F017-10E528EBD66A}"/>
              </a:ext>
            </a:extLst>
          </p:cNvPr>
          <p:cNvSpPr txBox="1"/>
          <p:nvPr/>
        </p:nvSpPr>
        <p:spPr>
          <a:xfrm>
            <a:off x="7173536" y="6065948"/>
            <a:ext cx="4743204" cy="646331"/>
          </a:xfrm>
          <a:prstGeom prst="rect">
            <a:avLst/>
          </a:prstGeom>
          <a:noFill/>
        </p:spPr>
        <p:txBody>
          <a:bodyPr wrap="square" rtlCol="0">
            <a:spAutoFit/>
          </a:bodyPr>
          <a:lstStyle/>
          <a:p>
            <a:r>
              <a:rPr lang="de-DE" dirty="0"/>
              <a:t>Medals won over the years by the top 4 countries</a:t>
            </a:r>
            <a:endParaRPr lang="en-US" dirty="0"/>
          </a:p>
        </p:txBody>
      </p:sp>
      <p:sp>
        <p:nvSpPr>
          <p:cNvPr id="10" name="TextBox 9">
            <a:extLst>
              <a:ext uri="{FF2B5EF4-FFF2-40B4-BE49-F238E27FC236}">
                <a16:creationId xmlns:a16="http://schemas.microsoft.com/office/drawing/2014/main" id="{7688BC25-E74D-AC2E-A795-E9B02F0284DA}"/>
              </a:ext>
            </a:extLst>
          </p:cNvPr>
          <p:cNvSpPr txBox="1"/>
          <p:nvPr/>
        </p:nvSpPr>
        <p:spPr>
          <a:xfrm>
            <a:off x="2399740" y="4403629"/>
            <a:ext cx="4711909" cy="646331"/>
          </a:xfrm>
          <a:prstGeom prst="rect">
            <a:avLst/>
          </a:prstGeom>
          <a:noFill/>
        </p:spPr>
        <p:txBody>
          <a:bodyPr wrap="square" rtlCol="0">
            <a:spAutoFit/>
          </a:bodyPr>
          <a:lstStyle/>
          <a:p>
            <a:r>
              <a:rPr lang="de-DE" dirty="0"/>
              <a:t>Participants over the years from the top 4 countries</a:t>
            </a:r>
            <a:endParaRPr lang="en-US" dirty="0"/>
          </a:p>
        </p:txBody>
      </p:sp>
    </p:spTree>
    <p:extLst>
      <p:ext uri="{BB962C8B-B14F-4D97-AF65-F5344CB8AC3E}">
        <p14:creationId xmlns:p14="http://schemas.microsoft.com/office/powerpoint/2010/main" val="19614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The BIG PICTURE from initial data exploration – Question-to-Answer.</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589212" y="1209186"/>
            <a:ext cx="8915400" cy="5578498"/>
          </a:xfrm>
        </p:spPr>
        <p:txBody>
          <a:bodyPr>
            <a:normAutofit/>
          </a:bodyPr>
          <a:lstStyle/>
          <a:p>
            <a:pPr algn="just"/>
            <a:r>
              <a:rPr lang="de-DE" dirty="0"/>
              <a:t>Soviet Union was one of the top 5 countries who won the highest number of medals in Olympics history. However, there is no data of Soviet Union after the year 1990 because it got dissolved in year 1990. So, Soviet Union was not considered in data analysis part. The United States, Germany, France and Great Britain are cosidered for analysis purpose.</a:t>
            </a:r>
          </a:p>
          <a:p>
            <a:pPr algn="just"/>
            <a:r>
              <a:rPr lang="en-US" dirty="0"/>
              <a:t>What is the trend of year vs. medals won by top 4 countries? Was there a slight change over the years or it Was a sudden rise and fall over the years? What might be the reason?</a:t>
            </a:r>
          </a:p>
          <a:p>
            <a:pPr algn="just"/>
            <a:r>
              <a:rPr lang="en-US" dirty="0"/>
              <a:t>Is there any relation between number of participants from one country and medals won by that country?</a:t>
            </a:r>
          </a:p>
          <a:p>
            <a:pPr algn="just"/>
            <a:r>
              <a:rPr lang="en-US" dirty="0"/>
              <a:t>Is there any relationship between age group and sport? For example, participants from the specific age group predominantly win in a specific sport?</a:t>
            </a:r>
          </a:p>
          <a:p>
            <a:pPr algn="just"/>
            <a:r>
              <a:rPr lang="en-US" dirty="0"/>
              <a:t>The number of participants in last 20 years have been increased more than ever in Olympics history? What might be the reason?</a:t>
            </a:r>
          </a:p>
          <a:p>
            <a:pPr algn="just"/>
            <a:r>
              <a:rPr lang="en-US" dirty="0"/>
              <a:t>Is there any trend associated with season and medals won by the country?</a:t>
            </a:r>
          </a:p>
          <a:p>
            <a:pPr algn="just"/>
            <a:r>
              <a:rPr lang="en-US" dirty="0"/>
              <a:t>Do men and women shine in different sports? </a:t>
            </a:r>
          </a:p>
        </p:txBody>
      </p:sp>
    </p:spTree>
    <p:extLst>
      <p:ext uri="{BB962C8B-B14F-4D97-AF65-F5344CB8AC3E}">
        <p14:creationId xmlns:p14="http://schemas.microsoft.com/office/powerpoint/2010/main" val="137948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592925" y="70316"/>
            <a:ext cx="8911687" cy="1280890"/>
          </a:xfrm>
        </p:spPr>
        <p:txBody>
          <a:bodyPr/>
          <a:lstStyle/>
          <a:p>
            <a:r>
              <a:rPr lang="de-DE" dirty="0"/>
              <a:t>Initial Hypotheses</a:t>
            </a:r>
            <a:endParaRPr lang="en-US" dirty="0"/>
          </a:p>
        </p:txBody>
      </p:sp>
      <p:sp>
        <p:nvSpPr>
          <p:cNvPr id="5" name="Content Placeholder 4">
            <a:extLst>
              <a:ext uri="{FF2B5EF4-FFF2-40B4-BE49-F238E27FC236}">
                <a16:creationId xmlns:a16="http://schemas.microsoft.com/office/drawing/2014/main" id="{EF11B9C9-5184-A749-A32B-9192B35CE0D1}"/>
              </a:ext>
            </a:extLst>
          </p:cNvPr>
          <p:cNvSpPr>
            <a:spLocks noGrp="1"/>
          </p:cNvSpPr>
          <p:nvPr>
            <p:ph idx="1"/>
          </p:nvPr>
        </p:nvSpPr>
        <p:spPr>
          <a:xfrm>
            <a:off x="2589212" y="1206322"/>
            <a:ext cx="8915400" cy="3777622"/>
          </a:xfrm>
        </p:spPr>
        <p:txBody>
          <a:bodyPr/>
          <a:lstStyle/>
          <a:p>
            <a:pPr algn="just"/>
            <a:r>
              <a:rPr lang="en-US" dirty="0"/>
              <a:t>It is common for all countries that majority of their medals are concentrated in a certain number of sports.</a:t>
            </a:r>
          </a:p>
          <a:p>
            <a:pPr algn="just"/>
            <a:r>
              <a:rPr lang="en-US" dirty="0"/>
              <a:t>The country/countries won more number of medals because it/they have sent greater number of participants.</a:t>
            </a:r>
          </a:p>
          <a:p>
            <a:pPr algn="just"/>
            <a:r>
              <a:rPr lang="en-US" dirty="0"/>
              <a:t>At most of the times, a player wins a medal in different events of the same sport.</a:t>
            </a:r>
          </a:p>
        </p:txBody>
      </p:sp>
    </p:spTree>
    <p:extLst>
      <p:ext uri="{BB962C8B-B14F-4D97-AF65-F5344CB8AC3E}">
        <p14:creationId xmlns:p14="http://schemas.microsoft.com/office/powerpoint/2010/main" val="365517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224625" y="70316"/>
            <a:ext cx="9279988" cy="1280890"/>
          </a:xfrm>
        </p:spPr>
        <p:txBody>
          <a:bodyPr/>
          <a:lstStyle/>
          <a:p>
            <a:r>
              <a:rPr lang="de-DE" dirty="0"/>
              <a:t>HYPOTHESIS 1: Medals are concentrated in a few sports </a:t>
            </a:r>
            <a:endParaRPr lang="en-US" dirty="0"/>
          </a:p>
        </p:txBody>
      </p:sp>
      <p:sp>
        <p:nvSpPr>
          <p:cNvPr id="8" name="TextBox 7">
            <a:extLst>
              <a:ext uri="{FF2B5EF4-FFF2-40B4-BE49-F238E27FC236}">
                <a16:creationId xmlns:a16="http://schemas.microsoft.com/office/drawing/2014/main" id="{F2F54226-1786-006B-5A06-7400C57C31A2}"/>
              </a:ext>
            </a:extLst>
          </p:cNvPr>
          <p:cNvSpPr txBox="1"/>
          <p:nvPr/>
        </p:nvSpPr>
        <p:spPr>
          <a:xfrm>
            <a:off x="3264961" y="5359400"/>
            <a:ext cx="2641600" cy="369332"/>
          </a:xfrm>
          <a:prstGeom prst="rect">
            <a:avLst/>
          </a:prstGeom>
          <a:noFill/>
        </p:spPr>
        <p:txBody>
          <a:bodyPr wrap="square" rtlCol="0">
            <a:spAutoFit/>
          </a:bodyPr>
          <a:lstStyle/>
          <a:p>
            <a:pPr algn="ctr"/>
            <a:r>
              <a:rPr lang="de-DE" dirty="0"/>
              <a:t>United States</a:t>
            </a:r>
            <a:endParaRPr lang="en-US" dirty="0"/>
          </a:p>
        </p:txBody>
      </p:sp>
      <p:sp>
        <p:nvSpPr>
          <p:cNvPr id="9" name="TextBox 8">
            <a:extLst>
              <a:ext uri="{FF2B5EF4-FFF2-40B4-BE49-F238E27FC236}">
                <a16:creationId xmlns:a16="http://schemas.microsoft.com/office/drawing/2014/main" id="{637F0223-91B3-44B4-CFD7-9C332739B856}"/>
              </a:ext>
            </a:extLst>
          </p:cNvPr>
          <p:cNvSpPr txBox="1"/>
          <p:nvPr/>
        </p:nvSpPr>
        <p:spPr>
          <a:xfrm>
            <a:off x="8335810" y="5969000"/>
            <a:ext cx="2641600" cy="369332"/>
          </a:xfrm>
          <a:prstGeom prst="rect">
            <a:avLst/>
          </a:prstGeom>
          <a:noFill/>
        </p:spPr>
        <p:txBody>
          <a:bodyPr wrap="square" rtlCol="0">
            <a:spAutoFit/>
          </a:bodyPr>
          <a:lstStyle/>
          <a:p>
            <a:pPr algn="ctr"/>
            <a:r>
              <a:rPr lang="de-DE" dirty="0"/>
              <a:t>Germany</a:t>
            </a:r>
            <a:endParaRPr lang="en-US" dirty="0"/>
          </a:p>
        </p:txBody>
      </p:sp>
      <p:pic>
        <p:nvPicPr>
          <p:cNvPr id="13" name="Content Placeholder 12">
            <a:extLst>
              <a:ext uri="{FF2B5EF4-FFF2-40B4-BE49-F238E27FC236}">
                <a16:creationId xmlns:a16="http://schemas.microsoft.com/office/drawing/2014/main" id="{B4B3D81F-2678-CD88-E6C6-25B150F04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6981" y="1823474"/>
            <a:ext cx="4899258" cy="4145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FD84B74E-653D-39BA-35C3-503FFA523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625" y="1269706"/>
            <a:ext cx="4717803" cy="4089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743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00495-40C3-64FF-E2A9-C4EDA4C69F47}"/>
              </a:ext>
            </a:extLst>
          </p:cNvPr>
          <p:cNvSpPr>
            <a:spLocks noGrp="1"/>
          </p:cNvSpPr>
          <p:nvPr>
            <p:ph type="title"/>
          </p:nvPr>
        </p:nvSpPr>
        <p:spPr>
          <a:xfrm>
            <a:off x="2313527" y="70316"/>
            <a:ext cx="9191086" cy="1280890"/>
          </a:xfrm>
        </p:spPr>
        <p:txBody>
          <a:bodyPr/>
          <a:lstStyle/>
          <a:p>
            <a:r>
              <a:rPr lang="de-DE" dirty="0"/>
              <a:t>HYPOTHESIS 1: Medals are concentrated in a few sports  </a:t>
            </a:r>
            <a:endParaRPr lang="en-US" dirty="0"/>
          </a:p>
        </p:txBody>
      </p:sp>
      <p:sp>
        <p:nvSpPr>
          <p:cNvPr id="11" name="TextBox 10">
            <a:extLst>
              <a:ext uri="{FF2B5EF4-FFF2-40B4-BE49-F238E27FC236}">
                <a16:creationId xmlns:a16="http://schemas.microsoft.com/office/drawing/2014/main" id="{1CEF70D9-1F78-ECCA-7F13-2C68FDE4CBEF}"/>
              </a:ext>
            </a:extLst>
          </p:cNvPr>
          <p:cNvSpPr txBox="1"/>
          <p:nvPr/>
        </p:nvSpPr>
        <p:spPr>
          <a:xfrm>
            <a:off x="3316023" y="5671116"/>
            <a:ext cx="2641600" cy="369332"/>
          </a:xfrm>
          <a:prstGeom prst="rect">
            <a:avLst/>
          </a:prstGeom>
          <a:noFill/>
        </p:spPr>
        <p:txBody>
          <a:bodyPr wrap="square" rtlCol="0">
            <a:spAutoFit/>
          </a:bodyPr>
          <a:lstStyle/>
          <a:p>
            <a:pPr algn="ctr"/>
            <a:r>
              <a:rPr lang="de-DE" dirty="0"/>
              <a:t>Great Britain</a:t>
            </a:r>
            <a:endParaRPr lang="en-US" dirty="0"/>
          </a:p>
        </p:txBody>
      </p:sp>
      <p:sp>
        <p:nvSpPr>
          <p:cNvPr id="12" name="TextBox 11">
            <a:extLst>
              <a:ext uri="{FF2B5EF4-FFF2-40B4-BE49-F238E27FC236}">
                <a16:creationId xmlns:a16="http://schemas.microsoft.com/office/drawing/2014/main" id="{0A0AEAE9-CEC1-C364-4914-0D8DD12E9AFC}"/>
              </a:ext>
            </a:extLst>
          </p:cNvPr>
          <p:cNvSpPr txBox="1"/>
          <p:nvPr/>
        </p:nvSpPr>
        <p:spPr>
          <a:xfrm>
            <a:off x="8275114" y="6009752"/>
            <a:ext cx="2641600" cy="369332"/>
          </a:xfrm>
          <a:prstGeom prst="rect">
            <a:avLst/>
          </a:prstGeom>
          <a:noFill/>
        </p:spPr>
        <p:txBody>
          <a:bodyPr wrap="square" rtlCol="0">
            <a:spAutoFit/>
          </a:bodyPr>
          <a:lstStyle/>
          <a:p>
            <a:pPr algn="ctr"/>
            <a:r>
              <a:rPr lang="de-DE" dirty="0"/>
              <a:t>France</a:t>
            </a:r>
            <a:endParaRPr lang="en-US" dirty="0"/>
          </a:p>
        </p:txBody>
      </p:sp>
      <p:pic>
        <p:nvPicPr>
          <p:cNvPr id="14" name="Picture 13">
            <a:extLst>
              <a:ext uri="{FF2B5EF4-FFF2-40B4-BE49-F238E27FC236}">
                <a16:creationId xmlns:a16="http://schemas.microsoft.com/office/drawing/2014/main" id="{7F8C400D-EAD0-3E37-7E1F-CC7B9D205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341" y="1797341"/>
            <a:ext cx="4773963" cy="4108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0C3B14C6-92D4-8486-C1F2-286E0DAF4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527" y="1418871"/>
            <a:ext cx="4744937" cy="3991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38038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868</TotalTime>
  <Words>1375</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Century Gothic</vt:lpstr>
      <vt:lpstr>Gill Sans MT</vt:lpstr>
      <vt:lpstr>Wingdings 3</vt:lpstr>
      <vt:lpstr>Gallery</vt:lpstr>
      <vt:lpstr>Wisp</vt:lpstr>
      <vt:lpstr>Presenting My Findings (Olympics Dataset)</vt:lpstr>
      <vt:lpstr>About Dataset and Client and Target Audience </vt:lpstr>
      <vt:lpstr>Entity Relationship Diagram (ERD) of the data</vt:lpstr>
      <vt:lpstr>Initial Data Exploration</vt:lpstr>
      <vt:lpstr>Initial Data Exploration</vt:lpstr>
      <vt:lpstr>The BIG PICTURE from initial data exploration – Question-to-Answer.</vt:lpstr>
      <vt:lpstr>Initial Hypotheses</vt:lpstr>
      <vt:lpstr>HYPOTHESIS 1: Medals are concentrated in a few sports </vt:lpstr>
      <vt:lpstr>HYPOTHESIS 1: Medals are concentrated in a few sports  </vt:lpstr>
      <vt:lpstr>HYPOTHESIS 1: Medals are concentrated in a few sports</vt:lpstr>
      <vt:lpstr>HYPOTHESIS 2: More participants means more medals</vt:lpstr>
      <vt:lpstr>HYPOTHESIS 3: A player wins a medal in different events of the same sport</vt:lpstr>
      <vt:lpstr>Analysis from diving deeper and going broader</vt:lpstr>
      <vt:lpstr>Analysis from diving deeper and going broader: Gender-wise Analysis</vt:lpstr>
      <vt:lpstr>Analysis from diving deeper and going broader: Season-wise Analysis</vt:lpstr>
      <vt:lpstr>Summary of Insights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Chovatiya</dc:creator>
  <cp:lastModifiedBy>Akash Chovatiya</cp:lastModifiedBy>
  <cp:revision>101</cp:revision>
  <dcterms:created xsi:type="dcterms:W3CDTF">2023-01-02T13:07:32Z</dcterms:created>
  <dcterms:modified xsi:type="dcterms:W3CDTF">2023-01-03T15:29:57Z</dcterms:modified>
</cp:coreProperties>
</file>