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7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C9F1C-89AB-4EB1-BBF9-390DF99CF16A}">
  <a:tblStyle styleId="{012C9F1C-89AB-4EB1-BBF9-390DF99CF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d9192ce0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afd9192ce0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fe15761c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fe15761c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fe15761ce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fe15761ce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fe15761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fe15761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fe15761c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fe15761c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fe15761c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fe15761c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fe15761c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fe15761c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fe15761ce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fe15761ce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fe15761ce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fe15761ce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fe15761ce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afe15761ce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fe15761ce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fe15761ce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d9192ce0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afd9192ce0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fe15761ce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fe15761ce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fe15761ce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fe15761ce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fe15761ce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fe15761ce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fe15761ce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fe15761ce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fe15761ce_7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afe15761ce_7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fe15761ce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fe15761ce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fe15761ce_7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fe15761ce_7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fe15761ce_7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fe15761ce_7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fe15761ce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fe15761ce_7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fe15761ce_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fe15761ce_7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d9192ce0_4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afd9192ce0_4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fe15761ce_7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fe15761ce_7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fe15761ce_7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fe15761ce_7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fe15761ce_7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fe15761ce_7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fe15761ce_7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fe15761ce_7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fe15761ce_7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fe15761ce_7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fe15761ce_7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fe15761ce_7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fe15761ce_7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fe15761ce_7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fe15761ce_7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fe15761ce_7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afe15761ce_7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afe15761ce_7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fe15761ce_7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fe15761ce_7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d9192c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fd9192c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fe15761ce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afe15761ce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fe15761ce_7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fe15761ce_7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fe15761ce_7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fe15761ce_7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fe15761ce_7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fe15761ce_7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fe15761ce_7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fe15761ce_7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fe15761ce_7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fe15761ce_7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fe15761ce_7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fe15761ce_7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fe15761ce_7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afe15761ce_7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fe15761ce_7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fe15761ce_7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fe15761ce_7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fe15761ce_7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e15761c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e15761c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fe15761ce_7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afe15761ce_7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fe15761ce_7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fe15761ce_7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fe15761ce_7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afe15761ce_7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afe15761ce_7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afe15761ce_7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fe15761ce_7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fe15761ce_7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fe15761ce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fe15761ce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b4dfee67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b4dfee67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afcd506d3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afcd506d3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fe15761c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fe15761c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afe15761ce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afe15761ce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e15761c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fe15761c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fe15761ce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afe15761ce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afe15761c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afe15761ce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fe15761c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fe15761ce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fe15761ce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fe15761ce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fe15761ce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fe15761ce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afe15761ce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afe15761ce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afe15761ce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2afe15761ce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afe15761ce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afe15761ce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afe15761ce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afe15761ce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afe15761ce_4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afe15761ce_4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e15761c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e15761c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afe15761ce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afe15761ce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fd9192ce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fd9192ce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fd9192ce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fd9192ce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jpg"/><Relationship Id="rId4" Type="http://schemas.openxmlformats.org/officeDocument/2006/relationships/hyperlink" Target="http://drive.google.com/file/d/1SQQg6LKpKNOO8JQm4eKgqS7TYIgdZPjE/view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jpg"/><Relationship Id="rId4" Type="http://schemas.openxmlformats.org/officeDocument/2006/relationships/hyperlink" Target="http://drive.google.com/file/d/1C1fzI5TVyiXUofpl5tOY3DzZeO4-z8-Q/view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jpg"/><Relationship Id="rId4" Type="http://schemas.openxmlformats.org/officeDocument/2006/relationships/hyperlink" Target="http://drive.google.com/file/d/10sTSeDCxkBQ-5W4nD56CoyK0yMqSl5uR/view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800100" y="1798600"/>
            <a:ext cx="82125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5714"/>
              <a:buFont typeface="Calibri"/>
              <a:buNone/>
            </a:pPr>
            <a:r>
              <a:rPr lang="en" sz="7000"/>
              <a:t>SEMESTER PROJECT-ESE</a:t>
            </a:r>
            <a:endParaRPr sz="7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SMART CITY: NETWORKED TRAFFIC CONTROL OF AUTONOMOUS VEHICLES</a:t>
            </a:r>
            <a:endParaRPr sz="20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800100" y="2985625"/>
            <a:ext cx="8212500" cy="1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GROUP 5      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Akash Cuntur Shrinivasmurthy [7219642]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Akhil Narayanaswamy [7219528]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Krithika Premkumar [7218970]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Madhukar Devendrappa [7219639]</a:t>
            </a:r>
            <a:endParaRPr sz="125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FAULT ANALYSIS</a:t>
            </a:r>
            <a:endParaRPr sz="20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1384300"/>
            <a:ext cx="3738950" cy="333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00" y="1436825"/>
            <a:ext cx="3833225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FAULT ANALYSIS</a:t>
            </a:r>
            <a:endParaRPr sz="2000"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Traffic Light Misdetection</a:t>
            </a:r>
            <a:endParaRPr/>
          </a:p>
          <a:p>
            <a:pPr marL="457200" lvl="0" indent="-317500" algn="just" rtl="0">
              <a:spcBef>
                <a:spcPts val="9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unclear weather conditions, request for traffic light status from traffic light controller via V2I communication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camera quality issues, the traffic light recognition function is to be shown as unavailable to the driver based on the level of autonomous driving for driver intervention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Crossing a red light</a:t>
            </a:r>
            <a:endParaRPr/>
          </a:p>
          <a:p>
            <a:pPr marL="457200" lvl="0" indent="-317500" algn="just" rtl="0">
              <a:spcBef>
                <a:spcPts val="9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Redundant CAN Channels in case of CAN communication failure to receive critical information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system unavailability such as RADAR/LiDAR, the information must be displayed to the driver based on the level of autonomous driving for driver intervention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35454"/>
          <a:stretch/>
        </p:blipFill>
        <p:spPr>
          <a:xfrm>
            <a:off x="3141800" y="1081775"/>
            <a:ext cx="4348775" cy="35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BCEDD-9707-8DC1-21BC-03B3EC76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242142"/>
            <a:ext cx="4141786" cy="36864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8823B-5AFE-D915-2104-0F88E2CBA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56" y="1303052"/>
            <a:ext cx="2687352" cy="37716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PARAMETRIC CONSTRAINT DIAGRAM</a:t>
            </a:r>
            <a:endParaRPr sz="2000"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025" y="1404100"/>
            <a:ext cx="6897643" cy="3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PARAMETRIC CONSTRAINT DIAGRAM</a:t>
            </a:r>
            <a:endParaRPr sz="2000"/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75" y="1371775"/>
            <a:ext cx="7579050" cy="3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ALLOCATION DIAGRAM</a:t>
            </a:r>
            <a:endParaRPr sz="2000"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00" y="0"/>
            <a:ext cx="3743850" cy="4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DESIGN</a:t>
            </a:r>
            <a:endParaRPr b="1"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BLOCK DIAGRAM</a:t>
            </a:r>
            <a:endParaRPr sz="2000"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637" y="1361275"/>
            <a:ext cx="5162432" cy="16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725" y="3036050"/>
            <a:ext cx="4180240" cy="1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ANALYSIS</a:t>
            </a:r>
            <a:endParaRPr b="1"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IMPLEMENTATION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BLOCK DIAGRAM</a:t>
            </a:r>
            <a:endParaRPr sz="2000"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75" y="1465437"/>
            <a:ext cx="8899251" cy="28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575" y="1366425"/>
            <a:ext cx="5839450" cy="33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763" y="1381200"/>
            <a:ext cx="6223113" cy="33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175" y="1371025"/>
            <a:ext cx="6733526" cy="32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IMPLEMENTATION</a:t>
            </a:r>
            <a:endParaRPr b="1"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TERMINOLOGY</a:t>
            </a:r>
            <a:endParaRPr sz="2000"/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740" y="1960800"/>
            <a:ext cx="2064535" cy="21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62" y="1960800"/>
            <a:ext cx="1733087" cy="20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9"/>
          <p:cNvPicPr preferRelativeResize="0"/>
          <p:nvPr/>
        </p:nvPicPr>
        <p:blipFill rotWithShape="1">
          <a:blip r:embed="rId6">
            <a:alphaModFix/>
          </a:blip>
          <a:srcRect l="30677" r="29482" b="22893"/>
          <a:stretch/>
        </p:blipFill>
        <p:spPr>
          <a:xfrm>
            <a:off x="467998" y="1803400"/>
            <a:ext cx="1828799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 rotWithShape="1">
          <a:blip r:embed="rId7">
            <a:alphaModFix/>
          </a:blip>
          <a:srcRect l="31124" t="6250" r="28443" b="24907"/>
          <a:stretch/>
        </p:blipFill>
        <p:spPr>
          <a:xfrm>
            <a:off x="2535876" y="1960800"/>
            <a:ext cx="1617725" cy="21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 DURATION CYCLE</a:t>
            </a:r>
            <a:endParaRPr sz="2000"/>
          </a:p>
        </p:txBody>
      </p:sp>
      <p:pic>
        <p:nvPicPr>
          <p:cNvPr id="362" name="Google Shape;3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50"/>
          <p:cNvGraphicFramePr/>
          <p:nvPr/>
        </p:nvGraphicFramePr>
        <p:xfrm>
          <a:off x="2890925" y="20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{012C9F1C-89AB-4EB1-BBF9-390DF99CF16A}</a:tableStyleId>
              </a:tblPr>
              <a:tblGrid>
                <a:gridCol w="1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Duration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Green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26 sec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Yellow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 sec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31 sec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4" name="Google Shape;364;p5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3100"/>
            <a:ext cx="3367524" cy="3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78" name="Google Shape;3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50" y="1498500"/>
            <a:ext cx="3764951" cy="3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86" name="Google Shape;3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96839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38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ANALYSIS</a:t>
            </a:r>
            <a:br>
              <a:rPr lang="en"/>
            </a:br>
            <a:r>
              <a:rPr lang="en" sz="2000"/>
              <a:t>REQUIREMENTS</a:t>
            </a:r>
            <a:br>
              <a:rPr lang="en"/>
            </a:br>
            <a:endParaRPr sz="21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50" y="1384300"/>
            <a:ext cx="7238850" cy="36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417095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08204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10" name="Google Shape;4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434696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64079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842303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450" y="2571750"/>
            <a:ext cx="1729675" cy="7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35" name="Google Shape;4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9"/>
          <p:cNvPicPr preferRelativeResize="0"/>
          <p:nvPr/>
        </p:nvPicPr>
        <p:blipFill rotWithShape="1">
          <a:blip r:embed="rId4">
            <a:alphaModFix/>
          </a:blip>
          <a:srcRect r="53757" b="9722"/>
          <a:stretch/>
        </p:blipFill>
        <p:spPr>
          <a:xfrm>
            <a:off x="152400" y="1455450"/>
            <a:ext cx="1191925" cy="28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59"/>
          <p:cNvCxnSpPr/>
          <p:nvPr/>
        </p:nvCxnSpPr>
        <p:spPr>
          <a:xfrm flipH="1">
            <a:off x="1333525" y="1606250"/>
            <a:ext cx="10800" cy="27384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38" name="Google Shape;438;p59"/>
          <p:cNvPicPr preferRelativeResize="0"/>
          <p:nvPr/>
        </p:nvPicPr>
        <p:blipFill rotWithShape="1">
          <a:blip r:embed="rId4">
            <a:alphaModFix/>
          </a:blip>
          <a:srcRect l="42009" t="90250" r="45812" b="1380"/>
          <a:stretch/>
        </p:blipFill>
        <p:spPr>
          <a:xfrm>
            <a:off x="1246925" y="4344650"/>
            <a:ext cx="313875" cy="2678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577514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53" name="Google Shape;4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93737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61" name="Google Shape;4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261253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69" name="Google Shape;4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50416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CASE AND ACTIVITY DIAGRAM</a:t>
            </a: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following use cases have been identified for our system: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 two phase intersection.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Traffic signal timing adjustment based on real time traffic density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Emergency Vehicle priority handling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Pedestrian cross request servicing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000" y="2788150"/>
            <a:ext cx="3689950" cy="18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77" name="Google Shape;4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39556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85" name="Google Shape;4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71004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90322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501" name="Google Shape;5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08661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09" name="Google Shape;5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25" y="1433075"/>
            <a:ext cx="1470575" cy="31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17" name="Google Shape;5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558752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25" name="Google Shape;5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926209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33" name="Google Shape;53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177609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41" name="Google Shape;5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419286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49" name="Google Shape;54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89770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0"/>
            <a:ext cx="7334874" cy="48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57" name="Google Shape;5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01069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65" name="Google Shape;56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31017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73" name="Google Shape;57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59624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81" name="Google Shape;58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04572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SOS INTERRUPT OPERATION</a:t>
            </a:r>
            <a:endParaRPr sz="2000"/>
          </a:p>
        </p:txBody>
      </p:sp>
      <p:pic>
        <p:nvPicPr>
          <p:cNvPr id="589" name="Google Shape;58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646766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597" name="Google Shape;5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599" name="Google Shape;599;p79" title="Normal 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325" y="1368450"/>
            <a:ext cx="5841475" cy="32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PEDESTRIAN OPERATION</a:t>
            </a:r>
            <a:endParaRPr sz="2000"/>
          </a:p>
        </p:txBody>
      </p:sp>
      <p:pic>
        <p:nvPicPr>
          <p:cNvPr id="605" name="Google Shape;60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607" name="Google Shape;607;p80" title="Pedestrian 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125" y="1379327"/>
            <a:ext cx="4315982" cy="32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SOS OPERATION</a:t>
            </a:r>
            <a:endParaRPr sz="2000"/>
          </a:p>
        </p:txBody>
      </p:sp>
      <p:pic>
        <p:nvPicPr>
          <p:cNvPr id="613" name="Google Shape;61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615" name="Google Shape;615;p81" title="SOS 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375" y="1411952"/>
            <a:ext cx="4315982" cy="32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21" name="Google Shape;621;p82"/>
          <p:cNvSpPr txBox="1">
            <a:spLocks noGrp="1"/>
          </p:cNvSpPr>
          <p:nvPr>
            <p:ph type="body" idx="1"/>
          </p:nvPr>
        </p:nvSpPr>
        <p:spPr>
          <a:xfrm>
            <a:off x="822972" y="139605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BLOCK CONSIDERED FOR IMPLEMENTATION</a:t>
            </a:r>
            <a:endParaRPr/>
          </a:p>
        </p:txBody>
      </p:sp>
      <p:pic>
        <p:nvPicPr>
          <p:cNvPr id="622" name="Google Shape;62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3" name="Google Shape;623;p82"/>
          <p:cNvGraphicFramePr/>
          <p:nvPr/>
        </p:nvGraphicFramePr>
        <p:xfrm>
          <a:off x="3595238" y="2210425"/>
          <a:ext cx="1999200" cy="1745350"/>
        </p:xfrm>
        <a:graphic>
          <a:graphicData uri="http://schemas.openxmlformats.org/drawingml/2006/table">
            <a:tbl>
              <a:tblPr>
                <a:noFill/>
                <a:tableStyleId>{012C9F1C-89AB-4EB1-BBF9-390DF99CF16A}</a:tableStyleId>
              </a:tblPr>
              <a:tblGrid>
                <a:gridCol w="199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 Signal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-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-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+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getState(): State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+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setState(): void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4" name="Google Shape;624;p8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30" name="Google Shape;630;p8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Traffic Signal Display: Display traffic signal information on the LED lights.</a:t>
            </a:r>
            <a:endParaRPr/>
          </a:p>
          <a:p>
            <a:pPr marL="45720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Period: 1000ms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Pedestrian Listener: Detect when the pedestrian button is pressed.</a:t>
            </a:r>
            <a:endParaRPr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Period: 100ms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Emergency Light Listener: Listen for an emergency signal. 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	Period: 100ms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31" name="Google Shape;63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5548"/>
            <a:ext cx="8836848" cy="2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38" name="Google Shape;638;p84"/>
          <p:cNvSpPr txBox="1">
            <a:spLocks noGrp="1"/>
          </p:cNvSpPr>
          <p:nvPr>
            <p:ph type="body" idx="1"/>
          </p:nvPr>
        </p:nvSpPr>
        <p:spPr>
          <a:xfrm>
            <a:off x="7172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Calculating WCET: 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i="1"/>
              <a:t> 	WCET = Number of Cycles / Clock Frequency</a:t>
            </a:r>
            <a:endParaRPr i="1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Arduino UNO R3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CPU: ATmega328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Clock Feq: 16MHz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OS: freeRTOS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ASSUMPTION: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freeRTOS tasks = 320000 instructions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Each Line = 1000 instructions</a:t>
            </a:r>
            <a:endParaRPr/>
          </a:p>
          <a:p>
            <a:pPr marL="45720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39" name="Google Shape;63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46" name="Google Shape;646;p8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Calculating WCET: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1: Max number of lines 23 =&gt; No of instructions  23000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2: Max number of lines 7 =&gt; No of instructions 7000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3: Max number of lines 6 =&gt; No of instructions 6000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WCET estimations: 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1:  21.4ms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2:  20.4ms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3:  20.3ms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47" name="Google Shape;64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54" name="Google Shape;654;p8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55" name="Google Shape;65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6" name="Google Shape;656;p86"/>
          <p:cNvGraphicFramePr/>
          <p:nvPr/>
        </p:nvGraphicFramePr>
        <p:xfrm>
          <a:off x="1735200" y="21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{012C9F1C-89AB-4EB1-BBF9-390DF99CF16A}</a:tableStyleId>
              </a:tblPr>
              <a:tblGrid>
                <a:gridCol w="14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 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WCET 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Deadline 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7" name="Google Shape;657;p8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63" name="Google Shape;663;p8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64" name="Google Shape;66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900" y="1378387"/>
            <a:ext cx="5295830" cy="19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7"/>
          <p:cNvSpPr txBox="1"/>
          <p:nvPr/>
        </p:nvSpPr>
        <p:spPr>
          <a:xfrm>
            <a:off x="1714863" y="3349613"/>
            <a:ext cx="519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SimSo: Rate Monotonic Scheduling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87"/>
          <p:cNvSpPr txBox="1"/>
          <p:nvPr/>
        </p:nvSpPr>
        <p:spPr>
          <a:xfrm>
            <a:off x="1033713" y="3986200"/>
            <a:ext cx="656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 is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Schedulable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RM, CPU utilization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950" y="3847950"/>
            <a:ext cx="2002263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75" name="Google Shape;675;p8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76" name="Google Shape;67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8"/>
          <p:cNvSpPr txBox="1"/>
          <p:nvPr/>
        </p:nvSpPr>
        <p:spPr>
          <a:xfrm>
            <a:off x="1714863" y="3349613"/>
            <a:ext cx="519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SimSo: Earliest Deadline First Scheduling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8"/>
          <p:cNvSpPr txBox="1"/>
          <p:nvPr/>
        </p:nvSpPr>
        <p:spPr>
          <a:xfrm>
            <a:off x="1033713" y="3986200"/>
            <a:ext cx="656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 is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Schedulable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EDF, CPU utilization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00" y="3839425"/>
            <a:ext cx="2131446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200" y="1384298"/>
            <a:ext cx="6380449" cy="20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8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87" name="Google Shape;687;p8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88" name="Google Shape;68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50" y="1384300"/>
            <a:ext cx="6736536" cy="30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9"/>
          <p:cNvSpPr txBox="1"/>
          <p:nvPr/>
        </p:nvSpPr>
        <p:spPr>
          <a:xfrm>
            <a:off x="2136450" y="4401700"/>
            <a:ext cx="487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Wokwi Online Simulator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8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7" name="Google Shape;697;p9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TESTING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8" name="Google Shape;69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9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05" name="Google Shape;705;p91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706" name="Google Shape;7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338" y="1384288"/>
            <a:ext cx="33051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91"/>
          <p:cNvSpPr txBox="1"/>
          <p:nvPr/>
        </p:nvSpPr>
        <p:spPr>
          <a:xfrm>
            <a:off x="911350" y="2675225"/>
            <a:ext cx="745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Results: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338" y="3090725"/>
            <a:ext cx="70580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16" name="Google Shape;716;p9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VALIDATION TEST CASES: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TrafficSignal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State Check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Scheduler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30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28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Emergency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Emergency at 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Emergency at EW</a:t>
            </a:r>
            <a:endParaRPr/>
          </a:p>
        </p:txBody>
      </p:sp>
      <p:pic>
        <p:nvPicPr>
          <p:cNvPr id="717" name="Google Shape;7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9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24" name="Google Shape;724;p9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DEFECT  TEST CASES: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DefectiveTests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 Signal 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Scheduler Initialization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Time for Scheduler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TrafficSignalState for Set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TrafficSignalState Transition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TEST DRIVEN DEVELOPMENT: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DefectiveTests Fixer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Fix Invalid Traffic Signal ID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 b="1"/>
          </a:p>
        </p:txBody>
      </p:sp>
      <p:pic>
        <p:nvPicPr>
          <p:cNvPr id="725" name="Google Shape;7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410" y="316370"/>
            <a:ext cx="4404376" cy="40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4"/>
          <p:cNvSpPr txBox="1">
            <a:spLocks noGrp="1"/>
          </p:cNvSpPr>
          <p:nvPr>
            <p:ph type="title"/>
          </p:nvPr>
        </p:nvSpPr>
        <p:spPr>
          <a:xfrm>
            <a:off x="865560" y="2140827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732" name="Google Shape;73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425" y="21495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9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CONTEXT DIAGRAM</a:t>
            </a:r>
            <a:endParaRPr sz="20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375" y="1384300"/>
            <a:ext cx="4521250" cy="3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 DIAGRAM</a:t>
            </a:r>
            <a:endParaRPr sz="20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85" y="1303050"/>
            <a:ext cx="5425823" cy="37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844</Words>
  <Application>Microsoft Office PowerPoint</Application>
  <PresentationFormat>On-screen Show (16:9)</PresentationFormat>
  <Paragraphs>328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Simple Light</vt:lpstr>
      <vt:lpstr>Retrospect</vt:lpstr>
      <vt:lpstr>SEMESTER PROJECT-ESE SMART CITY: NETWORKED TRAFFIC CONTROL OF AUTONOMOUS VEHICLES</vt:lpstr>
      <vt:lpstr>AGENDA</vt:lpstr>
      <vt:lpstr>ANALYSIS REQUIREMENTS </vt:lpstr>
      <vt:lpstr>ANALYSIS USE CASE AND ACTIVITY DIAGRAM</vt:lpstr>
      <vt:lpstr>PowerPoint Presentation</vt:lpstr>
      <vt:lpstr>PowerPoint Presentation</vt:lpstr>
      <vt:lpstr>PowerPoint Presentation</vt:lpstr>
      <vt:lpstr>ANALYSIS CONTEXT DIAGRAM</vt:lpstr>
      <vt:lpstr>ANALYSIS BLOCK DIAGRAM</vt:lpstr>
      <vt:lpstr>ANALYSIS FAULT ANALYSIS</vt:lpstr>
      <vt:lpstr>ANALYSIS FAULT ANALYSIS</vt:lpstr>
      <vt:lpstr>ANALYSIS SEQUENCE DIAGRAM</vt:lpstr>
      <vt:lpstr>ANALYSIS SEQUENCE DIAGRAM</vt:lpstr>
      <vt:lpstr>ANALYSIS SEQUENCE DIAGRAM</vt:lpstr>
      <vt:lpstr>ANALYSIS PARAMETRIC CONSTRAINT DIAGRAM</vt:lpstr>
      <vt:lpstr>ANALYSIS PARAMETRIC CONSTRAINT DIAGRAM</vt:lpstr>
      <vt:lpstr>ANALYSIS ALLOCATION DIAGRAM</vt:lpstr>
      <vt:lpstr>AGENDA</vt:lpstr>
      <vt:lpstr>DESIGN INTERNAL BLOCK DIAGRAM</vt:lpstr>
      <vt:lpstr>DESIGN INTERNAL BLOCK DIAGRAM</vt:lpstr>
      <vt:lpstr>DESIGN STATE MACHINE DIAGRAM</vt:lpstr>
      <vt:lpstr>DESIGN STATE MACHINE DIAGRAM</vt:lpstr>
      <vt:lpstr>DESIGN STATE MACHINE DIAGRAM</vt:lpstr>
      <vt:lpstr>AGENDA</vt:lpstr>
      <vt:lpstr>IMPLEMENTATION TERMINOLOGY</vt:lpstr>
      <vt:lpstr>IMPLEMENTATION NORMAL OPERATION DURATION CYCLE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SOS INTERRUPT OPERATION</vt:lpstr>
      <vt:lpstr>IMPLEMENTATION NORMAL OPERATION</vt:lpstr>
      <vt:lpstr>IMPLEMENTATION PEDESTRIAN OPERATION</vt:lpstr>
      <vt:lpstr>IMPLEMENTATION SOS OPERATION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AGENDA</vt:lpstr>
      <vt:lpstr>TESTING UNIT TESTING</vt:lpstr>
      <vt:lpstr>TESTING UNIT TESTING</vt:lpstr>
      <vt:lpstr>TESTING UNIT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PROJECT-ESE SMART CITY: NETWORKED TRAFFIC CONTROL OF AUTONOMOUS VEHICLES</dc:title>
  <cp:lastModifiedBy>Krithika Premkumar</cp:lastModifiedBy>
  <cp:revision>2</cp:revision>
  <dcterms:modified xsi:type="dcterms:W3CDTF">2024-01-31T18:03:02Z</dcterms:modified>
</cp:coreProperties>
</file>