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71B1DD-376A-4A5B-BEA0-F71E405DF5D2}">
  <a:tblStyle styleId="{AD71B1DD-376A-4A5B-BEA0-F71E405DF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d9192ce0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afd9192ce0_4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fe15761c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fe15761c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fe15761ce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fe15761ce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fe15761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fe15761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fe15761c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fe15761c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fe15761c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fe15761c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fe15761c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fe15761c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fe15761c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fe15761c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fe15761ce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fe15761c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fe15761ce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afe15761ce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fe15761ce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fe15761ce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fd9192ce0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afd9192ce0_4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fe15761ce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fe15761ce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fe15761ce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fe15761ce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fe15761ce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fe15761ce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fe15761ce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fe15761ce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fe15761ce_7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afe15761ce_7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fe15761c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fe15761c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fe15761ce_7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fe15761ce_7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fe15761ce_7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fe15761ce_7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fe15761ce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fe15761ce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fe15761ce_7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afe15761ce_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fd9192ce0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afd9192ce0_4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fe15761ce_7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fe15761ce_7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fe15761ce_7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fe15761ce_7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fe15761ce_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afe15761ce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fe15761ce_7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afe15761ce_7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fe15761ce_7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fe15761ce_7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afe15761ce_7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afe15761ce_7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fe15761ce_7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fe15761ce_7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fe15761ce_7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fe15761ce_7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fe15761ce_7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fe15761ce_7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fe15761ce_7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afe15761ce_7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fd9192c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fd9192c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afe15761ce_7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afe15761ce_7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fe15761ce_7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afe15761ce_7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fe15761ce_7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afe15761ce_7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fe15761ce_7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fe15761ce_7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fe15761ce_7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afe15761ce_7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fe15761ce_7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fe15761ce_7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afe15761ce_7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afe15761ce_7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fe15761ce_7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fe15761ce_7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afe15761ce_7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afe15761ce_7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afe15761ce_7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afe15761ce_7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fe15761c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fe15761c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fe15761ce_7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fe15761ce_7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afe15761ce_7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afe15761ce_7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afe15761ce_7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afe15761ce_7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afe15761ce_7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afe15761ce_7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afe15761ce_7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afe15761ce_7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afe15761c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afe15761c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afcd506d3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afcd506d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afe15761c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afe15761c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afe15761ce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afe15761ce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afe15761ce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afe15761ce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fe15761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fe15761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afe15761ce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afe15761ce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afe15761ce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afe15761ce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fe15761ce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fe15761ce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afe15761ce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afe15761ce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afe15761ce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afe15761ce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afe15761ce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2afe15761ce_2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afe15761ce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afe15761ce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afe15761ce_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afe15761ce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afe15761ce_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afe15761ce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afe15761ce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afe15761ce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e15761c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e15761c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fd9192ce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fd9192ce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fd9192ce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fd9192ce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3" name="Google Shape;123;p22"/>
          <p:cNvPicPr preferRelativeResize="0"/>
          <p:nvPr>
            <p:ph idx="2" type="pic"/>
          </p:nvPr>
        </p:nvPicPr>
        <p:blipFill/>
        <p:spPr>
          <a:xfrm>
            <a:off x="11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5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6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6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5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6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__3KfXJXE8vULFCu2xprEC9HV80JcGo-/view" TargetMode="External"/><Relationship Id="rId5" Type="http://schemas.openxmlformats.org/officeDocument/2006/relationships/image" Target="../media/image5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__uVWvKsDi3VNO8QG4GearKNljquLMPR/view" TargetMode="External"/><Relationship Id="rId5" Type="http://schemas.openxmlformats.org/officeDocument/2006/relationships/image" Target="../media/image5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50.png"/><Relationship Id="rId5" Type="http://schemas.openxmlformats.org/officeDocument/2006/relationships/image" Target="../media/image4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63.png"/><Relationship Id="rId5" Type="http://schemas.openxmlformats.org/officeDocument/2006/relationships/image" Target="../media/image6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6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52.png"/><Relationship Id="rId5" Type="http://schemas.openxmlformats.org/officeDocument/2006/relationships/image" Target="../media/image6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800100" y="1491025"/>
            <a:ext cx="82125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5714"/>
              <a:buFont typeface="Calibri"/>
              <a:buNone/>
            </a:pPr>
            <a:r>
              <a:rPr lang="en" sz="7000"/>
              <a:t>SEMESTER PROJECT-ESE</a:t>
            </a:r>
            <a:endParaRPr sz="7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SMART CITY: NETWORKED TRAFFIC CONTROL OF AUTONOMOUS VEHICLES</a:t>
            </a:r>
            <a:endParaRPr sz="2000"/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800100" y="2985625"/>
            <a:ext cx="82125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GROUP 5      </a:t>
            </a:r>
            <a:endParaRPr sz="125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Akash Cuntur Shrinivasmurthy [7219642]</a:t>
            </a:r>
            <a:endParaRPr sz="125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Akhil Narayanaswamy [7219528]</a:t>
            </a:r>
            <a:endParaRPr sz="125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Krithika Premkumar [7218970]</a:t>
            </a:r>
            <a:endParaRPr sz="125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Madhukar Devendrappa [7219639]</a:t>
            </a:r>
            <a:endParaRPr sz="125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FAULT ANALYSIS</a:t>
            </a:r>
            <a:endParaRPr sz="2000"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0" y="1384300"/>
            <a:ext cx="3738950" cy="333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400" y="1436825"/>
            <a:ext cx="3833225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FAULT ANALYSIS</a:t>
            </a:r>
            <a:endParaRPr sz="2000"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Traffic Light Misdetection</a:t>
            </a:r>
            <a:endParaRPr/>
          </a:p>
          <a:p>
            <a:pPr indent="-317500" lvl="0" marL="457200" rtl="0" algn="just">
              <a:spcBef>
                <a:spcPts val="9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unclear weather conditions, request for traffic light status from traffic light controller via V2I communication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camera quality issues, the traffic light recognition function is to be shown as unavailable to the driver based on the level of autonomous driving for driver intervention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Crossing a red light</a:t>
            </a:r>
            <a:endParaRPr/>
          </a:p>
          <a:p>
            <a:pPr indent="-317500" lvl="0" marL="457200" rtl="0" algn="just">
              <a:spcBef>
                <a:spcPts val="9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Redundant CAN Channels in case of CAN communication failure to receive critical information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system unavailability such as RADAR/LiDAR, the information must be displayed to the driver based on the level of autonomous driving for driver intervention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</a:t>
            </a:r>
            <a:r>
              <a:rPr lang="en" sz="2000"/>
              <a:t> DIAGRAM</a:t>
            </a:r>
            <a:endParaRPr sz="2000"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 b="33919" l="0" r="0" t="0"/>
          <a:stretch/>
        </p:blipFill>
        <p:spPr>
          <a:xfrm>
            <a:off x="2571113" y="1303050"/>
            <a:ext cx="4001776" cy="33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 DIAGRAM</a:t>
            </a:r>
            <a:endParaRPr sz="2000"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75" y="1303050"/>
            <a:ext cx="5497251" cy="3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 DIAGRAM</a:t>
            </a:r>
            <a:endParaRPr sz="2000"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600" y="1303050"/>
            <a:ext cx="4587925" cy="3489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PARAMETRIC CONSTRAINT DIAGRAM</a:t>
            </a:r>
            <a:endParaRPr sz="2000"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50" y="1459500"/>
            <a:ext cx="4463150" cy="25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100" y="1501463"/>
            <a:ext cx="3296904" cy="24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PARAMETRIC CONSTRAINT DIAGRAM</a:t>
            </a:r>
            <a:endParaRPr sz="2000"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00" y="1384300"/>
            <a:ext cx="5570924" cy="28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525" y="1384300"/>
            <a:ext cx="2755325" cy="28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ALLOCATION DIAGRAM</a:t>
            </a:r>
            <a:endParaRPr sz="2000"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350" y="1303050"/>
            <a:ext cx="4444998" cy="345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ANALYSIS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/>
              <a:t>DESIGN</a:t>
            </a:r>
            <a:endParaRPr b="1"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IMPLEMENTATION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TESTING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INTERNAL BLOCK DIAGRAM</a:t>
            </a:r>
            <a:endParaRPr sz="2000"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00" y="1271901"/>
            <a:ext cx="2942500" cy="34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0700" y="1271900"/>
            <a:ext cx="2723825" cy="34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4525" y="1271900"/>
            <a:ext cx="3015500" cy="34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/>
              <a:t>ANALYSIS</a:t>
            </a:r>
            <a:endParaRPr b="1"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DESIGN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IMPLEMENTATION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TESTING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INTERNAL BLOCK DIAGRAM</a:t>
            </a:r>
            <a:endParaRPr sz="2000"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275" y="1384300"/>
            <a:ext cx="3019125" cy="19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2525" y="3308300"/>
            <a:ext cx="5684646" cy="14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 MACHINE DIAGRAM</a:t>
            </a:r>
            <a:endParaRPr sz="2000"/>
          </a:p>
        </p:txBody>
      </p:sp>
      <p:pic>
        <p:nvPicPr>
          <p:cNvPr id="323" name="Google Shape;3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150" y="1346500"/>
            <a:ext cx="7543801" cy="32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 MACHINE DIAGRAM</a:t>
            </a:r>
            <a:endParaRPr sz="2000"/>
          </a:p>
        </p:txBody>
      </p:sp>
      <p:pic>
        <p:nvPicPr>
          <p:cNvPr id="331" name="Google Shape;3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75" y="1303050"/>
            <a:ext cx="6430624" cy="34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 MACHINE DIAGRAM</a:t>
            </a:r>
            <a:endParaRPr sz="2000"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175" y="1371025"/>
            <a:ext cx="6733526" cy="32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ANALYSIS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DESIGN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/>
              <a:t>IMPLEMENTATION</a:t>
            </a:r>
            <a:endParaRPr b="1"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TERMINOLOGY</a:t>
            </a:r>
            <a:endParaRPr sz="2000"/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740" y="1960800"/>
            <a:ext cx="2064535" cy="21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862" y="1960800"/>
            <a:ext cx="1733087" cy="20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9"/>
          <p:cNvPicPr preferRelativeResize="0"/>
          <p:nvPr/>
        </p:nvPicPr>
        <p:blipFill rotWithShape="1">
          <a:blip r:embed="rId6">
            <a:alphaModFix/>
          </a:blip>
          <a:srcRect b="22893" l="30677" r="29482" t="0"/>
          <a:stretch/>
        </p:blipFill>
        <p:spPr>
          <a:xfrm>
            <a:off x="467998" y="1803400"/>
            <a:ext cx="1828799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9"/>
          <p:cNvPicPr preferRelativeResize="0"/>
          <p:nvPr/>
        </p:nvPicPr>
        <p:blipFill rotWithShape="1">
          <a:blip r:embed="rId7">
            <a:alphaModFix/>
          </a:blip>
          <a:srcRect b="24907" l="31124" r="28443" t="6250"/>
          <a:stretch/>
        </p:blipFill>
        <p:spPr>
          <a:xfrm>
            <a:off x="2535876" y="1960800"/>
            <a:ext cx="1617725" cy="21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 DURATION CYCLE</a:t>
            </a:r>
            <a:endParaRPr sz="2000"/>
          </a:p>
        </p:txBody>
      </p:sp>
      <p:pic>
        <p:nvPicPr>
          <p:cNvPr id="366" name="Google Shape;3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7" name="Google Shape;367;p50"/>
          <p:cNvGraphicFramePr/>
          <p:nvPr/>
        </p:nvGraphicFramePr>
        <p:xfrm>
          <a:off x="2890925" y="20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{AD71B1DD-376A-4A5B-BEA0-F71E405DF5D2}</a:tableStyleId>
              </a:tblPr>
              <a:tblGrid>
                <a:gridCol w="1556500"/>
                <a:gridCol w="1556500"/>
              </a:tblGrid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Duration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Green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26 sec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Yellow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 sec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Red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31 sec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" name="Google Shape;368;p5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74" name="Google Shape;3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3100"/>
            <a:ext cx="3367524" cy="3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50" y="1498500"/>
            <a:ext cx="3764951" cy="3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96839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822960" y="214952"/>
            <a:ext cx="7543800" cy="13875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ANALYSIS</a:t>
            </a:r>
            <a:br>
              <a:rPr lang="en"/>
            </a:br>
            <a:r>
              <a:rPr lang="en" sz="2000"/>
              <a:t>REQUIREMENTS</a:t>
            </a:r>
            <a:br>
              <a:rPr lang="en"/>
            </a:br>
            <a:endParaRPr sz="210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009" y="1308175"/>
            <a:ext cx="6719989" cy="371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98" name="Google Shape;3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4170959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082047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14" name="Google Shape;4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434696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22" name="Google Shape;4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64079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30" name="Google Shape;4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842303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7450" y="2571750"/>
            <a:ext cx="1729675" cy="7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39" name="Google Shape;4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9"/>
          <p:cNvPicPr preferRelativeResize="0"/>
          <p:nvPr/>
        </p:nvPicPr>
        <p:blipFill rotWithShape="1">
          <a:blip r:embed="rId4">
            <a:alphaModFix/>
          </a:blip>
          <a:srcRect b="9722" l="0" r="53757" t="0"/>
          <a:stretch/>
        </p:blipFill>
        <p:spPr>
          <a:xfrm>
            <a:off x="152400" y="1455450"/>
            <a:ext cx="1191925" cy="28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59"/>
          <p:cNvCxnSpPr/>
          <p:nvPr/>
        </p:nvCxnSpPr>
        <p:spPr>
          <a:xfrm flipH="1">
            <a:off x="1333525" y="1606250"/>
            <a:ext cx="10800" cy="27384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442" name="Google Shape;442;p59"/>
          <p:cNvPicPr preferRelativeResize="0"/>
          <p:nvPr/>
        </p:nvPicPr>
        <p:blipFill rotWithShape="1">
          <a:blip r:embed="rId4">
            <a:alphaModFix/>
          </a:blip>
          <a:srcRect b="1380" l="42009" r="45812" t="90250"/>
          <a:stretch/>
        </p:blipFill>
        <p:spPr>
          <a:xfrm>
            <a:off x="1246925" y="4344650"/>
            <a:ext cx="313875" cy="26784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49" name="Google Shape;4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577514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457" name="Google Shape;4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937377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465" name="Google Shape;4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261253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473" name="Google Shape;4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50416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CASE AND ACTIVITY DIAGRAM</a:t>
            </a:r>
            <a:endParaRPr sz="2000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The following use cases have been identified for our system: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 two phase intersection.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Traffic signal timing adjustment based on real time traffic density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Emergency Vehicle priority handling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Pedestrian cross request servicing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000" y="2788150"/>
            <a:ext cx="3689950" cy="18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481" name="Google Shape;48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39556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489" name="Google Shape;48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71004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497" name="Google Shape;49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90322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05" name="Google Shape;50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808661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13" name="Google Shape;5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25" y="1433075"/>
            <a:ext cx="1470575" cy="31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21" name="Google Shape;52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558752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29" name="Google Shape;52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926209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37" name="Google Shape;53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177609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7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45" name="Google Shape;54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419286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53" name="Google Shape;55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89770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0"/>
            <a:ext cx="7334874" cy="48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61" name="Google Shape;5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01069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7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69" name="Google Shape;56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31017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</a:t>
            </a:r>
            <a:r>
              <a:rPr lang="en" sz="2000"/>
              <a:t>PEDESTRIAN </a:t>
            </a:r>
            <a:r>
              <a:rPr lang="en" sz="2000"/>
              <a:t>INTERRUPT OPERATION</a:t>
            </a:r>
            <a:endParaRPr sz="2000"/>
          </a:p>
        </p:txBody>
      </p:sp>
      <p:pic>
        <p:nvPicPr>
          <p:cNvPr id="577" name="Google Shape;57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59624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85" name="Google Shape;58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804572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SOS</a:t>
            </a:r>
            <a:r>
              <a:rPr lang="en" sz="2000"/>
              <a:t> INTERRUPT OPERATION</a:t>
            </a:r>
            <a:endParaRPr sz="2000"/>
          </a:p>
        </p:txBody>
      </p:sp>
      <p:pic>
        <p:nvPicPr>
          <p:cNvPr id="593" name="Google Shape;59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8646766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PEDESTRIAN OPERATION</a:t>
            </a:r>
            <a:endParaRPr sz="2000"/>
          </a:p>
        </p:txBody>
      </p:sp>
      <p:pic>
        <p:nvPicPr>
          <p:cNvPr id="601" name="Google Shape;60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Google Shape;603;p79" title="PPT_Pedestrian_oper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2100" y="1379325"/>
            <a:ext cx="3329525" cy="33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SOS IMPLEMENTATION</a:t>
            </a:r>
            <a:endParaRPr sz="2000"/>
          </a:p>
        </p:txBody>
      </p:sp>
      <p:pic>
        <p:nvPicPr>
          <p:cNvPr id="609" name="Google Shape;60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8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Google Shape;611;p80" title="PPT_SO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6075" y="1427800"/>
            <a:ext cx="3234275" cy="32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17" name="Google Shape;617;p8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BLOCK CONSIDERED FOR IMPLEMENTATION</a:t>
            </a:r>
            <a:endParaRPr/>
          </a:p>
        </p:txBody>
      </p:sp>
      <p:pic>
        <p:nvPicPr>
          <p:cNvPr id="618" name="Google Shape;61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9" name="Google Shape;619;p81"/>
          <p:cNvGraphicFramePr/>
          <p:nvPr/>
        </p:nvGraphicFramePr>
        <p:xfrm>
          <a:off x="3540638" y="21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{AD71B1DD-376A-4A5B-BEA0-F71E405DF5D2}</a:tableStyleId>
              </a:tblPr>
              <a:tblGrid>
                <a:gridCol w="2108425"/>
              </a:tblGrid>
              <a:tr h="4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Traffic Signal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73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id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5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getState(): State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setState(): void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0" name="Google Shape;620;p8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26" name="Google Shape;626;p8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Traffic Signal Display: Display traffic signal information on the LED lights.</a:t>
            </a:r>
            <a:endParaRPr/>
          </a:p>
          <a:p>
            <a:pPr indent="45720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Period: 1000ms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Pedestrian Listener: Detect when the pedestrian button is pressed.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	Period: 100ms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Emergency Light Listener: Listen for an emergency signal.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		Period: 100ms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627" name="Google Shape;62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34" name="Google Shape;634;p8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Calculating</a:t>
            </a:r>
            <a:r>
              <a:rPr lang="en"/>
              <a:t> WCET: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/>
              <a:t> 	</a:t>
            </a:r>
            <a:r>
              <a:rPr i="1" lang="en"/>
              <a:t>WCET = Number of Cycles / Clock Frequency</a:t>
            </a:r>
            <a:endParaRPr i="1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HARDWARE: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	Arduino UNO R3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	CPU: ATmega328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	Clock Feq: 16MHz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OS: freeRTOS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ASSUMPTION: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freeRTOS tasks = 320000 instructions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Each Line = 1000 instructions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8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5548"/>
            <a:ext cx="8836848" cy="24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42" name="Google Shape;642;p8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Calculating WCET: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1: Max number of lines 23 =&gt; No of instructions  23000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2: Max number of lines 7 =&gt; No of instructions 7000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3: Max number of lines 6 =&gt; No of instructions 6000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WCET estimations: 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1:  21.4ms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2:  20.4ms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3:  20.3ms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Google Shape;64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50" name="Google Shape;650;p8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651" name="Google Shape;65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2" name="Google Shape;652;p8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{AD71B1DD-376A-4A5B-BEA0-F71E405DF5D2}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 (ms)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WCET (ms)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Deadline (ms)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3" name="Google Shape;653;p8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59" name="Google Shape;659;p8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900" y="1378387"/>
            <a:ext cx="5295830" cy="19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86"/>
          <p:cNvSpPr txBox="1"/>
          <p:nvPr/>
        </p:nvSpPr>
        <p:spPr>
          <a:xfrm>
            <a:off x="1714863" y="3349613"/>
            <a:ext cx="519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SimSo: Rate Monotonic Scheduling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86"/>
          <p:cNvSpPr txBox="1"/>
          <p:nvPr/>
        </p:nvSpPr>
        <p:spPr>
          <a:xfrm>
            <a:off x="1033713" y="3986200"/>
            <a:ext cx="656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Implementation is </a:t>
            </a:r>
            <a:r>
              <a:rPr b="1" lang="en" sz="15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Schedulable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RM, CPU utilization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950" y="3847950"/>
            <a:ext cx="2002263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8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71" name="Google Shape;671;p8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672" name="Google Shape;67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87"/>
          <p:cNvSpPr txBox="1"/>
          <p:nvPr/>
        </p:nvSpPr>
        <p:spPr>
          <a:xfrm>
            <a:off x="1714863" y="3349613"/>
            <a:ext cx="519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SimSo: Earliest Deadline First Scheduling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87"/>
          <p:cNvSpPr txBox="1"/>
          <p:nvPr/>
        </p:nvSpPr>
        <p:spPr>
          <a:xfrm>
            <a:off x="1033713" y="3986200"/>
            <a:ext cx="656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Implementation is </a:t>
            </a:r>
            <a:r>
              <a:rPr b="1" lang="en" sz="15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Schedulable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EDF, CPU utilization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5" name="Google Shape;67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200" y="3839425"/>
            <a:ext cx="2131446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200" y="1384298"/>
            <a:ext cx="6380449" cy="20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83" name="Google Shape;683;p8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684" name="Google Shape;68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50" y="1384300"/>
            <a:ext cx="6736536" cy="30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8"/>
          <p:cNvSpPr txBox="1"/>
          <p:nvPr/>
        </p:nvSpPr>
        <p:spPr>
          <a:xfrm>
            <a:off x="2136450" y="4401700"/>
            <a:ext cx="487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Wokwi Online Simulator 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8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3" name="Google Shape;693;p8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ANALYSIS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DESIGN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IMPLEMENTATION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/>
              <a:t>TESTING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4" name="Google Shape;69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8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UNIT TESTING</a:t>
            </a:r>
            <a:endParaRPr sz="2000"/>
          </a:p>
        </p:txBody>
      </p:sp>
      <p:sp>
        <p:nvSpPr>
          <p:cNvPr id="701" name="Google Shape;701;p90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702" name="Google Shape;70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338" y="1384288"/>
            <a:ext cx="33051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90"/>
          <p:cNvSpPr txBox="1"/>
          <p:nvPr/>
        </p:nvSpPr>
        <p:spPr>
          <a:xfrm>
            <a:off x="911350" y="2675225"/>
            <a:ext cx="745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 Results: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5" name="Google Shape;705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338" y="3090725"/>
            <a:ext cx="705802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9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UNIT TESTING</a:t>
            </a:r>
            <a:endParaRPr sz="2000"/>
          </a:p>
        </p:txBody>
      </p:sp>
      <p:sp>
        <p:nvSpPr>
          <p:cNvPr id="712" name="Google Shape;712;p9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 TEST CASES: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/>
              <a:t>Test Suite: TrafficSignal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State Check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/>
              <a:t>Test Suite: Scheduler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Time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Time 30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Time 28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/>
              <a:t>Test Suite: Emergency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Emergency at 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Emergency at EW</a:t>
            </a:r>
            <a:endParaRPr/>
          </a:p>
        </p:txBody>
      </p:sp>
      <p:pic>
        <p:nvPicPr>
          <p:cNvPr id="713" name="Google Shape;71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9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UNIT TESTING</a:t>
            </a:r>
            <a:endParaRPr sz="2000"/>
          </a:p>
        </p:txBody>
      </p:sp>
      <p:sp>
        <p:nvSpPr>
          <p:cNvPr id="720" name="Google Shape;720;p9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DEFECT </a:t>
            </a:r>
            <a:r>
              <a:rPr lang="en"/>
              <a:t> TEST CASES: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/>
              <a:t>Test Suite: DefectiveTests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Traffic Signal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Scheduler 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Time for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TrafficSignalState for Set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TrafficSignalState Transition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TEST DRIVEN DEVELOPMENT: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/>
              <a:t>Test Suite: DefectiveTests Fixer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Fix Invalid Traffic Signal ID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21" name="Google Shape;72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9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3"/>
          <p:cNvSpPr txBox="1"/>
          <p:nvPr>
            <p:ph type="title"/>
          </p:nvPr>
        </p:nvSpPr>
        <p:spPr>
          <a:xfrm>
            <a:off x="865560" y="21408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728" name="Google Shape;72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425" y="21495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9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50" y="226700"/>
            <a:ext cx="7274849" cy="44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CONTEXT DIAGRAM</a:t>
            </a:r>
            <a:endParaRPr sz="200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375" y="1384300"/>
            <a:ext cx="4521250" cy="3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BLOCK DIAGRAM</a:t>
            </a:r>
            <a:endParaRPr sz="2000"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988" y="1219500"/>
            <a:ext cx="6713720" cy="384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