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FBB8-D759-BDC0-01A9-519683C7F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A676D-2B67-F59B-5689-A4013B9E9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B8E9-8D9F-7771-2675-BC2EA348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3722-50B2-4D43-BF44-F55D7DE13912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1057-DD6B-2AB3-0506-647AF69A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54B7-A440-F4F3-BAB9-BF53886B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6E79-3126-4BBD-A337-6B27410F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5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3136-DCC6-4BB5-5085-A2A650C2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58023-B07B-D75C-AA21-79808F93D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87775-8749-B5B6-2508-04536DE0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3722-50B2-4D43-BF44-F55D7DE13912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B934-B31F-F8CB-7C32-CC4CE50A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91F8-ACE8-6477-4363-3A42474C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6E79-3126-4BBD-A337-6B27410F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2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F1254-9013-B9D1-38AD-144E25F53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4910D-9197-2259-5B84-0DE1BFB5B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ACFDE-3597-988F-0646-1AED3C8A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3722-50B2-4D43-BF44-F55D7DE13912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0305-094C-B6A3-8654-F571E585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44C24-68B2-E4AB-60A5-062729E6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6E79-3126-4BBD-A337-6B27410F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0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5DD4-6A78-9300-1AB6-67759708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178A-1E74-2BA0-A3F8-264AE66E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6314-207D-02FB-12CB-0D22B2D9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3722-50B2-4D43-BF44-F55D7DE13912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ED07-5242-91E8-BD05-78D4D17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60F8-F54C-69C8-9051-2A4F9719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6E79-3126-4BBD-A337-6B27410F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97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8EEF-F0F8-BA16-2D2B-2FCC9174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878A-87DD-6572-4611-9F593EBC5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8CD3-1306-AE61-7464-B38DB7B5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3722-50B2-4D43-BF44-F55D7DE13912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E4C2-E37B-70E9-A52F-4E7A0D86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057B9-D29C-D5E8-7D0A-D08FAB47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6E79-3126-4BBD-A337-6B27410F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1744-15A7-12A2-2BC1-C035AEBA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45D7-2244-E570-0CF3-77CC80549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C00B1-F292-CEB2-DF71-6E25B5F11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DAB12-D107-7862-6B37-C8EA92C0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3722-50B2-4D43-BF44-F55D7DE13912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B189-0F38-73D4-1823-F1CC7AA4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3ABA-F597-9ACF-C31F-6FC50A21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6E79-3126-4BBD-A337-6B27410F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4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C021-A12A-28E2-2316-DFA8FEA1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AF22-32CF-02B4-4632-9BCDA4D3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3E37D-4E0C-223E-3465-EDFB974E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58766-E4EA-85B3-BBE8-4B6B6B153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A770C-B99C-4A6F-83AC-B984701D8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4D919-35BD-78AB-A08A-1C50C9AD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3722-50B2-4D43-BF44-F55D7DE13912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0F284-3A94-FA40-65C0-72306740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DFD9F-EAC5-0CC3-3EF0-31D6D050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6E79-3126-4BBD-A337-6B27410F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5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734-A5A0-6E5F-77A8-3B420107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F6882-8F55-5B49-C3B1-5212151E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3722-50B2-4D43-BF44-F55D7DE13912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64898-F0A6-9032-8117-22FA5FAD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CFEF3-06C5-F807-D051-EC845283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6E79-3126-4BBD-A337-6B27410F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45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691AD-2B2A-7B1B-5F3B-6F7D0295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3722-50B2-4D43-BF44-F55D7DE13912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CAB8D-FDDD-3EA5-7A0F-3B4CA39B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CF442-9235-2CB9-3CE9-D798EC53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6E79-3126-4BBD-A337-6B27410F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8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F084-93A2-1613-5A1A-04BC17C1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8F94-B622-6E73-F91E-2F962CDE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6E2BD-140C-DBD2-4F58-F0303E543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B4385-E663-48B3-5EF0-650ABBD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3722-50B2-4D43-BF44-F55D7DE13912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70DBE-B631-0934-A0A4-DAA8B0B2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A8B55-D450-7427-4865-555B0543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6E79-3126-4BBD-A337-6B27410F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42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85F1-F9AD-5F5C-85F2-C2A18738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A8F22-61E1-CF84-D406-B3571F4EA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3C738-E61E-C878-B01C-CCB70CA6D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7A3C8-7EB9-BE30-91F1-9146DF89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3722-50B2-4D43-BF44-F55D7DE13912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0A30F-917E-FFEB-6036-60BF53C6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AADB4-EEBC-FEC4-AA24-0EEAEF6F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6E79-3126-4BBD-A337-6B27410F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3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C05C1-75EE-9C66-1D7D-45406A86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8EC91-FB2F-D81D-C139-2A7E364D7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DDA9B-91C0-4BE7-7443-B3EECF385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3722-50B2-4D43-BF44-F55D7DE13912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5682-D927-4F20-4361-949886C39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D3A7E-EAC0-B720-6CD1-CF35EB116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6E79-3126-4BBD-A337-6B27410F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FEE9-F68B-ADF7-017F-26525B0AC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phases of compiler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737B-3B43-5D65-FB51-3A2CA7B53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Jagadeesh Kakarla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IIITDM Kancheepuram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9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844E-1778-0114-C0AC-03FC4139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5975-D757-6948-A4B3-F983E6E9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x=4;    / * hi */</a:t>
            </a:r>
          </a:p>
          <a:p>
            <a:pPr marL="0" indent="0">
              <a:buNone/>
            </a:pPr>
            <a:r>
              <a:rPr lang="en-US" dirty="0"/>
              <a:t>X===y /*</a:t>
            </a:r>
            <a:r>
              <a:rPr lang="en-US" dirty="0" err="1"/>
              <a:t>a+b</a:t>
            </a:r>
            <a:r>
              <a:rPr lang="en-US" dirty="0"/>
              <a:t>*c */ *</a:t>
            </a:r>
            <a:r>
              <a:rPr lang="en-US" dirty="0" err="1"/>
              <a:t>abcd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int **p;</a:t>
            </a:r>
          </a:p>
          <a:p>
            <a:pPr marL="0" indent="0">
              <a:buNone/>
            </a:pPr>
            <a:r>
              <a:rPr lang="en-US" dirty="0"/>
              <a:t>X=*P ++ ++ + y;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/>
              <a:t>har </a:t>
            </a:r>
            <a:r>
              <a:rPr lang="en-US" dirty="0" err="1"/>
              <a:t>ch</a:t>
            </a:r>
            <a:r>
              <a:rPr lang="en-US" dirty="0"/>
              <a:t>=“Hello;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09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C356-3DFA-6AF9-37AD-C022E8B1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9E5E-62EA-6140-D167-CA44C6AF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compiler is a program that translates source code written in a high-level programming language into a lower-level language, typically machine code, which can be executed by a computer's hardware.</a:t>
            </a:r>
          </a:p>
          <a:p>
            <a:r>
              <a:rPr lang="en-US" dirty="0"/>
              <a:t>The compilation process is divided into several phases, each responsible for a specific aspect of the translation. </a:t>
            </a:r>
          </a:p>
          <a:p>
            <a:pPr lvl="1"/>
            <a:r>
              <a:rPr lang="en-US" dirty="0"/>
              <a:t>Lexical Analysis</a:t>
            </a:r>
          </a:p>
          <a:p>
            <a:pPr lvl="1"/>
            <a:r>
              <a:rPr lang="en-US" dirty="0"/>
              <a:t>Syntax Analysis</a:t>
            </a:r>
          </a:p>
          <a:p>
            <a:pPr lvl="1"/>
            <a:r>
              <a:rPr lang="en-US" dirty="0"/>
              <a:t>Semantic Analysis</a:t>
            </a:r>
          </a:p>
          <a:p>
            <a:pPr lvl="1"/>
            <a:r>
              <a:rPr lang="en-US" dirty="0"/>
              <a:t>Intermediate Code Generation</a:t>
            </a:r>
          </a:p>
          <a:p>
            <a:pPr lvl="1"/>
            <a:r>
              <a:rPr lang="en-US" dirty="0"/>
              <a:t>Code Optimization</a:t>
            </a:r>
          </a:p>
          <a:p>
            <a:pPr lvl="1"/>
            <a:r>
              <a:rPr lang="en-US" dirty="0"/>
              <a:t>Target Code Generator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03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7A80-0F42-C3DD-B15E-CEF981CE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ADB9E-8888-314D-99DD-4F09948AD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51" y="578896"/>
            <a:ext cx="6390096" cy="5700208"/>
          </a:xfrm>
        </p:spPr>
      </p:pic>
    </p:spTree>
    <p:extLst>
      <p:ext uri="{BB962C8B-B14F-4D97-AF65-F5344CB8AC3E}">
        <p14:creationId xmlns:p14="http://schemas.microsoft.com/office/powerpoint/2010/main" val="43220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3933-9DBF-BDEB-963C-9869A0ED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A721-181B-DF8E-3103-4EC2FC8E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Lexical Analysis:</a:t>
            </a:r>
          </a:p>
          <a:p>
            <a:pPr lvl="1"/>
            <a:r>
              <a:rPr lang="en-US" dirty="0"/>
              <a:t>The lexical analysis phase reads the source code and converts it into a sequence of tokens. </a:t>
            </a:r>
            <a:endParaRPr lang="en-IN" b="1" dirty="0"/>
          </a:p>
          <a:p>
            <a:pPr lvl="1"/>
            <a:r>
              <a:rPr lang="en-US" dirty="0"/>
              <a:t>The primary job of the lexical analyzer is to identify tokens in the source code.</a:t>
            </a:r>
          </a:p>
          <a:p>
            <a:pPr lvl="1"/>
            <a:r>
              <a:rPr lang="en-US" dirty="0"/>
              <a:t>A token is a sequence of characters that represent the smallest unit of meaning in the code, such as </a:t>
            </a:r>
            <a:r>
              <a:rPr lang="en-US" b="1" dirty="0">
                <a:solidFill>
                  <a:srgbClr val="FF0000"/>
                </a:solidFill>
              </a:rPr>
              <a:t>keywords</a:t>
            </a:r>
            <a:r>
              <a:rPr lang="en-US" dirty="0"/>
              <a:t> (if, while, return), </a:t>
            </a:r>
            <a:r>
              <a:rPr lang="en-US" b="1" dirty="0">
                <a:solidFill>
                  <a:srgbClr val="FF0000"/>
                </a:solidFill>
              </a:rPr>
              <a:t>identifiers </a:t>
            </a:r>
            <a:r>
              <a:rPr lang="en-US" dirty="0"/>
              <a:t>(variable names, function names), </a:t>
            </a:r>
            <a:r>
              <a:rPr lang="en-US" b="1" dirty="0">
                <a:solidFill>
                  <a:srgbClr val="FF0000"/>
                </a:solidFill>
              </a:rPr>
              <a:t>literals</a:t>
            </a:r>
            <a:r>
              <a:rPr lang="en-US" dirty="0"/>
              <a:t> (numbers, strings), </a:t>
            </a:r>
            <a:r>
              <a:rPr lang="en-US" b="1" dirty="0">
                <a:solidFill>
                  <a:srgbClr val="FF0000"/>
                </a:solidFill>
              </a:rPr>
              <a:t>operators</a:t>
            </a:r>
            <a:r>
              <a:rPr lang="en-US" dirty="0"/>
              <a:t> (+, -, *), and </a:t>
            </a:r>
            <a:r>
              <a:rPr lang="en-US" b="1" dirty="0">
                <a:solidFill>
                  <a:srgbClr val="FF0000"/>
                </a:solidFill>
              </a:rPr>
              <a:t>delimiters</a:t>
            </a:r>
            <a:r>
              <a:rPr lang="en-US" dirty="0"/>
              <a:t> (;, {}, ()).</a:t>
            </a:r>
          </a:p>
          <a:p>
            <a:pPr lvl="1"/>
            <a:r>
              <a:rPr lang="en-IN" b="1" dirty="0"/>
              <a:t>Example:      </a:t>
            </a:r>
          </a:p>
          <a:p>
            <a:pPr lvl="2"/>
            <a:r>
              <a:rPr lang="en-IN" b="1" dirty="0"/>
              <a:t>Source Code: int count = 10;     </a:t>
            </a:r>
            <a:r>
              <a:rPr lang="en-IN" b="1" dirty="0">
                <a:solidFill>
                  <a:srgbClr val="FF0000"/>
                </a:solidFill>
              </a:rPr>
              <a:t>Tokens: </a:t>
            </a:r>
            <a:r>
              <a:rPr lang="en-IN" b="1" dirty="0"/>
              <a:t>int, count, =, 10, ;</a:t>
            </a:r>
          </a:p>
        </p:txBody>
      </p:sp>
    </p:spTree>
    <p:extLst>
      <p:ext uri="{BB962C8B-B14F-4D97-AF65-F5344CB8AC3E}">
        <p14:creationId xmlns:p14="http://schemas.microsoft.com/office/powerpoint/2010/main" val="205129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AC5E-9470-7D94-3987-859A18FA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F282-663A-CD6F-088B-4A8197AA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r>
              <a:rPr lang="en-US" dirty="0"/>
              <a:t> uses pattern recognition based on regular expressions to identify different types of tokens. </a:t>
            </a:r>
          </a:p>
          <a:p>
            <a:r>
              <a:rPr lang="en-US" dirty="0"/>
              <a:t>Regular Expression for an identifier: </a:t>
            </a:r>
            <a:r>
              <a:rPr lang="en-US" b="1" dirty="0">
                <a:solidFill>
                  <a:srgbClr val="FF0000"/>
                </a:solidFill>
              </a:rPr>
              <a:t>[a-</a:t>
            </a:r>
            <a:r>
              <a:rPr lang="en-US" b="1" dirty="0" err="1">
                <a:solidFill>
                  <a:srgbClr val="FF0000"/>
                </a:solidFill>
              </a:rPr>
              <a:t>zA</a:t>
            </a:r>
            <a:r>
              <a:rPr lang="en-US" b="1" dirty="0">
                <a:solidFill>
                  <a:srgbClr val="FF0000"/>
                </a:solidFill>
              </a:rPr>
              <a:t>-Z</a:t>
            </a:r>
            <a:r>
              <a:rPr lang="en-US" b="1" dirty="0">
                <a:solidFill>
                  <a:srgbClr val="00B050"/>
                </a:solidFill>
              </a:rPr>
              <a:t>_</a:t>
            </a:r>
            <a:r>
              <a:rPr lang="en-US" b="1" dirty="0">
                <a:solidFill>
                  <a:srgbClr val="FF0000"/>
                </a:solidFill>
              </a:rPr>
              <a:t>][a-zA-Z0-9</a:t>
            </a:r>
            <a:r>
              <a:rPr lang="en-US" b="1" dirty="0">
                <a:solidFill>
                  <a:srgbClr val="00B050"/>
                </a:solidFill>
              </a:rPr>
              <a:t>_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b="1" dirty="0">
                <a:solidFill>
                  <a:schemeClr val="accent1"/>
                </a:solidFill>
              </a:rPr>
              <a:t>*</a:t>
            </a:r>
          </a:p>
          <a:p>
            <a:r>
              <a:rPr lang="en-US" dirty="0"/>
              <a:t>During tokenization, the lexical analyzer usually ignores whitespaces (spaces, tabs, and newlines) and </a:t>
            </a:r>
            <a:r>
              <a:rPr lang="en-US" b="1" dirty="0">
                <a:solidFill>
                  <a:schemeClr val="accent1"/>
                </a:solidFill>
              </a:rPr>
              <a:t>comments</a:t>
            </a:r>
            <a:r>
              <a:rPr lang="en-US" dirty="0"/>
              <a:t>, as they are not meaningful for the execution of the program.</a:t>
            </a:r>
          </a:p>
          <a:p>
            <a:pPr lvl="1"/>
            <a:r>
              <a:rPr lang="en-US" dirty="0"/>
              <a:t>Source Code: int x = 5; // This is a comment </a:t>
            </a:r>
          </a:p>
          <a:p>
            <a:pPr lvl="1"/>
            <a:r>
              <a:rPr lang="en-US" dirty="0"/>
              <a:t>Tokens: </a:t>
            </a:r>
            <a:r>
              <a:rPr lang="en-US" b="1" dirty="0">
                <a:solidFill>
                  <a:schemeClr val="accent1"/>
                </a:solidFill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5</a:t>
            </a:r>
            <a:r>
              <a:rPr lang="en-US" dirty="0"/>
              <a:t>, ;</a:t>
            </a:r>
          </a:p>
          <a:p>
            <a:r>
              <a:rPr lang="en-US" dirty="0"/>
              <a:t>The lexical analyzer detects lexical errors, such as unrecognized characters, invalid token sequences, or incomplete tokens.</a:t>
            </a:r>
          </a:p>
          <a:p>
            <a:r>
              <a:rPr lang="fr-FR" dirty="0"/>
              <a:t>Example: </a:t>
            </a:r>
            <a:r>
              <a:rPr lang="fr-FR" dirty="0" err="1"/>
              <a:t>int</a:t>
            </a:r>
            <a:r>
              <a:rPr lang="fr-FR" dirty="0"/>
              <a:t> 3abc = 5;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91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24CB-7A20-67EE-4A3B-95225B4B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C379-4243-B569-5A75-7C95BDFE6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Tools for Lexical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Lex/Flex: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These are popular tools used to generate lexical analyzers. They allow developers to define regular expressions for tokens and automatically generate the corresponding </a:t>
            </a:r>
            <a:r>
              <a:rPr lang="en-US" dirty="0" err="1"/>
              <a:t>lexer</a:t>
            </a:r>
            <a:r>
              <a:rPr lang="en-US" dirty="0"/>
              <a:t> in C or C++.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8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5D57-D56A-8FDC-D0EF-79A5D67F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16EE-C699-30C5-F4FD-0DBE2E45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1FEB5-B298-C14F-3B3C-0199D9C63EB0}"/>
              </a:ext>
            </a:extLst>
          </p:cNvPr>
          <p:cNvSpPr txBox="1"/>
          <p:nvPr/>
        </p:nvSpPr>
        <p:spPr>
          <a:xfrm>
            <a:off x="1972560" y="1690688"/>
            <a:ext cx="87362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int main()</a:t>
            </a:r>
          </a:p>
          <a:p>
            <a:r>
              <a:rPr lang="en-IN" sz="4000" dirty="0"/>
              <a:t>{</a:t>
            </a:r>
          </a:p>
          <a:p>
            <a:r>
              <a:rPr lang="en-IN" sz="4000" dirty="0"/>
              <a:t>	int </a:t>
            </a:r>
            <a:r>
              <a:rPr lang="en-IN" sz="4000" dirty="0" err="1"/>
              <a:t>x,a</a:t>
            </a:r>
            <a:r>
              <a:rPr lang="en-IN" sz="4000" dirty="0"/>
              <a:t>=2,b=3,c=5;</a:t>
            </a:r>
          </a:p>
          <a:p>
            <a:r>
              <a:rPr lang="en-IN" sz="4000" dirty="0"/>
              <a:t>	x=</a:t>
            </a:r>
            <a:r>
              <a:rPr lang="en-IN" sz="4000" dirty="0" err="1"/>
              <a:t>a+b</a:t>
            </a:r>
            <a:r>
              <a:rPr lang="en-IN" sz="4000" dirty="0"/>
              <a:t>*c</a:t>
            </a:r>
          </a:p>
          <a:p>
            <a:r>
              <a:rPr lang="en-IN" sz="4000" dirty="0"/>
              <a:t>	</a:t>
            </a:r>
            <a:r>
              <a:rPr lang="en-IN" sz="4000" dirty="0" err="1"/>
              <a:t>printf</a:t>
            </a:r>
            <a:r>
              <a:rPr lang="en-IN" sz="4000" dirty="0"/>
              <a:t>("The value of x is %</a:t>
            </a:r>
            <a:r>
              <a:rPr lang="en-IN" sz="4000" dirty="0" err="1"/>
              <a:t>d",x</a:t>
            </a:r>
            <a:r>
              <a:rPr lang="en-IN" sz="4000" dirty="0"/>
              <a:t>);</a:t>
            </a:r>
          </a:p>
          <a:p>
            <a:r>
              <a:rPr lang="en-IN" sz="4000" dirty="0"/>
              <a:t>	return 0;</a:t>
            </a:r>
          </a:p>
          <a:p>
            <a:r>
              <a:rPr lang="en-IN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588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D545-884C-F7C8-2C3E-73A4E73A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AEB-BDCD-3B5C-9D61-19D967C2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70DCD-6426-A03B-07A7-07F9458E1AEC}"/>
              </a:ext>
            </a:extLst>
          </p:cNvPr>
          <p:cNvSpPr txBox="1"/>
          <p:nvPr/>
        </p:nvSpPr>
        <p:spPr>
          <a:xfrm>
            <a:off x="678731" y="249885"/>
            <a:ext cx="11513269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int main()</a:t>
            </a:r>
          </a:p>
          <a:p>
            <a:r>
              <a:rPr lang="en-IN" sz="4000" dirty="0"/>
              <a:t>{</a:t>
            </a:r>
          </a:p>
          <a:p>
            <a:r>
              <a:rPr lang="en-IN" sz="4000" dirty="0"/>
              <a:t>	int </a:t>
            </a:r>
            <a:r>
              <a:rPr lang="en-IN" sz="4000" dirty="0" err="1"/>
              <a:t>i</a:t>
            </a:r>
            <a:r>
              <a:rPr lang="en-IN" sz="4000" dirty="0"/>
              <a:t>;</a:t>
            </a:r>
          </a:p>
          <a:p>
            <a:r>
              <a:rPr lang="en-IN" sz="4000" dirty="0"/>
              <a:t>	for(</a:t>
            </a:r>
            <a:r>
              <a:rPr lang="en-IN" sz="4000" dirty="0" err="1"/>
              <a:t>i</a:t>
            </a:r>
            <a:r>
              <a:rPr lang="en-IN" sz="4000" dirty="0"/>
              <a:t>=0;i&lt;5;i++)</a:t>
            </a:r>
          </a:p>
          <a:p>
            <a:r>
              <a:rPr lang="en-IN" sz="4000" dirty="0"/>
              <a:t>	{</a:t>
            </a:r>
          </a:p>
          <a:p>
            <a:r>
              <a:rPr lang="en-IN" sz="4000" dirty="0"/>
              <a:t>		int </a:t>
            </a:r>
            <a:r>
              <a:rPr lang="en-IN" sz="4000" dirty="0" err="1"/>
              <a:t>i</a:t>
            </a:r>
            <a:r>
              <a:rPr lang="en-IN" sz="4000" dirty="0"/>
              <a:t>=102;</a:t>
            </a:r>
          </a:p>
          <a:p>
            <a:r>
              <a:rPr lang="en-IN" sz="4000" dirty="0"/>
              <a:t>		</a:t>
            </a:r>
            <a:r>
              <a:rPr lang="en-IN" sz="4000" dirty="0" err="1"/>
              <a:t>printf</a:t>
            </a:r>
            <a:r>
              <a:rPr lang="en-IN" sz="4000" dirty="0"/>
              <a:t>("The </a:t>
            </a:r>
            <a:r>
              <a:rPr lang="en-IN" sz="4000" dirty="0" err="1"/>
              <a:t>i</a:t>
            </a:r>
            <a:r>
              <a:rPr lang="en-IN" sz="4000" dirty="0"/>
              <a:t> value is %d\n",</a:t>
            </a:r>
            <a:r>
              <a:rPr lang="en-IN" sz="4000" dirty="0" err="1"/>
              <a:t>i</a:t>
            </a:r>
            <a:r>
              <a:rPr lang="en-IN" sz="4000" dirty="0"/>
              <a:t>);</a:t>
            </a:r>
          </a:p>
          <a:p>
            <a:r>
              <a:rPr lang="en-IN" sz="4000" dirty="0"/>
              <a:t>		</a:t>
            </a:r>
            <a:r>
              <a:rPr lang="en-IN" sz="4000" dirty="0" err="1"/>
              <a:t>i</a:t>
            </a:r>
            <a:r>
              <a:rPr lang="en-IN" sz="4000" dirty="0"/>
              <a:t>++;</a:t>
            </a:r>
          </a:p>
          <a:p>
            <a:r>
              <a:rPr lang="en-IN" sz="4000" dirty="0"/>
              <a:t>	}</a:t>
            </a:r>
          </a:p>
          <a:p>
            <a:r>
              <a:rPr lang="en-IN" sz="4000" dirty="0"/>
              <a:t>	return 0;   </a:t>
            </a:r>
            <a:r>
              <a:rPr lang="en-IN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48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2D34-BF56-D98B-9A20-69616FB6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E1F6-96FC-0F8F-FF6A-BFEF41AC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5D168-4DD6-EF06-455B-1E8BA7B63D6E}"/>
              </a:ext>
            </a:extLst>
          </p:cNvPr>
          <p:cNvSpPr txBox="1"/>
          <p:nvPr/>
        </p:nvSpPr>
        <p:spPr>
          <a:xfrm>
            <a:off x="3048786" y="1027906"/>
            <a:ext cx="60944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main()</a:t>
            </a:r>
          </a:p>
          <a:p>
            <a:r>
              <a:rPr lang="en-IN" sz="4400" dirty="0"/>
              <a:t>{</a:t>
            </a:r>
          </a:p>
          <a:p>
            <a:r>
              <a:rPr lang="en-IN" sz="4400" dirty="0"/>
              <a:t>	int x==10,y&lt;=10;</a:t>
            </a:r>
          </a:p>
          <a:p>
            <a:r>
              <a:rPr lang="en-IN" sz="4400" dirty="0"/>
              <a:t>	</a:t>
            </a:r>
            <a:r>
              <a:rPr lang="en-IN" sz="4400" dirty="0" err="1"/>
              <a:t>prinf</a:t>
            </a:r>
            <a:r>
              <a:rPr lang="en-IN" sz="4400" dirty="0"/>
              <a:t>("%</a:t>
            </a:r>
            <a:r>
              <a:rPr lang="en-IN" sz="4400" dirty="0" err="1"/>
              <a:t>d",x</a:t>
            </a:r>
            <a:r>
              <a:rPr lang="en-IN" sz="4400" dirty="0"/>
              <a:t>);</a:t>
            </a:r>
          </a:p>
          <a:p>
            <a:r>
              <a:rPr lang="en-IN" sz="4400" dirty="0"/>
              <a:t>	</a:t>
            </a:r>
          </a:p>
          <a:p>
            <a:r>
              <a:rPr lang="en-IN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1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497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phases of compiler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iiitdm-33@hotmail.com</dc:creator>
  <cp:lastModifiedBy>iiitdm-33@hotmail.com</cp:lastModifiedBy>
  <cp:revision>29</cp:revision>
  <dcterms:created xsi:type="dcterms:W3CDTF">2024-08-26T11:31:31Z</dcterms:created>
  <dcterms:modified xsi:type="dcterms:W3CDTF">2024-08-26T17:23:15Z</dcterms:modified>
</cp:coreProperties>
</file>