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2DFB-E881-93E6-8B3A-AFC378504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E48B47-B87F-505A-A9D0-22A188D36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443F9A-3716-4CCE-3443-8A725A53988A}"/>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49C04EA1-927B-F7F9-F38B-D5F150004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08D79-64A3-7049-FAE5-C1859EB8B341}"/>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65931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8E7B-16FB-DE4C-EBC8-9BB8EC9DB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86CED-DE2B-1EDE-07F3-9A7CEA338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70ABF-B44D-45B7-EB79-C75F2B20432E}"/>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1B642B7B-D612-0E3B-78ED-E2FAC03F98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688F5-8051-DCD2-66B8-459F2EAA8873}"/>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364366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962B9-DB3D-A5CC-6787-ECFCC7CB35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4C3926-04EC-7E67-0754-96889FC45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3D412-3EAA-BC92-F41D-99877BE63BFA}"/>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681624BA-E219-6CE1-A174-4BB42BC6B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74E8B-4342-5C10-F64B-83F69F5EA852}"/>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64859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13C8-8EA0-9839-1313-4600CDD196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218344-D406-7CF3-E0E7-D01145FA5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6A321-C7C5-CAFA-E863-29F3F8AAA828}"/>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2A623A61-00F8-82A3-601D-C68870F64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28E6B-AF74-2724-E26D-7F1A8CCAC18E}"/>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58802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0F11-3462-FC50-8E4C-90EEE8FD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786DCA-7FFB-A1D9-6E77-2E75D5AD3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C8EF5-B78B-019A-B5DD-F1A1E13CA90F}"/>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5480455E-5580-9E6C-AE08-A1C6E005A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15DB3-E0BA-6752-E50A-1D052000A786}"/>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246196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0E27-D9FC-244F-2E34-F2D86BD2F6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302C68-513D-B02F-83DC-9D63CC866B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7DADB8-37F7-950B-D9D2-B119F99D3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95D585-BDF2-80F0-2E01-4D972F458243}"/>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6" name="Footer Placeholder 5">
            <a:extLst>
              <a:ext uri="{FF2B5EF4-FFF2-40B4-BE49-F238E27FC236}">
                <a16:creationId xmlns:a16="http://schemas.microsoft.com/office/drawing/2014/main" id="{259721F2-FA18-CB60-E7B3-C82FB123E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E07174-48A9-9843-0648-8F3F9DBF4277}"/>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295740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D1B3-EC6B-2AD0-69CA-41695C24A9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0B22E-B0EE-6151-3B62-2A0195661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E58E2-CD7B-D2FE-99A1-D4A595939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CF73FF-F030-DBCA-0305-528D8A7EF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42818-E3C8-7F0D-F5C7-BE6A937BA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37D7D8-832F-6E06-C722-90384C46991E}"/>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8" name="Footer Placeholder 7">
            <a:extLst>
              <a:ext uri="{FF2B5EF4-FFF2-40B4-BE49-F238E27FC236}">
                <a16:creationId xmlns:a16="http://schemas.microsoft.com/office/drawing/2014/main" id="{8CAFC856-9A68-4DD2-EAF7-527DC98860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792FD7-8D51-560C-00C8-57B049149F48}"/>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70948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4A96-6AF3-3511-4449-CC28C2BFAC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63806C-E311-0FE5-BEB5-628FDADCC18D}"/>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4" name="Footer Placeholder 3">
            <a:extLst>
              <a:ext uri="{FF2B5EF4-FFF2-40B4-BE49-F238E27FC236}">
                <a16:creationId xmlns:a16="http://schemas.microsoft.com/office/drawing/2014/main" id="{2D2B3116-9258-C0ED-601A-57BCB5451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2DDF6D-E125-9A54-B450-846856364821}"/>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77817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79EC4-D8A4-2659-CAF9-12E86A041BD7}"/>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3" name="Footer Placeholder 2">
            <a:extLst>
              <a:ext uri="{FF2B5EF4-FFF2-40B4-BE49-F238E27FC236}">
                <a16:creationId xmlns:a16="http://schemas.microsoft.com/office/drawing/2014/main" id="{6BE424A8-87B8-3AF9-F216-3C106C215C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B208FE-DAE6-F340-E97F-B7B828324699}"/>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243888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9E1-4653-A279-2E4C-2A875067C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92810A-B588-8223-7508-5A30C09ED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DABE0-B415-18CB-53B5-9F75B943E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CC009-8CCE-46C8-AFB3-1FA836D5246D}"/>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6" name="Footer Placeholder 5">
            <a:extLst>
              <a:ext uri="{FF2B5EF4-FFF2-40B4-BE49-F238E27FC236}">
                <a16:creationId xmlns:a16="http://schemas.microsoft.com/office/drawing/2014/main" id="{17000A2C-378B-6804-30A0-F2711E23F7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364A6C-3DD7-B316-974E-13DD22C917AA}"/>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373157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E46C-762B-4471-33BC-FC8B13F25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186D85-A6C3-2805-D144-5B2A7F86A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2EB208-77CB-D1DC-89CA-89013D41A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40512-0BBA-81AE-0C9D-2C3209C15BCD}"/>
              </a:ext>
            </a:extLst>
          </p:cNvPr>
          <p:cNvSpPr>
            <a:spLocks noGrp="1"/>
          </p:cNvSpPr>
          <p:nvPr>
            <p:ph type="dt" sz="half" idx="10"/>
          </p:nvPr>
        </p:nvSpPr>
        <p:spPr/>
        <p:txBody>
          <a:bodyPr/>
          <a:lstStyle/>
          <a:p>
            <a:fld id="{1B5E3CF9-19AF-46B5-9C93-0490B6954F0E}" type="datetimeFigureOut">
              <a:rPr lang="en-IN" smtClean="0"/>
              <a:t>30-08-2024</a:t>
            </a:fld>
            <a:endParaRPr lang="en-IN"/>
          </a:p>
        </p:txBody>
      </p:sp>
      <p:sp>
        <p:nvSpPr>
          <p:cNvPr id="6" name="Footer Placeholder 5">
            <a:extLst>
              <a:ext uri="{FF2B5EF4-FFF2-40B4-BE49-F238E27FC236}">
                <a16:creationId xmlns:a16="http://schemas.microsoft.com/office/drawing/2014/main" id="{2D53D96A-5C46-F6E4-14F4-E31B009F5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CA834-EB6E-C6BB-5246-17D4A37EC2DF}"/>
              </a:ext>
            </a:extLst>
          </p:cNvPr>
          <p:cNvSpPr>
            <a:spLocks noGrp="1"/>
          </p:cNvSpPr>
          <p:nvPr>
            <p:ph type="sldNum" sz="quarter" idx="12"/>
          </p:nvPr>
        </p:nvSpPr>
        <p:spPr/>
        <p:txBody>
          <a:bodyPr/>
          <a:lstStyle/>
          <a:p>
            <a:fld id="{BB0E8361-F6CE-477E-9150-2631DC3A2D9C}" type="slidenum">
              <a:rPr lang="en-IN" smtClean="0"/>
              <a:t>‹#›</a:t>
            </a:fld>
            <a:endParaRPr lang="en-IN"/>
          </a:p>
        </p:txBody>
      </p:sp>
    </p:spTree>
    <p:extLst>
      <p:ext uri="{BB962C8B-B14F-4D97-AF65-F5344CB8AC3E}">
        <p14:creationId xmlns:p14="http://schemas.microsoft.com/office/powerpoint/2010/main" val="182484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3F2663-4BFD-29CB-AED5-2698220CB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851001-236A-A1B7-8CFE-A0A60D718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418A5-EE7F-311E-AFD0-83C254A2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E3CF9-19AF-46B5-9C93-0490B6954F0E}" type="datetimeFigureOut">
              <a:rPr lang="en-IN" smtClean="0"/>
              <a:t>30-08-2024</a:t>
            </a:fld>
            <a:endParaRPr lang="en-IN"/>
          </a:p>
        </p:txBody>
      </p:sp>
      <p:sp>
        <p:nvSpPr>
          <p:cNvPr id="5" name="Footer Placeholder 4">
            <a:extLst>
              <a:ext uri="{FF2B5EF4-FFF2-40B4-BE49-F238E27FC236}">
                <a16:creationId xmlns:a16="http://schemas.microsoft.com/office/drawing/2014/main" id="{933FE95A-4042-2DFC-A375-3D152981E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76539F-AFF1-DB9B-6969-536E92201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E8361-F6CE-477E-9150-2631DC3A2D9C}" type="slidenum">
              <a:rPr lang="en-IN" smtClean="0"/>
              <a:t>‹#›</a:t>
            </a:fld>
            <a:endParaRPr lang="en-IN"/>
          </a:p>
        </p:txBody>
      </p:sp>
    </p:spTree>
    <p:extLst>
      <p:ext uri="{BB962C8B-B14F-4D97-AF65-F5344CB8AC3E}">
        <p14:creationId xmlns:p14="http://schemas.microsoft.com/office/powerpoint/2010/main" val="159130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510A-BF2D-5C8A-96EA-7DE52D77E1E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B41F4C6-81C4-658A-AB93-9DEB58D483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138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BE55-B7DB-F866-7F49-88D14C0BE4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140DF7-1199-6DB0-F00A-3E31FE20CAFD}"/>
              </a:ext>
            </a:extLst>
          </p:cNvPr>
          <p:cNvSpPr>
            <a:spLocks noGrp="1"/>
          </p:cNvSpPr>
          <p:nvPr>
            <p:ph idx="1"/>
          </p:nvPr>
        </p:nvSpPr>
        <p:spPr/>
        <p:txBody>
          <a:bodyPr/>
          <a:lstStyle/>
          <a:p>
            <a:r>
              <a:rPr lang="en-IN" b="1" dirty="0">
                <a:solidFill>
                  <a:srgbClr val="FF0000"/>
                </a:solidFill>
              </a:rPr>
              <a:t>Error Detection</a:t>
            </a:r>
          </a:p>
          <a:p>
            <a:pPr lvl="1"/>
            <a:r>
              <a:rPr lang="en-US" dirty="0"/>
              <a:t>If the code had a syntax error, like a missing semicolon, the parser would be unable to match the tokens to a valid grammar rule, and it would generate a syntax error.</a:t>
            </a:r>
            <a:endParaRPr lang="en-IN" b="1" dirty="0">
              <a:solidFill>
                <a:srgbClr val="FF0000"/>
              </a:solidFill>
            </a:endParaRPr>
          </a:p>
          <a:p>
            <a:pPr lvl="1"/>
            <a:r>
              <a:rPr lang="en-US" dirty="0"/>
              <a:t>For example, if the code was int x = 10 + (5 * 3, missing the closing parenthesis and semicolon, the parser would fail to complete the parse tree, and an error would be reported.</a:t>
            </a:r>
            <a:endParaRPr lang="en-IN" dirty="0"/>
          </a:p>
        </p:txBody>
      </p:sp>
    </p:spTree>
    <p:extLst>
      <p:ext uri="{BB962C8B-B14F-4D97-AF65-F5344CB8AC3E}">
        <p14:creationId xmlns:p14="http://schemas.microsoft.com/office/powerpoint/2010/main" val="148999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09BC-E306-3A88-5010-CDD81C7DD6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A8704B-19C6-3384-CE39-B4C8444AD78E}"/>
              </a:ext>
            </a:extLst>
          </p:cNvPr>
          <p:cNvSpPr>
            <a:spLocks noGrp="1"/>
          </p:cNvSpPr>
          <p:nvPr>
            <p:ph idx="1"/>
          </p:nvPr>
        </p:nvSpPr>
        <p:spPr/>
        <p:txBody>
          <a:bodyPr>
            <a:normAutofit fontScale="92500" lnSpcReduction="10000"/>
          </a:bodyPr>
          <a:lstStyle/>
          <a:p>
            <a:r>
              <a:rPr lang="en-IN" b="1" dirty="0">
                <a:solidFill>
                  <a:srgbClr val="FF0000"/>
                </a:solidFill>
              </a:rPr>
              <a:t>Semantic Analysis</a:t>
            </a:r>
          </a:p>
          <a:p>
            <a:r>
              <a:rPr lang="en-US" dirty="0"/>
              <a:t>Ensure that the syntax tree follows the rules of the programming language beyond syntax; it checks for semantic consistency.</a:t>
            </a:r>
            <a:endParaRPr lang="en-IN" b="1" dirty="0">
              <a:solidFill>
                <a:srgbClr val="FF0000"/>
              </a:solidFill>
            </a:endParaRPr>
          </a:p>
          <a:p>
            <a:r>
              <a:rPr lang="en-US" dirty="0"/>
              <a:t>The compiler checks for semantic errors like type mismatches, undeclared variables, or incompatible operations.</a:t>
            </a:r>
            <a:endParaRPr lang="en-IN" b="1" dirty="0">
              <a:solidFill>
                <a:srgbClr val="FF0000"/>
              </a:solidFill>
            </a:endParaRPr>
          </a:p>
          <a:p>
            <a:r>
              <a:rPr lang="en-US" dirty="0"/>
              <a:t>This phase also involves </a:t>
            </a:r>
            <a:r>
              <a:rPr lang="en-US" b="1" dirty="0">
                <a:solidFill>
                  <a:srgbClr val="FF0000"/>
                </a:solidFill>
              </a:rPr>
              <a:t>type checking</a:t>
            </a:r>
            <a:r>
              <a:rPr lang="en-US" dirty="0"/>
              <a:t>, where the types of expressions are validated.</a:t>
            </a:r>
          </a:p>
          <a:p>
            <a:r>
              <a:rPr lang="en-US" dirty="0"/>
              <a:t>Symbol tables are often used to track information about variables, functions, and their attributes.</a:t>
            </a:r>
          </a:p>
          <a:p>
            <a:r>
              <a:rPr lang="en-US" b="1" dirty="0">
                <a:solidFill>
                  <a:srgbClr val="FF0000"/>
                </a:solidFill>
              </a:rPr>
              <a:t>Output: </a:t>
            </a:r>
            <a:r>
              <a:rPr lang="en-US" dirty="0"/>
              <a:t>An annotated syntax tree (often called an </a:t>
            </a:r>
            <a:r>
              <a:rPr lang="en-US" b="1" dirty="0">
                <a:solidFill>
                  <a:srgbClr val="FF0000"/>
                </a:solidFill>
              </a:rPr>
              <a:t>abstract syntax tree</a:t>
            </a:r>
            <a:r>
              <a:rPr lang="en-US" dirty="0">
                <a:solidFill>
                  <a:srgbClr val="FF0000"/>
                </a:solidFill>
              </a:rPr>
              <a:t> </a:t>
            </a:r>
            <a:r>
              <a:rPr lang="en-US" dirty="0"/>
              <a:t>or AST), with semantic information added.</a:t>
            </a:r>
            <a:endParaRPr lang="en-IN" b="1" dirty="0">
              <a:solidFill>
                <a:srgbClr val="FF0000"/>
              </a:solidFill>
            </a:endParaRPr>
          </a:p>
          <a:p>
            <a:endParaRPr lang="en-IN" b="1" dirty="0">
              <a:solidFill>
                <a:srgbClr val="FF0000"/>
              </a:solidFill>
            </a:endParaRPr>
          </a:p>
        </p:txBody>
      </p:sp>
    </p:spTree>
    <p:extLst>
      <p:ext uri="{BB962C8B-B14F-4D97-AF65-F5344CB8AC3E}">
        <p14:creationId xmlns:p14="http://schemas.microsoft.com/office/powerpoint/2010/main" val="188244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C377-8028-6BF9-650A-372C3EDA27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87B26E-FA4D-ADD1-B8F8-181AC8AA3072}"/>
              </a:ext>
            </a:extLst>
          </p:cNvPr>
          <p:cNvSpPr>
            <a:spLocks noGrp="1"/>
          </p:cNvSpPr>
          <p:nvPr>
            <p:ph idx="1"/>
          </p:nvPr>
        </p:nvSpPr>
        <p:spPr/>
        <p:txBody>
          <a:bodyPr>
            <a:normAutofit fontScale="85000" lnSpcReduction="20000"/>
          </a:bodyPr>
          <a:lstStyle/>
          <a:p>
            <a:r>
              <a:rPr lang="en-US" b="1" dirty="0">
                <a:solidFill>
                  <a:srgbClr val="FF0000"/>
                </a:solidFill>
              </a:rPr>
              <a:t>Key Functions of Semantic Analysis:</a:t>
            </a:r>
          </a:p>
          <a:p>
            <a:r>
              <a:rPr lang="en-IN" b="1" dirty="0"/>
              <a:t>Type Checking:</a:t>
            </a:r>
          </a:p>
          <a:p>
            <a:pPr lvl="1"/>
            <a:r>
              <a:rPr lang="en-US" dirty="0"/>
              <a:t>Ensures that operations in the code are semantically valid, meaning that operations are performed on compatible data types.</a:t>
            </a:r>
            <a:endParaRPr lang="en-US" b="1" dirty="0">
              <a:solidFill>
                <a:srgbClr val="FF0000"/>
              </a:solidFill>
            </a:endParaRPr>
          </a:p>
          <a:p>
            <a:r>
              <a:rPr lang="en-IN" b="1" dirty="0"/>
              <a:t>Symbol Table Management:</a:t>
            </a:r>
          </a:p>
          <a:p>
            <a:pPr lvl="1"/>
            <a:r>
              <a:rPr lang="en-US" dirty="0"/>
              <a:t>The symbol table is a data structure used by the compiler to keep track of identifiers (such as variable names, function names, etc.) and their associated information (e.g., type, scope, memory location).</a:t>
            </a:r>
          </a:p>
          <a:p>
            <a:pPr lvl="1"/>
            <a:r>
              <a:rPr lang="en-US" dirty="0"/>
              <a:t>During semantic analysis, the compiler populates and uses the symbol table to check that variables and functions are declared before they are used, that they are used with the correct types, and that there are no conflicting declarations.</a:t>
            </a:r>
            <a:endParaRPr lang="en-IN" b="1" dirty="0"/>
          </a:p>
          <a:p>
            <a:r>
              <a:rPr lang="en-IN" b="1" dirty="0"/>
              <a:t>Scope Checking</a:t>
            </a:r>
          </a:p>
          <a:p>
            <a:pPr lvl="1"/>
            <a:r>
              <a:rPr lang="en-US" dirty="0"/>
              <a:t>Ensures that variables and functions are used within their correct scope. </a:t>
            </a:r>
          </a:p>
          <a:p>
            <a:pPr lvl="1"/>
            <a:r>
              <a:rPr lang="en-US" dirty="0"/>
              <a:t>Example: If a variable is declared inside a function and is attempted to be accessed outside that function, the semantic analyzer will detect this error.</a:t>
            </a:r>
            <a:endParaRPr lang="en-IN" dirty="0"/>
          </a:p>
        </p:txBody>
      </p:sp>
    </p:spTree>
    <p:extLst>
      <p:ext uri="{BB962C8B-B14F-4D97-AF65-F5344CB8AC3E}">
        <p14:creationId xmlns:p14="http://schemas.microsoft.com/office/powerpoint/2010/main" val="60163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EE91-714F-B90D-3D74-5715CAAD0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FB9ADA-CA29-1846-90E9-3FF92DF30948}"/>
              </a:ext>
            </a:extLst>
          </p:cNvPr>
          <p:cNvSpPr>
            <a:spLocks noGrp="1"/>
          </p:cNvSpPr>
          <p:nvPr>
            <p:ph idx="1"/>
          </p:nvPr>
        </p:nvSpPr>
        <p:spPr/>
        <p:txBody>
          <a:bodyPr>
            <a:normAutofit fontScale="92500" lnSpcReduction="10000"/>
          </a:bodyPr>
          <a:lstStyle/>
          <a:p>
            <a:r>
              <a:rPr lang="en-IN" b="1" dirty="0"/>
              <a:t>Function and Procedure Analysis</a:t>
            </a:r>
            <a:r>
              <a:rPr lang="en-IN" dirty="0"/>
              <a:t>:</a:t>
            </a:r>
          </a:p>
          <a:p>
            <a:pPr lvl="1"/>
            <a:r>
              <a:rPr lang="en-US" dirty="0"/>
              <a:t>Checks that function calls are made with the correct number and types of arguments, that the return types are consistent with the function's definition, and that procedures (functions without a return value) are used correctly.</a:t>
            </a:r>
            <a:endParaRPr lang="en-IN" dirty="0"/>
          </a:p>
          <a:p>
            <a:r>
              <a:rPr lang="en-US" b="1" dirty="0"/>
              <a:t>Array and String Bounds Checking</a:t>
            </a:r>
            <a:r>
              <a:rPr lang="en-US" dirty="0"/>
              <a:t>:</a:t>
            </a:r>
          </a:p>
          <a:p>
            <a:pPr lvl="1"/>
            <a:r>
              <a:rPr lang="en-US" dirty="0"/>
              <a:t>Ensures that arrays and strings are accessed within their defined bounds, preventing out-of-bounds errors at runtime.</a:t>
            </a:r>
          </a:p>
          <a:p>
            <a:r>
              <a:rPr lang="en-US" b="1" dirty="0"/>
              <a:t>Control Flow Analysis</a:t>
            </a:r>
            <a:r>
              <a:rPr lang="en-US" dirty="0"/>
              <a:t>:</a:t>
            </a:r>
          </a:p>
          <a:p>
            <a:pPr lvl="1"/>
            <a:r>
              <a:rPr lang="en-US" dirty="0"/>
              <a:t>Analyzes the flow of control in the program to ensure that constructs like loops, conditional statements, and exception handling structures are used correctly.</a:t>
            </a:r>
          </a:p>
          <a:p>
            <a:pPr lvl="1"/>
            <a:r>
              <a:rPr lang="en-US" dirty="0"/>
              <a:t>Example: Detects unreachable code or missing return statements in functions that are supposed to return a value.</a:t>
            </a:r>
          </a:p>
          <a:p>
            <a:endParaRPr lang="en-US" dirty="0"/>
          </a:p>
          <a:p>
            <a:endParaRPr lang="en-IN" dirty="0"/>
          </a:p>
          <a:p>
            <a:pPr lvl="1"/>
            <a:endParaRPr lang="en-IN" dirty="0"/>
          </a:p>
        </p:txBody>
      </p:sp>
    </p:spTree>
    <p:extLst>
      <p:ext uri="{BB962C8B-B14F-4D97-AF65-F5344CB8AC3E}">
        <p14:creationId xmlns:p14="http://schemas.microsoft.com/office/powerpoint/2010/main" val="348115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6EF2-E8ED-4065-2F88-8991002478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D390D8-3EEE-E8FB-DD57-1CE4E75DC49C}"/>
              </a:ext>
            </a:extLst>
          </p:cNvPr>
          <p:cNvSpPr>
            <a:spLocks noGrp="1"/>
          </p:cNvSpPr>
          <p:nvPr>
            <p:ph idx="1"/>
          </p:nvPr>
        </p:nvSpPr>
        <p:spPr/>
        <p:txBody>
          <a:bodyPr/>
          <a:lstStyle/>
          <a:p>
            <a:pPr marL="0" indent="0">
              <a:buNone/>
            </a:pPr>
            <a:r>
              <a:rPr lang="en-US" dirty="0"/>
              <a:t>int x = 10;</a:t>
            </a:r>
          </a:p>
          <a:p>
            <a:pPr marL="0" indent="0">
              <a:buNone/>
            </a:pPr>
            <a:r>
              <a:rPr lang="en-US" dirty="0"/>
              <a:t>float y = "hello";  </a:t>
            </a:r>
          </a:p>
          <a:p>
            <a:pPr marL="0" indent="0">
              <a:buNone/>
            </a:pPr>
            <a:r>
              <a:rPr lang="en-US" dirty="0"/>
              <a:t>int z = x + 3.14;   </a:t>
            </a:r>
          </a:p>
          <a:p>
            <a:pPr marL="0" indent="0">
              <a:buNone/>
            </a:pPr>
            <a:r>
              <a:rPr lang="en-US" dirty="0"/>
              <a:t>int </a:t>
            </a:r>
            <a:r>
              <a:rPr lang="en-US" dirty="0" err="1"/>
              <a:t>func</a:t>
            </a:r>
            <a:r>
              <a:rPr lang="en-US" dirty="0"/>
              <a:t>(int a) {</a:t>
            </a:r>
          </a:p>
          <a:p>
            <a:pPr marL="0" indent="0">
              <a:buNone/>
            </a:pPr>
            <a:r>
              <a:rPr lang="en-US" dirty="0"/>
              <a:t>   return a + y;</a:t>
            </a:r>
          </a:p>
          <a:p>
            <a:pPr marL="0" indent="0">
              <a:buNone/>
            </a:pPr>
            <a:r>
              <a:rPr lang="en-US" dirty="0"/>
              <a:t>}</a:t>
            </a:r>
            <a:endParaRPr lang="en-IN" dirty="0"/>
          </a:p>
        </p:txBody>
      </p:sp>
    </p:spTree>
    <p:extLst>
      <p:ext uri="{BB962C8B-B14F-4D97-AF65-F5344CB8AC3E}">
        <p14:creationId xmlns:p14="http://schemas.microsoft.com/office/powerpoint/2010/main" val="184779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B571-E25A-D227-0750-2346755CA6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FB0F0-D84A-CC38-A35D-74E140F4B722}"/>
              </a:ext>
            </a:extLst>
          </p:cNvPr>
          <p:cNvSpPr>
            <a:spLocks noGrp="1"/>
          </p:cNvSpPr>
          <p:nvPr>
            <p:ph idx="1"/>
          </p:nvPr>
        </p:nvSpPr>
        <p:spPr/>
        <p:txBody>
          <a:bodyPr/>
          <a:lstStyle/>
          <a:p>
            <a:r>
              <a:rPr lang="en-US" dirty="0"/>
              <a:t>The compilation process is divided into several phases, each responsible for a specific aspect of the translation. </a:t>
            </a:r>
          </a:p>
          <a:p>
            <a:pPr lvl="1"/>
            <a:r>
              <a:rPr lang="en-US" dirty="0"/>
              <a:t>Lexical Analysis</a:t>
            </a:r>
          </a:p>
          <a:p>
            <a:pPr lvl="1"/>
            <a:r>
              <a:rPr lang="en-US" dirty="0"/>
              <a:t>Syntax Analysis</a:t>
            </a:r>
          </a:p>
          <a:p>
            <a:pPr lvl="1"/>
            <a:r>
              <a:rPr lang="en-US" dirty="0"/>
              <a:t>Semantic Analysis</a:t>
            </a:r>
          </a:p>
          <a:p>
            <a:pPr lvl="1"/>
            <a:r>
              <a:rPr lang="en-US" dirty="0"/>
              <a:t>Intermediate Code Generation</a:t>
            </a:r>
          </a:p>
          <a:p>
            <a:pPr lvl="1"/>
            <a:r>
              <a:rPr lang="en-US" dirty="0"/>
              <a:t>Code Optimization</a:t>
            </a:r>
          </a:p>
          <a:p>
            <a:pPr lvl="1"/>
            <a:r>
              <a:rPr lang="en-US" dirty="0"/>
              <a:t>Target Code Generator</a:t>
            </a:r>
            <a:endParaRPr lang="en-IN" dirty="0"/>
          </a:p>
          <a:p>
            <a:endParaRPr lang="en-IN" dirty="0"/>
          </a:p>
        </p:txBody>
      </p:sp>
    </p:spTree>
    <p:extLst>
      <p:ext uri="{BB962C8B-B14F-4D97-AF65-F5344CB8AC3E}">
        <p14:creationId xmlns:p14="http://schemas.microsoft.com/office/powerpoint/2010/main" val="372979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34DF-90FC-8D04-5FBF-190E7C57F06B}"/>
              </a:ext>
            </a:extLst>
          </p:cNvPr>
          <p:cNvSpPr>
            <a:spLocks noGrp="1"/>
          </p:cNvSpPr>
          <p:nvPr>
            <p:ph type="title"/>
          </p:nvPr>
        </p:nvSpPr>
        <p:spPr/>
        <p:txBody>
          <a:bodyPr>
            <a:normAutofit fontScale="90000"/>
          </a:bodyPr>
          <a:lstStyle/>
          <a:p>
            <a:br>
              <a:rPr lang="en-US" dirty="0"/>
            </a:br>
            <a:r>
              <a:rPr lang="en-US" dirty="0"/>
              <a:t>Syntax Analysis</a:t>
            </a:r>
            <a:br>
              <a:rPr lang="en-US" dirty="0"/>
            </a:br>
            <a:endParaRPr lang="en-IN" dirty="0"/>
          </a:p>
        </p:txBody>
      </p:sp>
      <p:sp>
        <p:nvSpPr>
          <p:cNvPr id="3" name="Content Placeholder 2">
            <a:extLst>
              <a:ext uri="{FF2B5EF4-FFF2-40B4-BE49-F238E27FC236}">
                <a16:creationId xmlns:a16="http://schemas.microsoft.com/office/drawing/2014/main" id="{BDBE9D85-E99A-0317-8005-C3A20DE178D5}"/>
              </a:ext>
            </a:extLst>
          </p:cNvPr>
          <p:cNvSpPr>
            <a:spLocks noGrp="1"/>
          </p:cNvSpPr>
          <p:nvPr>
            <p:ph idx="1"/>
          </p:nvPr>
        </p:nvSpPr>
        <p:spPr/>
        <p:txBody>
          <a:bodyPr/>
          <a:lstStyle/>
          <a:p>
            <a:r>
              <a:rPr lang="en-US" dirty="0"/>
              <a:t>Syntax analysis, also known as parsing, is the second phase of the compilation process. </a:t>
            </a:r>
          </a:p>
          <a:p>
            <a:r>
              <a:rPr lang="en-US" dirty="0"/>
              <a:t>Its primary purpose is to check the source code for syntactical correctness according to the grammar rules of the programming language. </a:t>
            </a:r>
          </a:p>
          <a:p>
            <a:r>
              <a:rPr lang="en-US" dirty="0"/>
              <a:t>It transforms the sequence of tokens produced by the lexical analysis phase into a structured representation called a </a:t>
            </a:r>
            <a:r>
              <a:rPr lang="en-US" b="1" dirty="0">
                <a:solidFill>
                  <a:srgbClr val="FF0000"/>
                </a:solidFill>
              </a:rPr>
              <a:t>parse tree or syntax tree.</a:t>
            </a:r>
            <a:endParaRPr lang="en-IN" b="1" dirty="0">
              <a:solidFill>
                <a:srgbClr val="FF0000"/>
              </a:solidFill>
            </a:endParaRPr>
          </a:p>
        </p:txBody>
      </p:sp>
    </p:spTree>
    <p:extLst>
      <p:ext uri="{BB962C8B-B14F-4D97-AF65-F5344CB8AC3E}">
        <p14:creationId xmlns:p14="http://schemas.microsoft.com/office/powerpoint/2010/main" val="90538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DAE6-E1CE-2C39-8698-4B66AEBDCD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E2B2D7-2EF4-2F8F-CD92-0A01FE75E726}"/>
              </a:ext>
            </a:extLst>
          </p:cNvPr>
          <p:cNvSpPr>
            <a:spLocks noGrp="1"/>
          </p:cNvSpPr>
          <p:nvPr>
            <p:ph idx="1"/>
          </p:nvPr>
        </p:nvSpPr>
        <p:spPr/>
        <p:txBody>
          <a:bodyPr>
            <a:normAutofit/>
          </a:bodyPr>
          <a:lstStyle/>
          <a:p>
            <a:r>
              <a:rPr lang="en-US" b="1" dirty="0"/>
              <a:t>Grammar</a:t>
            </a:r>
            <a:r>
              <a:rPr lang="en-US" dirty="0"/>
              <a:t>:</a:t>
            </a:r>
          </a:p>
          <a:p>
            <a:pPr lvl="1"/>
            <a:r>
              <a:rPr lang="en-US" dirty="0"/>
              <a:t>A formal description of the syntax rules of a programming language.</a:t>
            </a:r>
          </a:p>
          <a:p>
            <a:pPr lvl="1"/>
            <a:r>
              <a:rPr lang="en-US" dirty="0"/>
              <a:t>Typically represented using context-free grammars, which consist of a set of production rules.</a:t>
            </a:r>
          </a:p>
          <a:p>
            <a:pPr marL="457200" lvl="1" indent="0">
              <a:buNone/>
            </a:pPr>
            <a:endParaRPr lang="en-US" dirty="0"/>
          </a:p>
          <a:p>
            <a:r>
              <a:rPr lang="en-US" b="1" dirty="0"/>
              <a:t>Parse Tree/Syntax Tree</a:t>
            </a:r>
            <a:r>
              <a:rPr lang="en-US" dirty="0"/>
              <a:t>:</a:t>
            </a:r>
          </a:p>
          <a:p>
            <a:pPr lvl="1"/>
            <a:r>
              <a:rPr lang="en-US" dirty="0"/>
              <a:t>A tree representation of the syntactical structure of source code according to the grammar of the language.</a:t>
            </a:r>
          </a:p>
          <a:p>
            <a:pPr lvl="1"/>
            <a:r>
              <a:rPr lang="en-US" dirty="0"/>
              <a:t>Each node of the tree represents a construct occurring in the source code.</a:t>
            </a:r>
          </a:p>
          <a:p>
            <a:endParaRPr lang="en-US" dirty="0"/>
          </a:p>
          <a:p>
            <a:endParaRPr lang="en-IN" dirty="0"/>
          </a:p>
        </p:txBody>
      </p:sp>
    </p:spTree>
    <p:extLst>
      <p:ext uri="{BB962C8B-B14F-4D97-AF65-F5344CB8AC3E}">
        <p14:creationId xmlns:p14="http://schemas.microsoft.com/office/powerpoint/2010/main" val="122107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F610-433E-AD2C-2F80-627512ECEB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DEC99-DDBC-BBF1-B710-4A27093D78C9}"/>
              </a:ext>
            </a:extLst>
          </p:cNvPr>
          <p:cNvSpPr>
            <a:spLocks noGrp="1"/>
          </p:cNvSpPr>
          <p:nvPr>
            <p:ph idx="1"/>
          </p:nvPr>
        </p:nvSpPr>
        <p:spPr/>
        <p:txBody>
          <a:bodyPr>
            <a:normAutofit/>
          </a:bodyPr>
          <a:lstStyle/>
          <a:p>
            <a:r>
              <a:rPr lang="en-US" b="1" dirty="0"/>
              <a:t>Parsers</a:t>
            </a:r>
            <a:r>
              <a:rPr lang="en-US" dirty="0"/>
              <a:t>:</a:t>
            </a:r>
          </a:p>
          <a:p>
            <a:pPr lvl="1"/>
            <a:r>
              <a:rPr lang="en-US" dirty="0"/>
              <a:t>Programs or components that perform syntax analysis.</a:t>
            </a:r>
          </a:p>
          <a:p>
            <a:pPr marL="457200" lvl="1" indent="0">
              <a:buNone/>
            </a:pPr>
            <a:r>
              <a:rPr lang="en-US" dirty="0"/>
              <a:t>Common types of parsers include:</a:t>
            </a:r>
          </a:p>
          <a:p>
            <a:pPr marL="742950" lvl="1" indent="-285750">
              <a:buFont typeface="Arial" panose="020B0604020202020204" pitchFamily="34" charset="0"/>
              <a:buChar char="•"/>
            </a:pPr>
            <a:r>
              <a:rPr lang="en-US" b="1" dirty="0"/>
              <a:t>Top-Down Parsers</a:t>
            </a:r>
            <a:r>
              <a:rPr lang="en-US" dirty="0"/>
              <a:t>: Start from the root and try to construct the parse tree down to the leaves (e.g., LL parsers).</a:t>
            </a:r>
          </a:p>
          <a:p>
            <a:pPr marL="742950" lvl="1" indent="-285750">
              <a:buFont typeface="Arial" panose="020B0604020202020204" pitchFamily="34" charset="0"/>
              <a:buChar char="•"/>
            </a:pPr>
            <a:r>
              <a:rPr lang="en-US" b="1" dirty="0"/>
              <a:t>Bottom-Up Parsers</a:t>
            </a:r>
            <a:r>
              <a:rPr lang="en-US" dirty="0"/>
              <a:t>: Start from the leaves and work their way up to the root (e.g., LR parsers).</a:t>
            </a:r>
          </a:p>
          <a:p>
            <a:r>
              <a:rPr lang="en-US" b="1" dirty="0"/>
              <a:t>Syntax Errors</a:t>
            </a:r>
            <a:r>
              <a:rPr lang="en-US" dirty="0"/>
              <a:t>:</a:t>
            </a:r>
          </a:p>
          <a:p>
            <a:pPr lvl="1"/>
            <a:r>
              <a:rPr lang="en-US" dirty="0"/>
              <a:t>Errors detected during syntax analysis, such as missing semicolons, unmatched parentheses, or incorrect statement structures.</a:t>
            </a:r>
          </a:p>
          <a:p>
            <a:endParaRPr lang="en-US" dirty="0"/>
          </a:p>
          <a:p>
            <a:endParaRPr lang="en-IN" dirty="0"/>
          </a:p>
        </p:txBody>
      </p:sp>
    </p:spTree>
    <p:extLst>
      <p:ext uri="{BB962C8B-B14F-4D97-AF65-F5344CB8AC3E}">
        <p14:creationId xmlns:p14="http://schemas.microsoft.com/office/powerpoint/2010/main" val="241633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773F-4F80-8BD1-F595-1D7EDEDE29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3470B7-7F70-083E-2EDF-55BEE1874D05}"/>
              </a:ext>
            </a:extLst>
          </p:cNvPr>
          <p:cNvSpPr>
            <a:spLocks noGrp="1"/>
          </p:cNvSpPr>
          <p:nvPr>
            <p:ph idx="1"/>
          </p:nvPr>
        </p:nvSpPr>
        <p:spPr/>
        <p:txBody>
          <a:bodyPr/>
          <a:lstStyle/>
          <a:p>
            <a:r>
              <a:rPr lang="en-US" b="1" dirty="0"/>
              <a:t>Example of Syntax Analysis</a:t>
            </a:r>
          </a:p>
          <a:p>
            <a:pPr lvl="1"/>
            <a:r>
              <a:rPr lang="en-US" dirty="0"/>
              <a:t>Let's consider a simple example in a C-like programming language:</a:t>
            </a:r>
          </a:p>
          <a:p>
            <a:pPr lvl="1"/>
            <a:r>
              <a:rPr lang="en-IN" dirty="0"/>
              <a:t>int x = 10 + (5 * 3);</a:t>
            </a:r>
            <a:endParaRPr lang="en-US" dirty="0"/>
          </a:p>
          <a:p>
            <a:pPr lvl="1"/>
            <a:r>
              <a:rPr lang="en-US" dirty="0"/>
              <a:t>Before syntax analysis, the lexical analyzer would convert this code into the following token stream:</a:t>
            </a:r>
          </a:p>
          <a:p>
            <a:pPr lvl="1"/>
            <a:r>
              <a:rPr lang="en-US" b="1" dirty="0">
                <a:solidFill>
                  <a:srgbClr val="FF0000"/>
                </a:solidFill>
              </a:rPr>
              <a:t>‘int’ </a:t>
            </a:r>
            <a:r>
              <a:rPr lang="en-US" dirty="0"/>
              <a:t>( keynote)  </a:t>
            </a:r>
            <a:r>
              <a:rPr lang="en-US" b="1" dirty="0">
                <a:solidFill>
                  <a:srgbClr val="FF0000"/>
                </a:solidFill>
              </a:rPr>
              <a:t>‘x’  </a:t>
            </a:r>
            <a:r>
              <a:rPr lang="en-US" dirty="0"/>
              <a:t>(identifier)   </a:t>
            </a:r>
            <a:r>
              <a:rPr lang="en-US" b="1" dirty="0">
                <a:solidFill>
                  <a:srgbClr val="FF0000"/>
                </a:solidFill>
              </a:rPr>
              <a:t>‘=‘</a:t>
            </a:r>
            <a:r>
              <a:rPr lang="en-US" dirty="0"/>
              <a:t>  (assignment operator) </a:t>
            </a:r>
          </a:p>
          <a:p>
            <a:pPr lvl="1"/>
            <a:r>
              <a:rPr lang="en-US" b="1" dirty="0">
                <a:solidFill>
                  <a:srgbClr val="FF0000"/>
                </a:solidFill>
              </a:rPr>
              <a:t>‘10’ </a:t>
            </a:r>
            <a:r>
              <a:rPr lang="en-US" dirty="0"/>
              <a:t>( integer literal )  </a:t>
            </a:r>
            <a:r>
              <a:rPr lang="en-US" b="1" dirty="0">
                <a:solidFill>
                  <a:srgbClr val="FF0000"/>
                </a:solidFill>
              </a:rPr>
              <a:t>‘+‘</a:t>
            </a:r>
            <a:r>
              <a:rPr lang="en-US" dirty="0"/>
              <a:t> ( addition operator )  </a:t>
            </a:r>
            <a:r>
              <a:rPr lang="en-US" b="1" dirty="0">
                <a:solidFill>
                  <a:srgbClr val="FF0000"/>
                </a:solidFill>
              </a:rPr>
              <a:t> (   </a:t>
            </a:r>
            <a:r>
              <a:rPr lang="en-US" dirty="0"/>
              <a:t>( left parenthesis )</a:t>
            </a:r>
          </a:p>
          <a:p>
            <a:pPr lvl="1"/>
            <a:r>
              <a:rPr lang="en-US" dirty="0"/>
              <a:t> </a:t>
            </a:r>
            <a:r>
              <a:rPr lang="en-US" b="1" dirty="0">
                <a:solidFill>
                  <a:srgbClr val="FF0000"/>
                </a:solidFill>
              </a:rPr>
              <a:t>‘5’  </a:t>
            </a:r>
            <a:r>
              <a:rPr lang="en-US" dirty="0"/>
              <a:t>( integer literal)  </a:t>
            </a:r>
            <a:r>
              <a:rPr lang="en-US" b="1" dirty="0">
                <a:solidFill>
                  <a:srgbClr val="FF0000"/>
                </a:solidFill>
              </a:rPr>
              <a:t>‘*’</a:t>
            </a:r>
            <a:r>
              <a:rPr lang="en-US" dirty="0"/>
              <a:t>  ( multiplication operator ) </a:t>
            </a:r>
          </a:p>
          <a:p>
            <a:pPr lvl="1"/>
            <a:r>
              <a:rPr lang="en-US" b="1" dirty="0">
                <a:solidFill>
                  <a:srgbClr val="FF0000"/>
                </a:solidFill>
              </a:rPr>
              <a:t>‘3’</a:t>
            </a:r>
            <a:r>
              <a:rPr lang="en-US" dirty="0"/>
              <a:t>  ( integer literal)     </a:t>
            </a:r>
            <a:r>
              <a:rPr lang="en-US" b="1" dirty="0">
                <a:solidFill>
                  <a:srgbClr val="FF0000"/>
                </a:solidFill>
              </a:rPr>
              <a:t>‘)’</a:t>
            </a:r>
            <a:r>
              <a:rPr lang="en-US" dirty="0"/>
              <a:t>  ( Right parenthesis)    </a:t>
            </a:r>
            <a:r>
              <a:rPr lang="en-US" b="1" dirty="0">
                <a:solidFill>
                  <a:srgbClr val="FF0000"/>
                </a:solidFill>
              </a:rPr>
              <a:t>‘;’</a:t>
            </a:r>
            <a:r>
              <a:rPr lang="en-US" dirty="0"/>
              <a:t> ( semi colon)</a:t>
            </a:r>
          </a:p>
          <a:p>
            <a:endParaRPr lang="en-IN" dirty="0"/>
          </a:p>
        </p:txBody>
      </p:sp>
    </p:spTree>
    <p:extLst>
      <p:ext uri="{BB962C8B-B14F-4D97-AF65-F5344CB8AC3E}">
        <p14:creationId xmlns:p14="http://schemas.microsoft.com/office/powerpoint/2010/main" val="301999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6BE1-CCEC-2AC5-1838-447562CC5D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80DC85-F22D-0936-692E-83F8668C11A5}"/>
              </a:ext>
            </a:extLst>
          </p:cNvPr>
          <p:cNvSpPr>
            <a:spLocks noGrp="1"/>
          </p:cNvSpPr>
          <p:nvPr>
            <p:ph idx="1"/>
          </p:nvPr>
        </p:nvSpPr>
        <p:spPr/>
        <p:txBody>
          <a:bodyPr/>
          <a:lstStyle/>
          <a:p>
            <a:r>
              <a:rPr lang="en-US" b="1" dirty="0"/>
              <a:t>Grammar Rules</a:t>
            </a:r>
          </a:p>
          <a:p>
            <a:pPr lvl="1"/>
            <a:r>
              <a:rPr lang="en-US" dirty="0"/>
              <a:t>The syntax analyzer will use a set of grammar rules to understand the structure of this code. Some possible grammar rules might include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These rules describe how various elements of the language can be combined to form valid statements.</a:t>
            </a:r>
          </a:p>
          <a:p>
            <a:endParaRPr lang="en-IN" dirty="0"/>
          </a:p>
        </p:txBody>
      </p:sp>
      <p:pic>
        <p:nvPicPr>
          <p:cNvPr id="7" name="Picture 6">
            <a:extLst>
              <a:ext uri="{FF2B5EF4-FFF2-40B4-BE49-F238E27FC236}">
                <a16:creationId xmlns:a16="http://schemas.microsoft.com/office/drawing/2014/main" id="{5A8798F4-35D6-E565-4AF3-FBD1A9A2E58D}"/>
              </a:ext>
            </a:extLst>
          </p:cNvPr>
          <p:cNvPicPr>
            <a:picLocks noChangeAspect="1"/>
          </p:cNvPicPr>
          <p:nvPr/>
        </p:nvPicPr>
        <p:blipFill>
          <a:blip r:embed="rId2"/>
          <a:stretch>
            <a:fillRect/>
          </a:stretch>
        </p:blipFill>
        <p:spPr>
          <a:xfrm>
            <a:off x="1934262" y="3120713"/>
            <a:ext cx="4533900" cy="2200275"/>
          </a:xfrm>
          <a:prstGeom prst="rect">
            <a:avLst/>
          </a:prstGeom>
        </p:spPr>
      </p:pic>
    </p:spTree>
    <p:extLst>
      <p:ext uri="{BB962C8B-B14F-4D97-AF65-F5344CB8AC3E}">
        <p14:creationId xmlns:p14="http://schemas.microsoft.com/office/powerpoint/2010/main" val="263828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5741-92B8-6E74-9935-713E6FEC24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8FBD6F-BC8E-B78B-63F9-C964E77A6C84}"/>
              </a:ext>
            </a:extLst>
          </p:cNvPr>
          <p:cNvSpPr>
            <a:spLocks noGrp="1"/>
          </p:cNvSpPr>
          <p:nvPr>
            <p:ph idx="1"/>
          </p:nvPr>
        </p:nvSpPr>
        <p:spPr/>
        <p:txBody>
          <a:bodyPr>
            <a:normAutofit/>
          </a:bodyPr>
          <a:lstStyle/>
          <a:p>
            <a:r>
              <a:rPr lang="en-US" b="1" dirty="0"/>
              <a:t>Step 3: Constructing the Parse Tree</a:t>
            </a:r>
          </a:p>
          <a:p>
            <a:r>
              <a:rPr lang="en-US" dirty="0"/>
              <a:t>The parser will apply these grammar rules to the token stream to construct a parse tree.</a:t>
            </a:r>
            <a:endParaRPr lang="en-US" b="1" dirty="0"/>
          </a:p>
          <a:p>
            <a:r>
              <a:rPr lang="en-US" b="1" dirty="0"/>
              <a:t>For the expression 10 + (5 * 3):</a:t>
            </a:r>
          </a:p>
          <a:p>
            <a:r>
              <a:rPr lang="en-US" sz="2400" dirty="0"/>
              <a:t>According to the rules, the parser first identifies 5 * 3 as a valid term (using Term → Factor * Factor).</a:t>
            </a:r>
          </a:p>
          <a:p>
            <a:r>
              <a:rPr lang="en-US" sz="2400" dirty="0"/>
              <a:t>Then, it recognizes (5 * 3) as a valid factor (using Factor → ( Expression )).</a:t>
            </a:r>
          </a:p>
          <a:p>
            <a:r>
              <a:rPr lang="en-US" sz="2400" dirty="0"/>
              <a:t>Finally, it combines 10 + (5 * 3) as a valid expression (using Expression → Expression + Term).</a:t>
            </a:r>
            <a:endParaRPr lang="en-IN" sz="2400" dirty="0"/>
          </a:p>
        </p:txBody>
      </p:sp>
    </p:spTree>
    <p:extLst>
      <p:ext uri="{BB962C8B-B14F-4D97-AF65-F5344CB8AC3E}">
        <p14:creationId xmlns:p14="http://schemas.microsoft.com/office/powerpoint/2010/main" val="354221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C626B-8B7D-E6B5-6CE1-6FFCA6FDF2A2}"/>
              </a:ext>
            </a:extLst>
          </p:cNvPr>
          <p:cNvSpPr>
            <a:spLocks noGrp="1"/>
          </p:cNvSpPr>
          <p:nvPr>
            <p:ph idx="1"/>
          </p:nvPr>
        </p:nvSpPr>
        <p:spPr>
          <a:xfrm>
            <a:off x="838200" y="424206"/>
            <a:ext cx="10515600" cy="5752757"/>
          </a:xfrm>
        </p:spPr>
        <p:txBody>
          <a:bodyPr/>
          <a:lstStyle/>
          <a:p>
            <a:r>
              <a:rPr lang="en-US" dirty="0"/>
              <a:t>The full parse tree for the statement int x = 10 + (5 * 3); might look like this:</a:t>
            </a:r>
            <a:endParaRPr lang="en-IN" dirty="0"/>
          </a:p>
        </p:txBody>
      </p:sp>
      <p:pic>
        <p:nvPicPr>
          <p:cNvPr id="7" name="Picture 6">
            <a:extLst>
              <a:ext uri="{FF2B5EF4-FFF2-40B4-BE49-F238E27FC236}">
                <a16:creationId xmlns:a16="http://schemas.microsoft.com/office/drawing/2014/main" id="{537ADE48-BE57-2CBF-7980-9AA00845CE1F}"/>
              </a:ext>
            </a:extLst>
          </p:cNvPr>
          <p:cNvPicPr>
            <a:picLocks noChangeAspect="1"/>
          </p:cNvPicPr>
          <p:nvPr/>
        </p:nvPicPr>
        <p:blipFill>
          <a:blip r:embed="rId2"/>
          <a:stretch>
            <a:fillRect/>
          </a:stretch>
        </p:blipFill>
        <p:spPr>
          <a:xfrm>
            <a:off x="4289196" y="1026256"/>
            <a:ext cx="4949072" cy="5407538"/>
          </a:xfrm>
          <a:prstGeom prst="rect">
            <a:avLst/>
          </a:prstGeom>
        </p:spPr>
      </p:pic>
    </p:spTree>
    <p:extLst>
      <p:ext uri="{BB962C8B-B14F-4D97-AF65-F5344CB8AC3E}">
        <p14:creationId xmlns:p14="http://schemas.microsoft.com/office/powerpoint/2010/main" val="2236596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1008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 Syntax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iiitdm-33@hotmail.com</dc:creator>
  <cp:lastModifiedBy>iiitdm-33@hotmail.com</cp:lastModifiedBy>
  <cp:revision>73</cp:revision>
  <dcterms:created xsi:type="dcterms:W3CDTF">2024-08-29T11:32:52Z</dcterms:created>
  <dcterms:modified xsi:type="dcterms:W3CDTF">2024-08-30T06:24:33Z</dcterms:modified>
</cp:coreProperties>
</file>