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BF9B-6F89-567E-FB0F-350C2CA42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11A44-5189-EF88-FD7E-E1B5249BF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3E1F-528A-2B0E-D638-9E49DE09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A5AC4-1CC1-21CD-00A2-7EDAFD5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9250-094A-0F08-FA15-5287F39D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1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0224-9254-8269-1EA8-8237175E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B8258-E3D6-04EF-6131-8D2FB0533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45A6B-1103-C95A-28D3-77A2BE6C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06302-0666-52EC-8E7B-9502C2F7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307B-1CDF-757A-5027-AAB357AF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0A0F5-CBBE-DE4E-302D-382E04C6B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E2D61-8EA4-BEBE-BB55-16C98276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9799-E41C-2ECA-DF80-9D1EF981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AEEB-06BB-DC2F-318E-6C8F37AF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D98E-54D2-95B4-B6CA-3D9452E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0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11AA-5FDE-C812-C6EA-6B6B4EB9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C1B5-068D-BE67-5FE7-6C9275F0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827A-FE86-AA18-AA04-9B929143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FFB4-AFBD-9952-E777-E0C997DC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3B1-B13B-833B-477B-340B33D0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075-7D4E-6F3E-6563-02F9BD45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D6FD9-B0DA-85B1-1171-B071C922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3548-7D9A-CFFC-1917-B8D3ACBA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F1B9-B267-D218-B1A6-3B1C9A4B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91EF-6D2C-ED6B-8DF0-BEE6164A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0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7C54-CB21-067B-8A73-642B2FAA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FB5A-5BA6-FA20-1C62-73989DA9F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EEF7F-9C30-44AA-E87C-CB96ED77B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4F2F-582B-EF7F-03F4-97E76AFE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10844-D24B-B21F-6428-3E85F62E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A958E-E641-D1AE-BCF4-97CCF00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13F9-BEC2-B5CB-6767-0874F990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0642D-91C2-6A4E-5652-010D87B5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8A317-4F46-4D86-9EEA-66CB1102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C78AD-5B37-D890-CE19-84ABAD6DA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5940C-62F6-96F1-6F73-055E220A0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9787-2046-A818-7D9A-9B99B43E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DD2AA-3012-F443-3E56-DE8F8E98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DC5CE-CB91-8A78-F895-8B914B4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5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7537-B7DC-DFAC-9FED-2C305BA7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50A1E-4278-70D9-CD03-BE3F2805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9FBB4-63AE-F995-623C-F5B950D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69C62-1BEE-FD59-AA78-EC4CC5B1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3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6F72F-A331-2D97-FE57-B2D0E058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92F01-1004-F435-12AE-FC596ECA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686F-A2CE-833E-7FA0-135FEE5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0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E9DD-7FE6-B54F-2EA8-CF29757D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A802-7581-BF69-758B-4F5A37EA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85F97-D01D-1773-CC0A-D51E1E4E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3C88-01AB-FC6C-2652-4BBDD8E9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9692A-F83D-921F-A68C-2DD89CC2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DEE8-4FD7-B536-831C-75AE9CB5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530F-0111-DBF1-BA80-1AD021B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665AB-BDD5-3A83-0A0B-2B92E75B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BF85-E5BD-CE0A-A900-AC761D4F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4166E-684F-D334-2794-D04FBB4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C78A-A05C-9581-BE23-8681A0F5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9BE79-6E9D-D489-2783-85DB144E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1EE4E-04C1-91DA-458A-6DA989C1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89053-0675-6CEE-81FA-70345163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948-C7CE-E1D2-9BD7-9C465EED2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D768-2F71-4D11-9086-54DADBCE3962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C57-EDF8-3712-F20F-CE74905A0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A267-0A75-7808-4A82-4A54DDF84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E320-D443-42DC-9D56-2BBC6392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7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CC3-5128-1AC3-D530-9583A00B7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compute first and follow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8BA3-9438-9B57-D494-1DB1AB342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7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0C66-BB38-157B-CDD6-99D41FD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2D3D-E271-9C6F-2E50-75CB0246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Follow(α) is a set of terminal symbols that appear immediately to the right of α.</a:t>
            </a:r>
          </a:p>
          <a:p>
            <a:r>
              <a:rPr lang="en-IN" b="1" dirty="0">
                <a:solidFill>
                  <a:srgbClr val="FF0000"/>
                </a:solidFill>
                <a:effectLst/>
              </a:rPr>
              <a:t>Rules For Calculating Follow</a:t>
            </a:r>
          </a:p>
          <a:p>
            <a:pPr lvl="1"/>
            <a:r>
              <a:rPr lang="en-IN" b="1" dirty="0"/>
              <a:t>Rule no 1: </a:t>
            </a:r>
            <a:r>
              <a:rPr lang="en-US" dirty="0"/>
              <a:t>For the start symbol S, place $ in Follow(S).</a:t>
            </a:r>
          </a:p>
          <a:p>
            <a:pPr lvl="1"/>
            <a:r>
              <a:rPr lang="en-US" b="1" dirty="0"/>
              <a:t>Rule no 2: </a:t>
            </a:r>
            <a:r>
              <a:rPr lang="en-US" dirty="0"/>
              <a:t>For any production rule A → αB, </a:t>
            </a:r>
            <a:r>
              <a:rPr lang="en-IN" dirty="0"/>
              <a:t>Follow(B) = Follow(A)</a:t>
            </a:r>
          </a:p>
          <a:p>
            <a:pPr lvl="1"/>
            <a:r>
              <a:rPr lang="en-IN" b="1" dirty="0"/>
              <a:t>Rule no 3: </a:t>
            </a:r>
            <a:r>
              <a:rPr lang="en-US" dirty="0"/>
              <a:t>For any production rule A → αBβ,</a:t>
            </a:r>
          </a:p>
          <a:p>
            <a:pPr marL="457200" lvl="1" indent="0">
              <a:buNone/>
            </a:pPr>
            <a:r>
              <a:rPr lang="en-US" dirty="0"/>
              <a:t> If ∈ ∉ First(β), then Follow(B) = First(β)     </a:t>
            </a:r>
          </a:p>
          <a:p>
            <a:pPr marL="457200" lvl="1" indent="0">
              <a:buNone/>
            </a:pPr>
            <a:r>
              <a:rPr lang="en-US" dirty="0"/>
              <a:t>If ∈ ∈ First(β), then Follow(B) = { First(β) – ∈ } ∪ Follow(A)</a:t>
            </a:r>
            <a:endParaRPr lang="en-IN" b="1" dirty="0"/>
          </a:p>
          <a:p>
            <a:pPr lvl="1"/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2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3AA0-68BF-E26F-0570-33C7D6E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E9C6-663F-41AC-1AAD-C6EE608F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effectLst/>
              </a:rPr>
              <a:t>S → </a:t>
            </a:r>
            <a:r>
              <a:rPr lang="en-IN" dirty="0" err="1">
                <a:effectLst/>
              </a:rPr>
              <a:t>aBDh</a:t>
            </a:r>
            <a:endParaRPr lang="en-IN" dirty="0">
              <a:effectLst/>
            </a:endParaRPr>
          </a:p>
          <a:p>
            <a:pPr algn="ctr"/>
            <a:r>
              <a:rPr lang="en-IN" dirty="0">
                <a:effectLst/>
              </a:rPr>
              <a:t>B → </a:t>
            </a:r>
            <a:r>
              <a:rPr lang="en-IN" dirty="0" err="1">
                <a:effectLst/>
              </a:rPr>
              <a:t>cC</a:t>
            </a:r>
            <a:endParaRPr lang="en-IN" dirty="0">
              <a:effectLst/>
            </a:endParaRPr>
          </a:p>
          <a:p>
            <a:pPr algn="ctr"/>
            <a:r>
              <a:rPr lang="en-IN" dirty="0">
                <a:effectLst/>
              </a:rPr>
              <a:t>C → </a:t>
            </a:r>
            <a:r>
              <a:rPr lang="en-IN" dirty="0" err="1">
                <a:effectLst/>
              </a:rPr>
              <a:t>bC</a:t>
            </a:r>
            <a:r>
              <a:rPr lang="en-IN" dirty="0">
                <a:effectLst/>
              </a:rPr>
              <a:t> / ∈</a:t>
            </a:r>
          </a:p>
          <a:p>
            <a:pPr algn="ctr"/>
            <a:r>
              <a:rPr lang="en-IN" dirty="0">
                <a:effectLst/>
              </a:rPr>
              <a:t>D → EF</a:t>
            </a:r>
          </a:p>
          <a:p>
            <a:pPr algn="ctr"/>
            <a:r>
              <a:rPr lang="en-IN" dirty="0">
                <a:effectLst/>
              </a:rPr>
              <a:t>E → g / ∈</a:t>
            </a:r>
          </a:p>
          <a:p>
            <a:pPr algn="ctr"/>
            <a:r>
              <a:rPr lang="en-IN" dirty="0">
                <a:effectLst/>
              </a:rPr>
              <a:t>F → f / ∈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5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3BD0-7592-D0C9-D482-FECFF796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96FD-218A-8325-F033-362BFB3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effectLst/>
              </a:rPr>
              <a:t>S → A</a:t>
            </a:r>
          </a:p>
          <a:p>
            <a:pPr algn="ctr"/>
            <a:r>
              <a:rPr lang="pt-BR" dirty="0">
                <a:effectLst/>
              </a:rPr>
              <a:t>A → aBA’</a:t>
            </a:r>
          </a:p>
          <a:p>
            <a:pPr algn="ctr"/>
            <a:r>
              <a:rPr lang="pt-BR" dirty="0">
                <a:effectLst/>
              </a:rPr>
              <a:t>A’ → dA’ / ∈</a:t>
            </a:r>
          </a:p>
          <a:p>
            <a:pPr algn="ctr"/>
            <a:r>
              <a:rPr lang="pt-BR" dirty="0">
                <a:effectLst/>
              </a:rPr>
              <a:t>B → b</a:t>
            </a:r>
          </a:p>
          <a:p>
            <a:pPr algn="ctr"/>
            <a:r>
              <a:rPr lang="pt-BR" dirty="0">
                <a:effectLst/>
              </a:rPr>
              <a:t>C → 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6B6A-0E58-1760-7529-537942DC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EE52-51BB-3C15-BAE4-A8CB02B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effectLst/>
              </a:rPr>
              <a:t>S → (L) / a</a:t>
            </a:r>
          </a:p>
          <a:p>
            <a:pPr algn="ctr"/>
            <a:r>
              <a:rPr lang="en-IN" dirty="0">
                <a:effectLst/>
              </a:rPr>
              <a:t>L → SL’</a:t>
            </a:r>
          </a:p>
          <a:p>
            <a:pPr algn="ctr"/>
            <a:r>
              <a:rPr lang="en-IN" dirty="0">
                <a:effectLst/>
              </a:rPr>
              <a:t>L’ → ,SL’ / ∈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5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0BE1-E61B-19C0-5F88-BEE54525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B458-0DBF-01BF-47C2-2587CAFD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effectLst/>
              </a:rPr>
              <a:t>E → TE’</a:t>
            </a:r>
          </a:p>
          <a:p>
            <a:pPr algn="ctr"/>
            <a:r>
              <a:rPr lang="en-IN" dirty="0">
                <a:effectLst/>
              </a:rPr>
              <a:t>E’ → + TE’ / ∈</a:t>
            </a:r>
          </a:p>
          <a:p>
            <a:pPr algn="ctr"/>
            <a:r>
              <a:rPr lang="en-IN" dirty="0">
                <a:effectLst/>
              </a:rPr>
              <a:t>T → FT’</a:t>
            </a:r>
          </a:p>
          <a:p>
            <a:pPr algn="ctr"/>
            <a:r>
              <a:rPr lang="en-IN" dirty="0">
                <a:effectLst/>
              </a:rPr>
              <a:t>T’ → x FT’ / ∈</a:t>
            </a:r>
          </a:p>
          <a:p>
            <a:pPr algn="ctr"/>
            <a:r>
              <a:rPr lang="en-IN" dirty="0">
                <a:effectLst/>
              </a:rPr>
              <a:t>F → (E) / 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15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93AE-69C8-2163-B2A3-ECE48665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F54-977A-DD98-71A8-ED69E03F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Complements the FIRST set in making parsing decisions, especially for non-terminals that can derive the empty string. </a:t>
            </a:r>
          </a:p>
          <a:p>
            <a:r>
              <a:rPr lang="en-US" dirty="0"/>
              <a:t>Helps construct and fill parsing tables for LL(1), SLR, and LALR parsers, ensuring accurate and efficient parsing.</a:t>
            </a:r>
          </a:p>
          <a:p>
            <a:r>
              <a:rPr lang="en-US"/>
              <a:t> </a:t>
            </a:r>
            <a:r>
              <a:rPr lang="en-US" dirty="0"/>
              <a:t>Aids in error detection and recovery, helping parsers handle unexpected or incorrect input more gracefully</a:t>
            </a:r>
            <a:r>
              <a:rPr lang="en-US"/>
              <a:t>. </a:t>
            </a:r>
          </a:p>
          <a:p>
            <a:r>
              <a:rPr lang="en-US"/>
              <a:t>Resolves </a:t>
            </a:r>
            <a:r>
              <a:rPr lang="en-US" dirty="0"/>
              <a:t>ambiguities in grammar, making it more suitable for deterministic parsing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4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CF5B-6B20-3699-5560-C914E44F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83E2-30BA-59A5-13DE-C453CB62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consists of a set of production rules, each defining how a non-terminal symbol can be expanded into a sequence of terminals and non-terminals.</a:t>
            </a:r>
          </a:p>
          <a:p>
            <a:r>
              <a:rPr lang="en-US" b="1" dirty="0">
                <a:solidFill>
                  <a:srgbClr val="FF0000"/>
                </a:solidFill>
              </a:rPr>
              <a:t>Terminals: </a:t>
            </a:r>
            <a:r>
              <a:rPr lang="en-US" dirty="0"/>
              <a:t>Symbols that appear in the language (e.g., a, b, +, *, etc.).</a:t>
            </a:r>
          </a:p>
          <a:p>
            <a:r>
              <a:rPr lang="en-US" b="1" dirty="0">
                <a:solidFill>
                  <a:srgbClr val="FF0000"/>
                </a:solidFill>
              </a:rPr>
              <a:t>Non-terminals:</a:t>
            </a:r>
            <a:r>
              <a:rPr lang="en-US" dirty="0"/>
              <a:t> Symbols that can be replaced by groups of terminals. Non-terminals according to production rules (e.g., A, B, S, etc.).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4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05EA-DA3B-F646-7468-EC1E6466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3E04-87BB-E88E-54DE-B723751F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often represented as a 4-tuple (N, Σ, P, S), </a:t>
            </a:r>
          </a:p>
          <a:p>
            <a:r>
              <a:rPr lang="en-US" dirty="0"/>
              <a:t>where:      </a:t>
            </a:r>
            <a:r>
              <a:rPr lang="en-US" b="1" dirty="0">
                <a:solidFill>
                  <a:srgbClr val="FF0000"/>
                </a:solidFill>
              </a:rPr>
              <a:t>N: </a:t>
            </a:r>
            <a:r>
              <a:rPr lang="en-US" dirty="0"/>
              <a:t>A finite set of non-terminal symbols.     </a:t>
            </a:r>
          </a:p>
          <a:p>
            <a:r>
              <a:rPr lang="en-US" b="1" dirty="0">
                <a:solidFill>
                  <a:srgbClr val="FF0000"/>
                </a:solidFill>
              </a:rPr>
              <a:t>Σ: </a:t>
            </a:r>
            <a:r>
              <a:rPr lang="en-US" dirty="0"/>
              <a:t>A finite set of terminal symbols (disjoint from N).     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: A finite set of production rules, where each rule is of the form A → α, with A ∈ N and α ∈ (N ∪ Σ)*.    </a:t>
            </a:r>
          </a:p>
          <a:p>
            <a:r>
              <a:rPr lang="en-US" dirty="0">
                <a:solidFill>
                  <a:srgbClr val="FF0000"/>
                </a:solidFill>
              </a:rPr>
              <a:t> S: </a:t>
            </a:r>
            <a:r>
              <a:rPr lang="en-US" dirty="0"/>
              <a:t>The start symbol, where S ∈ N.</a:t>
            </a:r>
          </a:p>
          <a:p>
            <a:r>
              <a:rPr lang="en-IN" dirty="0"/>
              <a:t>S → (S)S | </a:t>
            </a:r>
            <a:r>
              <a:rPr lang="el-GR" dirty="0"/>
              <a:t>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7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941C-6115-C912-E3BB-58314512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A960-4CE7-DA26-7094-9D1D7FAF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First(α) is a set of terminal symbols that begin in strings derived from α.</a:t>
            </a:r>
          </a:p>
          <a:p>
            <a:r>
              <a:rPr lang="en-US" dirty="0"/>
              <a:t>Computing</a:t>
            </a:r>
            <a:r>
              <a:rPr lang="en-US" b="1" dirty="0"/>
              <a:t> FIRST</a:t>
            </a:r>
            <a:r>
              <a:rPr lang="en-US" dirty="0"/>
              <a:t> set is a fundamental concept in compiler construction and formal language theory because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Guides parsing decisions in top-down and bottom-up parsing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construct efficient and correct parsing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Aids in error detection and recovery during syntax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Contributes to disambiguating grammars and optimizing their structure.</a:t>
            </a:r>
          </a:p>
        </p:txBody>
      </p:sp>
    </p:spTree>
    <p:extLst>
      <p:ext uri="{BB962C8B-B14F-4D97-AF65-F5344CB8AC3E}">
        <p14:creationId xmlns:p14="http://schemas.microsoft.com/office/powerpoint/2010/main" val="373086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FAE9-8ED6-21B8-2545-C7039B97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Rules For Calculating First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5A41-9343-680F-019F-7D122D93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 no 1: For a production rule X → ∈, </a:t>
            </a:r>
            <a:r>
              <a:rPr lang="en-IN" dirty="0"/>
              <a:t>First(X) = { ∈ }</a:t>
            </a:r>
          </a:p>
          <a:p>
            <a:r>
              <a:rPr lang="en-IN" dirty="0"/>
              <a:t>Rule no 2: </a:t>
            </a:r>
            <a:r>
              <a:rPr lang="en-US" dirty="0"/>
              <a:t>For any terminal symbol ‘a’ , </a:t>
            </a:r>
            <a:r>
              <a:rPr lang="en-IN" dirty="0"/>
              <a:t>First(a) = { a }</a:t>
            </a:r>
          </a:p>
          <a:p>
            <a:r>
              <a:rPr lang="en-IN" dirty="0"/>
              <a:t>Rule no 3: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production</a:t>
            </a:r>
            <a:r>
              <a:rPr lang="es-ES" dirty="0"/>
              <a:t> rule X → Y</a:t>
            </a:r>
            <a:r>
              <a:rPr lang="es-ES" baseline="-25000" dirty="0"/>
              <a:t>1</a:t>
            </a:r>
            <a:r>
              <a:rPr lang="es-ES" dirty="0"/>
              <a:t>Y</a:t>
            </a:r>
            <a:r>
              <a:rPr lang="es-ES" baseline="-25000" dirty="0"/>
              <a:t>2</a:t>
            </a:r>
            <a:r>
              <a:rPr lang="es-ES" dirty="0"/>
              <a:t>Y</a:t>
            </a:r>
            <a:r>
              <a:rPr lang="es-ES" baseline="-25000" dirty="0"/>
              <a:t>3</a:t>
            </a:r>
            <a:r>
              <a:rPr lang="en-IN" baseline="-25000" dirty="0"/>
              <a:t>  </a:t>
            </a:r>
          </a:p>
          <a:p>
            <a:r>
              <a:rPr lang="en-IN" baseline="-25000" dirty="0"/>
              <a:t> </a:t>
            </a:r>
            <a:r>
              <a:rPr lang="en-US" b="1" dirty="0">
                <a:effectLst/>
              </a:rPr>
              <a:t>Calculating First(X)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 ∈ ∉ First(Y</a:t>
            </a:r>
            <a:r>
              <a:rPr lang="en-US" baseline="-25000" dirty="0"/>
              <a:t>1</a:t>
            </a:r>
            <a:r>
              <a:rPr lang="en-US" dirty="0"/>
              <a:t>), then First(X) = First(Y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If ∈ ∈ First(Y</a:t>
            </a:r>
            <a:r>
              <a:rPr lang="en-US" baseline="-25000" dirty="0"/>
              <a:t>1</a:t>
            </a:r>
            <a:r>
              <a:rPr lang="en-US" dirty="0"/>
              <a:t>), then First(X) = { First(Y</a:t>
            </a:r>
            <a:r>
              <a:rPr lang="en-US" baseline="-25000" dirty="0"/>
              <a:t>1</a:t>
            </a:r>
            <a:r>
              <a:rPr lang="en-US" dirty="0"/>
              <a:t>) – ∈ } ∪ First(Y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r>
              <a:rPr lang="en-US" b="1" dirty="0">
                <a:effectLst/>
              </a:rPr>
              <a:t>Calculating First(Y</a:t>
            </a:r>
            <a:r>
              <a:rPr lang="en-US" b="1" baseline="-25000" dirty="0">
                <a:effectLst/>
              </a:rPr>
              <a:t>2</a:t>
            </a:r>
            <a:r>
              <a:rPr lang="en-US" b="1" dirty="0">
                <a:effectLst/>
              </a:rPr>
              <a:t>Y</a:t>
            </a:r>
            <a:r>
              <a:rPr lang="en-US" b="1" baseline="-25000" dirty="0">
                <a:effectLst/>
              </a:rPr>
              <a:t>3</a:t>
            </a:r>
            <a:r>
              <a:rPr lang="en-US" b="1" dirty="0">
                <a:effectLst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 ∈ ∉ First(Y</a:t>
            </a:r>
            <a:r>
              <a:rPr lang="en-US" baseline="-25000" dirty="0"/>
              <a:t>2</a:t>
            </a:r>
            <a:r>
              <a:rPr lang="en-US" dirty="0"/>
              <a:t>), then First(Y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) = First(Y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If ∈ ∈ First(Y</a:t>
            </a:r>
            <a:r>
              <a:rPr lang="en-US" baseline="-25000" dirty="0"/>
              <a:t>2</a:t>
            </a:r>
            <a:r>
              <a:rPr lang="en-US" dirty="0"/>
              <a:t>), then First(Y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) = { First(Y</a:t>
            </a:r>
            <a:r>
              <a:rPr lang="en-US" baseline="-25000" dirty="0"/>
              <a:t>2</a:t>
            </a:r>
            <a:r>
              <a:rPr lang="en-US" dirty="0"/>
              <a:t>) – ∈ } ∪ First(Y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8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000-FF48-1496-1328-40988B65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F5A1-F4E6-96F2-52AD-92096AA2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>
                <a:effectLst/>
              </a:rPr>
              <a:t>S → (L) / a</a:t>
            </a:r>
          </a:p>
          <a:p>
            <a:pPr marL="0" indent="0" algn="ctr">
              <a:buNone/>
            </a:pPr>
            <a:r>
              <a:rPr lang="en-IN" sz="4400" dirty="0">
                <a:effectLst/>
              </a:rPr>
              <a:t>L → SL’</a:t>
            </a:r>
          </a:p>
          <a:p>
            <a:pPr marL="0" indent="0" algn="ctr">
              <a:buNone/>
            </a:pPr>
            <a:r>
              <a:rPr lang="en-IN" sz="4400" dirty="0">
                <a:effectLst/>
              </a:rPr>
              <a:t>L’ → ,SL’ / ∈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6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B127-A279-0C28-563F-5B190109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3C2F-3678-0ED6-E2D5-23DB5A9B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>
                <a:effectLst/>
              </a:rPr>
              <a:t>S → </a:t>
            </a:r>
            <a:r>
              <a:rPr lang="en-IN" dirty="0" err="1">
                <a:effectLst/>
              </a:rPr>
              <a:t>AaAb</a:t>
            </a:r>
            <a:r>
              <a:rPr lang="en-IN" dirty="0">
                <a:effectLst/>
              </a:rPr>
              <a:t> / </a:t>
            </a:r>
            <a:r>
              <a:rPr lang="en-IN" dirty="0" err="1">
                <a:effectLst/>
              </a:rPr>
              <a:t>BbBa</a:t>
            </a:r>
            <a:endParaRPr lang="en-IN" dirty="0">
              <a:effectLst/>
            </a:endParaRPr>
          </a:p>
          <a:p>
            <a:pPr algn="ctr"/>
            <a:r>
              <a:rPr lang="en-IN" dirty="0">
                <a:effectLst/>
              </a:rPr>
              <a:t>A → ∈</a:t>
            </a:r>
          </a:p>
          <a:p>
            <a:pPr algn="ctr"/>
            <a:r>
              <a:rPr lang="en-IN" dirty="0">
                <a:effectLst/>
              </a:rPr>
              <a:t>B → ∈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6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8E7D-F16F-549E-DBC9-1BFAEDE1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9466-D156-89D8-0D78-0780D8DE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effectLst/>
              </a:rPr>
              <a:t>E → E + T / T</a:t>
            </a:r>
          </a:p>
          <a:p>
            <a:pPr marL="0" indent="0" algn="ctr">
              <a:buNone/>
            </a:pPr>
            <a:r>
              <a:rPr lang="en-IN" dirty="0">
                <a:effectLst/>
              </a:rPr>
              <a:t>T → T x F / F</a:t>
            </a:r>
          </a:p>
          <a:p>
            <a:pPr marL="0" indent="0" algn="ctr">
              <a:buNone/>
            </a:pPr>
            <a:r>
              <a:rPr lang="en-IN" dirty="0">
                <a:effectLst/>
              </a:rPr>
              <a:t>F → (E) / 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39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C3B6-03A7-2283-CABD-AAD2DC74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A0BF-8511-ED2E-D6A5-FDE906F8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>
                <a:effectLst/>
              </a:rPr>
              <a:t>S → ACB / CbB / Ba</a:t>
            </a:r>
          </a:p>
          <a:p>
            <a:pPr algn="ctr"/>
            <a:r>
              <a:rPr lang="pt-BR" dirty="0">
                <a:effectLst/>
              </a:rPr>
              <a:t>A → da / BC</a:t>
            </a:r>
          </a:p>
          <a:p>
            <a:pPr algn="ctr"/>
            <a:r>
              <a:rPr lang="pt-BR" dirty="0">
                <a:effectLst/>
              </a:rPr>
              <a:t>B → g / ∈</a:t>
            </a:r>
          </a:p>
          <a:p>
            <a:pPr algn="ctr"/>
            <a:r>
              <a:rPr lang="pt-BR" dirty="0">
                <a:effectLst/>
              </a:rPr>
              <a:t>C → h / ∈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27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How to compute first and follow </vt:lpstr>
      <vt:lpstr>Grammar</vt:lpstr>
      <vt:lpstr>PowerPoint Presentation</vt:lpstr>
      <vt:lpstr>First </vt:lpstr>
      <vt:lpstr>Rules For Calculating First </vt:lpstr>
      <vt:lpstr>Example</vt:lpstr>
      <vt:lpstr>PowerPoint Presentation</vt:lpstr>
      <vt:lpstr>PowerPoint Presentation</vt:lpstr>
      <vt:lpstr>PowerPoint Presentation</vt:lpstr>
      <vt:lpstr>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iiitdm-33@hotmail.com</dc:creator>
  <cp:lastModifiedBy>iiitdm-33@hotmail.com</cp:lastModifiedBy>
  <cp:revision>53</cp:revision>
  <dcterms:created xsi:type="dcterms:W3CDTF">2024-08-22T04:17:48Z</dcterms:created>
  <dcterms:modified xsi:type="dcterms:W3CDTF">2024-08-22T05:11:24Z</dcterms:modified>
</cp:coreProperties>
</file>