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4" r:id="rId37"/>
    <p:sldId id="295" r:id="rId38"/>
    <p:sldId id="293" r:id="rId39"/>
    <p:sldId id="270" r:id="rId40"/>
    <p:sldId id="307" r:id="rId41"/>
    <p:sldId id="305" r:id="rId42"/>
    <p:sldId id="306" r:id="rId43"/>
    <p:sldId id="308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4AF79-B24F-B476-9AE5-342C0CBE3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52F9D-04D2-AD85-BDCF-321C0385E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3A28C-5B10-26B9-D603-603C0F507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148-9182-4A06-8453-A2FA0AA40AC7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9B35C-29F6-D3B9-5C61-2C82CA44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80957-CB86-A908-CB22-0C9CC6152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FD96-D943-432F-B207-3D71CB4EA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80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39B8-7080-A258-9BD4-795FAD06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40CF1-2FC3-E7FA-ECE7-12E7E5602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182A6-8FFE-90A4-9FA5-FB5360C53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148-9182-4A06-8453-A2FA0AA40AC7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EB9E0-D9E5-04BE-1D2B-62893CA1A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3D88E-861B-59F5-FDF2-EABD2433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FD96-D943-432F-B207-3D71CB4EA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335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D2E0F1-2CCF-EDBC-8575-93BD064AD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E0DD60-BCFA-233B-0B0A-4ECE70CC3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85D93-2CB2-D45C-C73E-C8F82694C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148-9182-4A06-8453-A2FA0AA40AC7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47BA9-6DC5-20D2-93E2-ED5113C75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DD50E-0D05-5BC6-6790-B0773834C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FD96-D943-432F-B207-3D71CB4EA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92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7DC1A-DE10-8E1E-ABC4-4B372BD79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55D13-BA5C-B519-4C58-559DCF7CE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4D3D0-7944-9017-D977-1DDB6AEA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148-9182-4A06-8453-A2FA0AA40AC7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EFEBC-48F6-EE9D-1792-DE70DFBEC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B9D3D-6F12-FAE3-B33F-BE7F88D4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FD96-D943-432F-B207-3D71CB4EA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474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3E1BC-4E63-3E2E-D12B-07C89713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A8FBF-236A-71AB-7145-9733BA30F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FD577-5CC0-82DC-B3FD-CF0CF2B0A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148-9182-4A06-8453-A2FA0AA40AC7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E8F53-1A76-513C-C130-3F691D2E4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37B8E-B8D8-3C31-A295-9214A67D1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FD96-D943-432F-B207-3D71CB4EA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42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E424C-8098-B882-1C18-B8091963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F0658-40FF-0823-3F2A-AFA88025C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2579C-C597-22EC-56C7-B25B26107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B16D7-B3E0-D19D-0D8E-4AA5F84BA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148-9182-4A06-8453-A2FA0AA40AC7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995B6-5756-3F7C-1A28-4DF77B6B3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A7F7A-26E8-D12B-8C1E-99DA98FEF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FD96-D943-432F-B207-3D71CB4EA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12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C219C-0692-7266-9527-51CA5E90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5F359-314E-51EF-6002-F6CC18776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5BB5E-15C1-AED6-B311-519821D4E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A464A5-8344-E051-B764-23F8C6D8CA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75627-D6F4-3739-026D-CFFE18CF2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235DC5-914D-139A-A89E-84024D92D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148-9182-4A06-8453-A2FA0AA40AC7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FF84D5-8D61-822E-FF7F-6A59AAC80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D5B6EE-2657-8DF5-C295-4648CED0C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FD96-D943-432F-B207-3D71CB4EA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147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E4E4-BAE3-5969-5B30-06E29DC53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D9357E-ECF6-ADA4-D941-9C9D5D07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148-9182-4A06-8453-A2FA0AA40AC7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6A848-CA53-473B-7C15-49B37818D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9E894B-21DC-399A-F5EF-FDDEB6010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FD96-D943-432F-B207-3D71CB4EA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48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D70B83-8D37-AFD0-E06C-F4034766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148-9182-4A06-8453-A2FA0AA40AC7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A7A3DC-15B6-BB04-5DBC-46BA507DF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30B68-CADF-C07A-83B9-85C2AE2A8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FD96-D943-432F-B207-3D71CB4EA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79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E659B-E8CF-EE79-3BC4-B18EADA5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11092-9112-B3EC-0FDF-9A7213DF8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D1521-1785-38E9-9917-26361310D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24443-A6FE-2020-BC5D-6A614C3A9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148-9182-4A06-8453-A2FA0AA40AC7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77CE7-4A73-C015-4115-C220CF8F3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0A76B-AA15-9513-02D5-193A7CE5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FD96-D943-432F-B207-3D71CB4EA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28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8B8F8-B973-5304-64C7-9B37AE634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B1D2D-BA16-009E-80B1-608389521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CF6AF-F62D-EEBE-C1A9-4B48DD26F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EF17C-B3B7-E0C8-57D8-4FDC0D1F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148-9182-4A06-8453-A2FA0AA40AC7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E5DAB-A702-7490-C3CC-EA1D6A88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4F4F1-C17E-5189-E576-21050F53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FD96-D943-432F-B207-3D71CB4EA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365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14FF8A-5625-09A4-FCA1-31945017C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B630A-D0D8-C194-82B6-70CEE7CBF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C49D4-59B7-D4D0-A862-430D47A473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33148-9182-4A06-8453-A2FA0AA40AC7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99FC8-2FB4-9461-31D1-858B23C7A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74485-3ED2-0358-2079-410471EC8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1FD96-D943-432F-B207-3D71CB4EA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9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3EEBF-51FD-1829-715F-B9555254B5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58B95-2280-7C00-9CFC-F94954B2BF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068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2FDAB-80B0-3F03-01BD-8491D4BFE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CBAFA-5F2F-90FA-1630-479A6B14A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S→aA</a:t>
            </a:r>
            <a:r>
              <a:rPr lang="en-IN" dirty="0"/>
              <a:t> </a:t>
            </a:r>
          </a:p>
          <a:p>
            <a:r>
              <a:rPr lang="en-IN" dirty="0" err="1"/>
              <a:t>A→bS</a:t>
            </a:r>
            <a:endParaRPr lang="en-IN" dirty="0"/>
          </a:p>
          <a:p>
            <a:r>
              <a:rPr lang="en-IN" dirty="0"/>
              <a:t> A→</a:t>
            </a:r>
            <a:r>
              <a:rPr lang="el-GR" dirty="0"/>
              <a:t>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1516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25FE7-984C-8EC8-5084-9CAA694E1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Context Free Grammar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EA0E2-CF43-A706-F223-A0F9B5CEF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Programming Language Design and Compilers:</a:t>
            </a:r>
          </a:p>
          <a:p>
            <a:pPr lvl="1"/>
            <a:r>
              <a:rPr lang="en-US" dirty="0"/>
              <a:t>CFGs are used to define the syntactic structure of programming languages.</a:t>
            </a:r>
          </a:p>
          <a:p>
            <a:pPr lvl="1"/>
            <a:r>
              <a:rPr lang="en-US" dirty="0"/>
              <a:t> They help in specifying the rules of valid programming constructs (statements, expressions, loops, etc.).</a:t>
            </a:r>
          </a:p>
          <a:p>
            <a:pPr lvl="1"/>
            <a:r>
              <a:rPr lang="en-US" dirty="0"/>
              <a:t>A parser uses a CFG to check if a program's source code follows the correct syntax before it can be compiled.</a:t>
            </a:r>
          </a:p>
          <a:p>
            <a:pPr lvl="1"/>
            <a:r>
              <a:rPr lang="en-US" dirty="0"/>
              <a:t>The syntax of statements like if-else, while, and variable declarations in languages like C, Java, and Python can be expressed using CFG.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0851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0A81B-3C46-2664-34AC-EEAC4BF72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8271F-09B7-3548-2C39-AB4CC4BE0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XML and HTML Parsing:</a:t>
            </a:r>
          </a:p>
          <a:p>
            <a:pPr lvl="1"/>
            <a:r>
              <a:rPr lang="en-US" dirty="0"/>
              <a:t>CFGs are used to define and validate the structure of XML documents and HTML pages. </a:t>
            </a:r>
          </a:p>
          <a:p>
            <a:pPr lvl="1"/>
            <a:r>
              <a:rPr lang="en-US" dirty="0"/>
              <a:t>They ensure that these documents follow the correct nesting and structuring rules. </a:t>
            </a:r>
          </a:p>
          <a:p>
            <a:pPr lvl="1"/>
            <a:r>
              <a:rPr lang="en-US" dirty="0"/>
              <a:t>For example, they ensure that tags are properly opened and closed, and that attributes are well-formed.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Query Languages (e.g., SQL)</a:t>
            </a:r>
            <a:r>
              <a:rPr lang="en-IN" b="1" dirty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US" dirty="0"/>
              <a:t>The syntax of query languages such as SQL (Structured Query Language) can be expressed using CFGs.</a:t>
            </a:r>
          </a:p>
          <a:p>
            <a:pPr lvl="1"/>
            <a:r>
              <a:rPr lang="en-US" dirty="0"/>
              <a:t> This helps in parsing and analyzing database queries to ensure they conform to the rules of the language.</a:t>
            </a:r>
            <a:endParaRPr lang="en-IN" b="1" dirty="0">
              <a:solidFill>
                <a:srgbClr val="FF0000"/>
              </a:solidFill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4893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22255-DB2B-5D6F-3B6E-84016D092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120DA-5C91-5DC4-E677-3FD0EA012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Natural Language Processing:</a:t>
            </a:r>
          </a:p>
          <a:p>
            <a:pPr lvl="1"/>
            <a:r>
              <a:rPr lang="en-US" dirty="0"/>
              <a:t>CFGs are used to model the grammatical structure of natural languages. </a:t>
            </a:r>
          </a:p>
          <a:p>
            <a:pPr lvl="1"/>
            <a:r>
              <a:rPr lang="en-US" dirty="0"/>
              <a:t>They define the syntactic rules governing the formation of valid sentences.</a:t>
            </a:r>
          </a:p>
          <a:p>
            <a:pPr lvl="1"/>
            <a:r>
              <a:rPr lang="en-US" dirty="0"/>
              <a:t> This is particularly important in tasks like machine translation, speech recognition, and text understanding.</a:t>
            </a:r>
          </a:p>
          <a:p>
            <a:pPr lvl="1"/>
            <a:r>
              <a:rPr lang="en-US" dirty="0"/>
              <a:t>CFGs help generate parse trees that represent the syntactic structure of sentences, which is useful for understanding sentence meaning.</a:t>
            </a:r>
            <a:endParaRPr lang="en-IN" b="1" dirty="0">
              <a:solidFill>
                <a:srgbClr val="FF0000"/>
              </a:solidFill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6730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0D149-22BC-5CDC-A61C-00E9ECFEB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E80F-F7EC-F56A-B24D-5A4CEAF15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Document Formatting Languages (e.g., LaTeX):</a:t>
            </a:r>
          </a:p>
          <a:p>
            <a:pPr lvl="1"/>
            <a:r>
              <a:rPr lang="en-US" dirty="0"/>
              <a:t>CFGs define the structure of document formatting languages, where text is structured using predefined commands and rules. </a:t>
            </a:r>
          </a:p>
          <a:p>
            <a:pPr lvl="1"/>
            <a:r>
              <a:rPr lang="en-US" dirty="0"/>
              <a:t>The CFG defines how various components like sections, subsections, and figures should be organized.</a:t>
            </a:r>
            <a:endParaRPr lang="en-IN" b="1" dirty="0">
              <a:solidFill>
                <a:srgbClr val="FF0000"/>
              </a:solidFill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7829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E7B90-E4E5-510C-B8E6-829C1F5A8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of a string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0F46D-6325-0A71-195A-E64B6D7F6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derivation</a:t>
            </a:r>
            <a:r>
              <a:rPr lang="en-US" dirty="0"/>
              <a:t> in formal grammar refers to the process of generating a string from the start symbol by applying a series of production rules, following the rules of the grammar.</a:t>
            </a:r>
          </a:p>
          <a:p>
            <a:r>
              <a:rPr lang="en-US" dirty="0"/>
              <a:t>It shows the step-by-step application of production rules to produce a string that belongs to the language defined by the grammar.</a:t>
            </a:r>
          </a:p>
          <a:p>
            <a:r>
              <a:rPr lang="en-US" dirty="0"/>
              <a:t>There are two types of derivations: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Leftmost Derivation</a:t>
            </a:r>
            <a:r>
              <a:rPr lang="en-US" dirty="0"/>
              <a:t>: Always expand the leftmost non-terminal first.</a:t>
            </a:r>
          </a:p>
          <a:p>
            <a:pPr>
              <a:buFont typeface="+mj-lt"/>
              <a:buAutoNum type="arabicPeriod"/>
            </a:pPr>
            <a:r>
              <a:rPr lang="en-US" b="1"/>
              <a:t>Rightmost Derivation</a:t>
            </a:r>
            <a:r>
              <a:rPr lang="en-US"/>
              <a:t>: Always expand the rightmost non-terminal first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9323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F610F-E19D-A3E2-0722-591C09EDF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most derivation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17842-6C4E-1E90-5E57-1CC11683B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b="1" dirty="0"/>
              <a:t>leftmost derivation</a:t>
            </a:r>
            <a:r>
              <a:rPr lang="en-US" dirty="0"/>
              <a:t> is a method used in formal grammar (specifically in context-free grammars) to generate a string. </a:t>
            </a:r>
          </a:p>
          <a:p>
            <a:r>
              <a:rPr lang="en-US" dirty="0"/>
              <a:t>In leftmost derivation, at every step, the </a:t>
            </a:r>
            <a:r>
              <a:rPr lang="en-US" b="1" dirty="0"/>
              <a:t>leftmost</a:t>
            </a:r>
            <a:r>
              <a:rPr lang="en-US" dirty="0"/>
              <a:t> non-terminal symbol in the current string is replaced using one of the production rules until only terminal symbols remain.</a:t>
            </a:r>
          </a:p>
          <a:p>
            <a:r>
              <a:rPr lang="en-US" dirty="0"/>
              <a:t>Here’s how it works step-by-step: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Start with the start symbol.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Look for the leftmost non-terminal in the string.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Replace this non-terminal with the right-hand side of one of the production rules.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Repeat this process, each time choosing the leftmost non-terminal, until only terminal symbols are left.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2238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44730-F210-296B-953C-E42891204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64A59-DA82-44B1-B024-CC5A39328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S→AB </a:t>
            </a:r>
          </a:p>
          <a:p>
            <a:r>
              <a:rPr lang="en-IN" dirty="0" err="1"/>
              <a:t>A→aA</a:t>
            </a:r>
            <a:r>
              <a:rPr lang="en-IN" dirty="0"/>
              <a:t> ∣ a</a:t>
            </a:r>
          </a:p>
          <a:p>
            <a:r>
              <a:rPr lang="en-IN" dirty="0"/>
              <a:t> </a:t>
            </a:r>
            <a:r>
              <a:rPr lang="en-IN" dirty="0" err="1"/>
              <a:t>B→bB</a:t>
            </a:r>
            <a:r>
              <a:rPr lang="en-IN" dirty="0"/>
              <a:t> ∣ b</a:t>
            </a:r>
          </a:p>
          <a:p>
            <a:endParaRPr lang="en-IN" dirty="0"/>
          </a:p>
          <a:p>
            <a:r>
              <a:rPr lang="en-IN" dirty="0"/>
              <a:t>Derive the string </a:t>
            </a:r>
            <a:r>
              <a:rPr lang="en-IN" dirty="0" err="1"/>
              <a:t>aaabbb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0550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F1B0-9033-80BF-D68A-8F0EE2ABE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6B533-7425-0C19-A1FF-B94F2D8DB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E→E+T∣T </a:t>
            </a:r>
          </a:p>
          <a:p>
            <a:r>
              <a:rPr lang="en-IN" dirty="0"/>
              <a:t>T→T∗F ∣ F</a:t>
            </a:r>
          </a:p>
          <a:p>
            <a:r>
              <a:rPr lang="en-IN" dirty="0"/>
              <a:t> F→(E) ∣ id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Derive the String id + id * id</a:t>
            </a:r>
          </a:p>
        </p:txBody>
      </p:sp>
    </p:spTree>
    <p:extLst>
      <p:ext uri="{BB962C8B-B14F-4D97-AF65-F5344CB8AC3E}">
        <p14:creationId xmlns:p14="http://schemas.microsoft.com/office/powerpoint/2010/main" val="2289229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74A2A-54E7-5A6F-F62C-ACF7C960E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Most derivation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49CB-CC67-A417-B35A-1D5641C09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Rightmost derivation</a:t>
            </a:r>
            <a:r>
              <a:rPr lang="en-US" dirty="0"/>
              <a:t> is similar to leftmost derivation, except that at each step, the </a:t>
            </a:r>
            <a:r>
              <a:rPr lang="en-US" b="1" dirty="0"/>
              <a:t>rightmost</a:t>
            </a:r>
            <a:r>
              <a:rPr lang="en-US" dirty="0"/>
              <a:t> non-terminal is replaced first, instead of the leftmost. </a:t>
            </a:r>
          </a:p>
          <a:p>
            <a:r>
              <a:rPr lang="en-US" dirty="0"/>
              <a:t>The process continues until there are only terminal symbols left.</a:t>
            </a:r>
          </a:p>
          <a:p>
            <a:r>
              <a:rPr lang="en-US" dirty="0"/>
              <a:t>Here’s how the </a:t>
            </a:r>
            <a:r>
              <a:rPr lang="en-US" b="1" dirty="0"/>
              <a:t>rightmost derivation</a:t>
            </a:r>
            <a:r>
              <a:rPr lang="en-US" dirty="0"/>
              <a:t> works: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Start with the start symbol.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Replace the </a:t>
            </a:r>
            <a:r>
              <a:rPr lang="en-US" b="1" dirty="0"/>
              <a:t>rightmost</a:t>
            </a:r>
            <a:r>
              <a:rPr lang="en-US" dirty="0"/>
              <a:t> non-terminal with one of its production rules.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Repeat this process, always expanding the rightmost non-terminal, until only terminal symbols remain.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456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F9DC-D275-3FDF-75F7-98D354E35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Chomsky Classification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2177B-C53E-C276-A8E9-85BF3A943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Chomsky Hierarchy</a:t>
            </a:r>
            <a:r>
              <a:rPr lang="en-US" dirty="0"/>
              <a:t> classifies grammars based on the type of production rules they use, and each type corresponds to a different level of language complexity.</a:t>
            </a:r>
          </a:p>
          <a:p>
            <a:r>
              <a:rPr lang="en-US" dirty="0"/>
              <a:t> The rules for each type of grammar in the hierarchy are as follows</a:t>
            </a:r>
          </a:p>
          <a:p>
            <a:pPr lvl="1"/>
            <a:r>
              <a:rPr lang="en-US" dirty="0"/>
              <a:t>Type 0 – Unrestricted Grammar</a:t>
            </a:r>
          </a:p>
          <a:p>
            <a:pPr lvl="1"/>
            <a:r>
              <a:rPr lang="en-US" dirty="0"/>
              <a:t>Type 1 - </a:t>
            </a:r>
            <a:r>
              <a:rPr lang="en-IN" dirty="0"/>
              <a:t>Context-Sensitive Grammar</a:t>
            </a:r>
          </a:p>
          <a:p>
            <a:pPr lvl="1"/>
            <a:r>
              <a:rPr lang="en-IN" dirty="0"/>
              <a:t>Type 2 – Context Free Grammar</a:t>
            </a:r>
          </a:p>
          <a:p>
            <a:pPr lvl="1"/>
            <a:r>
              <a:rPr lang="en-IN" dirty="0"/>
              <a:t>Type 3 – Regular Grammar</a:t>
            </a:r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2357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33BD2-EE76-06CB-FC4A-8A17EC80D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FE701-2005-86CB-5DC8-1511F8368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S→AB </a:t>
            </a:r>
          </a:p>
          <a:p>
            <a:r>
              <a:rPr lang="en-IN" dirty="0" err="1"/>
              <a:t>A→aA</a:t>
            </a:r>
            <a:r>
              <a:rPr lang="en-IN" dirty="0"/>
              <a:t> ∣ a</a:t>
            </a:r>
          </a:p>
          <a:p>
            <a:r>
              <a:rPr lang="en-IN" dirty="0"/>
              <a:t> </a:t>
            </a:r>
            <a:r>
              <a:rPr lang="en-IN" dirty="0" err="1"/>
              <a:t>B→bB</a:t>
            </a:r>
            <a:r>
              <a:rPr lang="en-IN" dirty="0"/>
              <a:t> ∣ b</a:t>
            </a:r>
          </a:p>
          <a:p>
            <a:endParaRPr lang="en-IN" dirty="0"/>
          </a:p>
          <a:p>
            <a:r>
              <a:rPr lang="en-IN" dirty="0"/>
              <a:t>Derive the string </a:t>
            </a:r>
            <a:r>
              <a:rPr lang="en-IN" dirty="0" err="1"/>
              <a:t>aaabbb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2357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B381E-423D-A542-2E2E-32C4BF4D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0099E-F63F-8045-E9B7-110D40C82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S→XX</a:t>
            </a:r>
          </a:p>
          <a:p>
            <a:r>
              <a:rPr lang="en-IN" dirty="0"/>
              <a:t> </a:t>
            </a:r>
            <a:r>
              <a:rPr lang="en-IN" dirty="0" err="1"/>
              <a:t>X→aX</a:t>
            </a:r>
            <a:r>
              <a:rPr lang="en-IN" dirty="0"/>
              <a:t> ∣ b</a:t>
            </a:r>
          </a:p>
          <a:p>
            <a:r>
              <a:rPr lang="en-IN" dirty="0"/>
              <a:t>derive the string "</a:t>
            </a:r>
            <a:r>
              <a:rPr lang="en-IN" dirty="0" err="1"/>
              <a:t>aab</a:t>
            </a:r>
            <a:r>
              <a:rPr lang="en-IN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506634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BDE3-23F5-DEF3-1258-93513220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Ambiguous Grammar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969AF-574C-11FA-48EB-C381895D3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grammar is said to be ambiguous if there exists a string in the language for which the grammar generates </a:t>
            </a:r>
            <a:r>
              <a:rPr lang="en-US" b="1" dirty="0"/>
              <a:t>two or more distinct parse trees</a:t>
            </a:r>
            <a:r>
              <a:rPr lang="en-US" dirty="0"/>
              <a:t> (or derivations). </a:t>
            </a:r>
          </a:p>
          <a:p>
            <a:r>
              <a:rPr lang="en-US" dirty="0"/>
              <a:t>This ambiguity occurs because there may be multiple ways to apply production rules that result in the same string.</a:t>
            </a:r>
          </a:p>
          <a:p>
            <a:r>
              <a:rPr lang="en-US" dirty="0"/>
              <a:t>E -&gt; E+E /E*E/id</a:t>
            </a:r>
          </a:p>
          <a:p>
            <a:r>
              <a:rPr lang="en-US" dirty="0"/>
              <a:t>Derive the string </a:t>
            </a:r>
            <a:r>
              <a:rPr lang="en-US" dirty="0" err="1"/>
              <a:t>id+id</a:t>
            </a:r>
            <a:r>
              <a:rPr lang="en-US"/>
              <a:t>*id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0133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1D2BF-4C46-7E82-EA2D-409471D2D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1A194-C90A-6354-D1F1-77FDC0B6C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 -&gt; AB/</a:t>
            </a:r>
            <a:r>
              <a:rPr lang="en-US" sz="4800" dirty="0" err="1"/>
              <a:t>aaB</a:t>
            </a:r>
            <a:endParaRPr lang="en-US" sz="4800" dirty="0"/>
          </a:p>
          <a:p>
            <a:r>
              <a:rPr lang="en-US" sz="4800" dirty="0"/>
              <a:t>A -&gt; a/Aa</a:t>
            </a:r>
          </a:p>
          <a:p>
            <a:r>
              <a:rPr lang="en-US" sz="4800" dirty="0"/>
              <a:t>B-&gt;b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301619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782DB-D7C6-DF00-DB12-D4EED7C60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31D19-AD6C-78FD-F38E-E7A5FAD62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 -&gt; </a:t>
            </a:r>
            <a:r>
              <a:rPr lang="en-US" sz="5400" dirty="0" err="1"/>
              <a:t>aSbS</a:t>
            </a:r>
            <a:r>
              <a:rPr lang="en-US" sz="5400" dirty="0"/>
              <a:t>/</a:t>
            </a:r>
            <a:r>
              <a:rPr lang="en-US" sz="5400" dirty="0" err="1"/>
              <a:t>bSaS</a:t>
            </a:r>
            <a:r>
              <a:rPr lang="en-US" sz="5400" dirty="0"/>
              <a:t>/</a:t>
            </a:r>
            <a:r>
              <a:rPr lang="el-GR" sz="5400" dirty="0"/>
              <a:t>ε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616074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66B1C-2F74-0649-F30B-14E43BE7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597DD-1689-6607-4FAF-0878A7DF5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A -&gt; AA / (A)/a 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3471215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AA0A8-1C7B-C4B1-D072-1FFF8CB42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E2809-0885-707F-C2D4-83C0A7CB9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E -&gt; E + E / E * E / id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3397686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981DF-867C-6AB3-CF1A-ECDEE7DE1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Converting Ambiguous Grammar to Unambiguous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FA94F-BA4C-EE3D-E4EA-7EDB8E892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Identify the source of ambiguity: </a:t>
            </a:r>
            <a:r>
              <a:rPr lang="en-US" dirty="0"/>
              <a:t>Ambiguity can arise from operator precedence, associativity, conditional statements, or recursive constructs.</a:t>
            </a:r>
          </a:p>
          <a:p>
            <a:r>
              <a:rPr lang="en-US" b="1" dirty="0"/>
              <a:t>Introduce precedence and associativity rules</a:t>
            </a:r>
            <a:r>
              <a:rPr lang="en-US" dirty="0"/>
              <a:t>: In many cases (like arithmetic expressions), ambiguity is resolved by assigning different precedence to operators and specifying their associativity (left or right).</a:t>
            </a:r>
          </a:p>
          <a:p>
            <a:r>
              <a:rPr lang="en-US" b="1" dirty="0"/>
              <a:t>Create separate non-terminals for different constructs</a:t>
            </a:r>
            <a:r>
              <a:rPr lang="en-US" dirty="0"/>
              <a:t>: If a single non-terminal is being used for different purposes (e.g., unary and binary operators), split them into different non-terminals to clarify their roles.</a:t>
            </a:r>
          </a:p>
          <a:p>
            <a:r>
              <a:rPr lang="en-US" b="1" dirty="0"/>
              <a:t>Ensure unambiguous parsing rules</a:t>
            </a:r>
            <a:r>
              <a:rPr lang="en-US" dirty="0"/>
              <a:t>: Rewrite the grammar so that each string has only one valid parse tree.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0003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C8E1-D998-0FE7-CBA6-CB79BD73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F4D23-6E44-0828-9EB9-495DB28C1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Left-recursive grammar: A grammar is left-recursive if it contains a non-terminal A such that A → Aα for some string α.</a:t>
            </a:r>
          </a:p>
          <a:p>
            <a:r>
              <a:rPr lang="en-US" dirty="0"/>
              <a:t>Right-recursive grammar: A grammar is right-recursive if a non-terminal A appears on the right side of a production rule, like A → βA</a:t>
            </a:r>
          </a:p>
          <a:p>
            <a:r>
              <a:rPr lang="en-US" dirty="0"/>
              <a:t>Left recursion can cause problems for certain parsers, particularly </a:t>
            </a:r>
            <a:r>
              <a:rPr lang="en-US" b="1" dirty="0"/>
              <a:t>top-down parsers</a:t>
            </a:r>
            <a:r>
              <a:rPr lang="en-US" dirty="0"/>
              <a:t> like recursive descent parsers, because it can lead to infinite recursion. </a:t>
            </a:r>
          </a:p>
          <a:p>
            <a:r>
              <a:rPr lang="en-US" dirty="0"/>
              <a:t>To avoid this issue, left-recursive grammars are often converted into </a:t>
            </a:r>
            <a:r>
              <a:rPr lang="en-US" b="1" dirty="0"/>
              <a:t>right-recursive</a:t>
            </a:r>
            <a:r>
              <a:rPr lang="en-US" dirty="0"/>
              <a:t> forms.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4509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C3C43-458B-9E55-6FFD-35B0B22B8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F236D-0FE7-7E7A-87C3-5055428A9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Steps to Convert Left Recursion to Right Recursion:     </a:t>
            </a:r>
          </a:p>
          <a:p>
            <a:r>
              <a:rPr lang="en-US" b="1"/>
              <a:t> </a:t>
            </a:r>
            <a:r>
              <a:rPr lang="en-US" dirty="0"/>
              <a:t>Introduce a new non-terminal A' to replace the recursion</a:t>
            </a:r>
            <a:r>
              <a:rPr lang="en-US"/>
              <a:t>.   </a:t>
            </a:r>
          </a:p>
          <a:p>
            <a:r>
              <a:rPr lang="en-US"/>
              <a:t>  </a:t>
            </a:r>
            <a:r>
              <a:rPr lang="en-US" dirty="0"/>
              <a:t>Rewrite the production rules so that A produces the non-recursive part first, followed by the recursive part.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2203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612F-F634-4C9D-BDC6-A1570060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0: Unrestricted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F805B-5821-216C-54BC-41105625B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Production Rules</a:t>
            </a:r>
            <a:r>
              <a:rPr lang="en-US" dirty="0"/>
              <a:t>: No restrictions on the form of production rules.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Form</a:t>
            </a:r>
            <a:r>
              <a:rPr lang="en-US" dirty="0"/>
              <a:t>: α→β, where:α and β are strings of terminals and/or non-terminals.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α cannot be an empty string.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are no other restrictions on the length or format of α and 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means the length of α could be greater than, less than, or equal to the length of 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lvl="1"/>
            <a:r>
              <a:rPr lang="en-US" dirty="0" err="1"/>
              <a:t>S→aSb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S→ab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51063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E67F2-5BF7-A8FF-B0D5-5EA8370B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DC231-CFFB-94F9-380B-D640801F5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1. S -&gt; S </a:t>
            </a:r>
            <a:r>
              <a:rPr lang="en-IN" sz="5400" dirty="0"/>
              <a:t>(S)/c</a:t>
            </a:r>
          </a:p>
          <a:p>
            <a:pPr marL="0" indent="0">
              <a:buNone/>
            </a:pPr>
            <a:r>
              <a:rPr lang="en-IN" sz="5400" dirty="0"/>
              <a:t>2. </a:t>
            </a:r>
            <a:r>
              <a:rPr lang="en-IN" sz="5400" dirty="0">
                <a:solidFill>
                  <a:srgbClr val="FF0000"/>
                </a:solidFill>
              </a:rPr>
              <a:t>S -&gt; </a:t>
            </a:r>
            <a:r>
              <a:rPr lang="en-IN" sz="5400" dirty="0" err="1">
                <a:solidFill>
                  <a:srgbClr val="FF0000"/>
                </a:solidFill>
              </a:rPr>
              <a:t>SaS</a:t>
            </a:r>
            <a:r>
              <a:rPr lang="en-IN" sz="5400" dirty="0">
                <a:solidFill>
                  <a:srgbClr val="FF0000"/>
                </a:solidFill>
              </a:rPr>
              <a:t>/b</a:t>
            </a:r>
          </a:p>
          <a:p>
            <a:pPr marL="0" indent="0">
              <a:buNone/>
            </a:pPr>
            <a:r>
              <a:rPr lang="en-IN" sz="5400" dirty="0"/>
              <a:t>3. A -&gt; Aa/</a:t>
            </a:r>
            <a:r>
              <a:rPr lang="en-IN" sz="5400" dirty="0" err="1"/>
              <a:t>bB</a:t>
            </a:r>
            <a:r>
              <a:rPr lang="en-IN" sz="5400" dirty="0"/>
              <a:t>/a</a:t>
            </a:r>
          </a:p>
          <a:p>
            <a:pPr marL="0" indent="0">
              <a:buNone/>
            </a:pPr>
            <a:r>
              <a:rPr lang="en-IN" sz="5400" dirty="0"/>
              <a:t>4. </a:t>
            </a:r>
            <a:r>
              <a:rPr lang="en-IN" sz="5400" dirty="0">
                <a:solidFill>
                  <a:srgbClr val="FF0000"/>
                </a:solidFill>
              </a:rPr>
              <a:t>A -&gt; Aba/Aa/c</a:t>
            </a:r>
            <a:endParaRPr 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31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5E1D-3F2C-3596-95E0-722F10C2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Indirect left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2E110-51D4-4FE2-7093-4DD6B476E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Indirect left recursion in a grammar occurs when a non-terminal symbol eventually leads back to itself through a series of productions, but not immediately. </a:t>
            </a:r>
          </a:p>
          <a:p>
            <a:r>
              <a:rPr lang="en-US" dirty="0"/>
              <a:t>It is an issue in context-free grammars, particularly for top-down parsers like recursive descent parsers, as they can loop infinitely when attempting to parse such grammars.</a:t>
            </a:r>
          </a:p>
          <a:p>
            <a:r>
              <a:rPr lang="pt-BR" sz="4400" dirty="0"/>
              <a:t>A → B α </a:t>
            </a:r>
          </a:p>
          <a:p>
            <a:r>
              <a:rPr lang="pt-BR" sz="4400" dirty="0"/>
              <a:t>B → A β | γ</a:t>
            </a:r>
            <a:endParaRPr lang="en-IN" sz="4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4673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7A2D9-12CB-E2AB-20DA-FF4359B77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BD6A9-C1B0-F9BD-9982-9EDB1725B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X -&gt; </a:t>
            </a:r>
            <a:r>
              <a:rPr lang="en-US" sz="4400" dirty="0" err="1"/>
              <a:t>Ya|Xa|c</a:t>
            </a:r>
            <a:endParaRPr lang="en-US" sz="4400" dirty="0"/>
          </a:p>
          <a:p>
            <a:pPr marL="0" indent="0">
              <a:buNone/>
            </a:pPr>
            <a:r>
              <a:rPr lang="en-US" sz="4400" dirty="0"/>
              <a:t>Y-&gt;</a:t>
            </a:r>
            <a:r>
              <a:rPr lang="en-US" sz="4400" dirty="0" err="1"/>
              <a:t>Yb|Xb|d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42207164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62723-B6EC-7E7F-9FE6-09887E071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9B359-9733-34CA-8525-B357DA998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 -&gt; </a:t>
            </a:r>
            <a:r>
              <a:rPr lang="en-US" sz="4800" dirty="0" err="1"/>
              <a:t>Aa|b</a:t>
            </a:r>
            <a:endParaRPr lang="en-US" sz="4800" dirty="0"/>
          </a:p>
          <a:p>
            <a:r>
              <a:rPr lang="en-US" sz="4800" dirty="0"/>
              <a:t>A -&gt; </a:t>
            </a:r>
            <a:r>
              <a:rPr lang="en-US" sz="4800" dirty="0" err="1"/>
              <a:t>Ac|Sd|f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41671440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09A1E-BF40-6EB2-3F82-215C458A4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Factoring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2D126-89AE-0360-C7F3-9A70B8864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compiler design, </a:t>
            </a:r>
            <a:r>
              <a:rPr lang="en-US" b="1" dirty="0"/>
              <a:t>left factoring</a:t>
            </a:r>
            <a:r>
              <a:rPr lang="en-US" dirty="0"/>
              <a:t> is a technique used to refactor a grammar to remove ambiguity and eliminate common prefixes among the production rules. </a:t>
            </a:r>
          </a:p>
          <a:p>
            <a:r>
              <a:rPr lang="en-US" dirty="0"/>
              <a:t>This process helps make the grammar suitable for </a:t>
            </a:r>
            <a:r>
              <a:rPr lang="en-US" b="1" dirty="0"/>
              <a:t>predictive parsing</a:t>
            </a:r>
            <a:r>
              <a:rPr lang="en-US" dirty="0"/>
              <a:t> (such as LL(1) parsers), which requires a deterministic way to choose which production to use based on the lookahead symbol.</a:t>
            </a:r>
          </a:p>
          <a:p>
            <a:r>
              <a:rPr lang="en-IN" dirty="0"/>
              <a:t>A → </a:t>
            </a:r>
            <a:r>
              <a:rPr lang="el-GR" dirty="0"/>
              <a:t>αβ | αγ</a:t>
            </a:r>
            <a:endParaRPr lang="en-US" dirty="0"/>
          </a:p>
          <a:p>
            <a:r>
              <a:rPr lang="en-US" dirty="0"/>
              <a:t>Here, both alternatives for A start with the same symbol α. When the parser sees α as the first symbol, it cannot decide whether to choose the αβ or αγ production without looking further into the input.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61175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12E2-BB60-5A15-98CF-0522671FA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EA24C-981B-D91A-B06F-FD9BBB12A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grammar can be refactored by factoring out the common prefix (α in this case) to ensure the parser can make a decision based on one symbol of lookahead.</a:t>
            </a:r>
          </a:p>
          <a:p>
            <a:r>
              <a:rPr lang="en-US" dirty="0"/>
              <a:t>Steps for Left Factoring:      </a:t>
            </a:r>
          </a:p>
          <a:p>
            <a:pPr lvl="1"/>
            <a:r>
              <a:rPr lang="en-US" dirty="0"/>
              <a:t>Identify the common prefixes in the alternatives of a non-terminal.     </a:t>
            </a:r>
          </a:p>
          <a:p>
            <a:pPr lvl="1"/>
            <a:r>
              <a:rPr lang="en-US" dirty="0"/>
              <a:t>Factor out the common prefix.     </a:t>
            </a:r>
          </a:p>
          <a:p>
            <a:pPr lvl="1"/>
            <a:r>
              <a:rPr lang="en-US" dirty="0"/>
              <a:t>Introduce a new non-terminal to represent the remaining part of the alternatives after the common prefix.     </a:t>
            </a:r>
          </a:p>
          <a:p>
            <a:pPr lvl="1"/>
            <a:r>
              <a:rPr lang="en-US" dirty="0"/>
              <a:t>Rewrite the original production rules.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21405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283F-79CB-9B6B-1EB3-450380A7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5602B-4517-5C63-C3BF-CB810982E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-&gt; </a:t>
            </a:r>
            <a:r>
              <a:rPr lang="en-US" dirty="0" err="1"/>
              <a:t>aAB|aA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52574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1F10-60D0-26F4-4BCB-2D15165D3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E98EB-AB16-2DFC-195F-5D1596AF6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-&gt; </a:t>
            </a:r>
            <a:r>
              <a:rPr lang="en-US" dirty="0" err="1"/>
              <a:t>aAAbA</a:t>
            </a:r>
            <a:r>
              <a:rPr lang="en-US" dirty="0"/>
              <a:t> | </a:t>
            </a:r>
            <a:r>
              <a:rPr lang="en-US" dirty="0" err="1"/>
              <a:t>aAaAb</a:t>
            </a:r>
            <a:r>
              <a:rPr lang="en-US"/>
              <a:t> | abb | b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0483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3B8EA-0E43-E000-E380-7EDA91EF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B7C7A-15EC-4A7C-257F-7FB0CD1CD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S → </a:t>
            </a:r>
            <a:r>
              <a:rPr lang="en-IN" sz="4400" dirty="0" err="1"/>
              <a:t>iEtS</a:t>
            </a:r>
            <a:r>
              <a:rPr lang="en-IN" sz="4400" dirty="0"/>
              <a:t> | </a:t>
            </a:r>
            <a:r>
              <a:rPr lang="en-IN" sz="4400" dirty="0" err="1"/>
              <a:t>iEtSeS</a:t>
            </a:r>
            <a:r>
              <a:rPr lang="en-IN" sz="4400" dirty="0"/>
              <a:t> | a </a:t>
            </a:r>
          </a:p>
          <a:p>
            <a:r>
              <a:rPr lang="en-IN" sz="4400" dirty="0"/>
              <a:t>E → b</a:t>
            </a:r>
          </a:p>
        </p:txBody>
      </p:sp>
    </p:spTree>
    <p:extLst>
      <p:ext uri="{BB962C8B-B14F-4D97-AF65-F5344CB8AC3E}">
        <p14:creationId xmlns:p14="http://schemas.microsoft.com/office/powerpoint/2010/main" val="32463458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51424-C950-09ED-AA54-C1E5647DE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2FDC7-C0BA-CB5B-0839-862E03C7B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Parsing</a:t>
            </a:r>
            <a:r>
              <a:rPr lang="en-US" dirty="0"/>
              <a:t> is the process of analyzing a string of symbols (such as code, text, or input data) based on a formal grammar. </a:t>
            </a:r>
          </a:p>
          <a:p>
            <a:r>
              <a:rPr lang="en-US" dirty="0"/>
              <a:t>The purpose of parsing is to check whether the string conforms to the grammar and to generate a structured representation, typically in the form of a </a:t>
            </a:r>
            <a:r>
              <a:rPr lang="en-US" b="1" dirty="0"/>
              <a:t>parse tree</a:t>
            </a:r>
            <a:r>
              <a:rPr lang="en-US" dirty="0"/>
              <a:t> or </a:t>
            </a:r>
            <a:r>
              <a:rPr lang="en-US" b="1" dirty="0"/>
              <a:t>syntax tree</a:t>
            </a:r>
            <a:r>
              <a:rPr lang="en-US" dirty="0"/>
              <a:t>.</a:t>
            </a:r>
            <a:endParaRPr lang="en-US" b="1" dirty="0"/>
          </a:p>
          <a:p>
            <a:r>
              <a:rPr lang="en-US" dirty="0"/>
              <a:t>There are two main categories of parsing methods: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Top-Down Parsing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b="1" dirty="0"/>
              <a:t>Bottom-Up Parsing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974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29BE-40DE-A04B-E1E0-9B8C05CF8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1: Context-Sensitive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300A3-5D4C-C1A6-BF46-CEF1B8F47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Production Rules</a:t>
            </a:r>
            <a:r>
              <a:rPr lang="en-US" dirty="0"/>
              <a:t>: The length of the right-hand side of a production rule must be greater than or equal to the left-hand side.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Form</a:t>
            </a:r>
            <a:r>
              <a:rPr lang="en-IN" dirty="0"/>
              <a:t>: </a:t>
            </a:r>
            <a:r>
              <a:rPr lang="el-GR" dirty="0"/>
              <a:t>α</a:t>
            </a:r>
            <a:r>
              <a:rPr lang="en-IN" dirty="0"/>
              <a:t>A</a:t>
            </a:r>
            <a:r>
              <a:rPr lang="el-GR" dirty="0"/>
              <a:t>β→αγβ</a:t>
            </a:r>
            <a:r>
              <a:rPr lang="en-US" dirty="0"/>
              <a:t>  </a:t>
            </a:r>
            <a:r>
              <a:rPr lang="en-IN" dirty="0"/>
              <a:t>where: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is a non-terminal.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α, β, and γ are strings of terminals and non-terminals.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length of γ must be greater than or equal to A, i.e., ∣γ∣≥1.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45134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39081-57CB-298B-64F8-689834F27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4C31-E7B3-CA58-6025-CA2167F4A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Top-Down Parsing:</a:t>
            </a:r>
          </a:p>
          <a:p>
            <a:pPr lvl="1"/>
            <a:r>
              <a:rPr lang="en-US" dirty="0"/>
              <a:t>Top-down parsing attempts to construct a parse tree from the start symbol of the grammar and tries to match the input string by recursively expanding non-terminals according to the production rules of the grammar.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Recursive Descent Parser:        </a:t>
            </a:r>
          </a:p>
          <a:p>
            <a:pPr lvl="2"/>
            <a:r>
              <a:rPr lang="en-US" sz="2400" dirty="0"/>
              <a:t> This is a straightforward and intuitive parsing method.       </a:t>
            </a:r>
          </a:p>
          <a:p>
            <a:pPr lvl="2"/>
            <a:r>
              <a:rPr lang="en-US" sz="2400" dirty="0"/>
              <a:t>  It consists of a set of recursive procedures, where each procedure implements one of the non-terminals in the grammar.       </a:t>
            </a:r>
          </a:p>
          <a:p>
            <a:pPr lvl="2"/>
            <a:r>
              <a:rPr lang="en-US" sz="2400" dirty="0"/>
              <a:t>  Backtracking is often needed, which can lead to inefficiency.    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90204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C21C-4BB4-29E5-74F0-4C75C9817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FB109-3F82-ACC6-7F98-82757C60E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Predictive Parser (LL Parser):      </a:t>
            </a:r>
          </a:p>
          <a:p>
            <a:r>
              <a:rPr lang="en-US" dirty="0"/>
              <a:t>It is a special form of recursive descent parsing that does not involve backtracking, meaning it makes the parsing decision based on the next input symbol.    </a:t>
            </a:r>
          </a:p>
          <a:p>
            <a:r>
              <a:rPr lang="en-US" dirty="0"/>
              <a:t> Uses a lookahead of one symbol (LL(1) parser) to make decisions.     Requires left-factored and non-left-recursive grammar.     </a:t>
            </a:r>
          </a:p>
          <a:p>
            <a:r>
              <a:rPr lang="en-US" dirty="0"/>
              <a:t>It uses a parsing table to eliminate backtracking.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71189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84D3-3B73-F421-83FD-31A855876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B6ED-A340-5635-9729-4566CFD4B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Bottom-Up Parsers :</a:t>
            </a:r>
          </a:p>
          <a:p>
            <a:r>
              <a:rPr lang="en-US" dirty="0"/>
              <a:t>Bottom-up parsers start from the input symbols and work their way up to the start symbol by reducing the string to the start symbol of the grammar.</a:t>
            </a:r>
          </a:p>
          <a:p>
            <a:r>
              <a:rPr lang="en-US" dirty="0">
                <a:solidFill>
                  <a:srgbClr val="FF0000"/>
                </a:solidFill>
              </a:rPr>
              <a:t>LR Parser: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LR</a:t>
            </a:r>
            <a:r>
              <a:rPr lang="en-US" dirty="0"/>
              <a:t> stands for Left-to-right scanning of the input and Rightmost derivation in reverse.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is one of the most powerful parsing methods and can handle a large class of grammars, called </a:t>
            </a:r>
            <a:r>
              <a:rPr lang="en-US" b="1" dirty="0"/>
              <a:t>LR grammars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LR(0), SLR(1), LALR(1), and Canonical LR(1)</a:t>
            </a:r>
            <a:r>
              <a:rPr lang="en-US" dirty="0"/>
              <a:t> are the main variants.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parsers use </a:t>
            </a:r>
            <a:r>
              <a:rPr lang="en-US" b="1" dirty="0"/>
              <a:t>parsing tables</a:t>
            </a:r>
            <a:r>
              <a:rPr lang="en-US" dirty="0"/>
              <a:t> (action and </a:t>
            </a:r>
            <a:r>
              <a:rPr lang="en-US" dirty="0" err="1"/>
              <a:t>goto</a:t>
            </a:r>
            <a:r>
              <a:rPr lang="en-US" dirty="0"/>
              <a:t> tables) to decide whether to shift, reduce, accept, or error.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7995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57608-ECA4-B33A-9C09-A55EC488E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E31F3-F574-03B9-EE9A-80BE549BC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Operator-Precedence Parser:</a:t>
            </a:r>
          </a:p>
          <a:p>
            <a:r>
              <a:rPr lang="en-US" dirty="0"/>
              <a:t>This parser is a special kind of bottom-up parser used for a class of grammars where precedence relations among the operators are defined.</a:t>
            </a:r>
          </a:p>
          <a:p>
            <a:r>
              <a:rPr lang="en-US" dirty="0"/>
              <a:t>Operator precedence between two symbols can either be less than, greater than, or equal.</a:t>
            </a:r>
          </a:p>
          <a:p>
            <a:r>
              <a:rPr lang="en-US" dirty="0"/>
              <a:t>The parser uses these relationships to decide when to shift or reduce.</a:t>
            </a:r>
          </a:p>
          <a:p>
            <a:r>
              <a:rPr lang="en-US" dirty="0"/>
              <a:t>Generally used for arithmetic expressions.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79647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73E0-42A6-7DBD-DA6E-69DCEBDC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 Parser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CBB7C-3B1F-D20F-5B27-64932A8CF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</a:t>
            </a:r>
            <a:r>
              <a:rPr lang="en-US" b="1" dirty="0"/>
              <a:t>LL(1) parser</a:t>
            </a:r>
            <a:r>
              <a:rPr lang="en-US" dirty="0"/>
              <a:t> is a type of top-down parser used for parsing context-free grammars. It constructs a </a:t>
            </a:r>
            <a:r>
              <a:rPr lang="en-US" b="1" dirty="0"/>
              <a:t>leftmost derivation</a:t>
            </a:r>
            <a:r>
              <a:rPr lang="en-US" dirty="0"/>
              <a:t> of the input string and operates by scanning the input from </a:t>
            </a:r>
            <a:r>
              <a:rPr lang="en-US" b="1" dirty="0"/>
              <a:t>left to right</a:t>
            </a:r>
            <a:r>
              <a:rPr lang="en-US" dirty="0"/>
              <a:t>, using the </a:t>
            </a:r>
            <a:r>
              <a:rPr lang="en-US" b="1" dirty="0"/>
              <a:t>first (1)</a:t>
            </a:r>
            <a:r>
              <a:rPr lang="en-US" dirty="0"/>
              <a:t> symbol of the lookahead to make parsing decisions.</a:t>
            </a:r>
          </a:p>
          <a:p>
            <a:r>
              <a:rPr lang="en-US" dirty="0"/>
              <a:t>It is also called a predictive parser, as it predicts which production rule to apply by looking at the next input symbol, without needing to backtrack.</a:t>
            </a:r>
          </a:p>
          <a:p>
            <a:r>
              <a:rPr lang="en-US" dirty="0"/>
              <a:t>L: Left-to-right scanning of the input. </a:t>
            </a:r>
          </a:p>
          <a:p>
            <a:r>
              <a:rPr lang="en-US" dirty="0"/>
              <a:t>L: Leftmost derivation of the parse tree. </a:t>
            </a:r>
          </a:p>
          <a:p>
            <a:r>
              <a:rPr lang="en-US" dirty="0"/>
              <a:t>1: One symbol of lookahead in the input.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67132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5FCD8-82C2-34DD-0FCC-5C8EDAEA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B2798-3E9E-A441-D856-579B9580B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 of LL(1) Parsers:</a:t>
            </a:r>
          </a:p>
          <a:p>
            <a:pPr lvl="1"/>
            <a:r>
              <a:rPr lang="en-US" b="1" dirty="0"/>
              <a:t>Deterministic</a:t>
            </a:r>
            <a:r>
              <a:rPr lang="en-US" dirty="0"/>
              <a:t>: The parser can make a unique decision at each step based on the current non-terminal and the next input symbol (lookahead).</a:t>
            </a:r>
          </a:p>
          <a:p>
            <a:pPr lvl="1"/>
            <a:r>
              <a:rPr lang="en-US" b="1" dirty="0"/>
              <a:t>Predictive Parsing</a:t>
            </a:r>
            <a:r>
              <a:rPr lang="en-US" dirty="0"/>
              <a:t>: It is also called a predictive parser, as it predicts which production rule to apply by looking at the next input symbol, without needing to backtrack.</a:t>
            </a:r>
          </a:p>
          <a:p>
            <a:pPr lvl="1"/>
            <a:r>
              <a:rPr lang="en-US" b="1" dirty="0"/>
              <a:t>Simple and Efficient</a:t>
            </a:r>
            <a:r>
              <a:rPr lang="en-US" dirty="0"/>
              <a:t>: LL(1) parsers are efficient in terms of time complexity and can be implemented using a simple stack-based algorithm.</a:t>
            </a:r>
          </a:p>
          <a:p>
            <a:pPr lvl="1"/>
            <a:r>
              <a:rPr lang="en-US" b="1" dirty="0"/>
              <a:t>Grammars</a:t>
            </a:r>
            <a:r>
              <a:rPr lang="en-US" dirty="0"/>
              <a:t>: LL(1) parsers require the grammar to be </a:t>
            </a:r>
            <a:r>
              <a:rPr lang="en-US" b="1" dirty="0"/>
              <a:t>non-left-recursive</a:t>
            </a:r>
            <a:r>
              <a:rPr lang="en-US" dirty="0"/>
              <a:t> and </a:t>
            </a:r>
            <a:r>
              <a:rPr lang="en-US" b="1" dirty="0"/>
              <a:t>left-factored</a:t>
            </a:r>
            <a:r>
              <a:rPr lang="en-US" dirty="0"/>
              <a:t> to avoid ambiguities.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22646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62085-6EEF-4160-AFB6-3BFF6401A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F216B-A8F2-3A4F-9EC7-2B02843E0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 of an LL(1) Parser:</a:t>
            </a:r>
          </a:p>
          <a:p>
            <a:pPr lvl="1"/>
            <a:r>
              <a:rPr lang="en-US" b="1" dirty="0"/>
              <a:t>Parsing Table: </a:t>
            </a:r>
            <a:r>
              <a:rPr lang="en-US" dirty="0"/>
              <a:t>A two-dimensional table where rows represent non-terminals, and columns represent terminal symbols (including the end-of-input symbol $). Each entry contains the appropriate production rule to apply for a given non-terminal and input symbol.</a:t>
            </a:r>
          </a:p>
          <a:p>
            <a:pPr lvl="1"/>
            <a:r>
              <a:rPr lang="en-US" b="1" dirty="0"/>
              <a:t>Stack: </a:t>
            </a:r>
            <a:r>
              <a:rPr lang="en-US" dirty="0"/>
              <a:t>Used to keep track of the non-terminals to be expanded during parsing.</a:t>
            </a:r>
          </a:p>
          <a:p>
            <a:pPr lvl="1"/>
            <a:r>
              <a:rPr lang="en-US" b="1" dirty="0"/>
              <a:t>Input Buffer: </a:t>
            </a:r>
            <a:r>
              <a:rPr lang="en-US" dirty="0"/>
              <a:t>Stores the input string to be parsed, with an end-of-input marker $ at the end.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77314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79EB5-03E8-A9F7-C984-F2AC4AA00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8FDF9-D731-A929-CC23-03B5007D2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the Parsing Table:</a:t>
            </a:r>
          </a:p>
          <a:p>
            <a:pPr lvl="1"/>
            <a:r>
              <a:rPr lang="en-US" dirty="0"/>
              <a:t>For each production A→α</a:t>
            </a:r>
          </a:p>
          <a:p>
            <a:pPr lvl="1"/>
            <a:r>
              <a:rPr lang="en-US" dirty="0"/>
              <a:t>For each terminal t in FIRST(α), add the production A→α to the parsing table entry T[</a:t>
            </a:r>
            <a:r>
              <a:rPr lang="en-US" dirty="0" err="1"/>
              <a:t>A,t</a:t>
            </a:r>
            <a:r>
              <a:rPr lang="en-US" dirty="0"/>
              <a:t>].</a:t>
            </a:r>
          </a:p>
          <a:p>
            <a:pPr lvl="1"/>
            <a:r>
              <a:rPr lang="en-US" dirty="0"/>
              <a:t>If ϵ is in FIRST(α), add the production to all T[</a:t>
            </a:r>
            <a:r>
              <a:rPr lang="en-US" dirty="0" err="1"/>
              <a:t>A,t</a:t>
            </a:r>
            <a:r>
              <a:rPr lang="en-US" dirty="0"/>
              <a:t>] where t is in FOLLOW(A).</a:t>
            </a:r>
          </a:p>
          <a:p>
            <a:pPr lvl="1"/>
            <a:r>
              <a:rPr lang="en-US" dirty="0"/>
              <a:t>If ϵ is in FIRST(α) and $ is in FOLLOW(A), add A→ϵ to T[A,$].</a:t>
            </a:r>
          </a:p>
          <a:p>
            <a:pPr lvl="1"/>
            <a:r>
              <a:rPr lang="en-US" dirty="0"/>
              <a:t>Make each undefined entry as an error. </a:t>
            </a:r>
          </a:p>
          <a:p>
            <a:pPr lvl="1"/>
            <a:r>
              <a:rPr lang="en-US" dirty="0"/>
              <a:t>If multiple productions are placed in the same table entry, the grammar is not LL(1) and requires adjustments such as grammar rewriting, eliminating ambiguity, or resolving conflicts through other parsing strategies.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01644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3E20D-AAE9-F862-2F48-83114117D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469CD-A3D7-C82F-4561-000DFF829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-&gt; </a:t>
            </a:r>
            <a:r>
              <a:rPr lang="en-US" dirty="0" err="1"/>
              <a:t>aBCb</a:t>
            </a:r>
            <a:endParaRPr lang="en-US" dirty="0"/>
          </a:p>
          <a:p>
            <a:r>
              <a:rPr lang="en-US" dirty="0"/>
              <a:t>B -&gt; f |</a:t>
            </a:r>
            <a:r>
              <a:rPr lang="el-GR" dirty="0"/>
              <a:t>ε</a:t>
            </a:r>
            <a:endParaRPr lang="en-US" dirty="0"/>
          </a:p>
          <a:p>
            <a:r>
              <a:rPr lang="en-US" dirty="0"/>
              <a:t>C -&gt; d | </a:t>
            </a:r>
            <a:r>
              <a:rPr lang="el-GR" dirty="0"/>
              <a:t>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66401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404C1-73FF-89F7-D39E-00F43DF11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86827-2507-9DE4-2A8C-8F93ABA69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-&gt; </a:t>
            </a:r>
            <a:r>
              <a:rPr lang="en-US" dirty="0" err="1"/>
              <a:t>aAbA|bAaA</a:t>
            </a:r>
            <a:r>
              <a:rPr lang="en-US" dirty="0"/>
              <a:t>|</a:t>
            </a:r>
            <a:r>
              <a:rPr lang="el-GR" dirty="0"/>
              <a:t>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4599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0BA2-766A-30BB-11A1-0B1CF9F58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063C2-FC94-DCC9-6FED-79E77E55B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 -&gt; </a:t>
            </a:r>
            <a:r>
              <a:rPr lang="en-IN" dirty="0" err="1"/>
              <a:t>aSc</a:t>
            </a:r>
            <a:r>
              <a:rPr lang="en-IN" dirty="0"/>
              <a:t> | X </a:t>
            </a:r>
          </a:p>
          <a:p>
            <a:pPr marL="0" indent="0">
              <a:buNone/>
            </a:pPr>
            <a:r>
              <a:rPr lang="en-IN" dirty="0"/>
              <a:t>X -&gt; </a:t>
            </a:r>
            <a:r>
              <a:rPr lang="en-IN" dirty="0" err="1"/>
              <a:t>bX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X -&gt; </a:t>
            </a:r>
            <a:r>
              <a:rPr lang="el-GR" dirty="0"/>
              <a:t>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23511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35631-3D72-021C-D9B4-6EC3B5EC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8B7A7-F785-74BF-3A65-29EF47C91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 --&gt; TE‘ </a:t>
            </a:r>
          </a:p>
          <a:p>
            <a:r>
              <a:rPr lang="de-DE" dirty="0"/>
              <a:t>E' --&gt; +TE' | ε               </a:t>
            </a:r>
          </a:p>
          <a:p>
            <a:r>
              <a:rPr lang="de-DE" dirty="0"/>
              <a:t> T --&gt; FT‘ </a:t>
            </a:r>
          </a:p>
          <a:p>
            <a:r>
              <a:rPr lang="de-DE" dirty="0"/>
              <a:t>T' --&gt; *FT' | ε </a:t>
            </a:r>
          </a:p>
          <a:p>
            <a:r>
              <a:rPr lang="de-DE" dirty="0"/>
              <a:t>F --&gt; id | (E)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45624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2E58D-220F-EDAB-A7FF-8B234724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54EC1-D040-EB14-1D91-FA6F72D60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 --&gt; A | a</a:t>
            </a:r>
          </a:p>
          <a:p>
            <a:r>
              <a:rPr lang="pt-BR" dirty="0"/>
              <a:t> A --&gt; 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40752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EE6FE-07C5-405B-D115-2F604D206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F332B-1CB3-0144-B8D4-843D3A115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S -&gt; (L) | a </a:t>
            </a:r>
          </a:p>
          <a:p>
            <a:r>
              <a:rPr lang="en-IN" sz="4800" dirty="0"/>
              <a:t>L -&gt; SL’ </a:t>
            </a:r>
          </a:p>
          <a:p>
            <a:r>
              <a:rPr lang="en-IN" sz="4800" dirty="0"/>
              <a:t>L' -&gt; )SL' | </a:t>
            </a:r>
            <a:r>
              <a:rPr lang="el-GR" sz="4800" dirty="0"/>
              <a:t>ε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70876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84312-8A89-E3EF-F8F7-C4EEF5CC8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2: Context Free Grammar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06F87-CCA0-7CD5-97B0-CDF7C5A06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Context-Free Grammar (CFG)</a:t>
            </a:r>
            <a:r>
              <a:rPr lang="en-US" dirty="0"/>
              <a:t> is a formal grammar used to define the syntax of context-free languages.</a:t>
            </a:r>
          </a:p>
          <a:p>
            <a:r>
              <a:rPr lang="en-US" dirty="0"/>
              <a:t>It is widely used in programming languages, natural language processing, and other areas of formal language theory.</a:t>
            </a:r>
          </a:p>
          <a:p>
            <a:r>
              <a:rPr lang="en-US" b="1" dirty="0"/>
              <a:t>Production rules</a:t>
            </a:r>
            <a:r>
              <a:rPr lang="en-US" dirty="0"/>
              <a:t>: A single non-terminal is replaced by a string of terminals and/or non-terminals.</a:t>
            </a:r>
          </a:p>
          <a:p>
            <a:r>
              <a:rPr lang="en-US" b="1" dirty="0"/>
              <a:t>Form</a:t>
            </a:r>
            <a:r>
              <a:rPr lang="en-US" dirty="0"/>
              <a:t>: </a:t>
            </a:r>
            <a:r>
              <a:rPr lang="el-GR" dirty="0"/>
              <a:t>α </a:t>
            </a:r>
            <a:r>
              <a:rPr lang="en-US" dirty="0"/>
              <a:t>→β  where </a:t>
            </a:r>
            <a:r>
              <a:rPr lang="el-GR" dirty="0"/>
              <a:t>α</a:t>
            </a:r>
            <a:r>
              <a:rPr lang="en-US" dirty="0"/>
              <a:t> is a non-terminal and β is a string of terminals and non-terminals.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9653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329E5-B775-CBF8-CF10-855A6397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C8BB3-85B4-25EB-492D-99CD1B35D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E→E+T | T </a:t>
            </a:r>
          </a:p>
          <a:p>
            <a:r>
              <a:rPr lang="en-US" dirty="0"/>
              <a:t>T→T∗F | F </a:t>
            </a:r>
          </a:p>
          <a:p>
            <a:r>
              <a:rPr lang="en-US" dirty="0"/>
              <a:t>F→(E)|id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1497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B663-CF98-B6C2-A321-6ADA0E4FF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3: Regular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CED53-6B3D-67DF-D548-D7028C8FB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Regular grammars are a restricted type of context-free grammar. There are two types of regular grammars: </a:t>
            </a:r>
            <a:r>
              <a:rPr lang="en-US" b="1" dirty="0"/>
              <a:t>right-linear</a:t>
            </a:r>
            <a:r>
              <a:rPr lang="en-US" dirty="0"/>
              <a:t> and </a:t>
            </a:r>
            <a:r>
              <a:rPr lang="en-US" b="1" dirty="0"/>
              <a:t>left-linear</a:t>
            </a:r>
            <a:r>
              <a:rPr lang="en-US" dirty="0"/>
              <a:t>.</a:t>
            </a:r>
          </a:p>
          <a:p>
            <a:r>
              <a:rPr lang="en-US" dirty="0"/>
              <a:t>In both cases, the production rules are highly constrained, ensuring that they generate only regular languages.</a:t>
            </a:r>
          </a:p>
          <a:p>
            <a:r>
              <a:rPr lang="en-US" b="1" dirty="0"/>
              <a:t>Right-Linear Grammar</a:t>
            </a:r>
          </a:p>
          <a:p>
            <a:r>
              <a:rPr lang="en-US" dirty="0"/>
              <a:t>In a </a:t>
            </a:r>
            <a:r>
              <a:rPr lang="en-US" b="1" dirty="0"/>
              <a:t>right-linear grammar</a:t>
            </a:r>
            <a:r>
              <a:rPr lang="en-US" dirty="0"/>
              <a:t>, all production rules have the following forms: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A→aB</a:t>
            </a:r>
            <a:r>
              <a:rPr lang="en-US" dirty="0"/>
              <a:t> (A non-terminal is replaced by a terminal followed by a non-terminal)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A→a</a:t>
            </a:r>
            <a:r>
              <a:rPr lang="en-US" dirty="0"/>
              <a:t> (A non-terminal is replaced by a terminal)</a:t>
            </a:r>
          </a:p>
          <a:p>
            <a:r>
              <a:rPr lang="en-US" dirty="0"/>
              <a:t>Where: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A, B are non-terminals (variables).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is a terminal (symbols of the language)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6235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2ACF-52DA-AC83-6026-62005CD4E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D1A4E-5B32-2DF4-0429-88C1AF46E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Left-Linear Grammar</a:t>
            </a:r>
          </a:p>
          <a:p>
            <a:r>
              <a:rPr lang="en-US" dirty="0"/>
              <a:t>In a </a:t>
            </a:r>
            <a:r>
              <a:rPr lang="en-US" b="1" dirty="0"/>
              <a:t>left-linear grammar</a:t>
            </a:r>
            <a:r>
              <a:rPr lang="en-US" dirty="0"/>
              <a:t>, the production rules take the following forms: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A→Ba</a:t>
            </a:r>
            <a:r>
              <a:rPr lang="en-US" dirty="0"/>
              <a:t> (A non-terminal is replaced by a non-terminal followed by a terminal)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A→a</a:t>
            </a:r>
            <a:r>
              <a:rPr lang="en-US" dirty="0"/>
              <a:t> (A non-terminal is replaced by a terminal)</a:t>
            </a:r>
          </a:p>
          <a:p>
            <a:r>
              <a:rPr lang="en-US" dirty="0"/>
              <a:t>Where: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A, B are non-terminals (variables).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is a terminal (symbols of the language).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0302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1661</TotalTime>
  <Words>2810</Words>
  <Application>Microsoft Office PowerPoint</Application>
  <PresentationFormat>Widescreen</PresentationFormat>
  <Paragraphs>230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Calibri Light</vt:lpstr>
      <vt:lpstr>Office Theme</vt:lpstr>
      <vt:lpstr>PowerPoint Presentation</vt:lpstr>
      <vt:lpstr>Chomsky Classification</vt:lpstr>
      <vt:lpstr>Type 0: Unrestricted Grammar</vt:lpstr>
      <vt:lpstr>Type 1: Context-Sensitive Grammar</vt:lpstr>
      <vt:lpstr>PowerPoint Presentation</vt:lpstr>
      <vt:lpstr>Type 2: Context Free Grammar</vt:lpstr>
      <vt:lpstr>PowerPoint Presentation</vt:lpstr>
      <vt:lpstr>Type 3: Regular Grammar</vt:lpstr>
      <vt:lpstr>PowerPoint Presentation</vt:lpstr>
      <vt:lpstr>PowerPoint Presentation</vt:lpstr>
      <vt:lpstr>Applications of Context Free Grammar</vt:lpstr>
      <vt:lpstr>PowerPoint Presentation</vt:lpstr>
      <vt:lpstr>PowerPoint Presentation</vt:lpstr>
      <vt:lpstr>PowerPoint Presentation</vt:lpstr>
      <vt:lpstr>Derivation of a string</vt:lpstr>
      <vt:lpstr>Left most derivation</vt:lpstr>
      <vt:lpstr>PowerPoint Presentation</vt:lpstr>
      <vt:lpstr>PowerPoint Presentation</vt:lpstr>
      <vt:lpstr>Right Most derivation</vt:lpstr>
      <vt:lpstr>PowerPoint Presentation</vt:lpstr>
      <vt:lpstr>PowerPoint Presentation</vt:lpstr>
      <vt:lpstr>Ambiguous Grammar</vt:lpstr>
      <vt:lpstr>PowerPoint Presentation</vt:lpstr>
      <vt:lpstr>PowerPoint Presentation</vt:lpstr>
      <vt:lpstr>PowerPoint Presentation</vt:lpstr>
      <vt:lpstr>PowerPoint Presentation</vt:lpstr>
      <vt:lpstr>Converting Ambiguous Grammar to Unambiguous Grammar</vt:lpstr>
      <vt:lpstr>PowerPoint Presentation</vt:lpstr>
      <vt:lpstr>PowerPoint Presentation</vt:lpstr>
      <vt:lpstr>Examples</vt:lpstr>
      <vt:lpstr>Indirect left recursion</vt:lpstr>
      <vt:lpstr>Examples</vt:lpstr>
      <vt:lpstr>PowerPoint Presentation</vt:lpstr>
      <vt:lpstr>Left Factoring </vt:lpstr>
      <vt:lpstr>PowerPoint Presentation</vt:lpstr>
      <vt:lpstr>PowerPoint Presentation</vt:lpstr>
      <vt:lpstr>PowerPoint Presentation</vt:lpstr>
      <vt:lpstr>PowerPoint Presentation</vt:lpstr>
      <vt:lpstr>Parsing</vt:lpstr>
      <vt:lpstr>PowerPoint Presentation</vt:lpstr>
      <vt:lpstr>PowerPoint Presentation</vt:lpstr>
      <vt:lpstr>PowerPoint Presentation</vt:lpstr>
      <vt:lpstr>PowerPoint Presentation</vt:lpstr>
      <vt:lpstr>LL(1) Parser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iiitdm-33@hotmail.com</dc:creator>
  <cp:lastModifiedBy>iiitdm-33@hotmail.com</cp:lastModifiedBy>
  <cp:revision>155</cp:revision>
  <dcterms:created xsi:type="dcterms:W3CDTF">2024-09-09T15:10:02Z</dcterms:created>
  <dcterms:modified xsi:type="dcterms:W3CDTF">2024-09-16T04:16:57Z</dcterms:modified>
</cp:coreProperties>
</file>