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F79-B24F-B476-9AE5-342C0CBE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52F9D-04D2-AD85-BDCF-321C0385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28C-5B10-26B9-D603-603C0F5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B35C-29F6-D3B9-5C61-2C82CA4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0957-CB86-A908-CB22-0C9CC615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9B8-7080-A258-9BD4-795FAD0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40CF1-2FC3-E7FA-ECE7-12E7E560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82A6-8FFE-90A4-9FA5-FB5360C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B9E0-D9E5-04BE-1D2B-62893CA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D88E-861B-59F5-FDF2-EABD2433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2E0F1-2CCF-EDBC-8575-93BD064A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0DD60-BCFA-233B-0B0A-4ECE70CC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5D93-2CB2-D45C-C73E-C8F8269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7BA9-6DC5-20D2-93E2-ED5113C7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50E-0D05-5BC6-6790-B077383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DC1A-DE10-8E1E-ABC4-4B372BD7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D13-BA5C-B519-4C58-559DCF7C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3D0-7944-9017-D977-1DDB6A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FEBC-48F6-EE9D-1792-DE70DFB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9D3D-6F12-FAE3-B33F-BE7F88D4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1BC-4E63-3E2E-D12B-07C89713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8FBF-236A-71AB-7145-9733BA30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577-5CC0-82DC-B3FD-CF0CF2B0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8F53-1A76-513C-C130-3F691D2E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7B8E-B8D8-3C31-A295-9214A67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424C-8098-B882-1C18-B8091963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0658-40FF-0823-3F2A-AFA88025C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579C-C597-22EC-56C7-B25B2610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16D7-B3E0-D19D-0D8E-4AA5F84B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995B6-5756-3F7C-1A28-4DF77B6B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7F7A-26E8-D12B-8C1E-99DA98F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19C-0692-7266-9527-51CA5E90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F359-314E-51EF-6002-F6CC1877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BB5E-15C1-AED6-B311-519821D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64A5-8344-E051-B764-23F8C6D8C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5627-D6F4-3739-026D-CFFE18CF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35DC5-914D-139A-A89E-84024D9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F84D5-8D61-822E-FF7F-6A59AAC8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B6EE-2657-8DF5-C295-4648CED0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E4E4-BAE3-5969-5B30-06E29DC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357E-ECF6-ADA4-D941-9C9D5D07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6A848-CA53-473B-7C15-49B37818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894B-21DC-399A-F5EF-FDDEB60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70B83-8D37-AFD0-E06C-F403476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7A3DC-15B6-BB04-5DBC-46BA507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30B68-CADF-C07A-83B9-85C2AE2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59B-E8CF-EE79-3BC4-B18EADA5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92-9112-B3EC-0FDF-9A7213D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1521-1785-38E9-9917-26361310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4443-A6FE-2020-BC5D-6A614C3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7CE7-4A73-C015-4115-C220CF8F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0A76B-AA15-9513-02D5-193A7CE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8F8-B973-5304-64C7-9B37AE6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B1D2D-BA16-009E-80B1-60838952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6AF-F62D-EEBE-C1A9-4B48DD26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F17C-B3B7-E0C8-57D8-4FDC0D1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E5DAB-A702-7490-C3CC-EA1D6A88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F4F1-C17E-5189-E576-21050F5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4FF8A-5625-09A4-FCA1-31945017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630A-D0D8-C194-82B6-70CEE7C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49D4-59B7-D4D0-A862-430D47A4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3148-9182-4A06-8453-A2FA0AA40AC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9FC8-2FB4-9461-31D1-858B23C7A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85-3ED2-0358-2079-410471EC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FD96-D943-432F-B207-3D71CB4EA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EEBF-51FD-1829-715F-B9555254B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58B95-2280-7C00-9CFC-F94954B2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6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FDAB-80B0-3F03-01BD-8491D4B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BAFA-5F2F-90FA-1630-479A6B14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S→aA</a:t>
            </a:r>
            <a:r>
              <a:rPr lang="en-IN" dirty="0"/>
              <a:t> </a:t>
            </a:r>
          </a:p>
          <a:p>
            <a:r>
              <a:rPr lang="en-IN" dirty="0" err="1"/>
              <a:t>A→bS</a:t>
            </a:r>
            <a:endParaRPr lang="en-IN" dirty="0"/>
          </a:p>
          <a:p>
            <a:r>
              <a:rPr lang="en-IN" dirty="0"/>
              <a:t> A→</a:t>
            </a:r>
            <a:r>
              <a:rPr lang="el-GR" dirty="0"/>
              <a:t>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5FE7-984C-8EC8-5084-9CAA694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A0E2-CF43-A706-F223-A0F9B5CE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Programming Language Design and Compilers:</a:t>
            </a:r>
          </a:p>
          <a:p>
            <a:pPr lvl="1"/>
            <a:r>
              <a:rPr lang="en-US" dirty="0"/>
              <a:t>CFGs are used to define the syntactic structure of programming languages.</a:t>
            </a:r>
          </a:p>
          <a:p>
            <a:pPr lvl="1"/>
            <a:r>
              <a:rPr lang="en-US" dirty="0"/>
              <a:t> They help in specifying the rules of valid programming constructs (statements, expressions, loops, etc.).</a:t>
            </a:r>
          </a:p>
          <a:p>
            <a:pPr lvl="1"/>
            <a:r>
              <a:rPr lang="en-US" dirty="0"/>
              <a:t>A parser uses a CFG to check if a program's source code follows the correct syntax before it can be compiled.</a:t>
            </a:r>
          </a:p>
          <a:p>
            <a:pPr lvl="1"/>
            <a:r>
              <a:rPr lang="en-US" dirty="0"/>
              <a:t>The syntax of statements like if-else, while, and variable declarations in languages like C, Java, and Python can be expressed using CFG.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8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A81B-3C46-2664-34AC-EEAC4BF7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271F-09B7-3548-2C39-AB4CC4BE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XML and HTML Parsing:</a:t>
            </a:r>
          </a:p>
          <a:p>
            <a:pPr lvl="1"/>
            <a:r>
              <a:rPr lang="en-US" dirty="0"/>
              <a:t>CFGs are used to define and validate the structure of XML documents and HTML pages. </a:t>
            </a:r>
          </a:p>
          <a:p>
            <a:pPr lvl="1"/>
            <a:r>
              <a:rPr lang="en-US" dirty="0"/>
              <a:t>They ensure that these documents follow the correct nesting and structuring rules. </a:t>
            </a:r>
          </a:p>
          <a:p>
            <a:pPr lvl="1"/>
            <a:r>
              <a:rPr lang="en-US" dirty="0"/>
              <a:t>For example, they ensure that tags are properly opened and closed, and that attributes are well-formed.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Query Languages (e.g., SQL)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The syntax of query languages such as SQL (Structured Query Language) can be expressed using CFGs.</a:t>
            </a:r>
          </a:p>
          <a:p>
            <a:pPr lvl="1"/>
            <a:r>
              <a:rPr lang="en-US" dirty="0"/>
              <a:t> This helps in parsing and analyzing database queries to ensure they conform to the rules of the language.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89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2255-DB2B-5D6F-3B6E-84016D09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20DA-5C91-5DC4-E677-3FD0EA0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Natural Language Processing:</a:t>
            </a:r>
          </a:p>
          <a:p>
            <a:pPr lvl="1"/>
            <a:r>
              <a:rPr lang="en-US" dirty="0"/>
              <a:t>CFGs are used to model the grammatical structure of natural languages. </a:t>
            </a:r>
          </a:p>
          <a:p>
            <a:pPr lvl="1"/>
            <a:r>
              <a:rPr lang="en-US" dirty="0"/>
              <a:t>They define the syntactic rules governing the formation of valid sentences.</a:t>
            </a:r>
          </a:p>
          <a:p>
            <a:pPr lvl="1"/>
            <a:r>
              <a:rPr lang="en-US" dirty="0"/>
              <a:t> This is particularly important in tasks like machine translation, speech recognition, and text understanding.</a:t>
            </a:r>
          </a:p>
          <a:p>
            <a:pPr lvl="1"/>
            <a:r>
              <a:rPr lang="en-US" dirty="0"/>
              <a:t>CFGs help generate parse trees that represent the syntactic structure of sentences, which is useful for understanding sentence meaning.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149-22BC-5CDC-A61C-00E9ECFE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E80F-F7EC-F56A-B24D-5A4CEAF1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Document Formatting Languages (e.g., LaTeX):</a:t>
            </a:r>
          </a:p>
          <a:p>
            <a:pPr lvl="1"/>
            <a:r>
              <a:rPr lang="en-US" dirty="0"/>
              <a:t>CFGs define the structure of document formatting languages, where text is structured using predefined commands and rules. </a:t>
            </a:r>
          </a:p>
          <a:p>
            <a:pPr lvl="1"/>
            <a:r>
              <a:rPr lang="en-US" dirty="0"/>
              <a:t>The CFG defines how various components like sections, subsections, and figures should be organized.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7B90-E4E5-510C-B8E6-829C1F5A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F46D-6325-0A71-195A-E64B6D7F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derivation</a:t>
            </a:r>
            <a:r>
              <a:rPr lang="en-US" dirty="0"/>
              <a:t> in formal grammar refers to the process of generating a string from the start symbol by applying a series of production rules, following the rules of the grammar.</a:t>
            </a:r>
          </a:p>
          <a:p>
            <a:r>
              <a:rPr lang="en-US" dirty="0"/>
              <a:t>It shows the step-by-step application of production rules to produce a string that belongs to the language defined by the grammar.</a:t>
            </a:r>
          </a:p>
          <a:p>
            <a:r>
              <a:rPr lang="en-US" dirty="0"/>
              <a:t>There are two types of derivations: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Leftmost Derivation</a:t>
            </a:r>
            <a:r>
              <a:rPr lang="en-US" dirty="0"/>
              <a:t>: Always expand the leftmost non-terminal first.</a:t>
            </a:r>
          </a:p>
          <a:p>
            <a:pPr>
              <a:buFont typeface="+mj-lt"/>
              <a:buAutoNum type="arabicPeriod"/>
            </a:pPr>
            <a:r>
              <a:rPr lang="en-US" b="1"/>
              <a:t>Rightmost Derivation</a:t>
            </a:r>
            <a:r>
              <a:rPr lang="en-US"/>
              <a:t>: Always expand the rightmost non-terminal first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3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10F-E19D-A3E2-0722-591C09E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7842-6C4E-1E90-5E57-1CC11683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leftmost derivation</a:t>
            </a:r>
            <a:r>
              <a:rPr lang="en-US" dirty="0"/>
              <a:t> is a method used in formal grammar (specifically in context-free grammars) to generate a string. </a:t>
            </a:r>
          </a:p>
          <a:p>
            <a:r>
              <a:rPr lang="en-US" dirty="0"/>
              <a:t>In leftmost derivation, at every step, the </a:t>
            </a:r>
            <a:r>
              <a:rPr lang="en-US" b="1" dirty="0"/>
              <a:t>leftmost</a:t>
            </a:r>
            <a:r>
              <a:rPr lang="en-US" dirty="0"/>
              <a:t> non-terminal symbol in the current string is replaced using one of the production rules until only terminal symbols remain.</a:t>
            </a:r>
          </a:p>
          <a:p>
            <a:r>
              <a:rPr lang="en-US" dirty="0"/>
              <a:t>Here’s how it works step-by-step: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Look for the leftmost non-terminal in the string.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this non-terminal with the right-hand side of one of the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each time choosing the leftmost non-terminal, until only terminal symbols are left.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23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4730-F210-296B-953C-E4289120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A59-DA82-44B1-B024-CC5A3932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55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1B0-9033-80BF-D68A-8F0EE2AB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B533-7425-0C19-A1FF-B94F2D8D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E→E+T∣T </a:t>
            </a:r>
          </a:p>
          <a:p>
            <a:r>
              <a:rPr lang="en-IN" dirty="0"/>
              <a:t>T→T∗F ∣ F</a:t>
            </a:r>
          </a:p>
          <a:p>
            <a:r>
              <a:rPr lang="en-IN" dirty="0"/>
              <a:t> F→(E) ∣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Derive the String id + id * id</a:t>
            </a:r>
          </a:p>
        </p:txBody>
      </p:sp>
    </p:spTree>
    <p:extLst>
      <p:ext uri="{BB962C8B-B14F-4D97-AF65-F5344CB8AC3E}">
        <p14:creationId xmlns:p14="http://schemas.microsoft.com/office/powerpoint/2010/main" val="228922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4A2A-54E7-5A6F-F62C-ACF7C960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Most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49CB-CC67-A417-B35A-1D5641C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Rightmost derivation</a:t>
            </a:r>
            <a:r>
              <a:rPr lang="en-US" dirty="0"/>
              <a:t> is similar to leftmost derivation, except that at each step, the </a:t>
            </a:r>
            <a:r>
              <a:rPr lang="en-US" b="1" dirty="0"/>
              <a:t>rightmost</a:t>
            </a:r>
            <a:r>
              <a:rPr lang="en-US" dirty="0"/>
              <a:t> non-terminal is replaced first, instead of the leftmost. </a:t>
            </a:r>
          </a:p>
          <a:p>
            <a:r>
              <a:rPr lang="en-US" dirty="0"/>
              <a:t>The process continues until there are only terminal symbols left.</a:t>
            </a:r>
          </a:p>
          <a:p>
            <a:r>
              <a:rPr lang="en-US" dirty="0"/>
              <a:t>Here’s how the </a:t>
            </a:r>
            <a:r>
              <a:rPr lang="en-US" b="1" dirty="0"/>
              <a:t>rightmost derivation</a:t>
            </a:r>
            <a:r>
              <a:rPr lang="en-US" dirty="0"/>
              <a:t>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Start with the start symbol.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dirty="0"/>
              <a:t>rightmost</a:t>
            </a:r>
            <a:r>
              <a:rPr lang="en-US" dirty="0"/>
              <a:t> non-terminal with one of its production rules.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this process, always expanding the rightmost non-terminal, until only terminal symbols remain.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5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9DC-D275-3FDF-75F7-98D354E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77B-C53E-C276-A8E9-85BF3A94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Chomsky Hierarchy</a:t>
            </a:r>
            <a:r>
              <a:rPr lang="en-US" dirty="0"/>
              <a:t> classifies grammars based on the type of production rules they use, and each type corresponds to a different level of language complexity.</a:t>
            </a:r>
          </a:p>
          <a:p>
            <a:r>
              <a:rPr lang="en-US" dirty="0"/>
              <a:t> The rules for each type of grammar in the hierarchy are as follows</a:t>
            </a:r>
          </a:p>
          <a:p>
            <a:pPr lvl="1"/>
            <a:r>
              <a:rPr lang="en-US" dirty="0"/>
              <a:t>Type 0 – Unrestricted Grammar</a:t>
            </a:r>
          </a:p>
          <a:p>
            <a:pPr lvl="1"/>
            <a:r>
              <a:rPr lang="en-US" dirty="0"/>
              <a:t>Type 1 - </a:t>
            </a:r>
            <a:r>
              <a:rPr lang="en-IN" dirty="0"/>
              <a:t>Context-Sensitive Grammar</a:t>
            </a:r>
          </a:p>
          <a:p>
            <a:pPr lvl="1"/>
            <a:r>
              <a:rPr lang="en-IN" dirty="0"/>
              <a:t>Type 2 – Context Free Grammar</a:t>
            </a:r>
          </a:p>
          <a:p>
            <a:pPr lvl="1"/>
            <a:r>
              <a:rPr lang="en-IN" dirty="0"/>
              <a:t>Type 3 – Regular Grammar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35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BD2-EE76-06CB-FC4A-8A17EC8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701-2005-86CB-5DC8-1511F836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S→AB </a:t>
            </a:r>
          </a:p>
          <a:p>
            <a:r>
              <a:rPr lang="en-IN" dirty="0" err="1"/>
              <a:t>A→aA</a:t>
            </a:r>
            <a:r>
              <a:rPr lang="en-IN" dirty="0"/>
              <a:t> ∣ a</a:t>
            </a:r>
          </a:p>
          <a:p>
            <a:r>
              <a:rPr lang="en-IN" dirty="0"/>
              <a:t> </a:t>
            </a:r>
            <a:r>
              <a:rPr lang="en-IN" dirty="0" err="1"/>
              <a:t>B→bB</a:t>
            </a:r>
            <a:r>
              <a:rPr lang="en-IN" dirty="0"/>
              <a:t> ∣ b</a:t>
            </a:r>
          </a:p>
          <a:p>
            <a:endParaRPr lang="en-IN" dirty="0"/>
          </a:p>
          <a:p>
            <a:r>
              <a:rPr lang="en-IN" dirty="0"/>
              <a:t>Derive the string </a:t>
            </a:r>
            <a:r>
              <a:rPr lang="en-IN" dirty="0" err="1"/>
              <a:t>aaabbb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5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381E-423D-A542-2E2E-32C4BF4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099E-F63F-8045-E9B7-110D40C8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S→XX</a:t>
            </a:r>
          </a:p>
          <a:p>
            <a:r>
              <a:rPr lang="en-IN" dirty="0"/>
              <a:t> </a:t>
            </a:r>
            <a:r>
              <a:rPr lang="en-IN" dirty="0" err="1"/>
              <a:t>X→aX</a:t>
            </a:r>
            <a:r>
              <a:rPr lang="en-IN" dirty="0"/>
              <a:t> ∣ b</a:t>
            </a:r>
          </a:p>
          <a:p>
            <a:r>
              <a:rPr lang="en-IN" dirty="0"/>
              <a:t>derive the string "</a:t>
            </a:r>
            <a:r>
              <a:rPr lang="en-IN" dirty="0" err="1"/>
              <a:t>aab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0663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BDE3-23F5-DEF3-1258-93513220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69AF-574C-11FA-48EB-C381895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said to be ambiguous if there exists a string in the language for which the grammar generates </a:t>
            </a:r>
            <a:r>
              <a:rPr lang="en-US" b="1" dirty="0"/>
              <a:t>two or more distinct parse trees</a:t>
            </a:r>
            <a:r>
              <a:rPr lang="en-US" dirty="0"/>
              <a:t> (or derivations). </a:t>
            </a:r>
          </a:p>
          <a:p>
            <a:r>
              <a:rPr lang="en-US" dirty="0"/>
              <a:t>This ambiguity occurs because there may be multiple ways to apply production rules that result in the same string.</a:t>
            </a:r>
          </a:p>
          <a:p>
            <a:r>
              <a:rPr lang="en-US" dirty="0"/>
              <a:t>E -&gt; E+E /E*E/id</a:t>
            </a:r>
          </a:p>
          <a:p>
            <a:r>
              <a:rPr lang="en-US" dirty="0"/>
              <a:t>Derive the string </a:t>
            </a:r>
            <a:r>
              <a:rPr lang="en-US" dirty="0" err="1"/>
              <a:t>id+id</a:t>
            </a:r>
            <a:r>
              <a:rPr lang="en-US"/>
              <a:t>*id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13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D2BF-4C46-7E82-EA2D-409471D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A194-C90A-6354-D1F1-77FDC0B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 -&gt; AB/</a:t>
            </a:r>
            <a:r>
              <a:rPr lang="en-US" sz="4800" dirty="0" err="1"/>
              <a:t>aaB</a:t>
            </a:r>
            <a:endParaRPr lang="en-US" sz="4800" dirty="0"/>
          </a:p>
          <a:p>
            <a:r>
              <a:rPr lang="en-US" sz="4800" dirty="0"/>
              <a:t>A -&gt; a/Aa</a:t>
            </a:r>
          </a:p>
          <a:p>
            <a:r>
              <a:rPr lang="en-US" sz="4800" dirty="0"/>
              <a:t>B-&gt;b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0161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2DB-D7C6-DF00-DB12-D4EED7C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1D19-AD6C-78FD-F38E-E7A5FAD6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 -&gt; </a:t>
            </a:r>
            <a:r>
              <a:rPr lang="en-US" sz="5400" dirty="0" err="1"/>
              <a:t>aSbS</a:t>
            </a:r>
            <a:r>
              <a:rPr lang="en-US" sz="5400" dirty="0"/>
              <a:t>/</a:t>
            </a:r>
            <a:r>
              <a:rPr lang="en-US" sz="5400" dirty="0" err="1"/>
              <a:t>bSaS</a:t>
            </a:r>
            <a:r>
              <a:rPr lang="en-US" sz="5400" dirty="0"/>
              <a:t>/</a:t>
            </a:r>
            <a:r>
              <a:rPr lang="el-GR" sz="5400" dirty="0"/>
              <a:t>ε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1607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B1C-2F74-0649-F30B-14E43BE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97DD-1689-6607-4FAF-0878A7DF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-&gt; AA / (A)/a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7121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0A8-1C7B-C4B1-D072-1FFF8CB4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2809-0885-707F-C2D4-83C0A7CB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 -&gt; E + E / E * E / id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39768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81DF-867C-6AB3-CF1A-ECDEE7DE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Ambiguous Grammar to Unambiguous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A94F-BA4C-EE3D-E4EA-7EDB8E8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Identify the source of ambiguity: </a:t>
            </a:r>
            <a:r>
              <a:rPr lang="en-US" dirty="0"/>
              <a:t>Ambiguity can arise from operator precedence, associativity, conditional statements, or recursive constructs.</a:t>
            </a:r>
          </a:p>
          <a:p>
            <a:r>
              <a:rPr lang="en-US" b="1" dirty="0"/>
              <a:t>Introduce precedence and associativity rules</a:t>
            </a:r>
            <a:r>
              <a:rPr lang="en-US" dirty="0"/>
              <a:t>: In many cases (like arithmetic expressions), ambiguity is resolved by assigning different precedence to operators and specifying their associativity (left or right).</a:t>
            </a:r>
          </a:p>
          <a:p>
            <a:r>
              <a:rPr lang="en-US" b="1" dirty="0"/>
              <a:t>Create separate non-terminals for different constructs</a:t>
            </a:r>
            <a:r>
              <a:rPr lang="en-US" dirty="0"/>
              <a:t>: If a single non-terminal is being used for different purposes (e.g., unary and binary operators), split them into different non-terminals to clarify their roles.</a:t>
            </a:r>
          </a:p>
          <a:p>
            <a:r>
              <a:rPr lang="en-US" b="1" dirty="0"/>
              <a:t>Ensure unambiguous parsing rules</a:t>
            </a:r>
            <a:r>
              <a:rPr lang="en-US" dirty="0"/>
              <a:t>: Rewrite the grammar so that each string has only one valid parse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0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8E1-D998-0FE7-CBA6-CB79BD73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4D23-6E44-0828-9EB9-495DB28C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Left-recursive grammar: A grammar is left-recursive if it contains a non-terminal A such that A → Aα for some string α.</a:t>
            </a:r>
          </a:p>
          <a:p>
            <a:r>
              <a:rPr lang="en-US" dirty="0"/>
              <a:t>Right-recursive grammar: A grammar is right-recursive if a non-terminal A appears on the right side of a production rule, like A → βA</a:t>
            </a:r>
          </a:p>
          <a:p>
            <a:r>
              <a:rPr lang="en-US" dirty="0"/>
              <a:t>Left recursion can cause problems for certain parsers, particularly </a:t>
            </a:r>
            <a:r>
              <a:rPr lang="en-US" b="1" dirty="0"/>
              <a:t>top-down parsers</a:t>
            </a:r>
            <a:r>
              <a:rPr lang="en-US" dirty="0"/>
              <a:t> like recursive descent parsers, because it can lead to infinite recursion. </a:t>
            </a:r>
          </a:p>
          <a:p>
            <a:r>
              <a:rPr lang="en-US" dirty="0"/>
              <a:t>To avoid this issue, left-recursive grammars are often converted into </a:t>
            </a:r>
            <a:r>
              <a:rPr lang="en-US" b="1" dirty="0"/>
              <a:t>right-recursive</a:t>
            </a:r>
            <a:r>
              <a:rPr lang="en-US" dirty="0"/>
              <a:t>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50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C43-458B-9E55-6FFD-35B0B22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236D-0FE7-7E7A-87C3-5055428A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to Convert Left Recursion to Right Recursion:     </a:t>
            </a:r>
          </a:p>
          <a:p>
            <a:r>
              <a:rPr lang="en-US" b="1"/>
              <a:t> </a:t>
            </a:r>
            <a:r>
              <a:rPr lang="en-US" dirty="0"/>
              <a:t>Introduce a new non-terminal A' to replace the recursion</a:t>
            </a:r>
            <a:r>
              <a:rPr lang="en-US"/>
              <a:t>.   </a:t>
            </a:r>
          </a:p>
          <a:p>
            <a:r>
              <a:rPr lang="en-US"/>
              <a:t>  </a:t>
            </a:r>
            <a:r>
              <a:rPr lang="en-US" dirty="0"/>
              <a:t>Rewrite the production rules so that A produces the non-recursive part first, followed by the recursive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2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612F-F634-4C9D-BDC6-A1570060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0: Unrestricted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805B-5821-216C-54BC-41105625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Production Rules</a:t>
            </a:r>
            <a:r>
              <a:rPr lang="en-US" dirty="0"/>
              <a:t>: No restrictions on the form of production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</a:t>
            </a:r>
            <a:r>
              <a:rPr lang="en-US" dirty="0"/>
              <a:t>: α→β, where:α and β are strings of terminals and/or non-terminals.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 cannot be an empty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no other restrictions on the length or format of α and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the length of α could be greater than, less than, or equal to the length of 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 err="1"/>
              <a:t>S→aSb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S→ab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0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67F2-5BF7-A8FF-B0D5-5EA8370B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C231-CFFB-94F9-380B-D640801F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1. S -&gt; S </a:t>
            </a:r>
            <a:r>
              <a:rPr lang="en-IN" sz="5400" dirty="0"/>
              <a:t>(S)/c</a:t>
            </a:r>
          </a:p>
          <a:p>
            <a:pPr marL="0" indent="0">
              <a:buNone/>
            </a:pPr>
            <a:r>
              <a:rPr lang="en-IN" sz="5400" dirty="0"/>
              <a:t>2. </a:t>
            </a:r>
            <a:r>
              <a:rPr lang="en-IN" sz="5400" dirty="0">
                <a:solidFill>
                  <a:srgbClr val="FF0000"/>
                </a:solidFill>
              </a:rPr>
              <a:t>S -&gt; </a:t>
            </a:r>
            <a:r>
              <a:rPr lang="en-IN" sz="5400" dirty="0" err="1">
                <a:solidFill>
                  <a:srgbClr val="FF0000"/>
                </a:solidFill>
              </a:rPr>
              <a:t>SaS</a:t>
            </a:r>
            <a:r>
              <a:rPr lang="en-IN" sz="5400" dirty="0">
                <a:solidFill>
                  <a:srgbClr val="FF0000"/>
                </a:solidFill>
              </a:rPr>
              <a:t>/b</a:t>
            </a:r>
          </a:p>
          <a:p>
            <a:pPr marL="0" indent="0">
              <a:buNone/>
            </a:pPr>
            <a:r>
              <a:rPr lang="en-IN" sz="5400" dirty="0"/>
              <a:t>3. A -&gt; Aa/</a:t>
            </a:r>
            <a:r>
              <a:rPr lang="en-IN" sz="5400" dirty="0" err="1"/>
              <a:t>bB</a:t>
            </a:r>
            <a:r>
              <a:rPr lang="en-IN" sz="5400" dirty="0"/>
              <a:t>/a</a:t>
            </a:r>
          </a:p>
          <a:p>
            <a:pPr marL="0" indent="0">
              <a:buNone/>
            </a:pPr>
            <a:r>
              <a:rPr lang="en-IN" sz="5400" dirty="0"/>
              <a:t>4. </a:t>
            </a:r>
            <a:r>
              <a:rPr lang="en-IN" sz="5400" dirty="0">
                <a:solidFill>
                  <a:srgbClr val="FF0000"/>
                </a:solidFill>
              </a:rPr>
              <a:t>A -&gt; Aba/Aa/c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5E1D-3F2C-3596-95E0-722F10C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Indirect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E110-51D4-4FE2-7093-4DD6B476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left recursion in a grammar occurs when a non-terminal symbol eventually leads back to itself through a series of productions, but not immediately. </a:t>
            </a:r>
          </a:p>
          <a:p>
            <a:r>
              <a:rPr lang="en-US" dirty="0"/>
              <a:t>It is an issue in context-free grammars, particularly for top-down parsers like recursive descent parsers, as they can loop infinitely when attempting to parse such grammars.</a:t>
            </a:r>
          </a:p>
          <a:p>
            <a:r>
              <a:rPr lang="pt-BR" sz="4400" dirty="0"/>
              <a:t>A → B α </a:t>
            </a:r>
          </a:p>
          <a:p>
            <a:r>
              <a:rPr lang="pt-BR" sz="4400" dirty="0"/>
              <a:t>B → A β | γ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6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2D9-12CB-E2AB-20DA-FF4359B7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D6A9-C1B0-F9BD-9982-9EDB1725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X -&gt; </a:t>
            </a:r>
            <a:r>
              <a:rPr lang="en-US" sz="4000" dirty="0" err="1"/>
              <a:t>Ya|Xa|c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Y-&gt;</a:t>
            </a:r>
            <a:r>
              <a:rPr lang="en-US" sz="4000" dirty="0" err="1"/>
              <a:t>Yb|Xb|d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2071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1424-C950-09ED-AA54-C1E5647D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DC7-C0BA-CB5B-0839-862E03C7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Parsing</a:t>
            </a:r>
            <a:r>
              <a:rPr lang="en-US" dirty="0"/>
              <a:t> is the process of analyzing a string of symbols (such as code, text, or input data) based on a formal grammar. </a:t>
            </a:r>
          </a:p>
          <a:p>
            <a:r>
              <a:rPr lang="en-US" dirty="0"/>
              <a:t>The purpose of parsing is to check whether the string conforms to the grammar and to generate a structured representation, typically in the form of a </a:t>
            </a:r>
            <a:r>
              <a:rPr lang="en-US" b="1" dirty="0"/>
              <a:t>parse tree</a:t>
            </a:r>
            <a:r>
              <a:rPr lang="en-US" dirty="0"/>
              <a:t> or </a:t>
            </a:r>
            <a:r>
              <a:rPr lang="en-US" b="1" dirty="0"/>
              <a:t>syntax tree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There are two main categories of parsing methods: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Top-Down Parsing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Bottom-Up Parsing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743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92F9-AFDD-947B-A3CD-049CA645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8B49-A31B-26FC-79C8-EF309A0C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Top-Down Parsing:</a:t>
            </a:r>
          </a:p>
          <a:p>
            <a:pPr lvl="1"/>
            <a:r>
              <a:rPr lang="en-US" dirty="0"/>
              <a:t>Top-down parsing attempts to construct a parse tree from the start symbol of the grammar and tries to match the input string by recursively expanding non-terminals according to the production rules of the grammar.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3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29BE-40DE-A04B-E1E0-9B8C05CF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 Context-Sensitive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0A3-5D4C-C1A6-BF46-CEF1B8F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Production Rules</a:t>
            </a:r>
            <a:r>
              <a:rPr lang="en-US" dirty="0"/>
              <a:t>: The length of the right-hand side of a production rule must be greater than or equal to the left-hand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Form</a:t>
            </a:r>
            <a:r>
              <a:rPr lang="en-IN" dirty="0"/>
              <a:t>: </a:t>
            </a:r>
            <a:r>
              <a:rPr lang="el-GR" dirty="0"/>
              <a:t>α</a:t>
            </a:r>
            <a:r>
              <a:rPr lang="en-IN" dirty="0"/>
              <a:t>A</a:t>
            </a:r>
            <a:r>
              <a:rPr lang="el-GR" dirty="0"/>
              <a:t>β→αγβ</a:t>
            </a:r>
            <a:r>
              <a:rPr lang="en-US" dirty="0"/>
              <a:t>  </a:t>
            </a:r>
            <a:r>
              <a:rPr lang="en-IN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non-terminal.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α, β, and γ are strings of terminals and non-terminals.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length of γ must be greater than or equal to A, i.e., ∣γ∣≥1.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5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BA2-766A-30BB-11A1-0B1CF9F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3C2-FC94-DCC9-6FED-79E77E55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 -&gt; </a:t>
            </a:r>
            <a:r>
              <a:rPr lang="en-IN" dirty="0" err="1"/>
              <a:t>aSc</a:t>
            </a:r>
            <a:r>
              <a:rPr lang="en-IN" dirty="0"/>
              <a:t> | X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n-IN" dirty="0" err="1"/>
              <a:t>bX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X -&gt;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5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4312-8A89-E3EF-F8F7-C4EEF5CC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2: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6F87-CCA0-7CD5-97B0-CDF7C5A0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formal grammar used to define the syntax of context-free languages.</a:t>
            </a:r>
          </a:p>
          <a:p>
            <a:r>
              <a:rPr lang="en-US" dirty="0"/>
              <a:t>It is widely used in programming languages, natural language processing, and other areas of formal language theory.</a:t>
            </a:r>
          </a:p>
          <a:p>
            <a:r>
              <a:rPr lang="en-US" b="1" dirty="0"/>
              <a:t>Production rules</a:t>
            </a:r>
            <a:r>
              <a:rPr lang="en-US" dirty="0"/>
              <a:t>: A single non-terminal is replaced by a string of terminals and/or non-terminals.</a:t>
            </a:r>
          </a:p>
          <a:p>
            <a:r>
              <a:rPr lang="en-US" b="1" dirty="0"/>
              <a:t>Form</a:t>
            </a:r>
            <a:r>
              <a:rPr lang="en-US" dirty="0"/>
              <a:t>: </a:t>
            </a:r>
            <a:r>
              <a:rPr lang="el-GR" dirty="0"/>
              <a:t>α </a:t>
            </a:r>
            <a:r>
              <a:rPr lang="en-US" dirty="0"/>
              <a:t>→β  where </a:t>
            </a:r>
            <a:r>
              <a:rPr lang="el-GR" dirty="0"/>
              <a:t>α</a:t>
            </a:r>
            <a:r>
              <a:rPr lang="en-US" dirty="0"/>
              <a:t> is a non-terminal and β is a string of terminals and non-terminals.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9E5-B775-CBF8-CF10-855A639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8BB3-85B4-25EB-492D-99CD1B35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E→E+T | T </a:t>
            </a:r>
          </a:p>
          <a:p>
            <a:r>
              <a:rPr lang="en-US" dirty="0"/>
              <a:t>T→T∗F | F </a:t>
            </a:r>
          </a:p>
          <a:p>
            <a:r>
              <a:rPr lang="en-US" dirty="0"/>
              <a:t>F→(E)|id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B663-CF98-B6C2-A321-6ADA0E4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3: Regular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D53-6B3D-67DF-D548-D7028C8F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Regular grammars are a restricted type of context-free grammar. There are two types of regular grammars: </a:t>
            </a:r>
            <a:r>
              <a:rPr lang="en-US" b="1" dirty="0"/>
              <a:t>right-linear</a:t>
            </a:r>
            <a:r>
              <a:rPr lang="en-US" dirty="0"/>
              <a:t> and </a:t>
            </a:r>
            <a:r>
              <a:rPr lang="en-US" b="1" dirty="0"/>
              <a:t>left-linear</a:t>
            </a:r>
            <a:r>
              <a:rPr lang="en-US" dirty="0"/>
              <a:t>.</a:t>
            </a:r>
          </a:p>
          <a:p>
            <a:r>
              <a:rPr lang="en-US" dirty="0"/>
              <a:t>In both cases, the production rules are highly constrained, ensuring that they generate only regular languages.</a:t>
            </a:r>
          </a:p>
          <a:p>
            <a:r>
              <a:rPr lang="en-US" b="1" dirty="0"/>
              <a:t>Right-Linear Grammar</a:t>
            </a:r>
          </a:p>
          <a:p>
            <a:r>
              <a:rPr lang="en-US" dirty="0"/>
              <a:t>In a </a:t>
            </a:r>
            <a:r>
              <a:rPr lang="en-US" b="1" dirty="0"/>
              <a:t>right-linear grammar</a:t>
            </a:r>
            <a:r>
              <a:rPr lang="en-US" dirty="0"/>
              <a:t>, all production rules have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A→aB</a:t>
            </a:r>
            <a:r>
              <a:rPr lang="en-US" dirty="0"/>
              <a:t> (A non-terminal is replaced by a terminal followed by a non-terminal)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2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ACF-52DA-AC83-6026-62005CD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1A4E-5B32-2DF4-0429-88C1AF46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Left-Linear Grammar</a:t>
            </a:r>
          </a:p>
          <a:p>
            <a:r>
              <a:rPr lang="en-US" dirty="0"/>
              <a:t>In a </a:t>
            </a:r>
            <a:r>
              <a:rPr lang="en-US" b="1" dirty="0"/>
              <a:t>left-linear grammar</a:t>
            </a:r>
            <a:r>
              <a:rPr lang="en-US" dirty="0"/>
              <a:t>, the production rules take the following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A→Ba</a:t>
            </a:r>
            <a:r>
              <a:rPr lang="en-US" dirty="0"/>
              <a:t> (A non-terminal is replaced by a non-terminal followed by a terminal)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A→a</a:t>
            </a:r>
            <a:r>
              <a:rPr lang="en-US" dirty="0"/>
              <a:t> (A non-terminal is replaced by a terminal)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A, B are non-terminals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is a terminal (symbols of the language).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0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1770</Words>
  <Application>Microsoft Office PowerPoint</Application>
  <PresentationFormat>Widescreen</PresentationFormat>
  <Paragraphs>157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Chomsky Classification</vt:lpstr>
      <vt:lpstr>Type 0: Unrestricted Grammar</vt:lpstr>
      <vt:lpstr>Type 1: Context-Sensitive Grammar</vt:lpstr>
      <vt:lpstr>PowerPoint Presentation</vt:lpstr>
      <vt:lpstr>Type 2: Context Free Grammar</vt:lpstr>
      <vt:lpstr>PowerPoint Presentation</vt:lpstr>
      <vt:lpstr>Type 3: Regular Grammar</vt:lpstr>
      <vt:lpstr>PowerPoint Presentation</vt:lpstr>
      <vt:lpstr>PowerPoint Presentation</vt:lpstr>
      <vt:lpstr>Applications of Context Free Grammar</vt:lpstr>
      <vt:lpstr>PowerPoint Presentation</vt:lpstr>
      <vt:lpstr>PowerPoint Presentation</vt:lpstr>
      <vt:lpstr>PowerPoint Presentation</vt:lpstr>
      <vt:lpstr>Derivation of a string</vt:lpstr>
      <vt:lpstr>Left most derivation</vt:lpstr>
      <vt:lpstr>PowerPoint Presentation</vt:lpstr>
      <vt:lpstr>PowerPoint Presentation</vt:lpstr>
      <vt:lpstr>Right Most derivation</vt:lpstr>
      <vt:lpstr>PowerPoint Presentation</vt:lpstr>
      <vt:lpstr>PowerPoint Presentation</vt:lpstr>
      <vt:lpstr>Ambiguous Grammar</vt:lpstr>
      <vt:lpstr>PowerPoint Presentation</vt:lpstr>
      <vt:lpstr>PowerPoint Presentation</vt:lpstr>
      <vt:lpstr>PowerPoint Presentation</vt:lpstr>
      <vt:lpstr>PowerPoint Presentation</vt:lpstr>
      <vt:lpstr>Converting Ambiguous Grammar to Unambiguous Grammar</vt:lpstr>
      <vt:lpstr>PowerPoint Presentation</vt:lpstr>
      <vt:lpstr>PowerPoint Presentation</vt:lpstr>
      <vt:lpstr>Examples</vt:lpstr>
      <vt:lpstr>Indirect left recursion</vt:lpstr>
      <vt:lpstr>Examples</vt:lpstr>
      <vt:lpstr>Parsing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105</cp:revision>
  <dcterms:created xsi:type="dcterms:W3CDTF">2024-09-09T15:10:02Z</dcterms:created>
  <dcterms:modified xsi:type="dcterms:W3CDTF">2024-09-12T05:13:32Z</dcterms:modified>
</cp:coreProperties>
</file>