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0267275" cy="42794238"/>
  <p:notesSz cx="31407100" cy="42956163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" userDrawn="1">
          <p15:clr>
            <a:srgbClr val="A4A3A4"/>
          </p15:clr>
        </p15:guide>
        <p15:guide id="2" pos="18917" userDrawn="1">
          <p15:clr>
            <a:srgbClr val="A4A3A4"/>
          </p15:clr>
        </p15:guide>
        <p15:guide id="3" pos="125" userDrawn="1">
          <p15:clr>
            <a:srgbClr val="A4A3A4"/>
          </p15:clr>
        </p15:guide>
        <p15:guide id="4" orient="horz" pos="267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Howes" initials="LH" lastIdx="1" clrIdx="0">
    <p:extLst>
      <p:ext uri="{19B8F6BF-5375-455C-9EA6-DF929625EA0E}">
        <p15:presenceInfo xmlns:p15="http://schemas.microsoft.com/office/powerpoint/2012/main" userId="S-1-5-21-3267252026-959778862-486524141-93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1B7"/>
    <a:srgbClr val="E9E2F2"/>
    <a:srgbClr val="FFFFFF"/>
    <a:srgbClr val="434486"/>
    <a:srgbClr val="4C4184"/>
    <a:srgbClr val="E8E6F2"/>
    <a:srgbClr val="8E9ACE"/>
    <a:srgbClr val="F3DDF7"/>
    <a:srgbClr val="E2D4E9"/>
    <a:srgbClr val="F6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99" autoAdjust="0"/>
    <p:restoredTop sz="92767" autoAdjust="0"/>
  </p:normalViewPr>
  <p:slideViewPr>
    <p:cSldViewPr snapToGrid="0" showGuides="1">
      <p:cViewPr>
        <p:scale>
          <a:sx n="50" d="100"/>
          <a:sy n="50" d="100"/>
        </p:scale>
        <p:origin x="968" y="144"/>
      </p:cViewPr>
      <p:guideLst>
        <p:guide orient="horz" pos="135"/>
        <p:guide pos="18917"/>
        <p:guide pos="125"/>
        <p:guide orient="horz" pos="26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789370" y="0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/>
          <a:lstStyle>
            <a:lvl1pPr algn="r">
              <a:defRPr sz="1200"/>
            </a:lvl1pPr>
          </a:lstStyle>
          <a:p>
            <a:fld id="{2EC7C08B-7FE4-471E-832C-070F11660B04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5925" y="5368925"/>
            <a:ext cx="10255250" cy="14498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93" tIns="44796" rIns="89593" bIns="447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41018" y="20672654"/>
            <a:ext cx="25125066" cy="16913989"/>
          </a:xfrm>
          <a:prstGeom prst="rect">
            <a:avLst/>
          </a:prstGeom>
        </p:spPr>
        <p:txBody>
          <a:bodyPr vert="horz" lIns="89593" tIns="44796" rIns="89593" bIns="447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802075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9370" y="40802075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 anchor="b"/>
          <a:lstStyle>
            <a:lvl1pPr algn="r">
              <a:defRPr sz="1200"/>
            </a:lvl1pPr>
          </a:lstStyle>
          <a:p>
            <a:fld id="{9ABE4A24-7C01-4435-9661-EB11B463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5925" y="5368925"/>
            <a:ext cx="10255250" cy="14498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8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4A24-7C01-4435-9661-EB11B463C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9D1A-66EC-4692-9407-A02C59C3623D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8683" y="438846"/>
            <a:ext cx="289896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B71B7"/>
                </a:solidFill>
                <a:cs typeface="Segoe UI Semilight" panose="020B0402040204020203" pitchFamily="34" charset="0"/>
              </a:rPr>
              <a:t>Autotuning Energy-Delay Product using Graph Neural Networks</a:t>
            </a:r>
          </a:p>
          <a:p>
            <a:pPr algn="ctr"/>
            <a:r>
              <a:rPr lang="en-US" sz="4800" b="1" dirty="0">
                <a:cs typeface="Segoe UI Semilight" panose="020B0402040204020203" pitchFamily="34" charset="0"/>
              </a:rPr>
              <a:t>Akash Dutta</a:t>
            </a:r>
            <a:r>
              <a:rPr lang="en-US" sz="4800" b="1" baseline="30000" dirty="0">
                <a:cs typeface="Segoe UI Semilight" panose="020B0402040204020203" pitchFamily="34" charset="0"/>
              </a:rPr>
              <a:t>1</a:t>
            </a:r>
            <a:r>
              <a:rPr lang="en-US" sz="4800" b="1" dirty="0">
                <a:cs typeface="Segoe UI Semilight" panose="020B0402040204020203" pitchFamily="34" charset="0"/>
              </a:rPr>
              <a:t>, </a:t>
            </a:r>
            <a:r>
              <a:rPr lang="en-US" sz="4800" b="1" dirty="0" err="1">
                <a:cs typeface="Segoe UI Semilight" panose="020B0402040204020203" pitchFamily="34" charset="0"/>
              </a:rPr>
              <a:t>Jee</a:t>
            </a:r>
            <a:r>
              <a:rPr lang="en-US" sz="4800" b="1" dirty="0">
                <a:cs typeface="Segoe UI Semilight" panose="020B0402040204020203" pitchFamily="34" charset="0"/>
              </a:rPr>
              <a:t> Choi</a:t>
            </a:r>
            <a:r>
              <a:rPr lang="en-US" sz="4800" b="1" baseline="30000" dirty="0">
                <a:cs typeface="Segoe UI Semilight" panose="020B0402040204020203" pitchFamily="34" charset="0"/>
              </a:rPr>
              <a:t>2</a:t>
            </a:r>
            <a:r>
              <a:rPr lang="en-US" sz="4800" b="1" dirty="0">
                <a:cs typeface="Segoe UI Semilight" panose="020B0402040204020203" pitchFamily="34" charset="0"/>
              </a:rPr>
              <a:t>, Ali Jannesari</a:t>
            </a:r>
            <a:r>
              <a:rPr lang="en-US" sz="4800" b="1" baseline="30000" dirty="0">
                <a:cs typeface="Segoe UI Semilight" panose="020B0402040204020203" pitchFamily="34" charset="0"/>
              </a:rPr>
              <a:t>1 </a:t>
            </a:r>
            <a:r>
              <a:rPr lang="en-US" sz="4800" b="1" dirty="0"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en-US" sz="4400" b="1" baseline="30000" dirty="0">
                <a:cs typeface="Segoe UI Semilight" panose="020B0402040204020203" pitchFamily="34" charset="0"/>
              </a:rPr>
              <a:t>1</a:t>
            </a:r>
            <a:r>
              <a:rPr lang="en-US" sz="4400" b="1" dirty="0">
                <a:cs typeface="Segoe UI Semilight" panose="020B0402040204020203" pitchFamily="34" charset="0"/>
              </a:rPr>
              <a:t>Iowa State University, </a:t>
            </a:r>
            <a:r>
              <a:rPr lang="en-US" sz="4400" b="1" baseline="30000" dirty="0">
                <a:cs typeface="Segoe UI Semilight" panose="020B0402040204020203" pitchFamily="34" charset="0"/>
              </a:rPr>
              <a:t>2</a:t>
            </a:r>
            <a:r>
              <a:rPr lang="en-US" sz="4400" b="1" dirty="0">
                <a:cs typeface="Segoe UI Semilight" panose="020B0402040204020203" pitchFamily="34" charset="0"/>
              </a:rPr>
              <a:t>University of Oregon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92" y="4222952"/>
            <a:ext cx="1414795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Advances in multi and many-core processors have led to significant improvements in the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Addition of a large number of cores have also increased the overall power consumption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can limit power consumption by software-based power constraints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To improve performance, power, and energy efficiency of scientific applications on modern multi-core processors, we propose a novel Graph Neural Network based auto-tuning approach that optimizes for both runtime performance and energy efficiency by minimizing the energy-delay product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 this work, we model parallel code regions as flow-aware code graphs to capture both semantic and structural code features.</a:t>
            </a:r>
            <a:endParaRPr lang="en-US" sz="2758" dirty="0"/>
          </a:p>
        </p:txBody>
      </p:sp>
      <p:sp>
        <p:nvSpPr>
          <p:cNvPr id="30" name="Rectangle 29"/>
          <p:cNvSpPr/>
          <p:nvPr/>
        </p:nvSpPr>
        <p:spPr>
          <a:xfrm>
            <a:off x="489229" y="3549086"/>
            <a:ext cx="14426922" cy="87974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A93F9-61E8-99D6-41C5-C99A930C62EB}"/>
              </a:ext>
            </a:extLst>
          </p:cNvPr>
          <p:cNvSpPr txBox="1"/>
          <p:nvPr/>
        </p:nvSpPr>
        <p:spPr>
          <a:xfrm>
            <a:off x="1410223" y="3118868"/>
            <a:ext cx="35427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01EE0-F3A4-DEB4-03BE-4B5ACCA929F8}"/>
              </a:ext>
            </a:extLst>
          </p:cNvPr>
          <p:cNvSpPr txBox="1"/>
          <p:nvPr/>
        </p:nvSpPr>
        <p:spPr>
          <a:xfrm>
            <a:off x="666592" y="13976552"/>
            <a:ext cx="141479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To model flow-aware graphs with GNNs (RGCNs) to capture semantic and structural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To build a DL-based framework that optimizes for both time and energy simultaneously by minimizing the EDP.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To compare our framework against the state-of-the-art tuners.</a:t>
            </a:r>
            <a:endParaRPr lang="en-US" sz="2758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BC1F4-7F20-2E7B-479E-BC776DE70B53}"/>
              </a:ext>
            </a:extLst>
          </p:cNvPr>
          <p:cNvSpPr/>
          <p:nvPr/>
        </p:nvSpPr>
        <p:spPr>
          <a:xfrm>
            <a:off x="489229" y="13302687"/>
            <a:ext cx="14426922" cy="40378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C0042-75CE-287D-BCA7-33F2956B0955}"/>
              </a:ext>
            </a:extLst>
          </p:cNvPr>
          <p:cNvSpPr txBox="1"/>
          <p:nvPr/>
        </p:nvSpPr>
        <p:spPr>
          <a:xfrm>
            <a:off x="1410223" y="12872468"/>
            <a:ext cx="35427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257472-0BD1-BA06-B57E-234D90DFF110}"/>
              </a:ext>
            </a:extLst>
          </p:cNvPr>
          <p:cNvSpPr/>
          <p:nvPr/>
        </p:nvSpPr>
        <p:spPr>
          <a:xfrm>
            <a:off x="514629" y="24504087"/>
            <a:ext cx="14426922" cy="108323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B48E8-B3EA-7530-C831-419124FC2D47}"/>
              </a:ext>
            </a:extLst>
          </p:cNvPr>
          <p:cNvSpPr txBox="1"/>
          <p:nvPr/>
        </p:nvSpPr>
        <p:spPr>
          <a:xfrm>
            <a:off x="1435623" y="24073868"/>
            <a:ext cx="35427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DE534-2FFD-6561-5D6A-503DCCE3C3DE}"/>
              </a:ext>
            </a:extLst>
          </p:cNvPr>
          <p:cNvSpPr txBox="1"/>
          <p:nvPr/>
        </p:nvSpPr>
        <p:spPr>
          <a:xfrm>
            <a:off x="666592" y="33331352"/>
            <a:ext cx="14147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Model above shown graphs through GNNs.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Merge GNN outputs with performance counters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Model these features with linear layers to predict the best config</a:t>
            </a:r>
            <a:endParaRPr lang="en-US" sz="2758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983C56-6C81-F65E-7DD9-B1C6244C1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536" y="25190152"/>
            <a:ext cx="14173200" cy="1615837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E2910089-144A-F183-4112-0DB7AA198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970" y="26839559"/>
            <a:ext cx="14173200" cy="60759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AC99BA-DB4B-20F6-AC1A-404B85134CCC}"/>
              </a:ext>
            </a:extLst>
          </p:cNvPr>
          <p:cNvSpPr/>
          <p:nvPr/>
        </p:nvSpPr>
        <p:spPr>
          <a:xfrm>
            <a:off x="514629" y="36162687"/>
            <a:ext cx="14426922" cy="59716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0C8F65-39C4-28A4-4CA0-B963545ABF49}"/>
              </a:ext>
            </a:extLst>
          </p:cNvPr>
          <p:cNvSpPr txBox="1"/>
          <p:nvPr/>
        </p:nvSpPr>
        <p:spPr>
          <a:xfrm>
            <a:off x="1435623" y="35732468"/>
            <a:ext cx="38729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Search Space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02341861-88AC-4013-E022-C6F99C559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34914"/>
              </p:ext>
            </p:extLst>
          </p:nvPr>
        </p:nvGraphicFramePr>
        <p:xfrm>
          <a:off x="871120" y="37117044"/>
          <a:ext cx="13919615" cy="4846320"/>
        </p:xfrm>
        <a:graphic>
          <a:graphicData uri="http://schemas.openxmlformats.org/drawingml/2006/table">
            <a:tbl>
              <a:tblPr firstRow="1" bandRow="1"/>
              <a:tblGrid>
                <a:gridCol w="5330419">
                  <a:extLst>
                    <a:ext uri="{9D8B030D-6E8A-4147-A177-3AD203B41FA5}">
                      <a16:colId xmlns:a16="http://schemas.microsoft.com/office/drawing/2014/main" val="2716744415"/>
                    </a:ext>
                  </a:extLst>
                </a:gridCol>
                <a:gridCol w="8589196">
                  <a:extLst>
                    <a:ext uri="{9D8B030D-6E8A-4147-A177-3AD203B41FA5}">
                      <a16:colId xmlns:a16="http://schemas.microsoft.com/office/drawing/2014/main" val="619143260"/>
                    </a:ext>
                  </a:extLst>
                </a:gridCol>
              </a:tblGrid>
              <a:tr h="561966">
                <a:tc>
                  <a:txBody>
                    <a:bodyPr/>
                    <a:lstStyle/>
                    <a:p>
                      <a:r>
                        <a:rPr lang="en-US" sz="3200" b="1" dirty="0"/>
                        <a:t>Search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Parameter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34319"/>
                  </a:ext>
                </a:extLst>
              </a:tr>
              <a:tr h="1426529">
                <a:tc>
                  <a:txBody>
                    <a:bodyPr/>
                    <a:lstStyle/>
                    <a:p>
                      <a:r>
                        <a:rPr lang="en-US" sz="3200" dirty="0"/>
                        <a:t>Power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latin typeface="Arial"/>
                        </a:rPr>
                        <a:t>75W, 100W, 120W, 150W (Skylake)</a:t>
                      </a:r>
                    </a:p>
                    <a:p>
                      <a:pPr lvl="0">
                        <a:buNone/>
                      </a:pPr>
                      <a:endParaRPr lang="en-US" sz="32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200" b="0" i="0" u="none" strike="noStrike" noProof="0" dirty="0"/>
                        <a:t>40W, 60W, 70W, 85W (Haswell)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54588"/>
                  </a:ext>
                </a:extLst>
              </a:tr>
              <a:tr h="1426529">
                <a:tc>
                  <a:txBody>
                    <a:bodyPr/>
                    <a:lstStyle/>
                    <a:p>
                      <a:r>
                        <a:rPr lang="en-US" sz="3200" dirty="0"/>
                        <a:t>Number of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latin typeface="Arial"/>
                        </a:rPr>
                        <a:t>1, 4, 8, 16, 32, 64 (Skylake)</a:t>
                      </a:r>
                    </a:p>
                    <a:p>
                      <a:pPr lvl="0">
                        <a:buNone/>
                      </a:pPr>
                      <a:endParaRPr lang="en-US" sz="32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200" b="0" i="0" u="none" strike="noStrike" noProof="0" dirty="0"/>
                        <a:t>1, 2, 4, 8, 16, 32 (Haswell)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7674"/>
                  </a:ext>
                </a:extLst>
              </a:tr>
              <a:tr h="561966">
                <a:tc>
                  <a:txBody>
                    <a:bodyPr/>
                    <a:lstStyle/>
                    <a:p>
                      <a:r>
                        <a:rPr lang="en-US" sz="3200" dirty="0"/>
                        <a:t>Scheduling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latin typeface="Arial"/>
                        </a:rPr>
                        <a:t>STATIC, DYNAMIC, GUIDED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92243"/>
                  </a:ext>
                </a:extLst>
              </a:tr>
              <a:tr h="561966">
                <a:tc>
                  <a:txBody>
                    <a:bodyPr/>
                    <a:lstStyle/>
                    <a:p>
                      <a:r>
                        <a:rPr lang="en-US" sz="3200" dirty="0"/>
                        <a:t>Chunk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1, 8, 32, 64, 128, 256, 512 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463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B0113F7-1A9D-E9EB-458B-33013432D457}"/>
              </a:ext>
            </a:extLst>
          </p:cNvPr>
          <p:cNvSpPr/>
          <p:nvPr/>
        </p:nvSpPr>
        <p:spPr>
          <a:xfrm>
            <a:off x="15297429" y="3523687"/>
            <a:ext cx="14426922" cy="59716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121A55-6133-F451-064D-D3790ED76CC5}"/>
              </a:ext>
            </a:extLst>
          </p:cNvPr>
          <p:cNvSpPr txBox="1"/>
          <p:nvPr/>
        </p:nvSpPr>
        <p:spPr>
          <a:xfrm>
            <a:off x="16269223" y="3093468"/>
            <a:ext cx="52953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Model Parameters</a:t>
            </a:r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EE8EA349-8B04-4903-B956-34723E034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42028"/>
              </p:ext>
            </p:extLst>
          </p:nvPr>
        </p:nvGraphicFramePr>
        <p:xfrm>
          <a:off x="15704720" y="4478044"/>
          <a:ext cx="13919615" cy="4488155"/>
        </p:xfrm>
        <a:graphic>
          <a:graphicData uri="http://schemas.openxmlformats.org/drawingml/2006/table">
            <a:tbl>
              <a:tblPr firstRow="1" bandRow="1"/>
              <a:tblGrid>
                <a:gridCol w="5330419">
                  <a:extLst>
                    <a:ext uri="{9D8B030D-6E8A-4147-A177-3AD203B41FA5}">
                      <a16:colId xmlns:a16="http://schemas.microsoft.com/office/drawing/2014/main" val="2716744415"/>
                    </a:ext>
                  </a:extLst>
                </a:gridCol>
                <a:gridCol w="8589196">
                  <a:extLst>
                    <a:ext uri="{9D8B030D-6E8A-4147-A177-3AD203B41FA5}">
                      <a16:colId xmlns:a16="http://schemas.microsoft.com/office/drawing/2014/main" val="619143260"/>
                    </a:ext>
                  </a:extLst>
                </a:gridCol>
              </a:tblGrid>
              <a:tr h="620561">
                <a:tc>
                  <a:txBody>
                    <a:bodyPr/>
                    <a:lstStyle/>
                    <a:p>
                      <a:r>
                        <a:rPr lang="en-US" sz="3200" b="1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Hyperparameter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34319"/>
                  </a:ext>
                </a:extLst>
              </a:tr>
              <a:tr h="650475">
                <a:tc>
                  <a:txBody>
                    <a:bodyPr/>
                    <a:lstStyle/>
                    <a:p>
                      <a:r>
                        <a:rPr lang="en-US" sz="3200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latin typeface="Arial"/>
                        </a:rPr>
                        <a:t>RGCN(4), FCNN(3)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54588"/>
                  </a:ext>
                </a:extLst>
              </a:tr>
              <a:tr h="734875">
                <a:tc>
                  <a:txBody>
                    <a:bodyPr/>
                    <a:lstStyle/>
                    <a:p>
                      <a:r>
                        <a:rPr lang="en-US" sz="3200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latin typeface="Arial"/>
                        </a:rPr>
                        <a:t>Leaky </a:t>
                      </a:r>
                      <a:r>
                        <a:rPr lang="en-US" sz="3200" b="0" i="0" u="none" strike="noStrike" noProof="0" dirty="0" err="1">
                          <a:latin typeface="Arial"/>
                        </a:rPr>
                        <a:t>ReLU</a:t>
                      </a:r>
                      <a:r>
                        <a:rPr lang="en-US" sz="3200" b="0" i="0" u="none" strike="noStrike" noProof="0" dirty="0">
                          <a:latin typeface="Arial"/>
                        </a:rPr>
                        <a:t>, </a:t>
                      </a:r>
                      <a:r>
                        <a:rPr lang="en-US" sz="3200" b="0" i="0" u="none" strike="noStrike" noProof="0" dirty="0" err="1">
                          <a:latin typeface="Arial"/>
                        </a:rPr>
                        <a:t>ReLU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7674"/>
                  </a:ext>
                </a:extLst>
              </a:tr>
              <a:tr h="620561">
                <a:tc>
                  <a:txBody>
                    <a:bodyPr/>
                    <a:lstStyle/>
                    <a:p>
                      <a:r>
                        <a:rPr lang="en-US" sz="32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 err="1">
                          <a:latin typeface="Arial"/>
                        </a:rPr>
                        <a:t>AdamW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92243"/>
                  </a:ext>
                </a:extLst>
              </a:tr>
              <a:tr h="620561">
                <a:tc>
                  <a:txBody>
                    <a:bodyPr/>
                    <a:lstStyle/>
                    <a:p>
                      <a:r>
                        <a:rPr lang="en-US" sz="32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0.001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4639"/>
                  </a:ext>
                </a:extLst>
              </a:tr>
              <a:tr h="620561">
                <a:tc>
                  <a:txBody>
                    <a:bodyPr/>
                    <a:lstStyle/>
                    <a:p>
                      <a:r>
                        <a:rPr lang="en-US" sz="32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99692"/>
                  </a:ext>
                </a:extLst>
              </a:tr>
              <a:tr h="620561">
                <a:tc>
                  <a:txBody>
                    <a:bodyPr/>
                    <a:lstStyle/>
                    <a:p>
                      <a:r>
                        <a:rPr lang="en-US" sz="32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Cross Entropy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81696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A9F7A58-CFFD-5C45-FD0D-FE090A525CD6}"/>
              </a:ext>
            </a:extLst>
          </p:cNvPr>
          <p:cNvSpPr/>
          <p:nvPr/>
        </p:nvSpPr>
        <p:spPr>
          <a:xfrm>
            <a:off x="15322829" y="10483286"/>
            <a:ext cx="14426922" cy="163816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4DE98-0A2C-B690-6FCF-1162B3D63BB2}"/>
              </a:ext>
            </a:extLst>
          </p:cNvPr>
          <p:cNvSpPr txBox="1"/>
          <p:nvPr/>
        </p:nvSpPr>
        <p:spPr>
          <a:xfrm>
            <a:off x="16243823" y="10053068"/>
            <a:ext cx="35427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Results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23F651E-A84C-B6E8-DA7A-CCB812508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44787" y="11306969"/>
            <a:ext cx="14173200" cy="5535455"/>
          </a:xfrm>
          <a:prstGeom prst="rect">
            <a:avLst/>
          </a:prstGeom>
        </p:spPr>
      </p:pic>
      <p:pic>
        <p:nvPicPr>
          <p:cNvPr id="38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0BF792F-E97C-58DF-D139-2133130D31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0714" y="17102243"/>
            <a:ext cx="14173200" cy="3534334"/>
          </a:xfrm>
          <a:prstGeom prst="rect">
            <a:avLst/>
          </a:prstGeom>
        </p:spPr>
      </p:pic>
      <p:pic>
        <p:nvPicPr>
          <p:cNvPr id="39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3CEBE4-614A-40E8-4D23-D2E68E5E1D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66114" y="20931241"/>
            <a:ext cx="14173200" cy="35856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504912B-DC3B-738D-FEA1-92D2E5C80539}"/>
              </a:ext>
            </a:extLst>
          </p:cNvPr>
          <p:cNvSpPr txBox="1"/>
          <p:nvPr/>
        </p:nvSpPr>
        <p:spPr>
          <a:xfrm>
            <a:off x="15474792" y="24695352"/>
            <a:ext cx="14147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Our predictions lead to 2.31x improvement in EDP, 1.38x speedup, 1.6x </a:t>
            </a:r>
            <a:r>
              <a:rPr lang="en-US" sz="4000" dirty="0" err="1"/>
              <a:t>greenup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Outperforms BLISS and </a:t>
            </a:r>
            <a:r>
              <a:rPr lang="en-US" sz="4000" dirty="0" err="1"/>
              <a:t>OpenTuner</a:t>
            </a:r>
            <a:r>
              <a:rPr lang="en-US" sz="4000" dirty="0"/>
              <a:t> in 83% and 97% cases.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521AA-34B2-C973-C6E4-9A3A281E837C}"/>
              </a:ext>
            </a:extLst>
          </p:cNvPr>
          <p:cNvSpPr txBox="1"/>
          <p:nvPr/>
        </p:nvSpPr>
        <p:spPr>
          <a:xfrm>
            <a:off x="15474792" y="28479952"/>
            <a:ext cx="14147958" cy="605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Our approach needs only 2 executions during inference (less than existing dynamic tuners)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Simple models lead to fast training on CPUs.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Shows a promising approach for using both static and dynamic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Limited to only a specific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 future, we aim to extend this work to GPUs.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Include pre-training techniques to work with variety of search spaces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75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0951F6-09F1-F794-80D3-AFDA6DB284D4}"/>
              </a:ext>
            </a:extLst>
          </p:cNvPr>
          <p:cNvSpPr/>
          <p:nvPr/>
        </p:nvSpPr>
        <p:spPr>
          <a:xfrm>
            <a:off x="15297429" y="27806086"/>
            <a:ext cx="14426922" cy="64839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4EB99A-F5A5-6522-8016-0210E0E25292}"/>
              </a:ext>
            </a:extLst>
          </p:cNvPr>
          <p:cNvSpPr txBox="1"/>
          <p:nvPr/>
        </p:nvSpPr>
        <p:spPr>
          <a:xfrm>
            <a:off x="16218423" y="27375868"/>
            <a:ext cx="35427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Takeaways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650F6-AE67-3FDB-3E2B-93E0B1BC20DF}"/>
              </a:ext>
            </a:extLst>
          </p:cNvPr>
          <p:cNvSpPr txBox="1"/>
          <p:nvPr/>
        </p:nvSpPr>
        <p:spPr>
          <a:xfrm>
            <a:off x="666592" y="19005752"/>
            <a:ext cx="141479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 RAPL to set power constraints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 PAPI to collect performance counters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Collect runtime for each kernel in an application for each power constraint.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Collect performance counters for each power constraint and for each kernel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Process data to identify best configuration for each kernel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35C0A7-D089-EA01-4B6A-ED38DC66CBDD}"/>
              </a:ext>
            </a:extLst>
          </p:cNvPr>
          <p:cNvSpPr/>
          <p:nvPr/>
        </p:nvSpPr>
        <p:spPr>
          <a:xfrm>
            <a:off x="489229" y="18331886"/>
            <a:ext cx="14426922" cy="50750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482374-FF2B-29FD-FA1D-AD89BB200F5A}"/>
              </a:ext>
            </a:extLst>
          </p:cNvPr>
          <p:cNvSpPr txBox="1"/>
          <p:nvPr/>
        </p:nvSpPr>
        <p:spPr>
          <a:xfrm>
            <a:off x="1410223" y="17901668"/>
            <a:ext cx="42539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Data Collection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5D5332-0E25-5773-B91F-32D6E19B2FD2}"/>
              </a:ext>
            </a:extLst>
          </p:cNvPr>
          <p:cNvSpPr txBox="1"/>
          <p:nvPr/>
        </p:nvSpPr>
        <p:spPr>
          <a:xfrm>
            <a:off x="15500192" y="35744352"/>
            <a:ext cx="141479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A. </a:t>
            </a:r>
            <a:r>
              <a:rPr lang="en-US" sz="2400" dirty="0" err="1"/>
              <a:t>TehraniJamsaz</a:t>
            </a:r>
            <a:r>
              <a:rPr lang="en-US" sz="2400" dirty="0"/>
              <a:t>, M. Popov, A. Dutta, E. </a:t>
            </a:r>
            <a:r>
              <a:rPr lang="en-US" sz="2400" dirty="0" err="1"/>
              <a:t>Saillard</a:t>
            </a:r>
            <a:r>
              <a:rPr lang="en-US" sz="2400" dirty="0"/>
              <a:t> and A. </a:t>
            </a:r>
            <a:r>
              <a:rPr lang="en-US" sz="2400" dirty="0" err="1"/>
              <a:t>Jannesari</a:t>
            </a:r>
            <a:r>
              <a:rPr lang="en-US" sz="2400" dirty="0"/>
              <a:t>, "Learning Intermediate Representations using Graph Neural Networks for NUMA and Prefetchers Optimization," 2022 IEEE International Parallel and Distributed Processing Symposium (IPDPS), Lyon, France, 2022, pp. 1206-1216, </a:t>
            </a:r>
            <a:r>
              <a:rPr lang="en-US" sz="2400" dirty="0" err="1"/>
              <a:t>doi</a:t>
            </a:r>
            <a:r>
              <a:rPr lang="en-US" sz="2400" dirty="0"/>
              <a:t>: 10.1109/IPDPS53621.2022.00120.</a:t>
            </a:r>
          </a:p>
          <a:p>
            <a:pPr marL="514350" indent="-514350">
              <a:buAutoNum type="arabicPeriod"/>
            </a:pPr>
            <a:r>
              <a:rPr lang="en-US" sz="2400" dirty="0"/>
              <a:t>A. Dutta, J. Alcaraz, A. </a:t>
            </a:r>
            <a:r>
              <a:rPr lang="en-US" sz="2400" dirty="0" err="1"/>
              <a:t>TehraniJamsaz</a:t>
            </a:r>
            <a:r>
              <a:rPr lang="en-US" sz="2400" dirty="0"/>
              <a:t>, A. Sikora, E. Cesar and A. </a:t>
            </a:r>
            <a:r>
              <a:rPr lang="en-US" sz="2400" dirty="0" err="1"/>
              <a:t>Jannesari</a:t>
            </a:r>
            <a:r>
              <a:rPr lang="en-US" sz="2400" dirty="0"/>
              <a:t>, "Pattern-based Autotuning of OpenMP Loops using Graph Neural Networks," 2022 IEEE/ACM International Workshop on Artificial Intelligence and Machine Learning for Scientific Applications (AI4S), Dallas, TX, USA, 2022, pp. 26-31, </a:t>
            </a:r>
            <a:r>
              <a:rPr lang="en-US" sz="2400" dirty="0" err="1"/>
              <a:t>doi</a:t>
            </a:r>
            <a:r>
              <a:rPr lang="en-US" sz="2400" dirty="0"/>
              <a:t>: 10.1109/AI4S56813.2022.00010.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/>
              <a:t>A. Dutta, J. Choi, and A. </a:t>
            </a:r>
            <a:r>
              <a:rPr lang="en-US" sz="2400" dirty="0" err="1"/>
              <a:t>Jannesari</a:t>
            </a:r>
            <a:r>
              <a:rPr lang="en-US" sz="2400" dirty="0"/>
              <a:t>, "Power Constrained Autotuning using Graph Neural Networks," 2023 IEEE International Parallel and Distributed Processing Symposium (IPDPS), St. Petersburg, FL, USA, 2023</a:t>
            </a:r>
          </a:p>
          <a:p>
            <a:pPr marL="514350" indent="-514350">
              <a:buFontTx/>
              <a:buAutoNum type="arabicPeriod"/>
            </a:pPr>
            <a:r>
              <a:rPr lang="en-US" sz="2400" dirty="0"/>
              <a:t>A. Dutta, J. Alcaraz, A. </a:t>
            </a:r>
            <a:r>
              <a:rPr lang="en-US" sz="2400" dirty="0" err="1"/>
              <a:t>TehraniJamsaz</a:t>
            </a:r>
            <a:r>
              <a:rPr lang="en-US" sz="2400" dirty="0"/>
              <a:t>, E. Cesar, A. Sikora and A. </a:t>
            </a:r>
            <a:r>
              <a:rPr lang="en-US" sz="2400" dirty="0" err="1"/>
              <a:t>Jannesari</a:t>
            </a:r>
            <a:r>
              <a:rPr lang="en-US" sz="2400" dirty="0"/>
              <a:t>, "Performance Optimization using Multimodal Modeling and Heterogeneous GNN,” 2023 ACM International Symposium on High-Performance Parallel and Distributed Computing (HPDC), Orlando, FL, USA, 2023</a:t>
            </a:r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0D90A7-4148-C29E-2C42-B8DF2595601F}"/>
              </a:ext>
            </a:extLst>
          </p:cNvPr>
          <p:cNvSpPr/>
          <p:nvPr/>
        </p:nvSpPr>
        <p:spPr>
          <a:xfrm>
            <a:off x="15322829" y="35070487"/>
            <a:ext cx="14426922" cy="567111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C8AB7F-2F7C-B036-D7E6-3F300715B6A7}"/>
              </a:ext>
            </a:extLst>
          </p:cNvPr>
          <p:cNvSpPr txBox="1"/>
          <p:nvPr/>
        </p:nvSpPr>
        <p:spPr>
          <a:xfrm>
            <a:off x="16243823" y="34640268"/>
            <a:ext cx="3542777" cy="830997"/>
          </a:xfrm>
          <a:prstGeom prst="rect">
            <a:avLst/>
          </a:prstGeom>
          <a:solidFill>
            <a:srgbClr val="4B71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 Light" panose="020B0502040204020203" pitchFamily="34" charset="0"/>
              </a:rPr>
              <a:t>References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300CDC-2D34-9BD7-46E8-30748DF319A2}"/>
              </a:ext>
            </a:extLst>
          </p:cNvPr>
          <p:cNvSpPr txBox="1"/>
          <p:nvPr/>
        </p:nvSpPr>
        <p:spPr>
          <a:xfrm>
            <a:off x="15347792" y="41078352"/>
            <a:ext cx="1414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This research was supported by NSF grant number 2211982.</a:t>
            </a:r>
          </a:p>
        </p:txBody>
      </p:sp>
      <p:pic>
        <p:nvPicPr>
          <p:cNvPr id="1026" name="Picture 2" descr="National Science Foundation - Wikipedia">
            <a:extLst>
              <a:ext uri="{FF2B5EF4-FFF2-40B4-BE49-F238E27FC236}">
                <a16:creationId xmlns:a16="http://schemas.microsoft.com/office/drawing/2014/main" id="{FCEEC606-DE1F-20BA-97B0-2CE2DEA88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038" y="41055925"/>
            <a:ext cx="508000" cy="5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wa State University">
            <a:extLst>
              <a:ext uri="{FF2B5EF4-FFF2-40B4-BE49-F238E27FC236}">
                <a16:creationId xmlns:a16="http://schemas.microsoft.com/office/drawing/2014/main" id="{2CFADA8E-5164-F8A9-6EFB-75CB5E6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397" y="1727388"/>
            <a:ext cx="1209040" cy="12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Oregon Student Government Proposes Critical Race Theory  Undergraduate Requirement | INSIGHT Into Diversity">
            <a:extLst>
              <a:ext uri="{FF2B5EF4-FFF2-40B4-BE49-F238E27FC236}">
                <a16:creationId xmlns:a16="http://schemas.microsoft.com/office/drawing/2014/main" id="{241F495E-38CB-B108-1A2B-27328F3E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236" y="1679574"/>
            <a:ext cx="1936668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2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arth Tones">
      <a:dk1>
        <a:sysClr val="windowText" lastClr="000000"/>
      </a:dk1>
      <a:lt1>
        <a:srgbClr val="FFFFFF"/>
      </a:lt1>
      <a:dk2>
        <a:srgbClr val="9EB28D"/>
      </a:dk2>
      <a:lt2>
        <a:srgbClr val="DCCEBA"/>
      </a:lt2>
      <a:accent1>
        <a:srgbClr val="733131"/>
      </a:accent1>
      <a:accent2>
        <a:srgbClr val="A68FA9"/>
      </a:accent2>
      <a:accent3>
        <a:srgbClr val="BC8C3C"/>
      </a:accent3>
      <a:accent4>
        <a:srgbClr val="484B3E"/>
      </a:accent4>
      <a:accent5>
        <a:srgbClr val="5C363D"/>
      </a:accent5>
      <a:accent6>
        <a:srgbClr val="636F6B"/>
      </a:accent6>
      <a:hlink>
        <a:srgbClr val="6068B2"/>
      </a:hlink>
      <a:folHlink>
        <a:srgbClr val="44499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685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>SIU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Howes</dc:creator>
  <cp:lastModifiedBy>Dutta, Akash [COM S]</cp:lastModifiedBy>
  <cp:revision>75</cp:revision>
  <cp:lastPrinted>2019-05-02T19:04:03Z</cp:lastPrinted>
  <dcterms:created xsi:type="dcterms:W3CDTF">2019-05-01T17:30:25Z</dcterms:created>
  <dcterms:modified xsi:type="dcterms:W3CDTF">2023-05-08T05:01:03Z</dcterms:modified>
</cp:coreProperties>
</file>