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3"/>
  </p:notesMasterIdLst>
  <p:sldIdLst>
    <p:sldId id="262" r:id="rId2"/>
    <p:sldId id="256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4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88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599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46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81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79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16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52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070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472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09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34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52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7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99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421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572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186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71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49A3D1-25D1-2746-C11B-DC6F30699623}"/>
              </a:ext>
            </a:extLst>
          </p:cNvPr>
          <p:cNvSpPr txBox="1"/>
          <p:nvPr/>
        </p:nvSpPr>
        <p:spPr>
          <a:xfrm>
            <a:off x="2638281" y="1137424"/>
            <a:ext cx="8892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MNREGA Data Analysis and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D957-01C4-7F9F-44F2-4B46361851C2}"/>
              </a:ext>
            </a:extLst>
          </p:cNvPr>
          <p:cNvSpPr txBox="1"/>
          <p:nvPr/>
        </p:nvSpPr>
        <p:spPr>
          <a:xfrm>
            <a:off x="2330605" y="3017286"/>
            <a:ext cx="11218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Extracting Meaningful Insights for Policymakers and Administrators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95900-524A-8C88-4395-D9E76D2047B9}"/>
              </a:ext>
            </a:extLst>
          </p:cNvPr>
          <p:cNvSpPr txBox="1"/>
          <p:nvPr/>
        </p:nvSpPr>
        <p:spPr>
          <a:xfrm>
            <a:off x="8441474" y="6508727"/>
            <a:ext cx="682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Prepared by: Akash Kumar</a:t>
            </a: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0F627-E742-A766-ACC2-996AD83CA9F9}"/>
              </a:ext>
            </a:extLst>
          </p:cNvPr>
          <p:cNvSpPr txBox="1"/>
          <p:nvPr/>
        </p:nvSpPr>
        <p:spPr>
          <a:xfrm>
            <a:off x="2330605" y="5151186"/>
            <a:ext cx="9222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Objective: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Analyze and visualize the MNREGA dataset to extract                       meaningful insights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9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698E-7575-68C4-C263-CA0B122B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45" y="1168402"/>
            <a:ext cx="12162787" cy="848357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</a:rPr>
              <a:t>Expenditure on wage and 	</a:t>
            </a:r>
            <a:r>
              <a:rPr lang="en-US" sz="4800" dirty="0" err="1">
                <a:latin typeface="Baskerville Old Face" panose="02020602080505020303" pitchFamily="18" charset="0"/>
              </a:rPr>
              <a:t>Nill</a:t>
            </a:r>
            <a:r>
              <a:rPr lang="en-US" sz="4800" dirty="0">
                <a:latin typeface="Baskerville Old Face" panose="02020602080505020303" pitchFamily="18" charset="0"/>
              </a:rPr>
              <a:t> Expenditure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C5FE-7655-C048-355E-3FA0BF82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930" y="6634849"/>
            <a:ext cx="3660526" cy="691514"/>
          </a:xfrm>
        </p:spPr>
        <p:txBody>
          <a:bodyPr/>
          <a:lstStyle/>
          <a:p>
            <a:r>
              <a:rPr lang="en-US" sz="1600" dirty="0">
                <a:latin typeface="Footlight MT Light" panose="0204060206030A020304" pitchFamily="18" charset="0"/>
              </a:rPr>
              <a:t>In this Bars Charts we can Easily see the Total Exp. And how many exp. On ADM , and Agriculture allied Works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AEE4693-6CF6-70B4-997A-1CC55B4E5F0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-24" t="-1023" r="1980" b="3420"/>
          <a:stretch/>
        </p:blipFill>
        <p:spPr>
          <a:xfrm>
            <a:off x="574760" y="2713085"/>
            <a:ext cx="4471711" cy="282578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B515A8-5143-1106-40FE-1C457B60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638" y="6549720"/>
            <a:ext cx="3660526" cy="691516"/>
          </a:xfrm>
        </p:spPr>
        <p:txBody>
          <a:bodyPr/>
          <a:lstStyle/>
          <a:p>
            <a:r>
              <a:rPr lang="en-US" sz="1600" dirty="0">
                <a:latin typeface="Footlight MT Light" panose="0204060206030A020304" pitchFamily="18" charset="0"/>
              </a:rPr>
              <a:t>With this Visuals we can Easily get in which state number of </a:t>
            </a:r>
            <a:r>
              <a:rPr lang="en-US" sz="1600" dirty="0" err="1">
                <a:latin typeface="Footlight MT Light" panose="0204060206030A020304" pitchFamily="18" charset="0"/>
              </a:rPr>
              <a:t>Nill</a:t>
            </a:r>
            <a:r>
              <a:rPr lang="en-US" sz="1600" dirty="0">
                <a:latin typeface="Footlight MT Light" panose="0204060206030A020304" pitchFamily="18" charset="0"/>
              </a:rPr>
              <a:t> </a:t>
            </a:r>
            <a:r>
              <a:rPr lang="en-US" sz="1600" dirty="0" err="1">
                <a:latin typeface="Footlight MT Light" panose="0204060206030A020304" pitchFamily="18" charset="0"/>
              </a:rPr>
              <a:t>Expendeture</a:t>
            </a:r>
            <a:r>
              <a:rPr lang="en-US" sz="1600" dirty="0">
                <a:latin typeface="Footlight MT Light" panose="0204060206030A020304" pitchFamily="18" charset="0"/>
              </a:rPr>
              <a:t> of GP and also the expenditure on Individual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D733D0C-F8B8-F331-323A-7BA15639DEB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926" b="926"/>
          <a:stretch>
            <a:fillRect/>
          </a:stretch>
        </p:blipFill>
        <p:spPr>
          <a:xfrm>
            <a:off x="5368549" y="3005856"/>
            <a:ext cx="4025710" cy="238066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CE50FC-8885-007B-ABBD-C13CDFA1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0346" y="6757665"/>
            <a:ext cx="3661314" cy="691514"/>
          </a:xfrm>
        </p:spPr>
        <p:txBody>
          <a:bodyPr/>
          <a:lstStyle/>
          <a:p>
            <a:r>
              <a:rPr lang="en-US" sz="1800" dirty="0">
                <a:latin typeface="Bahnschrift SemiLight Condensed" panose="020B0502040204020203" pitchFamily="34" charset="0"/>
              </a:rPr>
              <a:t>With This Tree Map I want to Show How Many House Hold Completed the 100 Days of Wage w.r.t States</a:t>
            </a:r>
          </a:p>
          <a:p>
            <a:endParaRPr lang="en-US" sz="1800" dirty="0"/>
          </a:p>
        </p:txBody>
      </p:sp>
      <p:pic>
        <p:nvPicPr>
          <p:cNvPr id="18" name="Picture Placeholder 14">
            <a:extLst>
              <a:ext uri="{FF2B5EF4-FFF2-40B4-BE49-F238E27FC236}">
                <a16:creationId xmlns:a16="http://schemas.microsoft.com/office/drawing/2014/main" id="{63EA913F-2DC2-5EF8-A498-20525B8572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40" b="-668"/>
          <a:stretch/>
        </p:blipFill>
        <p:spPr>
          <a:xfrm>
            <a:off x="9791204" y="2742636"/>
            <a:ext cx="3836020" cy="29071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15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788A849-5975-4CF4-9F24-68140D9E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14" y="1927783"/>
            <a:ext cx="10590792" cy="2187017"/>
          </a:xfrm>
        </p:spPr>
        <p:txBody>
          <a:bodyPr/>
          <a:lstStyle/>
          <a:p>
            <a:r>
              <a:rPr lang="en-US" sz="9600" dirty="0">
                <a:latin typeface="Copperplate Gothic Bold" panose="020E0705020206020404" pitchFamily="34" charset="0"/>
              </a:rPr>
              <a:t>Thank you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0750A7D-D8C3-44C9-175B-F8907490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0950" y="6301817"/>
            <a:ext cx="10590791" cy="1032480"/>
          </a:xfrm>
        </p:spPr>
        <p:txBody>
          <a:bodyPr/>
          <a:lstStyle/>
          <a:p>
            <a:r>
              <a:rPr lang="en-US" dirty="0"/>
              <a:t>Akash </a:t>
            </a:r>
            <a:r>
              <a:rPr lang="en-US" dirty="0" err="1"/>
              <a:t>kumar</a:t>
            </a:r>
            <a:r>
              <a:rPr lang="en-US" dirty="0"/>
              <a:t> </a:t>
            </a:r>
          </a:p>
          <a:p>
            <a:r>
              <a:rPr lang="en-US" dirty="0"/>
              <a:t>akashkrnishad111@gmail.com</a:t>
            </a:r>
          </a:p>
        </p:txBody>
      </p:sp>
    </p:spTree>
    <p:extLst>
      <p:ext uri="{BB962C8B-B14F-4D97-AF65-F5344CB8AC3E}">
        <p14:creationId xmlns:p14="http://schemas.microsoft.com/office/powerpoint/2010/main" val="315717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864037" y="1325047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MNREGA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3824645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MNREGA, or the Mahatma Gandhi National Rural Employment Guarantee Act, is a landmark Indian law that provides a legal guarantee for 100 days of employment per year to rural households. This groundbreaking program aims to alleviate poverty and promote inclusive growth by ensuring access to basic work opportunities.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649104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382316" y="6472595"/>
            <a:ext cx="219063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C87B6898-031F-095C-7B7E-504AB2E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72665" y="-180649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69407"/>
            <a:ext cx="763428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of MGNREGA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234684"/>
            <a:ext cx="2947868" cy="182189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36518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Right to Work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899065"/>
            <a:ext cx="29478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program guarantees 100 days of employment to any rural household willing to work.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2234684"/>
            <a:ext cx="2947868" cy="182189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4365188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Wage Guarantee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4182189" y="4899065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minimum daily wage is set by the government and varies by state.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2234684"/>
            <a:ext cx="2947868" cy="182189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4365188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Focus on Rural Infrastructure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7500342" y="5284827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program prioritizes projects that benefit rural communities, such as water conservation, irrigation, and rural roads.</a:t>
            </a:r>
            <a:endParaRPr lang="en-US" sz="194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2234684"/>
            <a:ext cx="2947868" cy="182189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4365188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Decentralized Governance</a:t>
            </a:r>
            <a:endParaRPr lang="en-US" sz="2430" dirty="0"/>
          </a:p>
        </p:txBody>
      </p:sp>
      <p:sp>
        <p:nvSpPr>
          <p:cNvPr id="16" name="Text 10"/>
          <p:cNvSpPr/>
          <p:nvPr/>
        </p:nvSpPr>
        <p:spPr>
          <a:xfrm>
            <a:off x="10818495" y="5284827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Local government bodies play a key role in planning, implementing, and monitoring MGNREGA projects.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67026"/>
            <a:ext cx="118279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Employment generation under MNREGA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50995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6" name="Text 4"/>
          <p:cNvSpPr/>
          <p:nvPr/>
        </p:nvSpPr>
        <p:spPr>
          <a:xfrm>
            <a:off x="1065371" y="2602468"/>
            <a:ext cx="1526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50995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Job Creation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043833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MNREGA aims to provide at least 100 days of guaranteed wage employment per year to every rural household. This helps generate significant employment opportunities in rural areas.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250995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7614047" y="2602468"/>
            <a:ext cx="20454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2509957"/>
            <a:ext cx="330029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Women's Participation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043833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one-third of the beneficiaries under MNREGA are required to be women, promoting gender empowerment and financial inclusion.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1041678" y="5241012"/>
            <a:ext cx="20002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Skilled Labor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MNREGA projects utilize both skilled and unskilled labor, providing training and skill development opportunities to rural workers.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148501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609046" y="5241012"/>
            <a:ext cx="21467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Local Infrastructure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works undertaken under MNREGA, such as building roads, canals, and other public assets, help strengthen rural infrastructure and create long-term community assets.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CC123B0-4E21-780B-87A7-3460F70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46" y="1554480"/>
            <a:ext cx="3810522" cy="1920240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Data </a:t>
            </a:r>
            <a:r>
              <a:rPr lang="en-US" sz="2800" dirty="0">
                <a:solidFill>
                  <a:schemeClr val="accent2"/>
                </a:solidFill>
                <a:latin typeface="Bernard MT Condensed" panose="02050806060905020404" pitchFamily="18" charset="0"/>
              </a:rPr>
              <a:t>Preprocessing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 and Cleaning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</a:b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2D14E46-5DC4-931D-8271-D2C5A1B6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375" y="1737360"/>
            <a:ext cx="6600205" cy="5486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Handling missing values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 Correcting data inconsistencies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 Standardizing data formats</a:t>
            </a:r>
          </a:p>
          <a:p>
            <a:r>
              <a:rPr lang="en-US" sz="3200" dirty="0">
                <a:latin typeface="Bahnschrift SemiBold Condensed" panose="020B0502040204020203" pitchFamily="34" charset="0"/>
              </a:rPr>
              <a:t> Removing duplicates and irrelevant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2B4EBA-10CD-AB97-0614-787EF4332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5945" y="5408341"/>
            <a:ext cx="3351790" cy="18215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Outcome: A clean and reliable dataset for analysis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522A9-9844-DBBC-3574-3512226B1A7D}"/>
              </a:ext>
            </a:extLst>
          </p:cNvPr>
          <p:cNvSpPr txBox="1"/>
          <p:nvPr/>
        </p:nvSpPr>
        <p:spPr>
          <a:xfrm>
            <a:off x="7906215" y="1737360"/>
            <a:ext cx="3546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Overview:</a:t>
            </a:r>
          </a:p>
          <a:p>
            <a:pPr algn="ctr"/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1D3638-0559-6F22-7269-F94D3388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58" y="1276101"/>
            <a:ext cx="11668369" cy="164758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09829C-DAC7-D7BB-9301-91C194B6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8235" y="4036741"/>
            <a:ext cx="9445082" cy="35661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Descriptive Statistics:-    Mean, median, mode, standard deviation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Correlation Analysis:-  Relationships between key variables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Trend Analysis: -   Changes in employment, expenditure, and wages over time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Distribution Analysis:-   Spread and concentration of metrics such as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persondays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 and job cards</a:t>
            </a:r>
          </a:p>
        </p:txBody>
      </p:sp>
    </p:spTree>
    <p:extLst>
      <p:ext uri="{BB962C8B-B14F-4D97-AF65-F5344CB8AC3E}">
        <p14:creationId xmlns:p14="http://schemas.microsoft.com/office/powerpoint/2010/main" val="44529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CA4D5-2A55-95F1-0193-4E9B70DE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45" y="1842878"/>
            <a:ext cx="5221230" cy="2740589"/>
          </a:xfrm>
        </p:spPr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Key </a:t>
            </a:r>
            <a:r>
              <a:rPr lang="en-US" sz="7200" dirty="0">
                <a:latin typeface="Bahnschrift SemiBold SemiConden" panose="020B0502040204020203" pitchFamily="34" charset="0"/>
              </a:rPr>
              <a:t>Performance</a:t>
            </a:r>
            <a:r>
              <a:rPr lang="en-US" dirty="0">
                <a:latin typeface="Bahnschrift SemiBold SemiConden" panose="020B0502040204020203" pitchFamily="34" charset="0"/>
              </a:rPr>
              <a:t> Indicators (KPIs)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0B0D53-BE24-4334-01B6-C14A839D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5622" y="2621841"/>
            <a:ext cx="6580602" cy="4514939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List of KPIs: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Total Number of Job Cards Issued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Total Number of Active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Active 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Average Wage Rate per Day per Person (Rs.)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Total Expenditure (Rs. in Lakhs)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Total wage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F26202-D2E0-642F-342C-1025AE99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"/>
          <a:stretch/>
        </p:blipFill>
        <p:spPr>
          <a:xfrm>
            <a:off x="7815622" y="1571263"/>
            <a:ext cx="6814778" cy="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08F1849-BD7F-D3F9-30B4-D15B175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31" y="744223"/>
            <a:ext cx="10590791" cy="848357"/>
          </a:xfrm>
        </p:spPr>
        <p:txBody>
          <a:bodyPr/>
          <a:lstStyle/>
          <a:p>
            <a:r>
              <a:rPr lang="en-US" dirty="0"/>
              <a:t>Active Job cards and with Categories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1B31A9-8152-90E1-F431-A5457F18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308" y="6540954"/>
            <a:ext cx="4001902" cy="691514"/>
          </a:xfrm>
        </p:spPr>
        <p:txBody>
          <a:bodyPr/>
          <a:lstStyle/>
          <a:p>
            <a:r>
              <a:rPr lang="en-US" sz="2000" dirty="0">
                <a:latin typeface="Bahnschrift SemiLight Condensed" panose="020B0502040204020203" pitchFamily="34" charset="0"/>
              </a:rPr>
              <a:t>This Bars Shows The Top 5 Job Card Issues state V/S Active Job cards in those states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B50AFC1-019C-DF71-2280-F6E6AB50734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3024" t="899" r="3154" b="3382"/>
          <a:stretch/>
        </p:blipFill>
        <p:spPr>
          <a:xfrm>
            <a:off x="654938" y="3108878"/>
            <a:ext cx="4304642" cy="2676293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3CEFA29-17CA-9518-E3C3-1B1449A52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4937" y="6653349"/>
            <a:ext cx="3660526" cy="691516"/>
          </a:xfrm>
        </p:spPr>
        <p:txBody>
          <a:bodyPr/>
          <a:lstStyle/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Here the comparison of the active Worker with their Categories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0FE190D2-A010-4DEA-BD6A-4B2BE8DEAED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2378" t="-859" r="2359" b="-1793"/>
          <a:stretch/>
        </p:blipFill>
        <p:spPr>
          <a:xfrm>
            <a:off x="5481070" y="2955073"/>
            <a:ext cx="3572855" cy="299967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104755-BBA4-F22A-3E9E-5DA2BA6D3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25379" y="6653349"/>
            <a:ext cx="4259333" cy="691514"/>
          </a:xfrm>
        </p:spPr>
        <p:txBody>
          <a:bodyPr/>
          <a:lstStyle/>
          <a:p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this Visual the Individual Workers with the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Differencialy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Abled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Woker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the States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2FF1F03-D242-8887-D7B5-56664DF70B3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-3969" b="-1454"/>
          <a:stretch/>
        </p:blipFill>
        <p:spPr>
          <a:xfrm>
            <a:off x="9795637" y="2745534"/>
            <a:ext cx="4179825" cy="3258700"/>
          </a:xfrm>
        </p:spPr>
      </p:pic>
    </p:spTree>
    <p:extLst>
      <p:ext uri="{BB962C8B-B14F-4D97-AF65-F5344CB8AC3E}">
        <p14:creationId xmlns:p14="http://schemas.microsoft.com/office/powerpoint/2010/main" val="2367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D5FD-8C67-C97A-A2FD-B614B7FD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85" y="1174301"/>
            <a:ext cx="12441567" cy="848357"/>
          </a:xfrm>
        </p:spPr>
        <p:txBody>
          <a:bodyPr/>
          <a:lstStyle/>
          <a:p>
            <a:r>
              <a:rPr lang="en-US" sz="3600" dirty="0">
                <a:latin typeface="Copperplate Gothic Bold" panose="020E0705020206020404" pitchFamily="34" charset="0"/>
              </a:rPr>
              <a:t>Work Analysis w.r.t categories Wage and HHS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BA34-3BAE-7CC8-B6D9-D46F4C7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272" y="6376583"/>
            <a:ext cx="4173212" cy="691514"/>
          </a:xfrm>
        </p:spPr>
        <p:txBody>
          <a:bodyPr/>
          <a:lstStyle/>
          <a:p>
            <a:r>
              <a:rPr lang="en-US" sz="2000" dirty="0">
                <a:latin typeface="Bahnschrift SemiBold SemiConden" panose="020B0502040204020203" pitchFamily="34" charset="0"/>
              </a:rPr>
              <a:t>In this Visual we get the AVG. Wage Rate and the AVG. Employment Generated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4301655-7180-8C89-08B6-479D5863277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048" b="2048"/>
          <a:stretch>
            <a:fillRect/>
          </a:stretch>
        </p:blipFill>
        <p:spPr>
          <a:xfrm>
            <a:off x="578493" y="2877153"/>
            <a:ext cx="4472578" cy="27319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9286-40B9-A67D-0575-3C56C0E16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637" y="6376583"/>
            <a:ext cx="1698747" cy="691516"/>
          </a:xfrm>
        </p:spPr>
        <p:txBody>
          <a:bodyPr/>
          <a:lstStyle/>
          <a:p>
            <a:r>
              <a:rPr lang="en-US" sz="1100" dirty="0">
                <a:latin typeface="Baskerville Old Face" panose="02020602080505020303" pitchFamily="18" charset="0"/>
              </a:rPr>
              <a:t>With two Pies charts I can Easily get the insight from this Visual , in the 1</a:t>
            </a:r>
            <a:r>
              <a:rPr lang="en-US" sz="1100" baseline="30000" dirty="0">
                <a:latin typeface="Baskerville Old Face" panose="02020602080505020303" pitchFamily="18" charset="0"/>
              </a:rPr>
              <a:t>st</a:t>
            </a:r>
            <a:r>
              <a:rPr lang="en-US" sz="1100" dirty="0">
                <a:latin typeface="Baskerville Old Face" panose="02020602080505020303" pitchFamily="18" charset="0"/>
              </a:rPr>
              <a:t> chart what are the </a:t>
            </a:r>
            <a:r>
              <a:rPr lang="en-US" sz="1100" dirty="0" err="1">
                <a:latin typeface="Baskerville Old Face" panose="02020602080505020303" pitchFamily="18" charset="0"/>
              </a:rPr>
              <a:t>Perccentage</a:t>
            </a:r>
            <a:r>
              <a:rPr lang="en-US" sz="1100" dirty="0">
                <a:latin typeface="Baskerville Old Face" panose="02020602080505020303" pitchFamily="18" charset="0"/>
              </a:rPr>
              <a:t> of the Work Person on the basis of their Category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A305EE-60F7-EBA1-50F7-512C10ADA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00814" y="6497599"/>
            <a:ext cx="3661314" cy="691514"/>
          </a:xfrm>
        </p:spPr>
        <p:txBody>
          <a:bodyPr/>
          <a:lstStyle/>
          <a:p>
            <a:r>
              <a:rPr lang="en-US" sz="1800" dirty="0">
                <a:latin typeface="Bahnschrift SemiLight Condensed" panose="020B0502040204020203" pitchFamily="34" charset="0"/>
              </a:rPr>
              <a:t>With This PIE Chart the Visuals Show the Works Created , Ongoing , </a:t>
            </a:r>
            <a:r>
              <a:rPr lang="en-US" sz="1800" dirty="0" err="1">
                <a:latin typeface="Bahnschrift SemiLight Condensed" panose="020B0502040204020203" pitchFamily="34" charset="0"/>
              </a:rPr>
              <a:t>Completed,and</a:t>
            </a:r>
            <a:r>
              <a:rPr lang="en-US" sz="1800" dirty="0">
                <a:latin typeface="Bahnschrift SemiLight Condensed" panose="020B0502040204020203" pitchFamily="34" charset="0"/>
              </a:rPr>
              <a:t> also Categories of the Work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B91D4F8-53E5-AC6E-F133-742E5FD27E6F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/>
          <a:srcRect l="3648" t="-1350" b="3350"/>
          <a:stretch/>
        </p:blipFill>
        <p:spPr>
          <a:xfrm>
            <a:off x="9690408" y="2775187"/>
            <a:ext cx="4170557" cy="3051872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F37A76B7-4253-7204-7656-461537D9D35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l="42" r="42"/>
          <a:stretch/>
        </p:blipFill>
        <p:spPr>
          <a:xfrm>
            <a:off x="5260418" y="3124200"/>
            <a:ext cx="4066099" cy="2121412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C01D01-48C0-822E-AA04-E2324C4C1DB2}"/>
              </a:ext>
            </a:extLst>
          </p:cNvPr>
          <p:cNvSpPr txBox="1"/>
          <p:nvPr/>
        </p:nvSpPr>
        <p:spPr>
          <a:xfrm>
            <a:off x="7449018" y="5922121"/>
            <a:ext cx="1698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With two Pies charts I can Easily get the insight from this Visual , in the 2</a:t>
            </a:r>
            <a:r>
              <a:rPr lang="en-US" sz="1400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nd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 chart what are the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Perccentage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Condensed" panose="020B0502040204020203" pitchFamily="34" charset="0"/>
              </a:rPr>
              <a:t> of the Work Sc/St</a:t>
            </a:r>
          </a:p>
        </p:txBody>
      </p:sp>
    </p:spTree>
    <p:extLst>
      <p:ext uri="{BB962C8B-B14F-4D97-AF65-F5344CB8AC3E}">
        <p14:creationId xmlns:p14="http://schemas.microsoft.com/office/powerpoint/2010/main" val="2712284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654</Words>
  <Application>Microsoft Office PowerPoint</Application>
  <PresentationFormat>Custom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Algerian</vt:lpstr>
      <vt:lpstr>Arial</vt:lpstr>
      <vt:lpstr>Arial Black</vt:lpstr>
      <vt:lpstr>Bahnschrift Condensed</vt:lpstr>
      <vt:lpstr>Bahnschrift SemiBold Condensed</vt:lpstr>
      <vt:lpstr>Bahnschrift SemiBold SemiConden</vt:lpstr>
      <vt:lpstr>Bahnschrift SemiLight Condensed</vt:lpstr>
      <vt:lpstr>Baskerville Old Face</vt:lpstr>
      <vt:lpstr>Bernard MT Condensed</vt:lpstr>
      <vt:lpstr>Cascadia Code</vt:lpstr>
      <vt:lpstr>Century Gothic</vt:lpstr>
      <vt:lpstr>Copperplate Gothic Bold</vt:lpstr>
      <vt:lpstr>Footlight MT Light</vt:lpstr>
      <vt:lpstr>Roboto</vt:lpstr>
      <vt:lpstr>Roboto Slab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Data Preprocessing and Cleaning </vt:lpstr>
      <vt:lpstr>Exploratory Data Analysis (EDA)</vt:lpstr>
      <vt:lpstr>Key Performance Indicators (KPIs)</vt:lpstr>
      <vt:lpstr>Active Job cards and with Categories</vt:lpstr>
      <vt:lpstr>Work Analysis w.r.t categories Wage and HHS</vt:lpstr>
      <vt:lpstr>Expenditure on wage and  Nill Expenditure</vt:lpstr>
      <vt:lpstr>Thank you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Akash Kumar</cp:lastModifiedBy>
  <cp:revision>4</cp:revision>
  <dcterms:created xsi:type="dcterms:W3CDTF">2024-06-21T21:03:38Z</dcterms:created>
  <dcterms:modified xsi:type="dcterms:W3CDTF">2024-06-22T16:14:19Z</dcterms:modified>
</cp:coreProperties>
</file>