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6" r:id="rId6"/>
    <p:sldId id="267" r:id="rId7"/>
    <p:sldId id="260" r:id="rId8"/>
    <p:sldId id="261" r:id="rId9"/>
    <p:sldId id="268" r:id="rId10"/>
    <p:sldId id="262" r:id="rId11"/>
    <p:sldId id="263" r:id="rId12"/>
    <p:sldId id="264" r:id="rId13"/>
    <p:sldId id="265"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0" d="100"/>
          <a:sy n="70" d="100"/>
        </p:scale>
        <p:origin x="600"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51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3564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15846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24625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15979" y="799981"/>
            <a:ext cx="5054322" cy="6629638"/>
          </a:xfrm>
          <a:prstGeom prst="rect">
            <a:avLst/>
          </a:prstGeom>
        </p:spPr>
      </p:pic>
      <p:sp>
        <p:nvSpPr>
          <p:cNvPr id="6" name="Text 1"/>
          <p:cNvSpPr/>
          <p:nvPr/>
        </p:nvSpPr>
        <p:spPr>
          <a:xfrm>
            <a:off x="6091238" y="1424821"/>
            <a:ext cx="7934325" cy="3137535"/>
          </a:xfrm>
          <a:prstGeom prst="rect">
            <a:avLst/>
          </a:prstGeom>
          <a:noFill/>
          <a:ln/>
        </p:spPr>
        <p:txBody>
          <a:bodyPr wrap="square" rtlCol="0" anchor="t"/>
          <a:lstStyle/>
          <a:p>
            <a:pPr marL="0" indent="0">
              <a:lnSpc>
                <a:spcPts val="6177"/>
              </a:lnSpc>
              <a:buNone/>
            </a:pPr>
            <a:r>
              <a:rPr lang="en-US" sz="4942" dirty="0">
                <a:solidFill>
                  <a:srgbClr val="FAEBEB"/>
                </a:solidFill>
                <a:latin typeface="Dela Gothic One" pitchFamily="34" charset="0"/>
                <a:ea typeface="Dela Gothic One" pitchFamily="34" charset="-122"/>
                <a:cs typeface="Dela Gothic One" pitchFamily="34" charset="-120"/>
              </a:rPr>
              <a:t>Titanic Survival Prediction: A Machine Learning Project</a:t>
            </a:r>
            <a:endParaRPr lang="en-US" sz="4942" dirty="0"/>
          </a:p>
        </p:txBody>
      </p:sp>
      <p:sp>
        <p:nvSpPr>
          <p:cNvPr id="7" name="Text 2"/>
          <p:cNvSpPr/>
          <p:nvPr/>
        </p:nvSpPr>
        <p:spPr>
          <a:xfrm>
            <a:off x="6091238" y="4821555"/>
            <a:ext cx="7934325" cy="1382911"/>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The Titanic disaster is one of the most infamous shipwrecks in history. On April 15, 1912, during her maiden voyage, the Titanic sank after colliding with an iceberg, leading to the deaths of over 1,500 passengers and crew. This tragedy has been the subject of numerous studies and analyses, including the application of machine learning techniques to predict the likelihood of survival based on various passenger attributes.</a:t>
            </a:r>
            <a:endParaRPr lang="en-US" sz="1361" dirty="0"/>
          </a:p>
        </p:txBody>
      </p:sp>
      <p:sp>
        <p:nvSpPr>
          <p:cNvPr id="8" name="Text 3"/>
          <p:cNvSpPr/>
          <p:nvPr/>
        </p:nvSpPr>
        <p:spPr>
          <a:xfrm>
            <a:off x="6091238" y="6463665"/>
            <a:ext cx="4860012" cy="341114"/>
          </a:xfrm>
          <a:prstGeom prst="rect">
            <a:avLst/>
          </a:prstGeom>
          <a:noFill/>
          <a:ln/>
        </p:spPr>
        <p:txBody>
          <a:bodyPr wrap="none" rtlCol="0" anchor="t"/>
          <a:lstStyle/>
          <a:p>
            <a:pPr marL="0" indent="0">
              <a:lnSpc>
                <a:spcPts val="2686"/>
              </a:lnSpc>
              <a:buNone/>
            </a:pPr>
            <a:r>
              <a:rPr lang="en-US" sz="2149" dirty="0">
                <a:solidFill>
                  <a:srgbClr val="F44444"/>
                </a:solidFill>
                <a:latin typeface="Dela Gothic One" pitchFamily="34" charset="0"/>
                <a:ea typeface="Dela Gothic One" pitchFamily="34" charset="-122"/>
                <a:cs typeface="Dela Gothic One" pitchFamily="34" charset="-120"/>
              </a:rPr>
              <a:t>Presented by :-    Akash Kumar </a:t>
            </a:r>
            <a:endParaRPr lang="en-US" sz="21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p:cNvPicPr>
            <a:picLocks noChangeAspect="1"/>
          </p:cNvPicPr>
          <p:nvPr/>
        </p:nvPicPr>
        <p:blipFill rotWithShape="1">
          <a:blip r:embed="rId5"/>
          <a:srcRect l="4858" r="7091"/>
          <a:stretch/>
        </p:blipFill>
        <p:spPr>
          <a:xfrm>
            <a:off x="9372600" y="89990"/>
            <a:ext cx="5181600" cy="8139609"/>
          </a:xfrm>
          <a:prstGeom prst="rect">
            <a:avLst/>
          </a:prstGeom>
        </p:spPr>
      </p:pic>
      <p:sp>
        <p:nvSpPr>
          <p:cNvPr id="6" name="Text 1"/>
          <p:cNvSpPr/>
          <p:nvPr/>
        </p:nvSpPr>
        <p:spPr>
          <a:xfrm>
            <a:off x="633532" y="1216819"/>
            <a:ext cx="7876937" cy="1190863"/>
          </a:xfrm>
          <a:prstGeom prst="rect">
            <a:avLst/>
          </a:prstGeom>
          <a:noFill/>
          <a:ln/>
        </p:spPr>
        <p:txBody>
          <a:bodyPr wrap="square" rtlCol="0" anchor="t"/>
          <a:lstStyle/>
          <a:p>
            <a:pPr marL="0" indent="0">
              <a:lnSpc>
                <a:spcPts val="4689"/>
              </a:lnSpc>
              <a:buNone/>
            </a:pPr>
            <a:r>
              <a:rPr lang="en-US" sz="3751" dirty="0">
                <a:solidFill>
                  <a:srgbClr val="FAEBEB"/>
                </a:solidFill>
                <a:latin typeface="Dela Gothic One" pitchFamily="34" charset="0"/>
                <a:ea typeface="Dela Gothic One" pitchFamily="34" charset="-122"/>
                <a:cs typeface="Dela Gothic One" pitchFamily="34" charset="-120"/>
              </a:rPr>
              <a:t>Model Training and Evaluation Metrics</a:t>
            </a:r>
            <a:endParaRPr lang="en-US" sz="3751" dirty="0"/>
          </a:p>
        </p:txBody>
      </p:sp>
      <p:sp>
        <p:nvSpPr>
          <p:cNvPr id="7" name="Text 2"/>
          <p:cNvSpPr/>
          <p:nvPr/>
        </p:nvSpPr>
        <p:spPr>
          <a:xfrm>
            <a:off x="633532" y="2679144"/>
            <a:ext cx="7876937" cy="579120"/>
          </a:xfrm>
          <a:prstGeom prst="rect">
            <a:avLst/>
          </a:prstGeom>
          <a:noFill/>
          <a:ln/>
        </p:spPr>
        <p:txBody>
          <a:bodyPr wrap="square" rtlCol="0" anchor="t"/>
          <a:lstStyle/>
          <a:p>
            <a:pPr marL="0" indent="0">
              <a:lnSpc>
                <a:spcPts val="2281"/>
              </a:lnSpc>
              <a:buNone/>
            </a:pPr>
            <a:r>
              <a:rPr lang="en-US" sz="1425" dirty="0">
                <a:solidFill>
                  <a:srgbClr val="FFE5E5"/>
                </a:solidFill>
                <a:latin typeface="DM Sans" pitchFamily="34" charset="0"/>
                <a:ea typeface="DM Sans" pitchFamily="34" charset="-122"/>
                <a:cs typeface="DM Sans" pitchFamily="34" charset="-120"/>
              </a:rPr>
              <a:t>We'll train our chosen algorithms using the prepared data and evaluate their performance using appropriate metrics.</a:t>
            </a:r>
            <a:endParaRPr lang="en-US" sz="1425" dirty="0"/>
          </a:p>
        </p:txBody>
      </p:sp>
      <p:sp>
        <p:nvSpPr>
          <p:cNvPr id="8" name="Shape 3"/>
          <p:cNvSpPr/>
          <p:nvPr/>
        </p:nvSpPr>
        <p:spPr>
          <a:xfrm>
            <a:off x="633532" y="3461861"/>
            <a:ext cx="7876937" cy="3550920"/>
          </a:xfrm>
          <a:prstGeom prst="roundRect">
            <a:avLst>
              <a:gd name="adj" fmla="val 2141"/>
            </a:avLst>
          </a:prstGeom>
          <a:noFill/>
          <a:ln w="7620">
            <a:solidFill>
              <a:srgbClr val="FFFFFF">
                <a:alpha val="24000"/>
              </a:srgbClr>
            </a:solidFill>
            <a:prstDash val="solid"/>
          </a:ln>
        </p:spPr>
      </p:sp>
      <p:sp>
        <p:nvSpPr>
          <p:cNvPr id="9" name="Shape 4"/>
          <p:cNvSpPr/>
          <p:nvPr/>
        </p:nvSpPr>
        <p:spPr>
          <a:xfrm>
            <a:off x="641152" y="3469481"/>
            <a:ext cx="7861697" cy="811530"/>
          </a:xfrm>
          <a:prstGeom prst="rect">
            <a:avLst/>
          </a:prstGeom>
          <a:solidFill>
            <a:srgbClr val="FFFFFF">
              <a:alpha val="4000"/>
            </a:srgbClr>
          </a:solidFill>
          <a:ln/>
        </p:spPr>
      </p:sp>
      <p:sp>
        <p:nvSpPr>
          <p:cNvPr id="10" name="Text 5"/>
          <p:cNvSpPr/>
          <p:nvPr/>
        </p:nvSpPr>
        <p:spPr>
          <a:xfrm>
            <a:off x="822127" y="3585686"/>
            <a:ext cx="3565088" cy="289560"/>
          </a:xfrm>
          <a:prstGeom prst="rect">
            <a:avLst/>
          </a:prstGeom>
          <a:noFill/>
          <a:ln/>
        </p:spPr>
        <p:txBody>
          <a:bodyPr wrap="none" rtlCol="0" anchor="t"/>
          <a:lstStyle/>
          <a:p>
            <a:pPr marL="0" indent="0">
              <a:lnSpc>
                <a:spcPts val="2281"/>
              </a:lnSpc>
              <a:buNone/>
            </a:pPr>
            <a:r>
              <a:rPr lang="en-US" sz="1425" dirty="0">
                <a:solidFill>
                  <a:srgbClr val="FFE5E5"/>
                </a:solidFill>
                <a:latin typeface="DM Sans" pitchFamily="34" charset="0"/>
                <a:ea typeface="DM Sans" pitchFamily="34" charset="-122"/>
                <a:cs typeface="DM Sans" pitchFamily="34" charset="-120"/>
              </a:rPr>
              <a:t>Accuracy</a:t>
            </a:r>
            <a:endParaRPr lang="en-US" sz="1425" dirty="0"/>
          </a:p>
        </p:txBody>
      </p:sp>
      <p:sp>
        <p:nvSpPr>
          <p:cNvPr id="11" name="Text 6"/>
          <p:cNvSpPr/>
          <p:nvPr/>
        </p:nvSpPr>
        <p:spPr>
          <a:xfrm>
            <a:off x="4756785" y="3585686"/>
            <a:ext cx="3565088" cy="579120"/>
          </a:xfrm>
          <a:prstGeom prst="rect">
            <a:avLst/>
          </a:prstGeom>
          <a:noFill/>
          <a:ln/>
        </p:spPr>
        <p:txBody>
          <a:bodyPr wrap="square" rtlCol="0" anchor="t"/>
          <a:lstStyle/>
          <a:p>
            <a:pPr marL="0" indent="0">
              <a:lnSpc>
                <a:spcPts val="2281"/>
              </a:lnSpc>
              <a:buNone/>
            </a:pPr>
            <a:r>
              <a:rPr lang="en-US" sz="1425" dirty="0">
                <a:solidFill>
                  <a:srgbClr val="FFE5E5"/>
                </a:solidFill>
                <a:latin typeface="DM Sans" pitchFamily="34" charset="0"/>
                <a:ea typeface="DM Sans" pitchFamily="34" charset="-122"/>
                <a:cs typeface="DM Sans" pitchFamily="34" charset="-120"/>
              </a:rPr>
              <a:t>Proportion of correctly predicted survival outcomes.</a:t>
            </a:r>
            <a:endParaRPr lang="en-US" sz="1425" dirty="0"/>
          </a:p>
        </p:txBody>
      </p:sp>
      <p:sp>
        <p:nvSpPr>
          <p:cNvPr id="12" name="Shape 7"/>
          <p:cNvSpPr/>
          <p:nvPr/>
        </p:nvSpPr>
        <p:spPr>
          <a:xfrm>
            <a:off x="641152" y="4281011"/>
            <a:ext cx="7861697" cy="811530"/>
          </a:xfrm>
          <a:prstGeom prst="rect">
            <a:avLst/>
          </a:prstGeom>
          <a:solidFill>
            <a:srgbClr val="000000">
              <a:alpha val="4000"/>
            </a:srgbClr>
          </a:solidFill>
          <a:ln/>
        </p:spPr>
      </p:sp>
      <p:sp>
        <p:nvSpPr>
          <p:cNvPr id="13" name="Text 8"/>
          <p:cNvSpPr/>
          <p:nvPr/>
        </p:nvSpPr>
        <p:spPr>
          <a:xfrm>
            <a:off x="822127" y="4397216"/>
            <a:ext cx="3565088" cy="289560"/>
          </a:xfrm>
          <a:prstGeom prst="rect">
            <a:avLst/>
          </a:prstGeom>
          <a:noFill/>
          <a:ln/>
        </p:spPr>
        <p:txBody>
          <a:bodyPr wrap="none" rtlCol="0" anchor="t"/>
          <a:lstStyle/>
          <a:p>
            <a:pPr marL="0" indent="0">
              <a:lnSpc>
                <a:spcPts val="2281"/>
              </a:lnSpc>
              <a:buNone/>
            </a:pPr>
            <a:r>
              <a:rPr lang="en-US" sz="1425" dirty="0">
                <a:solidFill>
                  <a:srgbClr val="FFE5E5"/>
                </a:solidFill>
                <a:latin typeface="DM Sans" pitchFamily="34" charset="0"/>
                <a:ea typeface="DM Sans" pitchFamily="34" charset="-122"/>
                <a:cs typeface="DM Sans" pitchFamily="34" charset="-120"/>
              </a:rPr>
              <a:t>Precision</a:t>
            </a:r>
            <a:endParaRPr lang="en-US" sz="1425" dirty="0"/>
          </a:p>
        </p:txBody>
      </p:sp>
      <p:sp>
        <p:nvSpPr>
          <p:cNvPr id="14" name="Text 9"/>
          <p:cNvSpPr/>
          <p:nvPr/>
        </p:nvSpPr>
        <p:spPr>
          <a:xfrm>
            <a:off x="4756785" y="4397216"/>
            <a:ext cx="3565088" cy="579120"/>
          </a:xfrm>
          <a:prstGeom prst="rect">
            <a:avLst/>
          </a:prstGeom>
          <a:noFill/>
          <a:ln/>
        </p:spPr>
        <p:txBody>
          <a:bodyPr wrap="square" rtlCol="0" anchor="t"/>
          <a:lstStyle/>
          <a:p>
            <a:pPr marL="0" indent="0">
              <a:lnSpc>
                <a:spcPts val="2281"/>
              </a:lnSpc>
              <a:buNone/>
            </a:pPr>
            <a:r>
              <a:rPr lang="en-US" sz="1425" dirty="0">
                <a:solidFill>
                  <a:srgbClr val="FFE5E5"/>
                </a:solidFill>
                <a:latin typeface="DM Sans" pitchFamily="34" charset="0"/>
                <a:ea typeface="DM Sans" pitchFamily="34" charset="-122"/>
                <a:cs typeface="DM Sans" pitchFamily="34" charset="-120"/>
              </a:rPr>
              <a:t>Proportion of correctly predicted survivors out of all predicted survivors.</a:t>
            </a:r>
            <a:endParaRPr lang="en-US" sz="1425" dirty="0"/>
          </a:p>
        </p:txBody>
      </p:sp>
      <p:sp>
        <p:nvSpPr>
          <p:cNvPr id="15" name="Shape 10"/>
          <p:cNvSpPr/>
          <p:nvPr/>
        </p:nvSpPr>
        <p:spPr>
          <a:xfrm>
            <a:off x="641152" y="5092541"/>
            <a:ext cx="7861697" cy="811530"/>
          </a:xfrm>
          <a:prstGeom prst="rect">
            <a:avLst/>
          </a:prstGeom>
          <a:solidFill>
            <a:srgbClr val="FFFFFF">
              <a:alpha val="4000"/>
            </a:srgbClr>
          </a:solidFill>
          <a:ln/>
        </p:spPr>
      </p:sp>
      <p:sp>
        <p:nvSpPr>
          <p:cNvPr id="16" name="Text 11"/>
          <p:cNvSpPr/>
          <p:nvPr/>
        </p:nvSpPr>
        <p:spPr>
          <a:xfrm>
            <a:off x="822127" y="5208746"/>
            <a:ext cx="3565088" cy="289560"/>
          </a:xfrm>
          <a:prstGeom prst="rect">
            <a:avLst/>
          </a:prstGeom>
          <a:noFill/>
          <a:ln/>
        </p:spPr>
        <p:txBody>
          <a:bodyPr wrap="none" rtlCol="0" anchor="t"/>
          <a:lstStyle/>
          <a:p>
            <a:pPr marL="0" indent="0">
              <a:lnSpc>
                <a:spcPts val="2281"/>
              </a:lnSpc>
              <a:buNone/>
            </a:pPr>
            <a:r>
              <a:rPr lang="en-US" sz="1425" dirty="0">
                <a:solidFill>
                  <a:srgbClr val="FFE5E5"/>
                </a:solidFill>
                <a:latin typeface="DM Sans" pitchFamily="34" charset="0"/>
                <a:ea typeface="DM Sans" pitchFamily="34" charset="-122"/>
                <a:cs typeface="DM Sans" pitchFamily="34" charset="-120"/>
              </a:rPr>
              <a:t>Recall</a:t>
            </a:r>
            <a:endParaRPr lang="en-US" sz="1425" dirty="0"/>
          </a:p>
        </p:txBody>
      </p:sp>
      <p:sp>
        <p:nvSpPr>
          <p:cNvPr id="17" name="Text 12"/>
          <p:cNvSpPr/>
          <p:nvPr/>
        </p:nvSpPr>
        <p:spPr>
          <a:xfrm>
            <a:off x="4756785" y="5208746"/>
            <a:ext cx="3565088" cy="579120"/>
          </a:xfrm>
          <a:prstGeom prst="rect">
            <a:avLst/>
          </a:prstGeom>
          <a:noFill/>
          <a:ln/>
        </p:spPr>
        <p:txBody>
          <a:bodyPr wrap="square" rtlCol="0" anchor="t"/>
          <a:lstStyle/>
          <a:p>
            <a:pPr marL="0" indent="0">
              <a:lnSpc>
                <a:spcPts val="2281"/>
              </a:lnSpc>
              <a:buNone/>
            </a:pPr>
            <a:r>
              <a:rPr lang="en-US" sz="1425" dirty="0">
                <a:solidFill>
                  <a:srgbClr val="FFE5E5"/>
                </a:solidFill>
                <a:latin typeface="DM Sans" pitchFamily="34" charset="0"/>
                <a:ea typeface="DM Sans" pitchFamily="34" charset="-122"/>
                <a:cs typeface="DM Sans" pitchFamily="34" charset="-120"/>
              </a:rPr>
              <a:t>Proportion of correctly predicted survivors out of all actual survivors.</a:t>
            </a:r>
            <a:endParaRPr lang="en-US" sz="1425" dirty="0"/>
          </a:p>
        </p:txBody>
      </p:sp>
      <p:sp>
        <p:nvSpPr>
          <p:cNvPr id="18" name="Shape 13"/>
          <p:cNvSpPr/>
          <p:nvPr/>
        </p:nvSpPr>
        <p:spPr>
          <a:xfrm>
            <a:off x="641152" y="5904071"/>
            <a:ext cx="7861697" cy="1101090"/>
          </a:xfrm>
          <a:prstGeom prst="rect">
            <a:avLst/>
          </a:prstGeom>
          <a:solidFill>
            <a:srgbClr val="000000">
              <a:alpha val="4000"/>
            </a:srgbClr>
          </a:solidFill>
          <a:ln/>
        </p:spPr>
      </p:sp>
      <p:sp>
        <p:nvSpPr>
          <p:cNvPr id="19" name="Text 14"/>
          <p:cNvSpPr/>
          <p:nvPr/>
        </p:nvSpPr>
        <p:spPr>
          <a:xfrm>
            <a:off x="822127" y="6020276"/>
            <a:ext cx="3565088" cy="289560"/>
          </a:xfrm>
          <a:prstGeom prst="rect">
            <a:avLst/>
          </a:prstGeom>
          <a:noFill/>
          <a:ln/>
        </p:spPr>
        <p:txBody>
          <a:bodyPr wrap="none" rtlCol="0" anchor="t"/>
          <a:lstStyle/>
          <a:p>
            <a:pPr marL="0" indent="0">
              <a:lnSpc>
                <a:spcPts val="2281"/>
              </a:lnSpc>
              <a:buNone/>
            </a:pPr>
            <a:r>
              <a:rPr lang="en-US" sz="1425" dirty="0">
                <a:solidFill>
                  <a:srgbClr val="FFE5E5"/>
                </a:solidFill>
                <a:latin typeface="DM Sans" pitchFamily="34" charset="0"/>
                <a:ea typeface="DM Sans" pitchFamily="34" charset="-122"/>
                <a:cs typeface="DM Sans" pitchFamily="34" charset="-120"/>
              </a:rPr>
              <a:t>F1 Score</a:t>
            </a:r>
            <a:endParaRPr lang="en-US" sz="1425" dirty="0"/>
          </a:p>
        </p:txBody>
      </p:sp>
      <p:sp>
        <p:nvSpPr>
          <p:cNvPr id="20" name="Text 15"/>
          <p:cNvSpPr/>
          <p:nvPr/>
        </p:nvSpPr>
        <p:spPr>
          <a:xfrm>
            <a:off x="4756785" y="6020276"/>
            <a:ext cx="3565088" cy="868680"/>
          </a:xfrm>
          <a:prstGeom prst="rect">
            <a:avLst/>
          </a:prstGeom>
          <a:noFill/>
          <a:ln/>
        </p:spPr>
        <p:txBody>
          <a:bodyPr wrap="square" rtlCol="0" anchor="t"/>
          <a:lstStyle/>
          <a:p>
            <a:pPr marL="0" indent="0">
              <a:lnSpc>
                <a:spcPts val="2281"/>
              </a:lnSpc>
              <a:buNone/>
            </a:pPr>
            <a:r>
              <a:rPr lang="en-US" sz="1425" dirty="0">
                <a:solidFill>
                  <a:srgbClr val="FFE5E5"/>
                </a:solidFill>
                <a:latin typeface="DM Sans" pitchFamily="34" charset="0"/>
                <a:ea typeface="DM Sans" pitchFamily="34" charset="-122"/>
                <a:cs typeface="DM Sans" pitchFamily="34" charset="-120"/>
              </a:rPr>
              <a:t>Harmonic mean of precision and recall, providing a balanced measure of model performance.</a:t>
            </a:r>
            <a:endParaRPr lang="en-US" sz="14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9546771"/>
          </a:xfrm>
          <a:prstGeom prst="rect">
            <a:avLst/>
          </a:prstGeom>
        </p:spPr>
      </p:pic>
      <p:sp>
        <p:nvSpPr>
          <p:cNvPr id="3" name="Shape 0"/>
          <p:cNvSpPr/>
          <p:nvPr/>
        </p:nvSpPr>
        <p:spPr>
          <a:xfrm>
            <a:off x="0" y="189153"/>
            <a:ext cx="14630400" cy="9567217"/>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9725620"/>
          </a:xfrm>
          <a:prstGeom prst="rect">
            <a:avLst/>
          </a:prstGeom>
        </p:spPr>
      </p:pic>
      <p:pic>
        <p:nvPicPr>
          <p:cNvPr id="5" name="Image 2"/>
          <p:cNvPicPr>
            <a:picLocks noChangeAspect="1"/>
          </p:cNvPicPr>
          <p:nvPr/>
        </p:nvPicPr>
        <p:blipFill>
          <a:blip r:embed="rId5"/>
          <a:srcRect/>
          <a:stretch/>
        </p:blipFill>
        <p:spPr>
          <a:xfrm>
            <a:off x="64056" y="242089"/>
            <a:ext cx="5371544" cy="4445397"/>
          </a:xfrm>
          <a:prstGeom prst="rect">
            <a:avLst/>
          </a:prstGeom>
        </p:spPr>
      </p:pic>
      <p:sp>
        <p:nvSpPr>
          <p:cNvPr id="6" name="Text 1"/>
          <p:cNvSpPr/>
          <p:nvPr/>
        </p:nvSpPr>
        <p:spPr>
          <a:xfrm>
            <a:off x="5993266" y="68698"/>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Interpreting Model Outputs and Insights</a:t>
            </a:r>
            <a:endParaRPr lang="en-US" sz="3581" dirty="0"/>
          </a:p>
        </p:txBody>
      </p:sp>
      <p:sp>
        <p:nvSpPr>
          <p:cNvPr id="7" name="Text 2"/>
          <p:cNvSpPr/>
          <p:nvPr/>
        </p:nvSpPr>
        <p:spPr>
          <a:xfrm>
            <a:off x="6080351" y="890170"/>
            <a:ext cx="7934325"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We'll analyze the model outputs and gain insights into the factors influencing survival. This will help us understand the relationships between features and survival outcomes.</a:t>
            </a:r>
            <a:endParaRPr lang="en-US" sz="1361" dirty="0"/>
          </a:p>
        </p:txBody>
      </p:sp>
      <p:pic>
        <p:nvPicPr>
          <p:cNvPr id="8" name="Image 3" descr="preencoded.png"/>
          <p:cNvPicPr>
            <a:picLocks noChangeAspect="1"/>
          </p:cNvPicPr>
          <p:nvPr/>
        </p:nvPicPr>
        <p:blipFill>
          <a:blip r:embed="rId6"/>
          <a:stretch>
            <a:fillRect/>
          </a:stretch>
        </p:blipFill>
        <p:spPr>
          <a:xfrm>
            <a:off x="6080351" y="1745217"/>
            <a:ext cx="431959" cy="431959"/>
          </a:xfrm>
          <a:prstGeom prst="rect">
            <a:avLst/>
          </a:prstGeom>
        </p:spPr>
      </p:pic>
      <p:sp>
        <p:nvSpPr>
          <p:cNvPr id="9" name="Text 3"/>
          <p:cNvSpPr/>
          <p:nvPr/>
        </p:nvSpPr>
        <p:spPr>
          <a:xfrm>
            <a:off x="6512310" y="1772482"/>
            <a:ext cx="227385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Gender</a:t>
            </a:r>
            <a:endParaRPr lang="en-US" sz="1791" dirty="0"/>
          </a:p>
        </p:txBody>
      </p:sp>
      <p:sp>
        <p:nvSpPr>
          <p:cNvPr id="10" name="Text 4"/>
          <p:cNvSpPr/>
          <p:nvPr/>
        </p:nvSpPr>
        <p:spPr>
          <a:xfrm>
            <a:off x="6512310" y="2126515"/>
            <a:ext cx="7934325"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We'll explore how gender affects survival rates.</a:t>
            </a:r>
            <a:endParaRPr lang="en-US" sz="1361" dirty="0"/>
          </a:p>
        </p:txBody>
      </p:sp>
      <p:pic>
        <p:nvPicPr>
          <p:cNvPr id="11" name="Image 4" descr="preencoded.png"/>
          <p:cNvPicPr>
            <a:picLocks noChangeAspect="1"/>
          </p:cNvPicPr>
          <p:nvPr/>
        </p:nvPicPr>
        <p:blipFill>
          <a:blip r:embed="rId7"/>
          <a:stretch>
            <a:fillRect/>
          </a:stretch>
        </p:blipFill>
        <p:spPr>
          <a:xfrm>
            <a:off x="6091238" y="2880834"/>
            <a:ext cx="431959" cy="431959"/>
          </a:xfrm>
          <a:prstGeom prst="rect">
            <a:avLst/>
          </a:prstGeom>
        </p:spPr>
      </p:pic>
      <p:sp>
        <p:nvSpPr>
          <p:cNvPr id="12" name="Text 5"/>
          <p:cNvSpPr/>
          <p:nvPr/>
        </p:nvSpPr>
        <p:spPr>
          <a:xfrm>
            <a:off x="6080351" y="3257072"/>
            <a:ext cx="227385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Age</a:t>
            </a:r>
            <a:endParaRPr lang="en-US" sz="1791" dirty="0"/>
          </a:p>
        </p:txBody>
      </p:sp>
      <p:sp>
        <p:nvSpPr>
          <p:cNvPr id="13" name="Text 6"/>
          <p:cNvSpPr/>
          <p:nvPr/>
        </p:nvSpPr>
        <p:spPr>
          <a:xfrm>
            <a:off x="6080350" y="3589853"/>
            <a:ext cx="7934325"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We'll analyze the impact of age on survival probabilities.</a:t>
            </a:r>
            <a:endParaRPr lang="en-US" sz="1361" dirty="0"/>
          </a:p>
        </p:txBody>
      </p:sp>
      <p:pic>
        <p:nvPicPr>
          <p:cNvPr id="14" name="Image 5" descr="preencoded.png"/>
          <p:cNvPicPr>
            <a:picLocks noChangeAspect="1"/>
          </p:cNvPicPr>
          <p:nvPr/>
        </p:nvPicPr>
        <p:blipFill>
          <a:blip r:embed="rId8"/>
          <a:stretch>
            <a:fillRect/>
          </a:stretch>
        </p:blipFill>
        <p:spPr>
          <a:xfrm>
            <a:off x="5993266" y="4359412"/>
            <a:ext cx="431959" cy="431959"/>
          </a:xfrm>
          <a:prstGeom prst="rect">
            <a:avLst/>
          </a:prstGeom>
        </p:spPr>
      </p:pic>
      <p:sp>
        <p:nvSpPr>
          <p:cNvPr id="15" name="Text 7"/>
          <p:cNvSpPr/>
          <p:nvPr/>
        </p:nvSpPr>
        <p:spPr>
          <a:xfrm>
            <a:off x="5993266" y="4830661"/>
            <a:ext cx="2302907"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Passenger Class</a:t>
            </a:r>
            <a:endParaRPr lang="en-US" sz="1791" dirty="0"/>
          </a:p>
        </p:txBody>
      </p:sp>
      <p:sp>
        <p:nvSpPr>
          <p:cNvPr id="16" name="Text 8"/>
          <p:cNvSpPr/>
          <p:nvPr/>
        </p:nvSpPr>
        <p:spPr>
          <a:xfrm>
            <a:off x="5993266" y="5139897"/>
            <a:ext cx="7934325"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We'll investigate the relationship between passenger class and survival rates.</a:t>
            </a:r>
            <a:endParaRPr lang="en-US" sz="1361" dirty="0"/>
          </a:p>
        </p:txBody>
      </p:sp>
      <p:pic>
        <p:nvPicPr>
          <p:cNvPr id="17" name="Image 6" descr="preencoded.png"/>
          <p:cNvPicPr>
            <a:picLocks noChangeAspect="1"/>
          </p:cNvPicPr>
          <p:nvPr/>
        </p:nvPicPr>
        <p:blipFill>
          <a:blip r:embed="rId9"/>
          <a:stretch>
            <a:fillRect/>
          </a:stretch>
        </p:blipFill>
        <p:spPr>
          <a:xfrm>
            <a:off x="5993266" y="5863109"/>
            <a:ext cx="431959" cy="431959"/>
          </a:xfrm>
          <a:prstGeom prst="rect">
            <a:avLst/>
          </a:prstGeom>
        </p:spPr>
      </p:pic>
      <p:sp>
        <p:nvSpPr>
          <p:cNvPr id="18" name="Text 9"/>
          <p:cNvSpPr/>
          <p:nvPr/>
        </p:nvSpPr>
        <p:spPr>
          <a:xfrm>
            <a:off x="5993266" y="6350822"/>
            <a:ext cx="227385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Fare</a:t>
            </a:r>
            <a:endParaRPr lang="en-US" sz="1791" dirty="0"/>
          </a:p>
        </p:txBody>
      </p:sp>
      <p:sp>
        <p:nvSpPr>
          <p:cNvPr id="19" name="Text 10"/>
          <p:cNvSpPr/>
          <p:nvPr/>
        </p:nvSpPr>
        <p:spPr>
          <a:xfrm>
            <a:off x="5963263" y="6669359"/>
            <a:ext cx="7934325"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We'll examine how fare impacts survival outcomes.</a:t>
            </a:r>
            <a:endParaRPr lang="en-US" sz="1361" dirty="0"/>
          </a:p>
        </p:txBody>
      </p:sp>
      <p:pic>
        <p:nvPicPr>
          <p:cNvPr id="22" name="Image 2">
            <a:extLst>
              <a:ext uri="{FF2B5EF4-FFF2-40B4-BE49-F238E27FC236}">
                <a16:creationId xmlns:a16="http://schemas.microsoft.com/office/drawing/2014/main" id="{661C9E25-0ED6-D397-5FE3-3A46916E2CC3}"/>
              </a:ext>
            </a:extLst>
          </p:cNvPr>
          <p:cNvPicPr>
            <a:picLocks noChangeAspect="1"/>
          </p:cNvPicPr>
          <p:nvPr/>
        </p:nvPicPr>
        <p:blipFill>
          <a:blip r:embed="rId10"/>
          <a:srcRect/>
          <a:stretch/>
        </p:blipFill>
        <p:spPr>
          <a:xfrm>
            <a:off x="50800" y="5269905"/>
            <a:ext cx="5371544" cy="39551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0A0A0A">
              <a:alpha val="75000"/>
            </a:srgbClr>
          </a:solidFill>
          <a:ln/>
        </p:spPr>
      </p:sp>
      <p:sp>
        <p:nvSpPr>
          <p:cNvPr id="4" name="Text 1"/>
          <p:cNvSpPr/>
          <p:nvPr/>
        </p:nvSpPr>
        <p:spPr>
          <a:xfrm>
            <a:off x="2966601" y="-40630"/>
            <a:ext cx="10048637" cy="692110"/>
          </a:xfrm>
          <a:prstGeom prst="rect">
            <a:avLst/>
          </a:prstGeom>
          <a:noFill/>
          <a:ln/>
        </p:spPr>
        <p:txBody>
          <a:bodyPr wrap="none" rtlCol="0" anchor="t"/>
          <a:lstStyle/>
          <a:p>
            <a:pPr marL="0" indent="0">
              <a:lnSpc>
                <a:spcPts val="5451"/>
              </a:lnSpc>
              <a:buNone/>
            </a:pPr>
            <a:r>
              <a:rPr lang="en-US" sz="4361" dirty="0">
                <a:solidFill>
                  <a:srgbClr val="FAEBEB"/>
                </a:solidFill>
                <a:latin typeface="Dela Gothic One" pitchFamily="34" charset="0"/>
                <a:ea typeface="Dela Gothic One" pitchFamily="34" charset="-122"/>
                <a:cs typeface="Dela Gothic One" pitchFamily="34" charset="-120"/>
              </a:rPr>
              <a:t>Deploying the Predictive Model</a:t>
            </a:r>
            <a:endParaRPr lang="en-US" sz="4361" dirty="0"/>
          </a:p>
        </p:txBody>
      </p:sp>
      <p:sp>
        <p:nvSpPr>
          <p:cNvPr id="5" name="Text 2"/>
          <p:cNvSpPr/>
          <p:nvPr/>
        </p:nvSpPr>
        <p:spPr>
          <a:xfrm>
            <a:off x="1264801" y="1691640"/>
            <a:ext cx="12100798" cy="673418"/>
          </a:xfrm>
          <a:prstGeom prst="rect">
            <a:avLst/>
          </a:prstGeom>
          <a:noFill/>
          <a:ln/>
        </p:spPr>
        <p:txBody>
          <a:bodyPr wrap="square" rtlCol="0" anchor="t"/>
          <a:lstStyle/>
          <a:p>
            <a:pPr marL="0" indent="0">
              <a:lnSpc>
                <a:spcPts val="2651"/>
              </a:lnSpc>
              <a:buNone/>
            </a:pPr>
            <a:endParaRPr lang="en-US" sz="1657" dirty="0"/>
          </a:p>
        </p:txBody>
      </p:sp>
      <p:pic>
        <p:nvPicPr>
          <p:cNvPr id="6" name="Image 1"/>
          <p:cNvPicPr>
            <a:picLocks noChangeAspect="1"/>
          </p:cNvPicPr>
          <p:nvPr/>
        </p:nvPicPr>
        <p:blipFill>
          <a:blip r:embed="rId4"/>
          <a:srcRect/>
          <a:stretch/>
        </p:blipFill>
        <p:spPr>
          <a:xfrm>
            <a:off x="224553" y="1167422"/>
            <a:ext cx="6932770" cy="5076216"/>
          </a:xfrm>
          <a:prstGeom prst="rect">
            <a:avLst/>
          </a:prstGeom>
        </p:spPr>
      </p:pic>
      <p:sp>
        <p:nvSpPr>
          <p:cNvPr id="7" name="Text 3"/>
          <p:cNvSpPr/>
          <p:nvPr/>
        </p:nvSpPr>
        <p:spPr>
          <a:xfrm>
            <a:off x="1264801" y="6506528"/>
            <a:ext cx="2769037" cy="346115"/>
          </a:xfrm>
          <a:prstGeom prst="rect">
            <a:avLst/>
          </a:prstGeom>
          <a:noFill/>
          <a:ln/>
        </p:spPr>
        <p:txBody>
          <a:bodyPr wrap="none" rtlCol="0" anchor="t"/>
          <a:lstStyle/>
          <a:p>
            <a:pPr marL="0" indent="0" algn="l">
              <a:lnSpc>
                <a:spcPts val="2725"/>
              </a:lnSpc>
              <a:buNone/>
            </a:pPr>
            <a:r>
              <a:rPr lang="en-US" sz="2180" dirty="0">
                <a:solidFill>
                  <a:srgbClr val="FFE5E5"/>
                </a:solidFill>
                <a:latin typeface="Dela Gothic One" pitchFamily="34" charset="0"/>
                <a:ea typeface="Dela Gothic One" pitchFamily="34" charset="-122"/>
              </a:rPr>
              <a:t>The Predicted Result from the Model </a:t>
            </a:r>
            <a:endParaRPr lang="en-US" sz="2180" dirty="0"/>
          </a:p>
        </p:txBody>
      </p:sp>
      <p:sp>
        <p:nvSpPr>
          <p:cNvPr id="8" name="Text 4"/>
          <p:cNvSpPr/>
          <p:nvPr/>
        </p:nvSpPr>
        <p:spPr>
          <a:xfrm>
            <a:off x="1264801" y="6978848"/>
            <a:ext cx="5892522" cy="673418"/>
          </a:xfrm>
          <a:prstGeom prst="rect">
            <a:avLst/>
          </a:prstGeom>
          <a:noFill/>
          <a:ln/>
        </p:spPr>
        <p:txBody>
          <a:bodyPr wrap="square" rtlCol="0" anchor="t"/>
          <a:lstStyle/>
          <a:p>
            <a:pPr marL="0" indent="0" algn="l">
              <a:lnSpc>
                <a:spcPts val="2651"/>
              </a:lnSpc>
              <a:buNone/>
            </a:pPr>
            <a:endParaRPr lang="en-US" sz="1657" dirty="0"/>
          </a:p>
        </p:txBody>
      </p:sp>
      <p:pic>
        <p:nvPicPr>
          <p:cNvPr id="9" name="Image 2" descr="preencoded.png"/>
          <p:cNvPicPr>
            <a:picLocks noChangeAspect="1"/>
          </p:cNvPicPr>
          <p:nvPr/>
        </p:nvPicPr>
        <p:blipFill>
          <a:blip r:embed="rId5"/>
          <a:stretch>
            <a:fillRect/>
          </a:stretch>
        </p:blipFill>
        <p:spPr>
          <a:xfrm>
            <a:off x="7472958" y="2601754"/>
            <a:ext cx="5892641" cy="3641884"/>
          </a:xfrm>
          <a:prstGeom prst="rect">
            <a:avLst/>
          </a:prstGeom>
        </p:spPr>
      </p:pic>
      <p:sp>
        <p:nvSpPr>
          <p:cNvPr id="10" name="Text 5"/>
          <p:cNvSpPr/>
          <p:nvPr/>
        </p:nvSpPr>
        <p:spPr>
          <a:xfrm>
            <a:off x="7472958" y="6506647"/>
            <a:ext cx="3655695" cy="346115"/>
          </a:xfrm>
          <a:prstGeom prst="rect">
            <a:avLst/>
          </a:prstGeom>
          <a:noFill/>
          <a:ln/>
        </p:spPr>
        <p:txBody>
          <a:bodyPr wrap="none" rtlCol="0" anchor="t"/>
          <a:lstStyle/>
          <a:p>
            <a:pPr marL="0" indent="0" algn="l">
              <a:lnSpc>
                <a:spcPts val="2725"/>
              </a:lnSpc>
              <a:buNone/>
            </a:pPr>
            <a:r>
              <a:rPr lang="en-US" sz="2180" dirty="0" err="1">
                <a:solidFill>
                  <a:srgbClr val="FFE5E5"/>
                </a:solidFill>
                <a:latin typeface="Dela Gothic One" pitchFamily="34" charset="0"/>
                <a:ea typeface="Dela Gothic One" pitchFamily="34" charset="-122"/>
                <a:cs typeface="Dela Gothic One" pitchFamily="34" charset="-120"/>
              </a:rPr>
              <a:t>Y_test</a:t>
            </a:r>
            <a:r>
              <a:rPr lang="en-US" sz="2180" dirty="0">
                <a:solidFill>
                  <a:srgbClr val="FFE5E5"/>
                </a:solidFill>
                <a:latin typeface="Dela Gothic One" pitchFamily="34" charset="0"/>
                <a:ea typeface="Dela Gothic One" pitchFamily="34" charset="-122"/>
                <a:cs typeface="Dela Gothic One" pitchFamily="34" charset="-120"/>
              </a:rPr>
              <a:t> values </a:t>
            </a:r>
            <a:endParaRPr lang="en-US" sz="2180" dirty="0"/>
          </a:p>
        </p:txBody>
      </p:sp>
      <p:sp>
        <p:nvSpPr>
          <p:cNvPr id="11" name="Text 6"/>
          <p:cNvSpPr/>
          <p:nvPr/>
        </p:nvSpPr>
        <p:spPr>
          <a:xfrm>
            <a:off x="7472958" y="6978968"/>
            <a:ext cx="5892641" cy="673418"/>
          </a:xfrm>
          <a:prstGeom prst="rect">
            <a:avLst/>
          </a:prstGeom>
          <a:noFill/>
          <a:ln/>
        </p:spPr>
        <p:txBody>
          <a:bodyPr wrap="square" rtlCol="0" anchor="t"/>
          <a:lstStyle/>
          <a:p>
            <a:pPr marL="0" indent="0" algn="l">
              <a:lnSpc>
                <a:spcPts val="2651"/>
              </a:lnSpc>
              <a:buNone/>
            </a:pPr>
            <a:endParaRPr lang="en-US" sz="1657" dirty="0"/>
          </a:p>
        </p:txBody>
      </p:sp>
      <p:pic>
        <p:nvPicPr>
          <p:cNvPr id="13" name="Image 1">
            <a:extLst>
              <a:ext uri="{FF2B5EF4-FFF2-40B4-BE49-F238E27FC236}">
                <a16:creationId xmlns:a16="http://schemas.microsoft.com/office/drawing/2014/main" id="{3CCEA4B5-F7A6-7938-3406-ED944CD1C3E4}"/>
              </a:ext>
            </a:extLst>
          </p:cNvPr>
          <p:cNvPicPr>
            <a:picLocks noChangeAspect="1"/>
          </p:cNvPicPr>
          <p:nvPr/>
        </p:nvPicPr>
        <p:blipFill rotWithShape="1">
          <a:blip r:embed="rId6"/>
          <a:srcRect t="53166"/>
          <a:stretch/>
        </p:blipFill>
        <p:spPr>
          <a:xfrm>
            <a:off x="7476411" y="1376838"/>
            <a:ext cx="6960825" cy="47707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67123" y="2447330"/>
            <a:ext cx="5040154" cy="3334941"/>
          </a:xfrm>
          <a:prstGeom prst="rect">
            <a:avLst/>
          </a:prstGeom>
        </p:spPr>
      </p:pic>
      <p:sp>
        <p:nvSpPr>
          <p:cNvPr id="6" name="Text 1"/>
          <p:cNvSpPr/>
          <p:nvPr/>
        </p:nvSpPr>
        <p:spPr>
          <a:xfrm>
            <a:off x="624602" y="1213961"/>
            <a:ext cx="7894796" cy="1174194"/>
          </a:xfrm>
          <a:prstGeom prst="rect">
            <a:avLst/>
          </a:prstGeom>
          <a:noFill/>
          <a:ln/>
        </p:spPr>
        <p:txBody>
          <a:bodyPr wrap="square" rtlCol="0" anchor="t"/>
          <a:lstStyle/>
          <a:p>
            <a:pPr marL="0" indent="0">
              <a:lnSpc>
                <a:spcPts val="4623"/>
              </a:lnSpc>
              <a:buNone/>
            </a:pPr>
            <a:r>
              <a:rPr lang="en-US" sz="3698" dirty="0">
                <a:solidFill>
                  <a:srgbClr val="FAEBEB"/>
                </a:solidFill>
                <a:latin typeface="Dela Gothic One" pitchFamily="34" charset="0"/>
                <a:ea typeface="Dela Gothic One" pitchFamily="34" charset="-122"/>
                <a:cs typeface="Dela Gothic One" pitchFamily="34" charset="-120"/>
              </a:rPr>
              <a:t>Conclusion and Future Considerations</a:t>
            </a:r>
            <a:endParaRPr lang="en-US" sz="3698" dirty="0"/>
          </a:p>
        </p:txBody>
      </p:sp>
      <p:sp>
        <p:nvSpPr>
          <p:cNvPr id="7" name="Text 2"/>
          <p:cNvSpPr/>
          <p:nvPr/>
        </p:nvSpPr>
        <p:spPr>
          <a:xfrm>
            <a:off x="624602" y="2655808"/>
            <a:ext cx="7894796" cy="571024"/>
          </a:xfrm>
          <a:prstGeom prst="rect">
            <a:avLst/>
          </a:prstGeom>
          <a:noFill/>
          <a:ln/>
        </p:spPr>
        <p:txBody>
          <a:bodyPr wrap="square" rtlCol="0" anchor="t"/>
          <a:lstStyle/>
          <a:p>
            <a:pPr marL="0" indent="0">
              <a:lnSpc>
                <a:spcPts val="2248"/>
              </a:lnSpc>
              <a:buNone/>
            </a:pPr>
            <a:r>
              <a:rPr lang="en-US" sz="1405" dirty="0">
                <a:solidFill>
                  <a:srgbClr val="FFE5E5"/>
                </a:solidFill>
                <a:latin typeface="DM Sans" pitchFamily="34" charset="0"/>
                <a:ea typeface="DM Sans" pitchFamily="34" charset="-122"/>
                <a:cs typeface="DM Sans" pitchFamily="34" charset="-120"/>
              </a:rPr>
              <a:t>We'll summarize our findings and discuss potential improvements to the model. We'll also consider future research directions and the potential applications of this project.</a:t>
            </a:r>
            <a:endParaRPr lang="en-US" sz="1405" dirty="0"/>
          </a:p>
        </p:txBody>
      </p:sp>
      <p:sp>
        <p:nvSpPr>
          <p:cNvPr id="8" name="Shape 3"/>
          <p:cNvSpPr/>
          <p:nvPr/>
        </p:nvSpPr>
        <p:spPr>
          <a:xfrm>
            <a:off x="624602" y="3628311"/>
            <a:ext cx="401479" cy="401479"/>
          </a:xfrm>
          <a:prstGeom prst="roundRect">
            <a:avLst>
              <a:gd name="adj" fmla="val 18671"/>
            </a:avLst>
          </a:prstGeom>
          <a:solidFill>
            <a:srgbClr val="740B0B"/>
          </a:solidFill>
          <a:ln w="7620">
            <a:solidFill>
              <a:srgbClr val="8D2424"/>
            </a:solidFill>
            <a:prstDash val="solid"/>
          </a:ln>
        </p:spPr>
      </p:sp>
      <p:sp>
        <p:nvSpPr>
          <p:cNvPr id="9" name="Text 4"/>
          <p:cNvSpPr/>
          <p:nvPr/>
        </p:nvSpPr>
        <p:spPr>
          <a:xfrm>
            <a:off x="742474" y="3688080"/>
            <a:ext cx="165735" cy="281821"/>
          </a:xfrm>
          <a:prstGeom prst="rect">
            <a:avLst/>
          </a:prstGeom>
          <a:noFill/>
          <a:ln/>
        </p:spPr>
        <p:txBody>
          <a:bodyPr wrap="none" rtlCol="0" anchor="t"/>
          <a:lstStyle/>
          <a:p>
            <a:pPr marL="0" indent="0" algn="ctr">
              <a:lnSpc>
                <a:spcPts val="2219"/>
              </a:lnSpc>
              <a:buNone/>
            </a:pPr>
            <a:r>
              <a:rPr lang="en-US" sz="2219" dirty="0">
                <a:solidFill>
                  <a:srgbClr val="FFE5E5"/>
                </a:solidFill>
                <a:latin typeface="Dela Gothic One" pitchFamily="34" charset="0"/>
                <a:ea typeface="Dela Gothic One" pitchFamily="34" charset="-122"/>
                <a:cs typeface="Dela Gothic One" pitchFamily="34" charset="-120"/>
              </a:rPr>
              <a:t>1</a:t>
            </a:r>
            <a:endParaRPr lang="en-US" sz="2219" dirty="0"/>
          </a:p>
        </p:txBody>
      </p:sp>
      <p:sp>
        <p:nvSpPr>
          <p:cNvPr id="10" name="Text 5"/>
          <p:cNvSpPr/>
          <p:nvPr/>
        </p:nvSpPr>
        <p:spPr>
          <a:xfrm>
            <a:off x="1204436" y="3628311"/>
            <a:ext cx="2348270" cy="293489"/>
          </a:xfrm>
          <a:prstGeom prst="rect">
            <a:avLst/>
          </a:prstGeom>
          <a:noFill/>
          <a:ln/>
        </p:spPr>
        <p:txBody>
          <a:bodyPr wrap="none" rtlCol="0" anchor="t"/>
          <a:lstStyle/>
          <a:p>
            <a:pPr marL="0" indent="0">
              <a:lnSpc>
                <a:spcPts val="2311"/>
              </a:lnSpc>
              <a:buNone/>
            </a:pPr>
            <a:r>
              <a:rPr lang="en-US" sz="1849" dirty="0">
                <a:solidFill>
                  <a:srgbClr val="FFE5E5"/>
                </a:solidFill>
                <a:latin typeface="Dela Gothic One" pitchFamily="34" charset="0"/>
                <a:ea typeface="Dela Gothic One" pitchFamily="34" charset="-122"/>
                <a:cs typeface="Dela Gothic One" pitchFamily="34" charset="-120"/>
              </a:rPr>
              <a:t>Model Accuracy</a:t>
            </a:r>
            <a:endParaRPr lang="en-US" sz="1849" dirty="0"/>
          </a:p>
        </p:txBody>
      </p:sp>
      <p:sp>
        <p:nvSpPr>
          <p:cNvPr id="11" name="Text 6"/>
          <p:cNvSpPr/>
          <p:nvPr/>
        </p:nvSpPr>
        <p:spPr>
          <a:xfrm>
            <a:off x="1204436" y="4028837"/>
            <a:ext cx="7314962" cy="285512"/>
          </a:xfrm>
          <a:prstGeom prst="rect">
            <a:avLst/>
          </a:prstGeom>
          <a:noFill/>
          <a:ln/>
        </p:spPr>
        <p:txBody>
          <a:bodyPr wrap="none" rtlCol="0" anchor="t"/>
          <a:lstStyle/>
          <a:p>
            <a:pPr marL="0" indent="0">
              <a:lnSpc>
                <a:spcPts val="2248"/>
              </a:lnSpc>
              <a:buNone/>
            </a:pPr>
            <a:r>
              <a:rPr lang="en-US" sz="1405" dirty="0">
                <a:solidFill>
                  <a:srgbClr val="FFE5E5"/>
                </a:solidFill>
                <a:latin typeface="DM Sans" pitchFamily="34" charset="0"/>
                <a:ea typeface="DM Sans" pitchFamily="34" charset="-122"/>
                <a:cs typeface="DM Sans" pitchFamily="34" charset="-120"/>
              </a:rPr>
              <a:t>We'll discuss the model's performance and limitations.</a:t>
            </a:r>
            <a:endParaRPr lang="en-US" sz="1405" dirty="0"/>
          </a:p>
        </p:txBody>
      </p:sp>
      <p:sp>
        <p:nvSpPr>
          <p:cNvPr id="12" name="Shape 7"/>
          <p:cNvSpPr/>
          <p:nvPr/>
        </p:nvSpPr>
        <p:spPr>
          <a:xfrm>
            <a:off x="624602" y="4693444"/>
            <a:ext cx="401479" cy="401479"/>
          </a:xfrm>
          <a:prstGeom prst="roundRect">
            <a:avLst>
              <a:gd name="adj" fmla="val 18671"/>
            </a:avLst>
          </a:prstGeom>
          <a:solidFill>
            <a:srgbClr val="740B0B"/>
          </a:solidFill>
          <a:ln w="7620">
            <a:solidFill>
              <a:srgbClr val="8D2424"/>
            </a:solidFill>
            <a:prstDash val="solid"/>
          </a:ln>
        </p:spPr>
      </p:sp>
      <p:sp>
        <p:nvSpPr>
          <p:cNvPr id="13" name="Text 8"/>
          <p:cNvSpPr/>
          <p:nvPr/>
        </p:nvSpPr>
        <p:spPr>
          <a:xfrm>
            <a:off x="707708" y="4753213"/>
            <a:ext cx="235268" cy="281821"/>
          </a:xfrm>
          <a:prstGeom prst="rect">
            <a:avLst/>
          </a:prstGeom>
          <a:noFill/>
          <a:ln/>
        </p:spPr>
        <p:txBody>
          <a:bodyPr wrap="none" rtlCol="0" anchor="t"/>
          <a:lstStyle/>
          <a:p>
            <a:pPr marL="0" indent="0" algn="ctr">
              <a:lnSpc>
                <a:spcPts val="2219"/>
              </a:lnSpc>
              <a:buNone/>
            </a:pPr>
            <a:r>
              <a:rPr lang="en-US" sz="2219" dirty="0">
                <a:solidFill>
                  <a:srgbClr val="FFE5E5"/>
                </a:solidFill>
                <a:latin typeface="Dela Gothic One" pitchFamily="34" charset="0"/>
                <a:ea typeface="Dela Gothic One" pitchFamily="34" charset="-122"/>
                <a:cs typeface="Dela Gothic One" pitchFamily="34" charset="-120"/>
              </a:rPr>
              <a:t>2</a:t>
            </a:r>
            <a:endParaRPr lang="en-US" sz="2219" dirty="0"/>
          </a:p>
        </p:txBody>
      </p:sp>
      <p:sp>
        <p:nvSpPr>
          <p:cNvPr id="14" name="Text 9"/>
          <p:cNvSpPr/>
          <p:nvPr/>
        </p:nvSpPr>
        <p:spPr>
          <a:xfrm>
            <a:off x="1204436" y="4693444"/>
            <a:ext cx="2348270" cy="293489"/>
          </a:xfrm>
          <a:prstGeom prst="rect">
            <a:avLst/>
          </a:prstGeom>
          <a:noFill/>
          <a:ln/>
        </p:spPr>
        <p:txBody>
          <a:bodyPr wrap="none" rtlCol="0" anchor="t"/>
          <a:lstStyle/>
          <a:p>
            <a:pPr marL="0" indent="0">
              <a:lnSpc>
                <a:spcPts val="2311"/>
              </a:lnSpc>
              <a:buNone/>
            </a:pPr>
            <a:r>
              <a:rPr lang="en-US" sz="1849" dirty="0">
                <a:solidFill>
                  <a:srgbClr val="FFE5E5"/>
                </a:solidFill>
                <a:latin typeface="Dela Gothic One" pitchFamily="34" charset="0"/>
                <a:ea typeface="Dela Gothic One" pitchFamily="34" charset="-122"/>
                <a:cs typeface="Dela Gothic One" pitchFamily="34" charset="-120"/>
              </a:rPr>
              <a:t>Future Work</a:t>
            </a:r>
            <a:endParaRPr lang="en-US" sz="1849" dirty="0"/>
          </a:p>
        </p:txBody>
      </p:sp>
      <p:sp>
        <p:nvSpPr>
          <p:cNvPr id="15" name="Text 10"/>
          <p:cNvSpPr/>
          <p:nvPr/>
        </p:nvSpPr>
        <p:spPr>
          <a:xfrm>
            <a:off x="1204436" y="5093970"/>
            <a:ext cx="7314962" cy="571024"/>
          </a:xfrm>
          <a:prstGeom prst="rect">
            <a:avLst/>
          </a:prstGeom>
          <a:noFill/>
          <a:ln/>
        </p:spPr>
        <p:txBody>
          <a:bodyPr wrap="square" rtlCol="0" anchor="t"/>
          <a:lstStyle/>
          <a:p>
            <a:pPr marL="0" indent="0">
              <a:lnSpc>
                <a:spcPts val="2248"/>
              </a:lnSpc>
              <a:buNone/>
            </a:pPr>
            <a:r>
              <a:rPr lang="en-US" sz="1405" dirty="0">
                <a:solidFill>
                  <a:srgbClr val="FFE5E5"/>
                </a:solidFill>
                <a:latin typeface="DM Sans" pitchFamily="34" charset="0"/>
                <a:ea typeface="DM Sans" pitchFamily="34" charset="-122"/>
                <a:cs typeface="DM Sans" pitchFamily="34" charset="-120"/>
              </a:rPr>
              <a:t>We'll explore potential extensions to the project, including incorporating more data or using advanced machine learning techniques.</a:t>
            </a:r>
            <a:endParaRPr lang="en-US" sz="1405" dirty="0"/>
          </a:p>
        </p:txBody>
      </p:sp>
      <p:sp>
        <p:nvSpPr>
          <p:cNvPr id="16" name="Shape 11"/>
          <p:cNvSpPr/>
          <p:nvPr/>
        </p:nvSpPr>
        <p:spPr>
          <a:xfrm>
            <a:off x="624602" y="6044089"/>
            <a:ext cx="401479" cy="401479"/>
          </a:xfrm>
          <a:prstGeom prst="roundRect">
            <a:avLst>
              <a:gd name="adj" fmla="val 18671"/>
            </a:avLst>
          </a:prstGeom>
          <a:solidFill>
            <a:srgbClr val="740B0B"/>
          </a:solidFill>
          <a:ln w="7620">
            <a:solidFill>
              <a:srgbClr val="8D2424"/>
            </a:solidFill>
            <a:prstDash val="solid"/>
          </a:ln>
        </p:spPr>
      </p:sp>
      <p:sp>
        <p:nvSpPr>
          <p:cNvPr id="17" name="Text 12"/>
          <p:cNvSpPr/>
          <p:nvPr/>
        </p:nvSpPr>
        <p:spPr>
          <a:xfrm>
            <a:off x="701159" y="6103858"/>
            <a:ext cx="248245" cy="281821"/>
          </a:xfrm>
          <a:prstGeom prst="rect">
            <a:avLst/>
          </a:prstGeom>
          <a:noFill/>
          <a:ln/>
        </p:spPr>
        <p:txBody>
          <a:bodyPr wrap="none" rtlCol="0" anchor="t"/>
          <a:lstStyle/>
          <a:p>
            <a:pPr marL="0" indent="0" algn="ctr">
              <a:lnSpc>
                <a:spcPts val="2219"/>
              </a:lnSpc>
              <a:buNone/>
            </a:pPr>
            <a:r>
              <a:rPr lang="en-US" sz="2219" dirty="0">
                <a:solidFill>
                  <a:srgbClr val="FFE5E5"/>
                </a:solidFill>
                <a:latin typeface="Dela Gothic One" pitchFamily="34" charset="0"/>
                <a:ea typeface="Dela Gothic One" pitchFamily="34" charset="-122"/>
                <a:cs typeface="Dela Gothic One" pitchFamily="34" charset="-120"/>
              </a:rPr>
              <a:t>3</a:t>
            </a:r>
            <a:endParaRPr lang="en-US" sz="2219" dirty="0"/>
          </a:p>
        </p:txBody>
      </p:sp>
      <p:sp>
        <p:nvSpPr>
          <p:cNvPr id="18" name="Text 13"/>
          <p:cNvSpPr/>
          <p:nvPr/>
        </p:nvSpPr>
        <p:spPr>
          <a:xfrm>
            <a:off x="1204436" y="6044089"/>
            <a:ext cx="3176587" cy="293489"/>
          </a:xfrm>
          <a:prstGeom prst="rect">
            <a:avLst/>
          </a:prstGeom>
          <a:noFill/>
          <a:ln/>
        </p:spPr>
        <p:txBody>
          <a:bodyPr wrap="none" rtlCol="0" anchor="t"/>
          <a:lstStyle/>
          <a:p>
            <a:pPr marL="0" indent="0">
              <a:lnSpc>
                <a:spcPts val="2311"/>
              </a:lnSpc>
              <a:buNone/>
            </a:pPr>
            <a:r>
              <a:rPr lang="en-US" sz="1849" dirty="0">
                <a:solidFill>
                  <a:srgbClr val="FFE5E5"/>
                </a:solidFill>
                <a:latin typeface="Dela Gothic One" pitchFamily="34" charset="0"/>
                <a:ea typeface="Dela Gothic One" pitchFamily="34" charset="-122"/>
                <a:cs typeface="Dela Gothic One" pitchFamily="34" charset="-120"/>
              </a:rPr>
              <a:t>Ethical Considerations</a:t>
            </a:r>
            <a:endParaRPr lang="en-US" sz="1849" dirty="0"/>
          </a:p>
        </p:txBody>
      </p:sp>
      <p:sp>
        <p:nvSpPr>
          <p:cNvPr id="19" name="Text 14"/>
          <p:cNvSpPr/>
          <p:nvPr/>
        </p:nvSpPr>
        <p:spPr>
          <a:xfrm>
            <a:off x="1204436" y="6444615"/>
            <a:ext cx="7314962" cy="571024"/>
          </a:xfrm>
          <a:prstGeom prst="rect">
            <a:avLst/>
          </a:prstGeom>
          <a:noFill/>
          <a:ln/>
        </p:spPr>
        <p:txBody>
          <a:bodyPr wrap="square" rtlCol="0" anchor="t"/>
          <a:lstStyle/>
          <a:p>
            <a:pPr marL="0" indent="0">
              <a:lnSpc>
                <a:spcPts val="2248"/>
              </a:lnSpc>
              <a:buNone/>
            </a:pPr>
            <a:r>
              <a:rPr lang="en-US" sz="1405" dirty="0">
                <a:solidFill>
                  <a:srgbClr val="FFE5E5"/>
                </a:solidFill>
                <a:latin typeface="DM Sans" pitchFamily="34" charset="0"/>
                <a:ea typeface="DM Sans" pitchFamily="34" charset="-122"/>
                <a:cs typeface="DM Sans" pitchFamily="34" charset="-120"/>
              </a:rPr>
              <a:t>We'll reflect on the ethical implications of using machine learning to analyze historical events like the Titanic disaster.</a:t>
            </a:r>
            <a:endParaRPr lang="en-US" sz="140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481257" y="882134"/>
            <a:ext cx="11667887" cy="1334929"/>
          </a:xfrm>
          <a:prstGeom prst="rect">
            <a:avLst/>
          </a:prstGeom>
          <a:noFill/>
          <a:ln/>
        </p:spPr>
        <p:txBody>
          <a:bodyPr wrap="square" rtlCol="0" anchor="t"/>
          <a:lstStyle/>
          <a:p>
            <a:pPr marL="0" indent="0">
              <a:lnSpc>
                <a:spcPts val="5256"/>
              </a:lnSpc>
              <a:buNone/>
            </a:pPr>
            <a:r>
              <a:rPr lang="en-US" sz="4205" dirty="0">
                <a:solidFill>
                  <a:srgbClr val="FAEBEB"/>
                </a:solidFill>
                <a:latin typeface="Dela Gothic One" pitchFamily="34" charset="0"/>
                <a:ea typeface="Dela Gothic One" pitchFamily="34" charset="-122"/>
                <a:cs typeface="Dela Gothic One" pitchFamily="34" charset="-120"/>
              </a:rPr>
              <a:t>The Titanic Disaster: A Tragic Milestone in Maritime History</a:t>
            </a:r>
            <a:endParaRPr lang="en-US" sz="4205" dirty="0"/>
          </a:p>
        </p:txBody>
      </p:sp>
      <p:sp>
        <p:nvSpPr>
          <p:cNvPr id="5" name="Text 2"/>
          <p:cNvSpPr/>
          <p:nvPr/>
        </p:nvSpPr>
        <p:spPr>
          <a:xfrm>
            <a:off x="1481257" y="2724269"/>
            <a:ext cx="2545675" cy="667464"/>
          </a:xfrm>
          <a:prstGeom prst="rect">
            <a:avLst/>
          </a:prstGeom>
          <a:noFill/>
          <a:ln/>
        </p:spPr>
        <p:txBody>
          <a:bodyPr wrap="square" rtlCol="0" anchor="t"/>
          <a:lstStyle/>
          <a:p>
            <a:pPr marL="0" indent="0">
              <a:lnSpc>
                <a:spcPts val="2628"/>
              </a:lnSpc>
              <a:buNone/>
            </a:pPr>
            <a:r>
              <a:rPr lang="en-US" sz="2102" dirty="0">
                <a:solidFill>
                  <a:srgbClr val="FAEBEB"/>
                </a:solidFill>
                <a:latin typeface="Dela Gothic One" pitchFamily="34" charset="0"/>
                <a:ea typeface="Dela Gothic One" pitchFamily="34" charset="-122"/>
                <a:cs typeface="Dela Gothic One" pitchFamily="34" charset="-120"/>
              </a:rPr>
              <a:t>A Legendary Ship</a:t>
            </a:r>
            <a:endParaRPr lang="en-US" sz="2102" dirty="0"/>
          </a:p>
        </p:txBody>
      </p:sp>
      <p:sp>
        <p:nvSpPr>
          <p:cNvPr id="6" name="Text 3"/>
          <p:cNvSpPr/>
          <p:nvPr/>
        </p:nvSpPr>
        <p:spPr>
          <a:xfrm>
            <a:off x="1481257" y="3594616"/>
            <a:ext cx="2545675" cy="3245644"/>
          </a:xfrm>
          <a:prstGeom prst="rect">
            <a:avLst/>
          </a:prstGeom>
          <a:noFill/>
          <a:ln/>
        </p:spPr>
        <p:txBody>
          <a:bodyPr wrap="square" rtlCol="0" anchor="t"/>
          <a:lstStyle/>
          <a:p>
            <a:pPr marL="0" indent="0">
              <a:lnSpc>
                <a:spcPts val="2556"/>
              </a:lnSpc>
              <a:buNone/>
            </a:pPr>
            <a:r>
              <a:rPr lang="en-US" sz="1598" dirty="0">
                <a:solidFill>
                  <a:srgbClr val="FFE5E5"/>
                </a:solidFill>
                <a:latin typeface="DM Sans" pitchFamily="34" charset="0"/>
                <a:ea typeface="DM Sans" pitchFamily="34" charset="-122"/>
                <a:cs typeface="DM Sans" pitchFamily="34" charset="-120"/>
              </a:rPr>
              <a:t>The RMS Titanic was one of the largest and most luxurious passenger ships of its time, measuring over 882 feet long and weighing 46,328 tons. It was hailed as an engineering marvel, capable of carrying over 2,200 passengers and crew.</a:t>
            </a:r>
            <a:endParaRPr lang="en-US" sz="1598" dirty="0"/>
          </a:p>
        </p:txBody>
      </p:sp>
      <p:sp>
        <p:nvSpPr>
          <p:cNvPr id="7" name="Text 4"/>
          <p:cNvSpPr/>
          <p:nvPr/>
        </p:nvSpPr>
        <p:spPr>
          <a:xfrm>
            <a:off x="4529614" y="2724269"/>
            <a:ext cx="2545675" cy="667464"/>
          </a:xfrm>
          <a:prstGeom prst="rect">
            <a:avLst/>
          </a:prstGeom>
          <a:noFill/>
          <a:ln/>
        </p:spPr>
        <p:txBody>
          <a:bodyPr wrap="square" rtlCol="0" anchor="t"/>
          <a:lstStyle/>
          <a:p>
            <a:pPr marL="0" indent="0">
              <a:lnSpc>
                <a:spcPts val="2628"/>
              </a:lnSpc>
              <a:buNone/>
            </a:pPr>
            <a:r>
              <a:rPr lang="en-US" sz="2102" dirty="0">
                <a:solidFill>
                  <a:srgbClr val="FAEBEB"/>
                </a:solidFill>
                <a:latin typeface="Dela Gothic One" pitchFamily="34" charset="0"/>
                <a:ea typeface="Dela Gothic One" pitchFamily="34" charset="-122"/>
                <a:cs typeface="Dela Gothic One" pitchFamily="34" charset="-120"/>
              </a:rPr>
              <a:t>A Fateful Maiden Voyage</a:t>
            </a:r>
            <a:endParaRPr lang="en-US" sz="2102" dirty="0"/>
          </a:p>
        </p:txBody>
      </p:sp>
      <p:sp>
        <p:nvSpPr>
          <p:cNvPr id="8" name="Text 5"/>
          <p:cNvSpPr/>
          <p:nvPr/>
        </p:nvSpPr>
        <p:spPr>
          <a:xfrm>
            <a:off x="4529614" y="3594616"/>
            <a:ext cx="2545675" cy="3245644"/>
          </a:xfrm>
          <a:prstGeom prst="rect">
            <a:avLst/>
          </a:prstGeom>
          <a:noFill/>
          <a:ln/>
        </p:spPr>
        <p:txBody>
          <a:bodyPr wrap="square" rtlCol="0" anchor="t"/>
          <a:lstStyle/>
          <a:p>
            <a:pPr marL="0" indent="0">
              <a:lnSpc>
                <a:spcPts val="2556"/>
              </a:lnSpc>
              <a:buNone/>
            </a:pPr>
            <a:r>
              <a:rPr lang="en-US" sz="1598" dirty="0">
                <a:solidFill>
                  <a:srgbClr val="FFE5E5"/>
                </a:solidFill>
                <a:latin typeface="DM Sans" pitchFamily="34" charset="0"/>
                <a:ea typeface="DM Sans" pitchFamily="34" charset="-122"/>
                <a:cs typeface="DM Sans" pitchFamily="34" charset="-120"/>
              </a:rPr>
              <a:t>On April 15, 1912, the Titanic struck an iceberg during her maiden voyage from Southampton to New York City. The collision caused irreparable damage, leading to the sinking of the ship in less than 3 hours, with a tremendous loss of life.</a:t>
            </a:r>
            <a:endParaRPr lang="en-US" sz="1598" dirty="0"/>
          </a:p>
        </p:txBody>
      </p:sp>
      <p:sp>
        <p:nvSpPr>
          <p:cNvPr id="9" name="Text 6"/>
          <p:cNvSpPr/>
          <p:nvPr/>
        </p:nvSpPr>
        <p:spPr>
          <a:xfrm>
            <a:off x="7577971" y="2724269"/>
            <a:ext cx="2545675" cy="667464"/>
          </a:xfrm>
          <a:prstGeom prst="rect">
            <a:avLst/>
          </a:prstGeom>
          <a:noFill/>
          <a:ln/>
        </p:spPr>
        <p:txBody>
          <a:bodyPr wrap="square" rtlCol="0" anchor="t"/>
          <a:lstStyle/>
          <a:p>
            <a:pPr marL="0" indent="0">
              <a:lnSpc>
                <a:spcPts val="2628"/>
              </a:lnSpc>
              <a:buNone/>
            </a:pPr>
            <a:r>
              <a:rPr lang="en-US" sz="2102" dirty="0">
                <a:solidFill>
                  <a:srgbClr val="FAEBEB"/>
                </a:solidFill>
                <a:latin typeface="Dela Gothic One" pitchFamily="34" charset="0"/>
                <a:ea typeface="Dela Gothic One" pitchFamily="34" charset="-122"/>
                <a:cs typeface="Dela Gothic One" pitchFamily="34" charset="-120"/>
              </a:rPr>
              <a:t>Tragic Loss of Life</a:t>
            </a:r>
            <a:endParaRPr lang="en-US" sz="2102" dirty="0"/>
          </a:p>
        </p:txBody>
      </p:sp>
      <p:sp>
        <p:nvSpPr>
          <p:cNvPr id="10" name="Text 7"/>
          <p:cNvSpPr/>
          <p:nvPr/>
        </p:nvSpPr>
        <p:spPr>
          <a:xfrm>
            <a:off x="7577971" y="3594616"/>
            <a:ext cx="2545675" cy="3570208"/>
          </a:xfrm>
          <a:prstGeom prst="rect">
            <a:avLst/>
          </a:prstGeom>
          <a:noFill/>
          <a:ln/>
        </p:spPr>
        <p:txBody>
          <a:bodyPr wrap="square" rtlCol="0" anchor="t"/>
          <a:lstStyle/>
          <a:p>
            <a:pPr marL="0" indent="0">
              <a:lnSpc>
                <a:spcPts val="2556"/>
              </a:lnSpc>
              <a:buNone/>
            </a:pPr>
            <a:r>
              <a:rPr lang="en-US" sz="1598" dirty="0">
                <a:solidFill>
                  <a:srgbClr val="FFE5E5"/>
                </a:solidFill>
                <a:latin typeface="DM Sans" pitchFamily="34" charset="0"/>
                <a:ea typeface="DM Sans" pitchFamily="34" charset="-122"/>
                <a:cs typeface="DM Sans" pitchFamily="34" charset="-120"/>
              </a:rPr>
              <a:t>Out of the 2,224 passengers and crew on board, only 706 people survived the disaster. The majority of the passengers who perished were those traveling in the lower-class cabins, as the limited number of lifeboats were primarily reserved for the upper-class passengers.</a:t>
            </a:r>
            <a:endParaRPr lang="en-US" sz="1598" dirty="0"/>
          </a:p>
        </p:txBody>
      </p:sp>
      <p:sp>
        <p:nvSpPr>
          <p:cNvPr id="11" name="Text 8"/>
          <p:cNvSpPr/>
          <p:nvPr/>
        </p:nvSpPr>
        <p:spPr>
          <a:xfrm>
            <a:off x="10626328" y="2724269"/>
            <a:ext cx="2545675" cy="667464"/>
          </a:xfrm>
          <a:prstGeom prst="rect">
            <a:avLst/>
          </a:prstGeom>
          <a:noFill/>
          <a:ln/>
        </p:spPr>
        <p:txBody>
          <a:bodyPr wrap="square" rtlCol="0" anchor="t"/>
          <a:lstStyle/>
          <a:p>
            <a:pPr marL="0" indent="0">
              <a:lnSpc>
                <a:spcPts val="2628"/>
              </a:lnSpc>
              <a:buNone/>
            </a:pPr>
            <a:r>
              <a:rPr lang="en-US" sz="2102" dirty="0">
                <a:solidFill>
                  <a:srgbClr val="FAEBEB"/>
                </a:solidFill>
                <a:latin typeface="Dela Gothic One" pitchFamily="34" charset="0"/>
                <a:ea typeface="Dela Gothic One" pitchFamily="34" charset="-122"/>
                <a:cs typeface="Dela Gothic One" pitchFamily="34" charset="-120"/>
              </a:rPr>
              <a:t>A Lasting Legacy</a:t>
            </a:r>
            <a:endParaRPr lang="en-US" sz="2102" dirty="0"/>
          </a:p>
        </p:txBody>
      </p:sp>
      <p:sp>
        <p:nvSpPr>
          <p:cNvPr id="12" name="Text 9"/>
          <p:cNvSpPr/>
          <p:nvPr/>
        </p:nvSpPr>
        <p:spPr>
          <a:xfrm>
            <a:off x="10626328" y="3594616"/>
            <a:ext cx="2545675" cy="3570208"/>
          </a:xfrm>
          <a:prstGeom prst="rect">
            <a:avLst/>
          </a:prstGeom>
          <a:noFill/>
          <a:ln/>
        </p:spPr>
        <p:txBody>
          <a:bodyPr wrap="square" rtlCol="0" anchor="t"/>
          <a:lstStyle/>
          <a:p>
            <a:pPr marL="0" indent="0">
              <a:lnSpc>
                <a:spcPts val="2556"/>
              </a:lnSpc>
              <a:buNone/>
            </a:pPr>
            <a:r>
              <a:rPr lang="en-US" sz="1598" dirty="0">
                <a:solidFill>
                  <a:srgbClr val="FFE5E5"/>
                </a:solidFill>
                <a:latin typeface="DM Sans" pitchFamily="34" charset="0"/>
                <a:ea typeface="DM Sans" pitchFamily="34" charset="-122"/>
                <a:cs typeface="DM Sans" pitchFamily="34" charset="-120"/>
              </a:rPr>
              <a:t>The Titanic tragedy has become a defining moment in maritime history, sparking widespread changes in safety regulations and the development of improved ship design and navigation technologies to prevent such catastrophic incidents in the future.</a:t>
            </a:r>
            <a:endParaRPr lang="en-US" sz="159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0A0A0A">
              <a:alpha val="75000"/>
            </a:srgbClr>
          </a:solidFill>
          <a:ln/>
        </p:spPr>
      </p:sp>
      <p:sp>
        <p:nvSpPr>
          <p:cNvPr id="4" name="Text 1"/>
          <p:cNvSpPr/>
          <p:nvPr/>
        </p:nvSpPr>
        <p:spPr>
          <a:xfrm>
            <a:off x="855345" y="671989"/>
            <a:ext cx="7667268" cy="803910"/>
          </a:xfrm>
          <a:prstGeom prst="rect">
            <a:avLst/>
          </a:prstGeom>
          <a:noFill/>
          <a:ln/>
        </p:spPr>
        <p:txBody>
          <a:bodyPr wrap="none" rtlCol="0" anchor="t"/>
          <a:lstStyle/>
          <a:p>
            <a:pPr marL="0" indent="0">
              <a:lnSpc>
                <a:spcPts val="6330"/>
              </a:lnSpc>
              <a:buNone/>
            </a:pPr>
            <a:r>
              <a:rPr lang="en-US" sz="5064" dirty="0">
                <a:solidFill>
                  <a:srgbClr val="FAEBEB"/>
                </a:solidFill>
                <a:latin typeface="Dela Gothic One" pitchFamily="34" charset="0"/>
                <a:ea typeface="Dela Gothic One" pitchFamily="34" charset="-122"/>
                <a:cs typeface="Dela Gothic One" pitchFamily="34" charset="-120"/>
              </a:rPr>
              <a:t>Overview of Dataset</a:t>
            </a:r>
            <a:endParaRPr lang="en-US" sz="5064" dirty="0"/>
          </a:p>
        </p:txBody>
      </p:sp>
      <p:sp>
        <p:nvSpPr>
          <p:cNvPr id="5" name="Text 2"/>
          <p:cNvSpPr/>
          <p:nvPr/>
        </p:nvSpPr>
        <p:spPr>
          <a:xfrm>
            <a:off x="855345" y="1842492"/>
            <a:ext cx="12919710" cy="1607820"/>
          </a:xfrm>
          <a:prstGeom prst="rect">
            <a:avLst/>
          </a:prstGeom>
          <a:noFill/>
          <a:ln/>
        </p:spPr>
        <p:txBody>
          <a:bodyPr wrap="square" rtlCol="0" anchor="t"/>
          <a:lstStyle/>
          <a:p>
            <a:pPr marL="0" indent="0">
              <a:lnSpc>
                <a:spcPts val="6330"/>
              </a:lnSpc>
              <a:buNone/>
            </a:pPr>
            <a:r>
              <a:rPr lang="en-US" sz="5064" dirty="0">
                <a:solidFill>
                  <a:srgbClr val="FAEBEB"/>
                </a:solidFill>
                <a:latin typeface="Dela Gothic One" pitchFamily="34" charset="0"/>
                <a:ea typeface="Dela Gothic One" pitchFamily="34" charset="-122"/>
                <a:cs typeface="Dela Gothic One" pitchFamily="34" charset="-120"/>
              </a:rPr>
              <a:t>Titanic Survival Prediction Dataset (Kaggle)</a:t>
            </a:r>
            <a:endParaRPr lang="en-US" sz="5064" dirty="0"/>
          </a:p>
        </p:txBody>
      </p:sp>
      <p:sp>
        <p:nvSpPr>
          <p:cNvPr id="6" name="Text 3"/>
          <p:cNvSpPr/>
          <p:nvPr/>
        </p:nvSpPr>
        <p:spPr>
          <a:xfrm>
            <a:off x="855345" y="3816906"/>
            <a:ext cx="12919710" cy="782003"/>
          </a:xfrm>
          <a:prstGeom prst="rect">
            <a:avLst/>
          </a:prstGeom>
          <a:noFill/>
          <a:ln/>
        </p:spPr>
        <p:txBody>
          <a:bodyPr wrap="square" rtlCol="0" anchor="t"/>
          <a:lstStyle/>
          <a:p>
            <a:pPr marL="0" indent="0">
              <a:lnSpc>
                <a:spcPts val="3079"/>
              </a:lnSpc>
              <a:buNone/>
            </a:pPr>
            <a:r>
              <a:rPr lang="en-US" sz="1924" dirty="0">
                <a:solidFill>
                  <a:srgbClr val="FFE5E5"/>
                </a:solidFill>
                <a:latin typeface="DM Sans" pitchFamily="34" charset="0"/>
                <a:ea typeface="DM Sans" pitchFamily="34" charset="-122"/>
                <a:cs typeface="DM Sans" pitchFamily="34" charset="-120"/>
              </a:rPr>
              <a:t>The dataset we'll use is the Kaggle Titanic Survival Prediction dataset. It contains information about passengers, like age, gender, ticket class, and fare. We'll use this data to train a machine learning model.</a:t>
            </a:r>
            <a:endParaRPr lang="en-US" sz="1924" dirty="0"/>
          </a:p>
        </p:txBody>
      </p:sp>
      <p:sp>
        <p:nvSpPr>
          <p:cNvPr id="7" name="Text 4"/>
          <p:cNvSpPr/>
          <p:nvPr/>
        </p:nvSpPr>
        <p:spPr>
          <a:xfrm>
            <a:off x="855345" y="5118140"/>
            <a:ext cx="3908584" cy="803910"/>
          </a:xfrm>
          <a:prstGeom prst="rect">
            <a:avLst/>
          </a:prstGeom>
          <a:noFill/>
          <a:ln/>
        </p:spPr>
        <p:txBody>
          <a:bodyPr wrap="square" rtlCol="0" anchor="t"/>
          <a:lstStyle/>
          <a:p>
            <a:pPr marL="0" indent="0">
              <a:lnSpc>
                <a:spcPts val="3165"/>
              </a:lnSpc>
              <a:buNone/>
            </a:pPr>
            <a:r>
              <a:rPr lang="en-US" sz="2532" dirty="0">
                <a:solidFill>
                  <a:srgbClr val="FAEBEB"/>
                </a:solidFill>
                <a:latin typeface="Dela Gothic One" pitchFamily="34" charset="0"/>
                <a:ea typeface="Dela Gothic One" pitchFamily="34" charset="-122"/>
                <a:cs typeface="Dela Gothic One" pitchFamily="34" charset="-120"/>
              </a:rPr>
              <a:t>Passenger Information</a:t>
            </a:r>
            <a:endParaRPr lang="en-US" sz="2532" dirty="0"/>
          </a:p>
        </p:txBody>
      </p:sp>
      <p:sp>
        <p:nvSpPr>
          <p:cNvPr id="8" name="Text 5"/>
          <p:cNvSpPr/>
          <p:nvPr/>
        </p:nvSpPr>
        <p:spPr>
          <a:xfrm>
            <a:off x="855345" y="6166366"/>
            <a:ext cx="3908584" cy="1173004"/>
          </a:xfrm>
          <a:prstGeom prst="rect">
            <a:avLst/>
          </a:prstGeom>
          <a:noFill/>
          <a:ln/>
        </p:spPr>
        <p:txBody>
          <a:bodyPr wrap="square" rtlCol="0" anchor="t"/>
          <a:lstStyle/>
          <a:p>
            <a:pPr marL="0" indent="0">
              <a:lnSpc>
                <a:spcPts val="3079"/>
              </a:lnSpc>
              <a:buNone/>
            </a:pPr>
            <a:r>
              <a:rPr lang="en-US" sz="1924" dirty="0">
                <a:solidFill>
                  <a:srgbClr val="FFE5E5"/>
                </a:solidFill>
                <a:latin typeface="DM Sans" pitchFamily="34" charset="0"/>
                <a:ea typeface="DM Sans" pitchFamily="34" charset="-122"/>
                <a:cs typeface="DM Sans" pitchFamily="34" charset="-120"/>
              </a:rPr>
              <a:t>The dataset provides demographic details such as name, age, sex, and ticket class.</a:t>
            </a:r>
            <a:endParaRPr lang="en-US" sz="1924" dirty="0"/>
          </a:p>
        </p:txBody>
      </p:sp>
      <p:sp>
        <p:nvSpPr>
          <p:cNvPr id="9" name="Text 6"/>
          <p:cNvSpPr/>
          <p:nvPr/>
        </p:nvSpPr>
        <p:spPr>
          <a:xfrm>
            <a:off x="5367814" y="5118140"/>
            <a:ext cx="3632954" cy="401955"/>
          </a:xfrm>
          <a:prstGeom prst="rect">
            <a:avLst/>
          </a:prstGeom>
          <a:noFill/>
          <a:ln/>
        </p:spPr>
        <p:txBody>
          <a:bodyPr wrap="none" rtlCol="0" anchor="t"/>
          <a:lstStyle/>
          <a:p>
            <a:pPr marL="0" indent="0">
              <a:lnSpc>
                <a:spcPts val="3165"/>
              </a:lnSpc>
              <a:buNone/>
            </a:pPr>
            <a:r>
              <a:rPr lang="en-US" sz="2532" dirty="0">
                <a:solidFill>
                  <a:srgbClr val="FAEBEB"/>
                </a:solidFill>
                <a:latin typeface="Dela Gothic One" pitchFamily="34" charset="0"/>
                <a:ea typeface="Dela Gothic One" pitchFamily="34" charset="-122"/>
                <a:cs typeface="Dela Gothic One" pitchFamily="34" charset="-120"/>
              </a:rPr>
              <a:t>Survival Outcomes</a:t>
            </a:r>
            <a:endParaRPr lang="en-US" sz="2532" dirty="0"/>
          </a:p>
        </p:txBody>
      </p:sp>
      <p:sp>
        <p:nvSpPr>
          <p:cNvPr id="10" name="Text 7"/>
          <p:cNvSpPr/>
          <p:nvPr/>
        </p:nvSpPr>
        <p:spPr>
          <a:xfrm>
            <a:off x="5367814" y="5764411"/>
            <a:ext cx="3908584" cy="1564005"/>
          </a:xfrm>
          <a:prstGeom prst="rect">
            <a:avLst/>
          </a:prstGeom>
          <a:noFill/>
          <a:ln/>
        </p:spPr>
        <p:txBody>
          <a:bodyPr wrap="square" rtlCol="0" anchor="t"/>
          <a:lstStyle/>
          <a:p>
            <a:pPr marL="0" indent="0">
              <a:lnSpc>
                <a:spcPts val="3079"/>
              </a:lnSpc>
              <a:buNone/>
            </a:pPr>
            <a:r>
              <a:rPr lang="en-US" sz="1924" dirty="0">
                <a:solidFill>
                  <a:srgbClr val="FFE5E5"/>
                </a:solidFill>
                <a:latin typeface="DM Sans" pitchFamily="34" charset="0"/>
                <a:ea typeface="DM Sans" pitchFamily="34" charset="-122"/>
                <a:cs typeface="DM Sans" pitchFamily="34" charset="-120"/>
              </a:rPr>
              <a:t>The dataset includes the survival status of each passenger, labeled as 0 for deceased and 1 for survived.</a:t>
            </a:r>
            <a:endParaRPr lang="en-US" sz="1924" dirty="0"/>
          </a:p>
        </p:txBody>
      </p:sp>
      <p:sp>
        <p:nvSpPr>
          <p:cNvPr id="11" name="Text 8"/>
          <p:cNvSpPr/>
          <p:nvPr/>
        </p:nvSpPr>
        <p:spPr>
          <a:xfrm>
            <a:off x="9880283" y="5118140"/>
            <a:ext cx="3794403" cy="401955"/>
          </a:xfrm>
          <a:prstGeom prst="rect">
            <a:avLst/>
          </a:prstGeom>
          <a:noFill/>
          <a:ln/>
        </p:spPr>
        <p:txBody>
          <a:bodyPr wrap="none" rtlCol="0" anchor="t"/>
          <a:lstStyle/>
          <a:p>
            <a:pPr marL="0" indent="0">
              <a:lnSpc>
                <a:spcPts val="3165"/>
              </a:lnSpc>
              <a:buNone/>
            </a:pPr>
            <a:r>
              <a:rPr lang="en-US" sz="2532" dirty="0">
                <a:solidFill>
                  <a:srgbClr val="FAEBEB"/>
                </a:solidFill>
                <a:latin typeface="Dela Gothic One" pitchFamily="34" charset="0"/>
                <a:ea typeface="Dela Gothic One" pitchFamily="34" charset="-122"/>
                <a:cs typeface="Dela Gothic One" pitchFamily="34" charset="-120"/>
              </a:rPr>
              <a:t>Additional Features</a:t>
            </a:r>
            <a:endParaRPr lang="en-US" sz="2532" dirty="0"/>
          </a:p>
        </p:txBody>
      </p:sp>
      <p:sp>
        <p:nvSpPr>
          <p:cNvPr id="12" name="Text 9"/>
          <p:cNvSpPr/>
          <p:nvPr/>
        </p:nvSpPr>
        <p:spPr>
          <a:xfrm>
            <a:off x="9880283" y="5764411"/>
            <a:ext cx="3908584" cy="1564005"/>
          </a:xfrm>
          <a:prstGeom prst="rect">
            <a:avLst/>
          </a:prstGeom>
          <a:noFill/>
          <a:ln/>
        </p:spPr>
        <p:txBody>
          <a:bodyPr wrap="square" rtlCol="0" anchor="t"/>
          <a:lstStyle/>
          <a:p>
            <a:pPr marL="0" indent="0">
              <a:lnSpc>
                <a:spcPts val="3079"/>
              </a:lnSpc>
              <a:buNone/>
            </a:pPr>
            <a:r>
              <a:rPr lang="en-US" sz="1924" dirty="0">
                <a:solidFill>
                  <a:srgbClr val="FFE5E5"/>
                </a:solidFill>
                <a:latin typeface="DM Sans" pitchFamily="34" charset="0"/>
                <a:ea typeface="DM Sans" pitchFamily="34" charset="-122"/>
                <a:cs typeface="DM Sans" pitchFamily="34" charset="-120"/>
              </a:rPr>
              <a:t>The dataset also provides information on embarkation port, cabin number, and family relationships.</a:t>
            </a:r>
            <a:endParaRPr lang="en-US" sz="192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48349" y="0"/>
            <a:ext cx="14630400" cy="8229600"/>
          </a:xfrm>
          <a:prstGeom prst="rect">
            <a:avLst/>
          </a:prstGeom>
          <a:solidFill>
            <a:srgbClr val="0A0A0A">
              <a:alpha val="75000"/>
            </a:srgbClr>
          </a:solidFill>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604837" y="789861"/>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Exploratory Data Analysis: Understanding the Dataset</a:t>
            </a:r>
            <a:endParaRPr lang="en-US" sz="3581" dirty="0"/>
          </a:p>
        </p:txBody>
      </p:sp>
      <p:sp>
        <p:nvSpPr>
          <p:cNvPr id="7" name="Text 2"/>
          <p:cNvSpPr/>
          <p:nvPr/>
        </p:nvSpPr>
        <p:spPr>
          <a:xfrm>
            <a:off x="604837" y="2186107"/>
            <a:ext cx="7934325"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 will analyze the dataset through visualizations and statistical analysis. This will help us identify patterns, trends, and potential factors influencing survival.</a:t>
            </a:r>
            <a:endParaRPr lang="en-US" sz="1361" dirty="0"/>
          </a:p>
        </p:txBody>
      </p:sp>
      <p:sp>
        <p:nvSpPr>
          <p:cNvPr id="8" name="Shape 3"/>
          <p:cNvSpPr/>
          <p:nvPr/>
        </p:nvSpPr>
        <p:spPr>
          <a:xfrm>
            <a:off x="709200" y="3264276"/>
            <a:ext cx="388739" cy="388739"/>
          </a:xfrm>
          <a:prstGeom prst="roundRect">
            <a:avLst>
              <a:gd name="adj" fmla="val 18672"/>
            </a:avLst>
          </a:prstGeom>
          <a:solidFill>
            <a:srgbClr val="740B0B"/>
          </a:solidFill>
          <a:ln w="7620">
            <a:solidFill>
              <a:srgbClr val="8D2424"/>
            </a:solidFill>
            <a:prstDash val="solid"/>
          </a:ln>
        </p:spPr>
      </p:sp>
      <p:sp>
        <p:nvSpPr>
          <p:cNvPr id="9" name="Text 4"/>
          <p:cNvSpPr/>
          <p:nvPr/>
        </p:nvSpPr>
        <p:spPr>
          <a:xfrm>
            <a:off x="839152" y="3275647"/>
            <a:ext cx="160496"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1</a:t>
            </a:r>
            <a:endParaRPr lang="en-US" sz="2149" dirty="0"/>
          </a:p>
        </p:txBody>
      </p:sp>
      <p:sp>
        <p:nvSpPr>
          <p:cNvPr id="10" name="Text 5"/>
          <p:cNvSpPr/>
          <p:nvPr/>
        </p:nvSpPr>
        <p:spPr>
          <a:xfrm>
            <a:off x="1277898" y="3189713"/>
            <a:ext cx="2273856" cy="284202"/>
          </a:xfrm>
          <a:prstGeom prst="rect">
            <a:avLst/>
          </a:prstGeom>
          <a:noFill/>
          <a:ln/>
        </p:spPr>
        <p:txBody>
          <a:bodyPr wrap="none" rtlCol="0" anchor="t"/>
          <a:lstStyle/>
          <a:p>
            <a:pPr marL="0" indent="0">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Missing Data</a:t>
            </a:r>
            <a:endParaRPr lang="en-US" sz="1791" dirty="0"/>
          </a:p>
        </p:txBody>
      </p:sp>
      <p:sp>
        <p:nvSpPr>
          <p:cNvPr id="11" name="Text 6"/>
          <p:cNvSpPr/>
          <p:nvPr/>
        </p:nvSpPr>
        <p:spPr>
          <a:xfrm>
            <a:off x="1196199" y="3592263"/>
            <a:ext cx="7372826"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We'll address missing data, such as missing ages or cabin information, through appropriate</a:t>
            </a:r>
          </a:p>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 imputation methods.</a:t>
            </a:r>
            <a:endParaRPr lang="en-US" sz="1361" dirty="0"/>
          </a:p>
        </p:txBody>
      </p:sp>
      <p:sp>
        <p:nvSpPr>
          <p:cNvPr id="12" name="Shape 7"/>
          <p:cNvSpPr/>
          <p:nvPr/>
        </p:nvSpPr>
        <p:spPr>
          <a:xfrm>
            <a:off x="725030" y="4686061"/>
            <a:ext cx="388739" cy="388739"/>
          </a:xfrm>
          <a:prstGeom prst="roundRect">
            <a:avLst>
              <a:gd name="adj" fmla="val 18672"/>
            </a:avLst>
          </a:prstGeom>
          <a:solidFill>
            <a:srgbClr val="740B0B"/>
          </a:solidFill>
          <a:ln w="7620">
            <a:solidFill>
              <a:srgbClr val="8D2424"/>
            </a:solidFill>
            <a:prstDash val="solid"/>
          </a:ln>
        </p:spPr>
      </p:sp>
      <p:sp>
        <p:nvSpPr>
          <p:cNvPr id="13" name="Text 8"/>
          <p:cNvSpPr/>
          <p:nvPr/>
        </p:nvSpPr>
        <p:spPr>
          <a:xfrm>
            <a:off x="806290" y="4752380"/>
            <a:ext cx="22776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2</a:t>
            </a:r>
            <a:endParaRPr lang="en-US" sz="2149" dirty="0"/>
          </a:p>
        </p:txBody>
      </p:sp>
      <p:sp>
        <p:nvSpPr>
          <p:cNvPr id="14" name="Text 9"/>
          <p:cNvSpPr/>
          <p:nvPr/>
        </p:nvSpPr>
        <p:spPr>
          <a:xfrm>
            <a:off x="1207233" y="4553367"/>
            <a:ext cx="2862143" cy="284202"/>
          </a:xfrm>
          <a:prstGeom prst="rect">
            <a:avLst/>
          </a:prstGeom>
          <a:noFill/>
          <a:ln/>
        </p:spPr>
        <p:txBody>
          <a:bodyPr wrap="none" rtlCol="0" anchor="t"/>
          <a:lstStyle/>
          <a:p>
            <a:pPr marL="0" indent="0">
              <a:lnSpc>
                <a:spcPts val="2238"/>
              </a:lnSpc>
              <a:buNone/>
            </a:pPr>
            <a:r>
              <a:rPr lang="en-US" sz="1791" dirty="0">
                <a:solidFill>
                  <a:srgbClr val="FFE5E5"/>
                </a:solidFill>
                <a:latin typeface="Dela Gothic One" pitchFamily="34" charset="0"/>
                <a:ea typeface="Dela Gothic One" pitchFamily="34" charset="-122"/>
              </a:rPr>
              <a:t>Information of Data Set </a:t>
            </a:r>
            <a:endParaRPr lang="en-US" sz="1791" dirty="0"/>
          </a:p>
        </p:txBody>
      </p:sp>
      <p:sp>
        <p:nvSpPr>
          <p:cNvPr id="15" name="Text 10"/>
          <p:cNvSpPr/>
          <p:nvPr/>
        </p:nvSpPr>
        <p:spPr>
          <a:xfrm>
            <a:off x="1182111" y="4875877"/>
            <a:ext cx="7372826"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We’ll check the information of the dataset to view the type of data available in  the dataset.</a:t>
            </a:r>
            <a:endParaRPr lang="en-US" sz="1361" dirty="0"/>
          </a:p>
        </p:txBody>
      </p:sp>
      <p:sp>
        <p:nvSpPr>
          <p:cNvPr id="17" name="Text 12"/>
          <p:cNvSpPr/>
          <p:nvPr/>
        </p:nvSpPr>
        <p:spPr>
          <a:xfrm>
            <a:off x="679013" y="5248632"/>
            <a:ext cx="240387" cy="272891"/>
          </a:xfrm>
          <a:prstGeom prst="rect">
            <a:avLst/>
          </a:prstGeom>
          <a:noFill/>
          <a:ln/>
        </p:spPr>
        <p:txBody>
          <a:bodyPr wrap="none" rtlCol="0" anchor="t"/>
          <a:lstStyle/>
          <a:p>
            <a:pPr marL="0" indent="0" algn="ctr">
              <a:lnSpc>
                <a:spcPts val="2149"/>
              </a:lnSpc>
              <a:buNone/>
            </a:pPr>
            <a:endParaRPr lang="en-US" sz="2149" dirty="0"/>
          </a:p>
        </p:txBody>
      </p:sp>
      <p:sp>
        <p:nvSpPr>
          <p:cNvPr id="18" name="Text 13"/>
          <p:cNvSpPr/>
          <p:nvPr/>
        </p:nvSpPr>
        <p:spPr>
          <a:xfrm>
            <a:off x="1166336" y="5190768"/>
            <a:ext cx="2273856" cy="284202"/>
          </a:xfrm>
          <a:prstGeom prst="rect">
            <a:avLst/>
          </a:prstGeom>
          <a:noFill/>
          <a:ln/>
        </p:spPr>
        <p:txBody>
          <a:bodyPr wrap="none" rtlCol="0" anchor="t"/>
          <a:lstStyle/>
          <a:p>
            <a:pPr marL="0" indent="0">
              <a:lnSpc>
                <a:spcPts val="2238"/>
              </a:lnSpc>
              <a:buNone/>
            </a:pPr>
            <a:endParaRPr lang="en-US" sz="1791" dirty="0"/>
          </a:p>
        </p:txBody>
      </p:sp>
      <p:sp>
        <p:nvSpPr>
          <p:cNvPr id="19" name="Text 14"/>
          <p:cNvSpPr/>
          <p:nvPr/>
        </p:nvSpPr>
        <p:spPr>
          <a:xfrm>
            <a:off x="1166336" y="5578554"/>
            <a:ext cx="7372826" cy="553164"/>
          </a:xfrm>
          <a:prstGeom prst="rect">
            <a:avLst/>
          </a:prstGeom>
          <a:noFill/>
          <a:ln/>
        </p:spPr>
        <p:txBody>
          <a:bodyPr wrap="square" rtlCol="0" anchor="t"/>
          <a:lstStyle/>
          <a:p>
            <a:pPr marL="0" indent="0">
              <a:lnSpc>
                <a:spcPts val="2177"/>
              </a:lnSpc>
              <a:buNone/>
            </a:pPr>
            <a:endParaRPr lang="en-US" sz="1361" dirty="0"/>
          </a:p>
        </p:txBody>
      </p:sp>
      <p:sp>
        <p:nvSpPr>
          <p:cNvPr id="21" name="Text 16"/>
          <p:cNvSpPr/>
          <p:nvPr/>
        </p:nvSpPr>
        <p:spPr>
          <a:xfrm>
            <a:off x="673179" y="6556653"/>
            <a:ext cx="252055" cy="272891"/>
          </a:xfrm>
          <a:prstGeom prst="rect">
            <a:avLst/>
          </a:prstGeom>
          <a:noFill/>
          <a:ln/>
        </p:spPr>
        <p:txBody>
          <a:bodyPr wrap="none" rtlCol="0" anchor="t"/>
          <a:lstStyle/>
          <a:p>
            <a:pPr marL="0" indent="0" algn="ctr">
              <a:lnSpc>
                <a:spcPts val="2149"/>
              </a:lnSpc>
              <a:buNone/>
            </a:pPr>
            <a:endParaRPr lang="en-US" sz="2149" dirty="0"/>
          </a:p>
        </p:txBody>
      </p:sp>
      <p:sp>
        <p:nvSpPr>
          <p:cNvPr id="22" name="Text 17"/>
          <p:cNvSpPr/>
          <p:nvPr/>
        </p:nvSpPr>
        <p:spPr>
          <a:xfrm>
            <a:off x="1166336" y="6498788"/>
            <a:ext cx="2315408" cy="284202"/>
          </a:xfrm>
          <a:prstGeom prst="rect">
            <a:avLst/>
          </a:prstGeom>
          <a:noFill/>
          <a:ln/>
        </p:spPr>
        <p:txBody>
          <a:bodyPr wrap="none" rtlCol="0" anchor="t"/>
          <a:lstStyle/>
          <a:p>
            <a:pPr marL="0" indent="0">
              <a:lnSpc>
                <a:spcPts val="2238"/>
              </a:lnSpc>
              <a:buNone/>
            </a:pPr>
            <a:endParaRPr lang="en-US" sz="1791" dirty="0"/>
          </a:p>
        </p:txBody>
      </p:sp>
      <p:sp>
        <p:nvSpPr>
          <p:cNvPr id="23" name="Text 18"/>
          <p:cNvSpPr/>
          <p:nvPr/>
        </p:nvSpPr>
        <p:spPr>
          <a:xfrm>
            <a:off x="1166336" y="6886575"/>
            <a:ext cx="7372826" cy="553164"/>
          </a:xfrm>
          <a:prstGeom prst="rect">
            <a:avLst/>
          </a:prstGeom>
          <a:noFill/>
          <a:ln/>
        </p:spPr>
        <p:txBody>
          <a:bodyPr wrap="square" rtlCol="0" anchor="t"/>
          <a:lstStyle/>
          <a:p>
            <a:pPr marL="0" indent="0">
              <a:lnSpc>
                <a:spcPts val="2177"/>
              </a:lnSpc>
              <a:buNone/>
            </a:pPr>
            <a:endParaRPr lang="en-US" sz="1361" dirty="0"/>
          </a:p>
        </p:txBody>
      </p:sp>
      <p:pic>
        <p:nvPicPr>
          <p:cNvPr id="25" name="Image 2">
            <a:extLst>
              <a:ext uri="{FF2B5EF4-FFF2-40B4-BE49-F238E27FC236}">
                <a16:creationId xmlns:a16="http://schemas.microsoft.com/office/drawing/2014/main" id="{5FF721D4-D7D5-C4DE-A119-5E4BEC4174F0}"/>
              </a:ext>
            </a:extLst>
          </p:cNvPr>
          <p:cNvPicPr>
            <a:picLocks noChangeAspect="1"/>
          </p:cNvPicPr>
          <p:nvPr/>
        </p:nvPicPr>
        <p:blipFill>
          <a:blip r:embed="rId5"/>
          <a:srcRect/>
          <a:stretch/>
        </p:blipFill>
        <p:spPr>
          <a:xfrm>
            <a:off x="9240698" y="30459"/>
            <a:ext cx="5314563" cy="2771816"/>
          </a:xfrm>
          <a:prstGeom prst="rect">
            <a:avLst/>
          </a:prstGeom>
        </p:spPr>
      </p:pic>
      <p:pic>
        <p:nvPicPr>
          <p:cNvPr id="29" name="Image 2">
            <a:extLst>
              <a:ext uri="{FF2B5EF4-FFF2-40B4-BE49-F238E27FC236}">
                <a16:creationId xmlns:a16="http://schemas.microsoft.com/office/drawing/2014/main" id="{8DE086C0-7932-E7C4-3EBB-8358872C70EC}"/>
              </a:ext>
            </a:extLst>
          </p:cNvPr>
          <p:cNvPicPr>
            <a:picLocks noChangeAspect="1"/>
          </p:cNvPicPr>
          <p:nvPr/>
        </p:nvPicPr>
        <p:blipFill rotWithShape="1">
          <a:blip r:embed="rId6"/>
          <a:srcRect l="7303" t="6034" r="7063" b="6155"/>
          <a:stretch/>
        </p:blipFill>
        <p:spPr>
          <a:xfrm>
            <a:off x="9185552" y="5521524"/>
            <a:ext cx="5369709" cy="2677618"/>
          </a:xfrm>
          <a:prstGeom prst="rect">
            <a:avLst/>
          </a:prstGeom>
        </p:spPr>
      </p:pic>
      <p:pic>
        <p:nvPicPr>
          <p:cNvPr id="30" name="Image 2">
            <a:extLst>
              <a:ext uri="{FF2B5EF4-FFF2-40B4-BE49-F238E27FC236}">
                <a16:creationId xmlns:a16="http://schemas.microsoft.com/office/drawing/2014/main" id="{9CD40904-C4D4-E17E-EF49-DF13DF1251EF}"/>
              </a:ext>
            </a:extLst>
          </p:cNvPr>
          <p:cNvPicPr>
            <a:picLocks noChangeAspect="1"/>
          </p:cNvPicPr>
          <p:nvPr/>
        </p:nvPicPr>
        <p:blipFill>
          <a:blip r:embed="rId7"/>
          <a:srcRect/>
          <a:stretch/>
        </p:blipFill>
        <p:spPr>
          <a:xfrm>
            <a:off x="9202345" y="2897600"/>
            <a:ext cx="5369709" cy="2593466"/>
          </a:xfrm>
          <a:prstGeom prst="rect">
            <a:avLst/>
          </a:prstGeom>
        </p:spPr>
      </p:pic>
      <p:sp>
        <p:nvSpPr>
          <p:cNvPr id="32" name="TextBox 31">
            <a:extLst>
              <a:ext uri="{FF2B5EF4-FFF2-40B4-BE49-F238E27FC236}">
                <a16:creationId xmlns:a16="http://schemas.microsoft.com/office/drawing/2014/main" id="{5D0EC121-8BF8-BDA7-C6A5-AB8F6A122003}"/>
              </a:ext>
            </a:extLst>
          </p:cNvPr>
          <p:cNvSpPr txBox="1"/>
          <p:nvPr/>
        </p:nvSpPr>
        <p:spPr>
          <a:xfrm>
            <a:off x="1277898" y="5983356"/>
            <a:ext cx="4208503" cy="369332"/>
          </a:xfrm>
          <a:prstGeom prst="rect">
            <a:avLst/>
          </a:prstGeom>
          <a:noFill/>
        </p:spPr>
        <p:txBody>
          <a:bodyPr wrap="square" rtlCol="0">
            <a:spAutoFit/>
          </a:bodyPr>
          <a:lstStyle/>
          <a:p>
            <a:r>
              <a:rPr lang="en-US" dirty="0">
                <a:solidFill>
                  <a:schemeClr val="bg1"/>
                </a:solidFill>
              </a:rPr>
              <a:t>Checking the Outliers</a:t>
            </a:r>
          </a:p>
        </p:txBody>
      </p:sp>
      <p:sp>
        <p:nvSpPr>
          <p:cNvPr id="34" name="Shape 7">
            <a:extLst>
              <a:ext uri="{FF2B5EF4-FFF2-40B4-BE49-F238E27FC236}">
                <a16:creationId xmlns:a16="http://schemas.microsoft.com/office/drawing/2014/main" id="{A85168D9-A6A6-5649-E0C4-485B26842400}"/>
              </a:ext>
            </a:extLst>
          </p:cNvPr>
          <p:cNvSpPr/>
          <p:nvPr/>
        </p:nvSpPr>
        <p:spPr>
          <a:xfrm>
            <a:off x="753422" y="6074687"/>
            <a:ext cx="388739" cy="388739"/>
          </a:xfrm>
          <a:prstGeom prst="roundRect">
            <a:avLst>
              <a:gd name="adj" fmla="val 18672"/>
            </a:avLst>
          </a:prstGeom>
          <a:solidFill>
            <a:srgbClr val="740B0B"/>
          </a:solidFill>
          <a:ln w="7620">
            <a:solidFill>
              <a:srgbClr val="8D2424"/>
            </a:solidFill>
            <a:prstDash val="solid"/>
          </a:ln>
        </p:spPr>
        <p:txBody>
          <a:bodyPr/>
          <a:lstStyle/>
          <a:p>
            <a:r>
              <a:rPr lang="en-US" dirty="0">
                <a:solidFill>
                  <a:schemeClr val="bg1"/>
                </a:solidFill>
              </a:rPr>
              <a:t>3</a:t>
            </a:r>
          </a:p>
        </p:txBody>
      </p:sp>
      <p:sp>
        <p:nvSpPr>
          <p:cNvPr id="35" name="TextBox 34">
            <a:extLst>
              <a:ext uri="{FF2B5EF4-FFF2-40B4-BE49-F238E27FC236}">
                <a16:creationId xmlns:a16="http://schemas.microsoft.com/office/drawing/2014/main" id="{736A0785-641F-96CD-3406-DDC4C3544128}"/>
              </a:ext>
            </a:extLst>
          </p:cNvPr>
          <p:cNvSpPr txBox="1"/>
          <p:nvPr/>
        </p:nvSpPr>
        <p:spPr>
          <a:xfrm>
            <a:off x="1229553" y="6370666"/>
            <a:ext cx="7522905" cy="646331"/>
          </a:xfrm>
          <a:prstGeom prst="rect">
            <a:avLst/>
          </a:prstGeom>
          <a:noFill/>
        </p:spPr>
        <p:txBody>
          <a:bodyPr wrap="square" rtlCol="0">
            <a:spAutoFit/>
          </a:bodyPr>
          <a:lstStyle/>
          <a:p>
            <a:r>
              <a:rPr lang="en-US" dirty="0">
                <a:solidFill>
                  <a:schemeClr val="bg1"/>
                </a:solidFill>
              </a:rPr>
              <a:t>Outliers are data points that deviate significantly from the rest of the data. Identifying and understanding outliers is important for several reasons: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p:cNvPicPr>
            <a:picLocks noChangeAspect="1"/>
          </p:cNvPicPr>
          <p:nvPr/>
        </p:nvPicPr>
        <p:blipFill rotWithShape="1">
          <a:blip r:embed="rId5"/>
          <a:srcRect l="3366" t="10448" r="8589"/>
          <a:stretch/>
        </p:blipFill>
        <p:spPr>
          <a:xfrm>
            <a:off x="9213819" y="122873"/>
            <a:ext cx="5362343" cy="3715106"/>
          </a:xfrm>
          <a:prstGeom prst="rect">
            <a:avLst/>
          </a:prstGeom>
        </p:spPr>
      </p:pic>
      <p:sp>
        <p:nvSpPr>
          <p:cNvPr id="6" name="Text 1"/>
          <p:cNvSpPr/>
          <p:nvPr/>
        </p:nvSpPr>
        <p:spPr>
          <a:xfrm>
            <a:off x="604837" y="789861"/>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Exploratory Data Analysis: Understanding the Dataset</a:t>
            </a:r>
            <a:endParaRPr lang="en-US" sz="3581" dirty="0"/>
          </a:p>
        </p:txBody>
      </p:sp>
      <p:sp>
        <p:nvSpPr>
          <p:cNvPr id="7" name="Text 2"/>
          <p:cNvSpPr/>
          <p:nvPr/>
        </p:nvSpPr>
        <p:spPr>
          <a:xfrm>
            <a:off x="604837" y="2186107"/>
            <a:ext cx="7934325"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 will analyze the dataset through visualizations and statistical analysis. This will help us identify patterns, trends, and potential factors influencing survival.</a:t>
            </a:r>
            <a:endParaRPr lang="en-US" sz="1361" dirty="0"/>
          </a:p>
        </p:txBody>
      </p:sp>
      <p:sp>
        <p:nvSpPr>
          <p:cNvPr id="8" name="Shape 3"/>
          <p:cNvSpPr/>
          <p:nvPr/>
        </p:nvSpPr>
        <p:spPr>
          <a:xfrm>
            <a:off x="604837" y="3127891"/>
            <a:ext cx="388739" cy="388739"/>
          </a:xfrm>
          <a:prstGeom prst="roundRect">
            <a:avLst>
              <a:gd name="adj" fmla="val 18672"/>
            </a:avLst>
          </a:prstGeom>
          <a:solidFill>
            <a:srgbClr val="740B0B"/>
          </a:solidFill>
          <a:ln w="7620">
            <a:solidFill>
              <a:srgbClr val="8D2424"/>
            </a:solidFill>
            <a:prstDash val="solid"/>
          </a:ln>
        </p:spPr>
      </p:sp>
      <p:sp>
        <p:nvSpPr>
          <p:cNvPr id="9" name="Text 4"/>
          <p:cNvSpPr/>
          <p:nvPr/>
        </p:nvSpPr>
        <p:spPr>
          <a:xfrm>
            <a:off x="718899" y="3185755"/>
            <a:ext cx="160496"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1</a:t>
            </a:r>
            <a:endParaRPr lang="en-US" sz="2149" dirty="0"/>
          </a:p>
        </p:txBody>
      </p:sp>
      <p:sp>
        <p:nvSpPr>
          <p:cNvPr id="10" name="Text 5"/>
          <p:cNvSpPr/>
          <p:nvPr/>
        </p:nvSpPr>
        <p:spPr>
          <a:xfrm>
            <a:off x="1166336" y="3127891"/>
            <a:ext cx="2273856" cy="284202"/>
          </a:xfrm>
          <a:prstGeom prst="rect">
            <a:avLst/>
          </a:prstGeom>
          <a:noFill/>
          <a:ln/>
        </p:spPr>
        <p:txBody>
          <a:bodyPr wrap="none" rtlCol="0" anchor="t"/>
          <a:lstStyle/>
          <a:p>
            <a:pPr marL="0" indent="0">
              <a:lnSpc>
                <a:spcPts val="2238"/>
              </a:lnSpc>
              <a:buNone/>
            </a:pPr>
            <a:r>
              <a:rPr lang="en-US" sz="1791" dirty="0">
                <a:solidFill>
                  <a:schemeClr val="bg1"/>
                </a:solidFill>
              </a:rPr>
              <a:t>Total passengers travels </a:t>
            </a:r>
          </a:p>
        </p:txBody>
      </p:sp>
      <p:sp>
        <p:nvSpPr>
          <p:cNvPr id="11" name="Text 6"/>
          <p:cNvSpPr/>
          <p:nvPr/>
        </p:nvSpPr>
        <p:spPr>
          <a:xfrm>
            <a:off x="1166336" y="3515677"/>
            <a:ext cx="7372826"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We’ll Visualize the total Passengers Travel on the Boat , by their some categories to </a:t>
            </a:r>
            <a:r>
              <a:rPr lang="en-US" sz="1361" dirty="0" err="1">
                <a:solidFill>
                  <a:srgbClr val="FFE5E5"/>
                </a:solidFill>
                <a:latin typeface="DM Sans" pitchFamily="34" charset="0"/>
                <a:ea typeface="DM Sans" pitchFamily="34" charset="-122"/>
                <a:cs typeface="DM Sans" pitchFamily="34" charset="-120"/>
              </a:rPr>
              <a:t>clearify</a:t>
            </a:r>
            <a:r>
              <a:rPr lang="en-US" sz="1361" dirty="0">
                <a:solidFill>
                  <a:srgbClr val="FFE5E5"/>
                </a:solidFill>
                <a:latin typeface="DM Sans" pitchFamily="34" charset="0"/>
                <a:ea typeface="DM Sans" pitchFamily="34" charset="-122"/>
                <a:cs typeface="DM Sans" pitchFamily="34" charset="-120"/>
              </a:rPr>
              <a:t> the </a:t>
            </a:r>
          </a:p>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Data set  </a:t>
            </a:r>
            <a:endParaRPr lang="en-US" sz="1361" dirty="0"/>
          </a:p>
        </p:txBody>
      </p:sp>
      <p:sp>
        <p:nvSpPr>
          <p:cNvPr id="12" name="Shape 7"/>
          <p:cNvSpPr/>
          <p:nvPr/>
        </p:nvSpPr>
        <p:spPr>
          <a:xfrm>
            <a:off x="677163" y="6252150"/>
            <a:ext cx="388739" cy="388739"/>
          </a:xfrm>
          <a:prstGeom prst="roundRect">
            <a:avLst>
              <a:gd name="adj" fmla="val 18672"/>
            </a:avLst>
          </a:prstGeom>
          <a:solidFill>
            <a:srgbClr val="740B0B"/>
          </a:solidFill>
          <a:ln w="7620">
            <a:solidFill>
              <a:srgbClr val="8D2424"/>
            </a:solidFill>
            <a:prstDash val="solid"/>
          </a:ln>
        </p:spPr>
      </p:sp>
      <p:sp>
        <p:nvSpPr>
          <p:cNvPr id="13" name="Text 8"/>
          <p:cNvSpPr/>
          <p:nvPr/>
        </p:nvSpPr>
        <p:spPr>
          <a:xfrm>
            <a:off x="787716" y="6297871"/>
            <a:ext cx="22776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2</a:t>
            </a:r>
            <a:endParaRPr lang="en-US" sz="2149" dirty="0"/>
          </a:p>
        </p:txBody>
      </p:sp>
      <p:sp>
        <p:nvSpPr>
          <p:cNvPr id="14" name="Text 9"/>
          <p:cNvSpPr/>
          <p:nvPr/>
        </p:nvSpPr>
        <p:spPr>
          <a:xfrm>
            <a:off x="1176455" y="6082843"/>
            <a:ext cx="2862143" cy="284202"/>
          </a:xfrm>
          <a:prstGeom prst="rect">
            <a:avLst/>
          </a:prstGeom>
          <a:noFill/>
          <a:ln/>
        </p:spPr>
        <p:txBody>
          <a:bodyPr wrap="none" rtlCol="0" anchor="t"/>
          <a:lstStyle/>
          <a:p>
            <a:pPr marL="0" indent="0">
              <a:lnSpc>
                <a:spcPts val="2238"/>
              </a:lnSpc>
              <a:buNone/>
            </a:pPr>
            <a:r>
              <a:rPr lang="en-US" sz="1791" dirty="0">
                <a:solidFill>
                  <a:schemeClr val="bg1"/>
                </a:solidFill>
              </a:rPr>
              <a:t>Total Male or Female  Passengers </a:t>
            </a:r>
          </a:p>
        </p:txBody>
      </p:sp>
      <p:sp>
        <p:nvSpPr>
          <p:cNvPr id="15" name="Text 10"/>
          <p:cNvSpPr/>
          <p:nvPr/>
        </p:nvSpPr>
        <p:spPr>
          <a:xfrm>
            <a:off x="1141274" y="6419849"/>
            <a:ext cx="7372826" cy="276582"/>
          </a:xfrm>
          <a:prstGeom prst="rect">
            <a:avLst/>
          </a:prstGeom>
          <a:noFill/>
          <a:ln/>
        </p:spPr>
        <p:txBody>
          <a:bodyPr wrap="none" rtlCol="0" anchor="t"/>
          <a:lstStyle/>
          <a:p>
            <a:pPr marL="0" indent="0">
              <a:lnSpc>
                <a:spcPts val="2177"/>
              </a:lnSpc>
              <a:buNone/>
            </a:pPr>
            <a:r>
              <a:rPr lang="en-US" sz="1361" dirty="0">
                <a:solidFill>
                  <a:schemeClr val="bg1"/>
                </a:solidFill>
              </a:rPr>
              <a:t>In this Plot we can easily see the Total Male passenger By Their Categories  , “Male” , “Female“</a:t>
            </a:r>
          </a:p>
        </p:txBody>
      </p:sp>
      <p:sp>
        <p:nvSpPr>
          <p:cNvPr id="17" name="Text 12"/>
          <p:cNvSpPr/>
          <p:nvPr/>
        </p:nvSpPr>
        <p:spPr>
          <a:xfrm>
            <a:off x="1851183" y="6390203"/>
            <a:ext cx="240387" cy="272891"/>
          </a:xfrm>
          <a:prstGeom prst="rect">
            <a:avLst/>
          </a:prstGeom>
          <a:noFill/>
          <a:ln/>
        </p:spPr>
        <p:txBody>
          <a:bodyPr wrap="none" rtlCol="0" anchor="t"/>
          <a:lstStyle/>
          <a:p>
            <a:pPr marL="0" indent="0" algn="ctr">
              <a:lnSpc>
                <a:spcPts val="2149"/>
              </a:lnSpc>
              <a:buNone/>
            </a:pPr>
            <a:endParaRPr lang="en-US" sz="2149" dirty="0"/>
          </a:p>
        </p:txBody>
      </p:sp>
      <p:sp>
        <p:nvSpPr>
          <p:cNvPr id="18" name="Text 13"/>
          <p:cNvSpPr/>
          <p:nvPr/>
        </p:nvSpPr>
        <p:spPr>
          <a:xfrm>
            <a:off x="1166336" y="5190768"/>
            <a:ext cx="2273856" cy="284202"/>
          </a:xfrm>
          <a:prstGeom prst="rect">
            <a:avLst/>
          </a:prstGeom>
          <a:noFill/>
          <a:ln/>
        </p:spPr>
        <p:txBody>
          <a:bodyPr wrap="none" rtlCol="0" anchor="t"/>
          <a:lstStyle/>
          <a:p>
            <a:pPr marL="0" indent="0">
              <a:lnSpc>
                <a:spcPts val="2238"/>
              </a:lnSpc>
              <a:buNone/>
            </a:pPr>
            <a:endParaRPr lang="en-US" sz="1791" dirty="0"/>
          </a:p>
        </p:txBody>
      </p:sp>
      <p:sp>
        <p:nvSpPr>
          <p:cNvPr id="19" name="Text 14"/>
          <p:cNvSpPr/>
          <p:nvPr/>
        </p:nvSpPr>
        <p:spPr>
          <a:xfrm>
            <a:off x="1166336" y="5578554"/>
            <a:ext cx="7372826" cy="553164"/>
          </a:xfrm>
          <a:prstGeom prst="rect">
            <a:avLst/>
          </a:prstGeom>
          <a:noFill/>
          <a:ln/>
        </p:spPr>
        <p:txBody>
          <a:bodyPr wrap="square" rtlCol="0" anchor="t"/>
          <a:lstStyle/>
          <a:p>
            <a:pPr marL="0" indent="0">
              <a:lnSpc>
                <a:spcPts val="2177"/>
              </a:lnSpc>
              <a:buNone/>
            </a:pPr>
            <a:endParaRPr lang="en-US" sz="1361" dirty="0"/>
          </a:p>
        </p:txBody>
      </p:sp>
      <p:sp>
        <p:nvSpPr>
          <p:cNvPr id="21" name="Text 16"/>
          <p:cNvSpPr/>
          <p:nvPr/>
        </p:nvSpPr>
        <p:spPr>
          <a:xfrm>
            <a:off x="673179" y="6556653"/>
            <a:ext cx="252055" cy="272891"/>
          </a:xfrm>
          <a:prstGeom prst="rect">
            <a:avLst/>
          </a:prstGeom>
          <a:noFill/>
          <a:ln/>
        </p:spPr>
        <p:txBody>
          <a:bodyPr wrap="none" rtlCol="0" anchor="t"/>
          <a:lstStyle/>
          <a:p>
            <a:pPr marL="0" indent="0" algn="ctr">
              <a:lnSpc>
                <a:spcPts val="2149"/>
              </a:lnSpc>
              <a:buNone/>
            </a:pPr>
            <a:endParaRPr lang="en-US" sz="2149" dirty="0"/>
          </a:p>
        </p:txBody>
      </p:sp>
      <p:sp>
        <p:nvSpPr>
          <p:cNvPr id="22" name="Text 17"/>
          <p:cNvSpPr/>
          <p:nvPr/>
        </p:nvSpPr>
        <p:spPr>
          <a:xfrm>
            <a:off x="1166336" y="6498788"/>
            <a:ext cx="2315408" cy="284202"/>
          </a:xfrm>
          <a:prstGeom prst="rect">
            <a:avLst/>
          </a:prstGeom>
          <a:noFill/>
          <a:ln/>
        </p:spPr>
        <p:txBody>
          <a:bodyPr wrap="none" rtlCol="0" anchor="t"/>
          <a:lstStyle/>
          <a:p>
            <a:pPr marL="0" indent="0">
              <a:lnSpc>
                <a:spcPts val="2238"/>
              </a:lnSpc>
              <a:buNone/>
            </a:pPr>
            <a:endParaRPr lang="en-US" sz="1791" dirty="0"/>
          </a:p>
        </p:txBody>
      </p:sp>
      <p:sp>
        <p:nvSpPr>
          <p:cNvPr id="23" name="Text 18"/>
          <p:cNvSpPr/>
          <p:nvPr/>
        </p:nvSpPr>
        <p:spPr>
          <a:xfrm>
            <a:off x="1166336" y="6886575"/>
            <a:ext cx="7372826" cy="553164"/>
          </a:xfrm>
          <a:prstGeom prst="rect">
            <a:avLst/>
          </a:prstGeom>
          <a:noFill/>
          <a:ln/>
        </p:spPr>
        <p:txBody>
          <a:bodyPr wrap="square" rtlCol="0" anchor="t"/>
          <a:lstStyle/>
          <a:p>
            <a:pPr marL="0" indent="0">
              <a:lnSpc>
                <a:spcPts val="2177"/>
              </a:lnSpc>
              <a:buNone/>
            </a:pPr>
            <a:endParaRPr lang="en-US" sz="1361" dirty="0"/>
          </a:p>
        </p:txBody>
      </p:sp>
      <p:pic>
        <p:nvPicPr>
          <p:cNvPr id="25" name="Image 2">
            <a:extLst>
              <a:ext uri="{FF2B5EF4-FFF2-40B4-BE49-F238E27FC236}">
                <a16:creationId xmlns:a16="http://schemas.microsoft.com/office/drawing/2014/main" id="{5FF721D4-D7D5-C4DE-A119-5E4BEC4174F0}"/>
              </a:ext>
            </a:extLst>
          </p:cNvPr>
          <p:cNvPicPr>
            <a:picLocks noChangeAspect="1"/>
          </p:cNvPicPr>
          <p:nvPr/>
        </p:nvPicPr>
        <p:blipFill rotWithShape="1">
          <a:blip r:embed="rId6"/>
          <a:srcRect l="3464" t="8019" r="7286" b="4301"/>
          <a:stretch/>
        </p:blipFill>
        <p:spPr>
          <a:xfrm>
            <a:off x="9229059" y="4045684"/>
            <a:ext cx="5300907" cy="4037647"/>
          </a:xfrm>
          <a:prstGeom prst="rect">
            <a:avLst/>
          </a:prstGeom>
        </p:spPr>
      </p:pic>
    </p:spTree>
    <p:extLst>
      <p:ext uri="{BB962C8B-B14F-4D97-AF65-F5344CB8AC3E}">
        <p14:creationId xmlns:p14="http://schemas.microsoft.com/office/powerpoint/2010/main" val="213840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7764"/>
            <a:ext cx="14630400" cy="8229600"/>
          </a:xfrm>
          <a:prstGeom prst="rect">
            <a:avLst/>
          </a:prstGeom>
          <a:solidFill>
            <a:srgbClr val="0A0A0A">
              <a:alpha val="75000"/>
            </a:srgbClr>
          </a:solidFill>
          <a:ln/>
        </p:spPr>
        <p:txBody>
          <a:bodyPr/>
          <a:lstStyle/>
          <a:p>
            <a:r>
              <a:rPr lang="en-US" dirty="0"/>
              <a:t> </a:t>
            </a:r>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p:cNvPicPr>
            <a:picLocks noChangeAspect="1"/>
          </p:cNvPicPr>
          <p:nvPr/>
        </p:nvPicPr>
        <p:blipFill rotWithShape="1">
          <a:blip r:embed="rId5"/>
          <a:srcRect t="9376" r="6982"/>
          <a:stretch/>
        </p:blipFill>
        <p:spPr>
          <a:xfrm>
            <a:off x="9233416" y="53484"/>
            <a:ext cx="5301818" cy="3874024"/>
          </a:xfrm>
          <a:prstGeom prst="rect">
            <a:avLst/>
          </a:prstGeom>
        </p:spPr>
      </p:pic>
      <p:sp>
        <p:nvSpPr>
          <p:cNvPr id="6" name="Text 1"/>
          <p:cNvSpPr/>
          <p:nvPr/>
        </p:nvSpPr>
        <p:spPr>
          <a:xfrm>
            <a:off x="604837" y="789861"/>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Exploratory Data Analysis: Understanding the Dataset</a:t>
            </a:r>
            <a:endParaRPr lang="en-US" sz="3581" dirty="0"/>
          </a:p>
        </p:txBody>
      </p:sp>
      <p:sp>
        <p:nvSpPr>
          <p:cNvPr id="7" name="Text 2"/>
          <p:cNvSpPr/>
          <p:nvPr/>
        </p:nvSpPr>
        <p:spPr>
          <a:xfrm>
            <a:off x="604837" y="2186107"/>
            <a:ext cx="7934325"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 will analyze the dataset through visualizations and statistical analysis. This will help us identify patterns, trends, and potential factors influencing survival.</a:t>
            </a:r>
            <a:endParaRPr lang="en-US" sz="1361" dirty="0"/>
          </a:p>
        </p:txBody>
      </p:sp>
      <p:sp>
        <p:nvSpPr>
          <p:cNvPr id="8" name="Shape 3"/>
          <p:cNvSpPr/>
          <p:nvPr/>
        </p:nvSpPr>
        <p:spPr>
          <a:xfrm>
            <a:off x="604837" y="3127891"/>
            <a:ext cx="388739" cy="388739"/>
          </a:xfrm>
          <a:prstGeom prst="roundRect">
            <a:avLst>
              <a:gd name="adj" fmla="val 18672"/>
            </a:avLst>
          </a:prstGeom>
          <a:solidFill>
            <a:srgbClr val="740B0B"/>
          </a:solidFill>
          <a:ln w="7620">
            <a:solidFill>
              <a:srgbClr val="8D2424"/>
            </a:solidFill>
            <a:prstDash val="solid"/>
          </a:ln>
        </p:spPr>
      </p:sp>
      <p:sp>
        <p:nvSpPr>
          <p:cNvPr id="9" name="Text 4"/>
          <p:cNvSpPr/>
          <p:nvPr/>
        </p:nvSpPr>
        <p:spPr>
          <a:xfrm>
            <a:off x="718899" y="3185755"/>
            <a:ext cx="160496"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1</a:t>
            </a:r>
            <a:endParaRPr lang="en-US" sz="2149" dirty="0"/>
          </a:p>
        </p:txBody>
      </p:sp>
      <p:sp>
        <p:nvSpPr>
          <p:cNvPr id="10" name="Text 5"/>
          <p:cNvSpPr/>
          <p:nvPr/>
        </p:nvSpPr>
        <p:spPr>
          <a:xfrm>
            <a:off x="1166336" y="3127891"/>
            <a:ext cx="2273856" cy="284202"/>
          </a:xfrm>
          <a:prstGeom prst="rect">
            <a:avLst/>
          </a:prstGeom>
          <a:noFill/>
          <a:ln/>
        </p:spPr>
        <p:txBody>
          <a:bodyPr wrap="none" rtlCol="0" anchor="t"/>
          <a:lstStyle/>
          <a:p>
            <a:pPr marL="0" indent="0">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Survival Rates Via Categories </a:t>
            </a:r>
            <a:endParaRPr lang="en-US" sz="1791" dirty="0"/>
          </a:p>
        </p:txBody>
      </p:sp>
      <p:sp>
        <p:nvSpPr>
          <p:cNvPr id="11" name="Text 6"/>
          <p:cNvSpPr/>
          <p:nvPr/>
        </p:nvSpPr>
        <p:spPr>
          <a:xfrm>
            <a:off x="1166336" y="3515677"/>
            <a:ext cx="7372826"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We'll investigate survival rates across different  genders .</a:t>
            </a:r>
            <a:endParaRPr lang="en-US" sz="1361" dirty="0"/>
          </a:p>
        </p:txBody>
      </p:sp>
      <p:sp>
        <p:nvSpPr>
          <p:cNvPr id="13" name="Text 8"/>
          <p:cNvSpPr/>
          <p:nvPr/>
        </p:nvSpPr>
        <p:spPr>
          <a:xfrm>
            <a:off x="685324" y="4217194"/>
            <a:ext cx="227767" cy="272891"/>
          </a:xfrm>
          <a:prstGeom prst="rect">
            <a:avLst/>
          </a:prstGeom>
          <a:noFill/>
          <a:ln/>
        </p:spPr>
        <p:txBody>
          <a:bodyPr wrap="none" rtlCol="0" anchor="t"/>
          <a:lstStyle/>
          <a:p>
            <a:pPr marL="0" indent="0" algn="ctr">
              <a:lnSpc>
                <a:spcPts val="2149"/>
              </a:lnSpc>
              <a:buNone/>
            </a:pPr>
            <a:endParaRPr lang="en-US" sz="2149" dirty="0"/>
          </a:p>
        </p:txBody>
      </p:sp>
      <p:sp>
        <p:nvSpPr>
          <p:cNvPr id="14" name="Text 9"/>
          <p:cNvSpPr/>
          <p:nvPr/>
        </p:nvSpPr>
        <p:spPr>
          <a:xfrm>
            <a:off x="1166336" y="4159329"/>
            <a:ext cx="2862143" cy="284202"/>
          </a:xfrm>
          <a:prstGeom prst="rect">
            <a:avLst/>
          </a:prstGeom>
          <a:noFill/>
          <a:ln/>
        </p:spPr>
        <p:txBody>
          <a:bodyPr wrap="none" rtlCol="0" anchor="t"/>
          <a:lstStyle/>
          <a:p>
            <a:pPr marL="0" indent="0">
              <a:lnSpc>
                <a:spcPts val="2238"/>
              </a:lnSpc>
              <a:buNone/>
            </a:pPr>
            <a:endParaRPr lang="en-US" sz="1791" dirty="0"/>
          </a:p>
        </p:txBody>
      </p:sp>
      <p:sp>
        <p:nvSpPr>
          <p:cNvPr id="15" name="Text 10"/>
          <p:cNvSpPr/>
          <p:nvPr/>
        </p:nvSpPr>
        <p:spPr>
          <a:xfrm>
            <a:off x="1166336" y="4547116"/>
            <a:ext cx="7372826" cy="276582"/>
          </a:xfrm>
          <a:prstGeom prst="rect">
            <a:avLst/>
          </a:prstGeom>
          <a:noFill/>
          <a:ln/>
        </p:spPr>
        <p:txBody>
          <a:bodyPr wrap="none" rtlCol="0" anchor="t"/>
          <a:lstStyle/>
          <a:p>
            <a:pPr marL="0" indent="0">
              <a:lnSpc>
                <a:spcPts val="2177"/>
              </a:lnSpc>
              <a:buNone/>
            </a:pPr>
            <a:endParaRPr lang="en-US" sz="1361" dirty="0"/>
          </a:p>
        </p:txBody>
      </p:sp>
      <p:sp>
        <p:nvSpPr>
          <p:cNvPr id="17" name="Text 12"/>
          <p:cNvSpPr/>
          <p:nvPr/>
        </p:nvSpPr>
        <p:spPr>
          <a:xfrm>
            <a:off x="679013" y="5248632"/>
            <a:ext cx="240387" cy="272891"/>
          </a:xfrm>
          <a:prstGeom prst="rect">
            <a:avLst/>
          </a:prstGeom>
          <a:noFill/>
          <a:ln/>
        </p:spPr>
        <p:txBody>
          <a:bodyPr wrap="none" rtlCol="0" anchor="t"/>
          <a:lstStyle/>
          <a:p>
            <a:pPr marL="0" indent="0" algn="ctr">
              <a:lnSpc>
                <a:spcPts val="2149"/>
              </a:lnSpc>
              <a:buNone/>
            </a:pPr>
            <a:endParaRPr lang="en-US" sz="2149" dirty="0"/>
          </a:p>
        </p:txBody>
      </p:sp>
      <p:sp>
        <p:nvSpPr>
          <p:cNvPr id="18" name="Text 13"/>
          <p:cNvSpPr/>
          <p:nvPr/>
        </p:nvSpPr>
        <p:spPr>
          <a:xfrm>
            <a:off x="1166336" y="5190768"/>
            <a:ext cx="2273856" cy="284202"/>
          </a:xfrm>
          <a:prstGeom prst="rect">
            <a:avLst/>
          </a:prstGeom>
          <a:noFill/>
          <a:ln/>
        </p:spPr>
        <p:txBody>
          <a:bodyPr wrap="none" rtlCol="0" anchor="t"/>
          <a:lstStyle/>
          <a:p>
            <a:pPr marL="0" indent="0">
              <a:lnSpc>
                <a:spcPts val="2238"/>
              </a:lnSpc>
              <a:buNone/>
            </a:pPr>
            <a:endParaRPr lang="en-US" sz="1791" dirty="0"/>
          </a:p>
        </p:txBody>
      </p:sp>
      <p:sp>
        <p:nvSpPr>
          <p:cNvPr id="19" name="Text 14"/>
          <p:cNvSpPr/>
          <p:nvPr/>
        </p:nvSpPr>
        <p:spPr>
          <a:xfrm>
            <a:off x="1166336" y="5578554"/>
            <a:ext cx="7372826" cy="553164"/>
          </a:xfrm>
          <a:prstGeom prst="rect">
            <a:avLst/>
          </a:prstGeom>
          <a:noFill/>
          <a:ln/>
        </p:spPr>
        <p:txBody>
          <a:bodyPr wrap="square" rtlCol="0" anchor="t"/>
          <a:lstStyle/>
          <a:p>
            <a:pPr marL="0" indent="0">
              <a:lnSpc>
                <a:spcPts val="2177"/>
              </a:lnSpc>
              <a:buNone/>
            </a:pPr>
            <a:endParaRPr lang="en-US" sz="1361" dirty="0"/>
          </a:p>
        </p:txBody>
      </p:sp>
      <p:sp>
        <p:nvSpPr>
          <p:cNvPr id="20" name="Shape 15"/>
          <p:cNvSpPr/>
          <p:nvPr/>
        </p:nvSpPr>
        <p:spPr>
          <a:xfrm>
            <a:off x="725030" y="6055755"/>
            <a:ext cx="388739" cy="330756"/>
          </a:xfrm>
          <a:prstGeom prst="roundRect">
            <a:avLst>
              <a:gd name="adj" fmla="val 18672"/>
            </a:avLst>
          </a:prstGeom>
          <a:solidFill>
            <a:srgbClr val="740B0B"/>
          </a:solidFill>
          <a:ln w="7620">
            <a:solidFill>
              <a:srgbClr val="8D2424"/>
            </a:solidFill>
            <a:prstDash val="solid"/>
          </a:ln>
        </p:spPr>
      </p:sp>
      <p:sp>
        <p:nvSpPr>
          <p:cNvPr id="21" name="Text 16"/>
          <p:cNvSpPr/>
          <p:nvPr/>
        </p:nvSpPr>
        <p:spPr>
          <a:xfrm>
            <a:off x="787063" y="6055755"/>
            <a:ext cx="252055" cy="272891"/>
          </a:xfrm>
          <a:prstGeom prst="rect">
            <a:avLst/>
          </a:prstGeom>
          <a:noFill/>
          <a:ln/>
        </p:spPr>
        <p:txBody>
          <a:bodyPr wrap="none" rtlCol="0" anchor="t"/>
          <a:lstStyle/>
          <a:p>
            <a:pPr marL="0" indent="0" algn="ctr">
              <a:lnSpc>
                <a:spcPts val="2149"/>
              </a:lnSpc>
              <a:buNone/>
            </a:pPr>
            <a:r>
              <a:rPr lang="en-US" sz="2149" dirty="0">
                <a:solidFill>
                  <a:schemeClr val="bg1"/>
                </a:solidFill>
              </a:rPr>
              <a:t>2</a:t>
            </a:r>
          </a:p>
        </p:txBody>
      </p:sp>
      <p:sp>
        <p:nvSpPr>
          <p:cNvPr id="22" name="Text 17"/>
          <p:cNvSpPr/>
          <p:nvPr/>
        </p:nvSpPr>
        <p:spPr>
          <a:xfrm>
            <a:off x="1240987" y="6055755"/>
            <a:ext cx="2315408" cy="284202"/>
          </a:xfrm>
          <a:prstGeom prst="rect">
            <a:avLst/>
          </a:prstGeom>
          <a:noFill/>
          <a:ln/>
        </p:spPr>
        <p:txBody>
          <a:bodyPr wrap="none" rtlCol="0" anchor="t"/>
          <a:lstStyle/>
          <a:p>
            <a:pPr marL="0" indent="0">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Survival Rates  Via </a:t>
            </a:r>
            <a:r>
              <a:rPr lang="en-US" sz="1791" dirty="0" err="1">
                <a:solidFill>
                  <a:srgbClr val="FFE5E5"/>
                </a:solidFill>
                <a:latin typeface="Dela Gothic One" pitchFamily="34" charset="0"/>
                <a:ea typeface="Dela Gothic One" pitchFamily="34" charset="-122"/>
                <a:cs typeface="Dela Gothic One" pitchFamily="34" charset="-120"/>
              </a:rPr>
              <a:t>Pclass</a:t>
            </a:r>
            <a:endParaRPr lang="en-US" sz="1791" dirty="0"/>
          </a:p>
        </p:txBody>
      </p:sp>
      <p:sp>
        <p:nvSpPr>
          <p:cNvPr id="23" name="Text 18"/>
          <p:cNvSpPr/>
          <p:nvPr/>
        </p:nvSpPr>
        <p:spPr>
          <a:xfrm>
            <a:off x="1166336" y="6399845"/>
            <a:ext cx="7372826"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We'll analyze the distribution of features to understand the </a:t>
            </a:r>
            <a:r>
              <a:rPr lang="en-US" sz="1361" dirty="0" err="1">
                <a:solidFill>
                  <a:srgbClr val="FFE5E5"/>
                </a:solidFill>
                <a:latin typeface="DM Sans" pitchFamily="34" charset="0"/>
                <a:ea typeface="DM Sans" pitchFamily="34" charset="-122"/>
                <a:cs typeface="DM Sans" pitchFamily="34" charset="-120"/>
              </a:rPr>
              <a:t>Surviced</a:t>
            </a:r>
            <a:r>
              <a:rPr lang="en-US" sz="1361" dirty="0">
                <a:solidFill>
                  <a:srgbClr val="FFE5E5"/>
                </a:solidFill>
                <a:latin typeface="DM Sans" pitchFamily="34" charset="0"/>
                <a:ea typeface="DM Sans" pitchFamily="34" charset="-122"/>
                <a:cs typeface="DM Sans" pitchFamily="34" charset="-120"/>
              </a:rPr>
              <a:t> passenger in </a:t>
            </a:r>
            <a:r>
              <a:rPr lang="en-US" sz="1361" dirty="0" err="1">
                <a:solidFill>
                  <a:srgbClr val="FFE5E5"/>
                </a:solidFill>
                <a:latin typeface="DM Sans" pitchFamily="34" charset="0"/>
                <a:ea typeface="DM Sans" pitchFamily="34" charset="-122"/>
                <a:cs typeface="DM Sans" pitchFamily="34" charset="-120"/>
              </a:rPr>
              <a:t>Pclass</a:t>
            </a:r>
            <a:endParaRPr lang="en-US" sz="1361" dirty="0"/>
          </a:p>
        </p:txBody>
      </p:sp>
      <p:pic>
        <p:nvPicPr>
          <p:cNvPr id="25" name="Image 2">
            <a:extLst>
              <a:ext uri="{FF2B5EF4-FFF2-40B4-BE49-F238E27FC236}">
                <a16:creationId xmlns:a16="http://schemas.microsoft.com/office/drawing/2014/main" id="{5FF721D4-D7D5-C4DE-A119-5E4BEC4174F0}"/>
              </a:ext>
            </a:extLst>
          </p:cNvPr>
          <p:cNvPicPr>
            <a:picLocks noChangeAspect="1"/>
          </p:cNvPicPr>
          <p:nvPr/>
        </p:nvPicPr>
        <p:blipFill rotWithShape="1">
          <a:blip r:embed="rId6"/>
          <a:srcRect t="9996" r="8401" b="2088"/>
          <a:stretch/>
        </p:blipFill>
        <p:spPr>
          <a:xfrm>
            <a:off x="9189541" y="4087509"/>
            <a:ext cx="5433399" cy="4027647"/>
          </a:xfrm>
          <a:prstGeom prst="rect">
            <a:avLst/>
          </a:prstGeom>
        </p:spPr>
      </p:pic>
    </p:spTree>
    <p:extLst>
      <p:ext uri="{BB962C8B-B14F-4D97-AF65-F5344CB8AC3E}">
        <p14:creationId xmlns:p14="http://schemas.microsoft.com/office/powerpoint/2010/main" val="158353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0918508"/>
          </a:xfrm>
          <a:prstGeom prst="rect">
            <a:avLst/>
          </a:prstGeom>
        </p:spPr>
      </p:pic>
      <p:sp>
        <p:nvSpPr>
          <p:cNvPr id="3" name="Shape 0"/>
          <p:cNvSpPr/>
          <p:nvPr/>
        </p:nvSpPr>
        <p:spPr>
          <a:xfrm>
            <a:off x="0" y="0"/>
            <a:ext cx="14630400" cy="9220200"/>
          </a:xfrm>
          <a:prstGeom prst="rect">
            <a:avLst/>
          </a:prstGeom>
          <a:solidFill>
            <a:srgbClr val="0A0A0A">
              <a:alpha val="75000"/>
            </a:srgbClr>
          </a:solidFill>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0" y="0"/>
            <a:ext cx="14630400" cy="1466136"/>
          </a:xfrm>
          <a:prstGeom prst="rect">
            <a:avLst/>
          </a:prstGeom>
        </p:spPr>
      </p:pic>
      <p:sp>
        <p:nvSpPr>
          <p:cNvPr id="5" name="Text 1"/>
          <p:cNvSpPr/>
          <p:nvPr/>
        </p:nvSpPr>
        <p:spPr>
          <a:xfrm>
            <a:off x="3213828" y="1431784"/>
            <a:ext cx="9937194"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Feature Engineering and Preprocessing</a:t>
            </a:r>
            <a:endParaRPr lang="en-US" sz="3581" dirty="0"/>
          </a:p>
        </p:txBody>
      </p:sp>
      <p:sp>
        <p:nvSpPr>
          <p:cNvPr id="6" name="Text 2"/>
          <p:cNvSpPr/>
          <p:nvPr/>
        </p:nvSpPr>
        <p:spPr>
          <a:xfrm>
            <a:off x="2841493" y="2166998"/>
            <a:ext cx="9937194"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We'll create new features that may improve model performance. For example, we could combine features like age and passenger class into a single feature.</a:t>
            </a:r>
            <a:endParaRPr lang="en-US" sz="1361" dirty="0"/>
          </a:p>
        </p:txBody>
      </p:sp>
      <p:sp>
        <p:nvSpPr>
          <p:cNvPr id="7" name="Shape 3"/>
          <p:cNvSpPr/>
          <p:nvPr/>
        </p:nvSpPr>
        <p:spPr>
          <a:xfrm>
            <a:off x="2664073" y="3060799"/>
            <a:ext cx="21550" cy="5664160"/>
          </a:xfrm>
          <a:prstGeom prst="roundRect">
            <a:avLst>
              <a:gd name="adj" fmla="val 336822"/>
            </a:avLst>
          </a:prstGeom>
          <a:solidFill>
            <a:srgbClr val="8D2424"/>
          </a:solidFill>
          <a:ln/>
        </p:spPr>
      </p:sp>
      <p:sp>
        <p:nvSpPr>
          <p:cNvPr id="8" name="Shape 4"/>
          <p:cNvSpPr/>
          <p:nvPr/>
        </p:nvSpPr>
        <p:spPr>
          <a:xfrm>
            <a:off x="2800171" y="5157014"/>
            <a:ext cx="604837" cy="21550"/>
          </a:xfrm>
          <a:prstGeom prst="roundRect">
            <a:avLst>
              <a:gd name="adj" fmla="val 336822"/>
            </a:avLst>
          </a:prstGeom>
          <a:solidFill>
            <a:srgbClr val="8D2424"/>
          </a:solidFill>
          <a:ln/>
        </p:spPr>
      </p:sp>
      <p:sp>
        <p:nvSpPr>
          <p:cNvPr id="9" name="Shape 5"/>
          <p:cNvSpPr/>
          <p:nvPr/>
        </p:nvSpPr>
        <p:spPr>
          <a:xfrm>
            <a:off x="2485608" y="3428369"/>
            <a:ext cx="388739" cy="388739"/>
          </a:xfrm>
          <a:prstGeom prst="roundRect">
            <a:avLst>
              <a:gd name="adj" fmla="val 18672"/>
            </a:avLst>
          </a:prstGeom>
          <a:solidFill>
            <a:srgbClr val="740B0B"/>
          </a:solidFill>
          <a:ln w="7620">
            <a:solidFill>
              <a:srgbClr val="8D2424"/>
            </a:solidFill>
            <a:prstDash val="solid"/>
          </a:ln>
        </p:spPr>
      </p:sp>
      <p:sp>
        <p:nvSpPr>
          <p:cNvPr id="10" name="Text 6"/>
          <p:cNvSpPr/>
          <p:nvPr/>
        </p:nvSpPr>
        <p:spPr>
          <a:xfrm>
            <a:off x="2594600" y="3468468"/>
            <a:ext cx="160496"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1</a:t>
            </a:r>
            <a:endParaRPr lang="en-US" sz="2149" dirty="0"/>
          </a:p>
        </p:txBody>
      </p:sp>
      <p:sp>
        <p:nvSpPr>
          <p:cNvPr id="11" name="Text 7"/>
          <p:cNvSpPr/>
          <p:nvPr/>
        </p:nvSpPr>
        <p:spPr>
          <a:xfrm>
            <a:off x="3405008" y="3090375"/>
            <a:ext cx="2574369"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Feature Extraction</a:t>
            </a:r>
            <a:endParaRPr lang="en-US" sz="1791" dirty="0"/>
          </a:p>
        </p:txBody>
      </p:sp>
      <p:sp>
        <p:nvSpPr>
          <p:cNvPr id="12" name="Text 8"/>
          <p:cNvSpPr/>
          <p:nvPr/>
        </p:nvSpPr>
        <p:spPr>
          <a:xfrm>
            <a:off x="3417273" y="3374577"/>
            <a:ext cx="8727519"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We will extract relevant information from existing features, potentially creating new features to capture useful patterns.</a:t>
            </a:r>
            <a:endParaRPr lang="en-US" sz="1361" dirty="0"/>
          </a:p>
        </p:txBody>
      </p:sp>
      <p:sp>
        <p:nvSpPr>
          <p:cNvPr id="13" name="Shape 9"/>
          <p:cNvSpPr/>
          <p:nvPr/>
        </p:nvSpPr>
        <p:spPr>
          <a:xfrm>
            <a:off x="2800171" y="6616244"/>
            <a:ext cx="604837" cy="21550"/>
          </a:xfrm>
          <a:prstGeom prst="roundRect">
            <a:avLst>
              <a:gd name="adj" fmla="val 336822"/>
            </a:avLst>
          </a:prstGeom>
          <a:solidFill>
            <a:srgbClr val="8D2424"/>
          </a:solidFill>
          <a:ln/>
        </p:spPr>
      </p:sp>
      <p:sp>
        <p:nvSpPr>
          <p:cNvPr id="14" name="Shape 10"/>
          <p:cNvSpPr/>
          <p:nvPr/>
        </p:nvSpPr>
        <p:spPr>
          <a:xfrm>
            <a:off x="2454530" y="4973419"/>
            <a:ext cx="388739" cy="388739"/>
          </a:xfrm>
          <a:prstGeom prst="roundRect">
            <a:avLst>
              <a:gd name="adj" fmla="val 18672"/>
            </a:avLst>
          </a:prstGeom>
          <a:solidFill>
            <a:srgbClr val="740B0B"/>
          </a:solidFill>
          <a:ln w="7620">
            <a:solidFill>
              <a:srgbClr val="8D2424"/>
            </a:solidFill>
            <a:prstDash val="solid"/>
          </a:ln>
        </p:spPr>
      </p:sp>
      <p:sp>
        <p:nvSpPr>
          <p:cNvPr id="15" name="Text 11"/>
          <p:cNvSpPr/>
          <p:nvPr/>
        </p:nvSpPr>
        <p:spPr>
          <a:xfrm>
            <a:off x="2535017" y="5020568"/>
            <a:ext cx="22776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2</a:t>
            </a:r>
            <a:endParaRPr lang="en-US" sz="2149" dirty="0"/>
          </a:p>
        </p:txBody>
      </p:sp>
      <p:sp>
        <p:nvSpPr>
          <p:cNvPr id="16" name="Text 12"/>
          <p:cNvSpPr/>
          <p:nvPr/>
        </p:nvSpPr>
        <p:spPr>
          <a:xfrm>
            <a:off x="3417273" y="4735729"/>
            <a:ext cx="2860000"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Data Transformation</a:t>
            </a:r>
            <a:endParaRPr lang="en-US" sz="1791" dirty="0"/>
          </a:p>
        </p:txBody>
      </p:sp>
      <p:sp>
        <p:nvSpPr>
          <p:cNvPr id="17" name="Text 13"/>
          <p:cNvSpPr/>
          <p:nvPr/>
        </p:nvSpPr>
        <p:spPr>
          <a:xfrm>
            <a:off x="3494434" y="5020568"/>
            <a:ext cx="8727519"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We will transform features to a suitable format for machine learning algorithms, such as scaling numerical values or encoding categorical data.</a:t>
            </a:r>
            <a:endParaRPr lang="en-US" sz="1361" dirty="0"/>
          </a:p>
        </p:txBody>
      </p:sp>
      <p:sp>
        <p:nvSpPr>
          <p:cNvPr id="18" name="Shape 14"/>
          <p:cNvSpPr/>
          <p:nvPr/>
        </p:nvSpPr>
        <p:spPr>
          <a:xfrm>
            <a:off x="2800171" y="8075474"/>
            <a:ext cx="604837" cy="21550"/>
          </a:xfrm>
          <a:prstGeom prst="roundRect">
            <a:avLst>
              <a:gd name="adj" fmla="val 336822"/>
            </a:avLst>
          </a:prstGeom>
          <a:solidFill>
            <a:srgbClr val="8D2424"/>
          </a:solidFill>
          <a:ln/>
        </p:spPr>
      </p:sp>
      <p:sp>
        <p:nvSpPr>
          <p:cNvPr id="19" name="Shape 15"/>
          <p:cNvSpPr/>
          <p:nvPr/>
        </p:nvSpPr>
        <p:spPr>
          <a:xfrm>
            <a:off x="2465740" y="6421934"/>
            <a:ext cx="388739" cy="388739"/>
          </a:xfrm>
          <a:prstGeom prst="roundRect">
            <a:avLst>
              <a:gd name="adj" fmla="val 18672"/>
            </a:avLst>
          </a:prstGeom>
          <a:solidFill>
            <a:srgbClr val="740B0B"/>
          </a:solidFill>
          <a:ln w="7620">
            <a:solidFill>
              <a:srgbClr val="8D2424"/>
            </a:solidFill>
            <a:prstDash val="solid"/>
          </a:ln>
        </p:spPr>
      </p:sp>
      <p:sp>
        <p:nvSpPr>
          <p:cNvPr id="20" name="Text 16"/>
          <p:cNvSpPr/>
          <p:nvPr/>
        </p:nvSpPr>
        <p:spPr>
          <a:xfrm>
            <a:off x="2539915" y="6458248"/>
            <a:ext cx="24038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3</a:t>
            </a:r>
            <a:endParaRPr lang="en-US" sz="2149" dirty="0"/>
          </a:p>
        </p:txBody>
      </p:sp>
      <p:sp>
        <p:nvSpPr>
          <p:cNvPr id="21" name="Text 17"/>
          <p:cNvSpPr/>
          <p:nvPr/>
        </p:nvSpPr>
        <p:spPr>
          <a:xfrm>
            <a:off x="3405008" y="6195596"/>
            <a:ext cx="3228975"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Handling Missing Values</a:t>
            </a:r>
            <a:endParaRPr lang="en-US" sz="1791" dirty="0"/>
          </a:p>
        </p:txBody>
      </p:sp>
      <p:sp>
        <p:nvSpPr>
          <p:cNvPr id="22" name="Text 18"/>
          <p:cNvSpPr/>
          <p:nvPr/>
        </p:nvSpPr>
        <p:spPr>
          <a:xfrm>
            <a:off x="3446948" y="6500979"/>
            <a:ext cx="8727519"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We'll address missing data using methods like imputation or deletion to ensure the model receives complete information.</a:t>
            </a:r>
            <a:endParaRPr lang="en-US" sz="1361" dirty="0"/>
          </a:p>
        </p:txBody>
      </p:sp>
      <p:sp>
        <p:nvSpPr>
          <p:cNvPr id="23" name="Shape 19"/>
          <p:cNvSpPr/>
          <p:nvPr/>
        </p:nvSpPr>
        <p:spPr>
          <a:xfrm>
            <a:off x="2800171" y="3536680"/>
            <a:ext cx="604837" cy="21550"/>
          </a:xfrm>
          <a:prstGeom prst="roundRect">
            <a:avLst>
              <a:gd name="adj" fmla="val 336822"/>
            </a:avLst>
          </a:prstGeom>
          <a:solidFill>
            <a:srgbClr val="8D2424"/>
          </a:solidFill>
          <a:ln/>
        </p:spPr>
      </p:sp>
      <p:sp>
        <p:nvSpPr>
          <p:cNvPr id="24" name="Shape 20"/>
          <p:cNvSpPr/>
          <p:nvPr/>
        </p:nvSpPr>
        <p:spPr>
          <a:xfrm>
            <a:off x="2454530" y="7870388"/>
            <a:ext cx="388739" cy="388739"/>
          </a:xfrm>
          <a:prstGeom prst="roundRect">
            <a:avLst>
              <a:gd name="adj" fmla="val 18672"/>
            </a:avLst>
          </a:prstGeom>
          <a:solidFill>
            <a:srgbClr val="740B0B"/>
          </a:solidFill>
          <a:ln w="7620">
            <a:solidFill>
              <a:srgbClr val="8D2424"/>
            </a:solidFill>
            <a:prstDash val="solid"/>
          </a:ln>
        </p:spPr>
        <p:txBody>
          <a:bodyPr/>
          <a:lstStyle/>
          <a:p>
            <a:endParaRPr lang="en-US" dirty="0"/>
          </a:p>
        </p:txBody>
      </p:sp>
      <p:sp>
        <p:nvSpPr>
          <p:cNvPr id="25" name="Text 21"/>
          <p:cNvSpPr/>
          <p:nvPr/>
        </p:nvSpPr>
        <p:spPr>
          <a:xfrm>
            <a:off x="2534080" y="7864843"/>
            <a:ext cx="252055"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4</a:t>
            </a:r>
            <a:endParaRPr lang="en-US" sz="2149" dirty="0"/>
          </a:p>
        </p:txBody>
      </p:sp>
      <p:sp>
        <p:nvSpPr>
          <p:cNvPr id="26" name="Text 22"/>
          <p:cNvSpPr/>
          <p:nvPr/>
        </p:nvSpPr>
        <p:spPr>
          <a:xfrm>
            <a:off x="3446948" y="7698849"/>
            <a:ext cx="2430899"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Feature Selection</a:t>
            </a:r>
            <a:endParaRPr lang="en-US" sz="1791" dirty="0"/>
          </a:p>
        </p:txBody>
      </p:sp>
      <p:sp>
        <p:nvSpPr>
          <p:cNvPr id="27" name="Text 23"/>
          <p:cNvSpPr/>
          <p:nvPr/>
        </p:nvSpPr>
        <p:spPr>
          <a:xfrm>
            <a:off x="3446330" y="8008636"/>
            <a:ext cx="8727519"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We'll identify the most relevant features by analyzing their contribution to model prediction accuracy and reducing dimensionality.</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9702800"/>
          </a:xfrm>
          <a:prstGeom prst="rect">
            <a:avLst/>
          </a:prstGeom>
        </p:spPr>
      </p:pic>
      <p:sp>
        <p:nvSpPr>
          <p:cNvPr id="3" name="Shape 0"/>
          <p:cNvSpPr/>
          <p:nvPr/>
        </p:nvSpPr>
        <p:spPr>
          <a:xfrm>
            <a:off x="0" y="68260"/>
            <a:ext cx="14630400" cy="9144000"/>
          </a:xfrm>
          <a:prstGeom prst="rect">
            <a:avLst/>
          </a:prstGeom>
          <a:solidFill>
            <a:srgbClr val="0A0A0A">
              <a:alpha val="75000"/>
            </a:srgbClr>
          </a:solidFill>
          <a:ln/>
        </p:spPr>
        <p:txBody>
          <a:bodyPr/>
          <a:lstStyle/>
          <a:p>
            <a:endParaRPr lang="en-US" dirty="0"/>
          </a:p>
        </p:txBody>
      </p:sp>
      <p:sp>
        <p:nvSpPr>
          <p:cNvPr id="6" name="Text 1"/>
          <p:cNvSpPr/>
          <p:nvPr/>
        </p:nvSpPr>
        <p:spPr>
          <a:xfrm>
            <a:off x="6091238" y="188793"/>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Selecting Appropriate Machine Learning Algorithms</a:t>
            </a:r>
            <a:endParaRPr lang="en-US" sz="3581" dirty="0"/>
          </a:p>
        </p:txBody>
      </p:sp>
      <p:sp>
        <p:nvSpPr>
          <p:cNvPr id="7" name="Text 2"/>
          <p:cNvSpPr/>
          <p:nvPr/>
        </p:nvSpPr>
        <p:spPr>
          <a:xfrm>
            <a:off x="6091238" y="1432639"/>
            <a:ext cx="7934325" cy="553164"/>
          </a:xfrm>
          <a:prstGeom prst="rect">
            <a:avLst/>
          </a:prstGeom>
          <a:noFill/>
          <a:ln/>
        </p:spPr>
        <p:txBody>
          <a:bodyPr wrap="square" rtlCol="0" anchor="t"/>
          <a:lstStyle/>
          <a:p>
            <a:pPr marL="0" indent="0">
              <a:lnSpc>
                <a:spcPts val="2177"/>
              </a:lnSpc>
              <a:buNone/>
            </a:pPr>
            <a:r>
              <a:rPr lang="en-US" dirty="0">
                <a:solidFill>
                  <a:srgbClr val="FFE5E5"/>
                </a:solidFill>
                <a:latin typeface="DM Sans" pitchFamily="34" charset="0"/>
                <a:ea typeface="DM Sans" pitchFamily="34" charset="-122"/>
                <a:cs typeface="DM Sans" pitchFamily="34" charset="-120"/>
              </a:rPr>
              <a:t>We'll choose machine learning algorithms suitable for predicting survival. We'll consider factors like the nature of the data and the desired outcome.</a:t>
            </a:r>
            <a:endParaRPr lang="en-US" dirty="0"/>
          </a:p>
        </p:txBody>
      </p:sp>
      <p:sp>
        <p:nvSpPr>
          <p:cNvPr id="8" name="Shape 3"/>
          <p:cNvSpPr/>
          <p:nvPr/>
        </p:nvSpPr>
        <p:spPr>
          <a:xfrm>
            <a:off x="6091238" y="2699862"/>
            <a:ext cx="7934325" cy="1620837"/>
          </a:xfrm>
          <a:prstGeom prst="roundRect">
            <a:avLst>
              <a:gd name="adj" fmla="val 7081"/>
            </a:avLst>
          </a:prstGeom>
          <a:solidFill>
            <a:srgbClr val="740B0B"/>
          </a:solidFill>
          <a:ln w="7620">
            <a:solidFill>
              <a:srgbClr val="8D2424"/>
            </a:solidFill>
            <a:prstDash val="solid"/>
          </a:ln>
        </p:spPr>
      </p:sp>
      <p:sp>
        <p:nvSpPr>
          <p:cNvPr id="9" name="Text 4"/>
          <p:cNvSpPr/>
          <p:nvPr/>
        </p:nvSpPr>
        <p:spPr>
          <a:xfrm>
            <a:off x="6233676" y="2943204"/>
            <a:ext cx="2691170" cy="284202"/>
          </a:xfrm>
          <a:prstGeom prst="rect">
            <a:avLst/>
          </a:prstGeom>
          <a:noFill/>
          <a:ln/>
        </p:spPr>
        <p:txBody>
          <a:bodyPr wrap="none" rtlCol="0" anchor="t"/>
          <a:lstStyle/>
          <a:p>
            <a:pPr marL="0" indent="0">
              <a:lnSpc>
                <a:spcPts val="2238"/>
              </a:lnSpc>
              <a:buNone/>
            </a:pPr>
            <a:r>
              <a:rPr lang="en-US" sz="4000" dirty="0">
                <a:solidFill>
                  <a:srgbClr val="FFE5E5"/>
                </a:solidFill>
                <a:latin typeface="Dela Gothic One" pitchFamily="34" charset="0"/>
                <a:ea typeface="Dela Gothic One" pitchFamily="34" charset="-122"/>
                <a:cs typeface="Dela Gothic One" pitchFamily="34" charset="-120"/>
              </a:rPr>
              <a:t>Logistic Regression</a:t>
            </a:r>
            <a:endParaRPr lang="en-US" sz="4000" dirty="0"/>
          </a:p>
        </p:txBody>
      </p:sp>
      <p:sp>
        <p:nvSpPr>
          <p:cNvPr id="10" name="Text 5"/>
          <p:cNvSpPr/>
          <p:nvPr/>
        </p:nvSpPr>
        <p:spPr>
          <a:xfrm>
            <a:off x="6091238" y="3727409"/>
            <a:ext cx="7573566" cy="276582"/>
          </a:xfrm>
          <a:prstGeom prst="rect">
            <a:avLst/>
          </a:prstGeom>
          <a:noFill/>
          <a:ln/>
        </p:spPr>
        <p:txBody>
          <a:bodyPr wrap="none" rtlCol="0" anchor="t"/>
          <a:lstStyle/>
          <a:p>
            <a:pPr marL="0" indent="0" algn="ctr">
              <a:lnSpc>
                <a:spcPts val="2177"/>
              </a:lnSpc>
              <a:buNone/>
            </a:pPr>
            <a:r>
              <a:rPr lang="en-US" sz="2800" dirty="0">
                <a:solidFill>
                  <a:srgbClr val="FFE5E5"/>
                </a:solidFill>
                <a:latin typeface="DM Sans" pitchFamily="34" charset="0"/>
                <a:ea typeface="DM Sans" pitchFamily="34" charset="-122"/>
                <a:cs typeface="DM Sans" pitchFamily="34" charset="-120"/>
              </a:rPr>
              <a:t>A linear model that predicts the probability</a:t>
            </a:r>
          </a:p>
          <a:p>
            <a:pPr marL="0" indent="0" algn="ctr">
              <a:lnSpc>
                <a:spcPts val="2177"/>
              </a:lnSpc>
              <a:buNone/>
            </a:pPr>
            <a:r>
              <a:rPr lang="en-US" sz="2800" dirty="0">
                <a:solidFill>
                  <a:srgbClr val="FFE5E5"/>
                </a:solidFill>
                <a:latin typeface="DM Sans" pitchFamily="34" charset="0"/>
                <a:ea typeface="DM Sans" pitchFamily="34" charset="-122"/>
                <a:cs typeface="DM Sans" pitchFamily="34" charset="-120"/>
              </a:rPr>
              <a:t> of survival based on input features.</a:t>
            </a:r>
            <a:endParaRPr lang="en-US" sz="2800" dirty="0"/>
          </a:p>
        </p:txBody>
      </p:sp>
      <p:sp>
        <p:nvSpPr>
          <p:cNvPr id="11" name="Shape 6"/>
          <p:cNvSpPr/>
          <p:nvPr/>
        </p:nvSpPr>
        <p:spPr>
          <a:xfrm>
            <a:off x="6120210" y="5235704"/>
            <a:ext cx="7876380" cy="1883581"/>
          </a:xfrm>
          <a:prstGeom prst="roundRect">
            <a:avLst>
              <a:gd name="adj" fmla="val 5576"/>
            </a:avLst>
          </a:prstGeom>
          <a:solidFill>
            <a:srgbClr val="740B0B"/>
          </a:solidFill>
          <a:ln w="7620">
            <a:solidFill>
              <a:srgbClr val="8D2424"/>
            </a:solidFill>
            <a:prstDash val="solid"/>
          </a:ln>
        </p:spPr>
      </p:sp>
      <p:sp>
        <p:nvSpPr>
          <p:cNvPr id="12" name="Text 7"/>
          <p:cNvSpPr/>
          <p:nvPr/>
        </p:nvSpPr>
        <p:spPr>
          <a:xfrm>
            <a:off x="6233676" y="5514685"/>
            <a:ext cx="2273856" cy="284202"/>
          </a:xfrm>
          <a:prstGeom prst="rect">
            <a:avLst/>
          </a:prstGeom>
          <a:noFill/>
          <a:ln/>
        </p:spPr>
        <p:txBody>
          <a:bodyPr wrap="none" rtlCol="0" anchor="t"/>
          <a:lstStyle/>
          <a:p>
            <a:pPr marL="0" indent="0">
              <a:lnSpc>
                <a:spcPts val="2238"/>
              </a:lnSpc>
              <a:buNone/>
            </a:pPr>
            <a:r>
              <a:rPr lang="en-US" sz="4400" dirty="0">
                <a:solidFill>
                  <a:srgbClr val="FFE5E5"/>
                </a:solidFill>
                <a:latin typeface="Dela Gothic One" pitchFamily="34" charset="0"/>
                <a:ea typeface="Dela Gothic One" pitchFamily="34" charset="-122"/>
                <a:cs typeface="Dela Gothic One" pitchFamily="34" charset="-120"/>
              </a:rPr>
              <a:t>Decision Trees</a:t>
            </a:r>
            <a:endParaRPr lang="en-US" sz="4400" dirty="0"/>
          </a:p>
        </p:txBody>
      </p:sp>
      <p:sp>
        <p:nvSpPr>
          <p:cNvPr id="13" name="Text 8"/>
          <p:cNvSpPr/>
          <p:nvPr/>
        </p:nvSpPr>
        <p:spPr>
          <a:xfrm>
            <a:off x="6233676" y="6272796"/>
            <a:ext cx="7573566" cy="553164"/>
          </a:xfrm>
          <a:prstGeom prst="rect">
            <a:avLst/>
          </a:prstGeom>
          <a:noFill/>
          <a:ln/>
        </p:spPr>
        <p:txBody>
          <a:bodyPr wrap="square" rtlCol="0" anchor="t"/>
          <a:lstStyle/>
          <a:p>
            <a:pPr marL="0" indent="0">
              <a:lnSpc>
                <a:spcPts val="2177"/>
              </a:lnSpc>
              <a:buNone/>
            </a:pPr>
            <a:r>
              <a:rPr lang="en-US" sz="2400" dirty="0">
                <a:solidFill>
                  <a:srgbClr val="FFE5E5"/>
                </a:solidFill>
                <a:latin typeface="DM Sans" pitchFamily="34" charset="0"/>
                <a:ea typeface="DM Sans" pitchFamily="34" charset="-122"/>
                <a:cs typeface="DM Sans" pitchFamily="34" charset="-120"/>
              </a:rPr>
              <a:t>A tree-based model that creates a hierarchy of decisions based on features to predict survival.</a:t>
            </a:r>
            <a:endParaRPr lang="en-US" sz="2400" dirty="0"/>
          </a:p>
        </p:txBody>
      </p:sp>
      <p:sp>
        <p:nvSpPr>
          <p:cNvPr id="15" name="Text 10"/>
          <p:cNvSpPr/>
          <p:nvPr/>
        </p:nvSpPr>
        <p:spPr>
          <a:xfrm>
            <a:off x="6627217" y="6150451"/>
            <a:ext cx="4448532" cy="284202"/>
          </a:xfrm>
          <a:prstGeom prst="rect">
            <a:avLst/>
          </a:prstGeom>
          <a:noFill/>
          <a:ln/>
        </p:spPr>
        <p:txBody>
          <a:bodyPr wrap="none" rtlCol="0" anchor="t"/>
          <a:lstStyle/>
          <a:p>
            <a:pPr marL="0" indent="0">
              <a:lnSpc>
                <a:spcPts val="2238"/>
              </a:lnSpc>
              <a:buNone/>
            </a:pPr>
            <a:endParaRPr lang="en-US" sz="1791" dirty="0"/>
          </a:p>
        </p:txBody>
      </p:sp>
      <p:sp>
        <p:nvSpPr>
          <p:cNvPr id="16" name="Text 11"/>
          <p:cNvSpPr/>
          <p:nvPr/>
        </p:nvSpPr>
        <p:spPr>
          <a:xfrm>
            <a:off x="6664028" y="6718141"/>
            <a:ext cx="7573566" cy="276582"/>
          </a:xfrm>
          <a:prstGeom prst="rect">
            <a:avLst/>
          </a:prstGeom>
          <a:noFill/>
          <a:ln/>
        </p:spPr>
        <p:txBody>
          <a:bodyPr wrap="none" rtlCol="0" anchor="t"/>
          <a:lstStyle/>
          <a:p>
            <a:pPr marL="0" indent="0">
              <a:lnSpc>
                <a:spcPts val="2177"/>
              </a:lnSpc>
              <a:buNone/>
            </a:pPr>
            <a:endParaRPr lang="en-US" sz="1361" dirty="0"/>
          </a:p>
        </p:txBody>
      </p:sp>
      <p:sp>
        <p:nvSpPr>
          <p:cNvPr id="18" name="Text 13"/>
          <p:cNvSpPr/>
          <p:nvPr/>
        </p:nvSpPr>
        <p:spPr>
          <a:xfrm>
            <a:off x="6627217" y="7808357"/>
            <a:ext cx="2273856" cy="284202"/>
          </a:xfrm>
          <a:prstGeom prst="rect">
            <a:avLst/>
          </a:prstGeom>
          <a:noFill/>
          <a:ln/>
        </p:spPr>
        <p:txBody>
          <a:bodyPr wrap="none" rtlCol="0" anchor="t"/>
          <a:lstStyle/>
          <a:p>
            <a:pPr marL="0" indent="0">
              <a:lnSpc>
                <a:spcPts val="2238"/>
              </a:lnSpc>
              <a:buNone/>
            </a:pPr>
            <a:endParaRPr lang="en-US" sz="1791" dirty="0"/>
          </a:p>
        </p:txBody>
      </p:sp>
      <p:sp>
        <p:nvSpPr>
          <p:cNvPr id="19" name="Text 14"/>
          <p:cNvSpPr/>
          <p:nvPr/>
        </p:nvSpPr>
        <p:spPr>
          <a:xfrm>
            <a:off x="6779617" y="8301474"/>
            <a:ext cx="7573566" cy="276582"/>
          </a:xfrm>
          <a:prstGeom prst="rect">
            <a:avLst/>
          </a:prstGeom>
          <a:noFill/>
          <a:ln/>
        </p:spPr>
        <p:txBody>
          <a:bodyPr wrap="none" rtlCol="0" anchor="t"/>
          <a:lstStyle/>
          <a:p>
            <a:pPr marL="0" indent="0">
              <a:lnSpc>
                <a:spcPts val="2177"/>
              </a:lnSpc>
              <a:buNone/>
            </a:pPr>
            <a:endParaRPr lang="en-US" sz="1361" dirty="0"/>
          </a:p>
        </p:txBody>
      </p:sp>
      <p:pic>
        <p:nvPicPr>
          <p:cNvPr id="22" name="Picture 21">
            <a:extLst>
              <a:ext uri="{FF2B5EF4-FFF2-40B4-BE49-F238E27FC236}">
                <a16:creationId xmlns:a16="http://schemas.microsoft.com/office/drawing/2014/main" id="{C2F22B0D-535E-7350-E99E-B550C0D86227}"/>
              </a:ext>
            </a:extLst>
          </p:cNvPr>
          <p:cNvPicPr>
            <a:picLocks noChangeAspect="1"/>
          </p:cNvPicPr>
          <p:nvPr/>
        </p:nvPicPr>
        <p:blipFill>
          <a:blip r:embed="rId4"/>
          <a:stretch>
            <a:fillRect/>
          </a:stretch>
        </p:blipFill>
        <p:spPr>
          <a:xfrm>
            <a:off x="52113" y="394692"/>
            <a:ext cx="5858350" cy="3926007"/>
          </a:xfrm>
          <a:prstGeom prst="rect">
            <a:avLst/>
          </a:prstGeom>
        </p:spPr>
      </p:pic>
      <p:pic>
        <p:nvPicPr>
          <p:cNvPr id="24" name="Picture 23">
            <a:extLst>
              <a:ext uri="{FF2B5EF4-FFF2-40B4-BE49-F238E27FC236}">
                <a16:creationId xmlns:a16="http://schemas.microsoft.com/office/drawing/2014/main" id="{D23C2AE3-BD11-1FD8-3B32-595E90A9C354}"/>
              </a:ext>
            </a:extLst>
          </p:cNvPr>
          <p:cNvPicPr>
            <a:picLocks noChangeAspect="1"/>
          </p:cNvPicPr>
          <p:nvPr/>
        </p:nvPicPr>
        <p:blipFill>
          <a:blip r:embed="rId5"/>
          <a:srcRect/>
          <a:stretch/>
        </p:blipFill>
        <p:spPr>
          <a:xfrm>
            <a:off x="61558" y="4408657"/>
            <a:ext cx="5923139" cy="44020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9702800"/>
          </a:xfrm>
          <a:prstGeom prst="rect">
            <a:avLst/>
          </a:prstGeom>
        </p:spPr>
      </p:pic>
      <p:sp>
        <p:nvSpPr>
          <p:cNvPr id="3" name="Shape 0"/>
          <p:cNvSpPr/>
          <p:nvPr/>
        </p:nvSpPr>
        <p:spPr>
          <a:xfrm>
            <a:off x="0" y="122690"/>
            <a:ext cx="14630400" cy="9144000"/>
          </a:xfrm>
          <a:prstGeom prst="rect">
            <a:avLst/>
          </a:prstGeom>
          <a:solidFill>
            <a:srgbClr val="0A0A0A">
              <a:alpha val="75000"/>
            </a:srgbClr>
          </a:solidFill>
          <a:ln/>
        </p:spPr>
        <p:txBody>
          <a:bodyPr/>
          <a:lstStyle/>
          <a:p>
            <a:endParaRPr lang="en-US" dirty="0"/>
          </a:p>
        </p:txBody>
      </p:sp>
      <p:sp>
        <p:nvSpPr>
          <p:cNvPr id="6" name="Text 1"/>
          <p:cNvSpPr/>
          <p:nvPr/>
        </p:nvSpPr>
        <p:spPr>
          <a:xfrm>
            <a:off x="6091238" y="188793"/>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Selecting Appropriate Machine Learning Algorithms</a:t>
            </a:r>
            <a:endParaRPr lang="en-US" sz="3581" dirty="0"/>
          </a:p>
        </p:txBody>
      </p:sp>
      <p:sp>
        <p:nvSpPr>
          <p:cNvPr id="7" name="Text 2"/>
          <p:cNvSpPr/>
          <p:nvPr/>
        </p:nvSpPr>
        <p:spPr>
          <a:xfrm>
            <a:off x="6091238" y="1432639"/>
            <a:ext cx="7934325"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We'll choose machine learning algorithms suitable for predicting survival. We'll consider factors like the nature of the data and the desired outcome.</a:t>
            </a:r>
            <a:endParaRPr lang="en-US" sz="1361" dirty="0"/>
          </a:p>
        </p:txBody>
      </p:sp>
      <p:sp>
        <p:nvSpPr>
          <p:cNvPr id="9" name="Text 4"/>
          <p:cNvSpPr/>
          <p:nvPr/>
        </p:nvSpPr>
        <p:spPr>
          <a:xfrm>
            <a:off x="6779617" y="2335093"/>
            <a:ext cx="2691170" cy="284202"/>
          </a:xfrm>
          <a:prstGeom prst="rect">
            <a:avLst/>
          </a:prstGeom>
          <a:noFill/>
          <a:ln/>
        </p:spPr>
        <p:txBody>
          <a:bodyPr wrap="none" rtlCol="0" anchor="t"/>
          <a:lstStyle/>
          <a:p>
            <a:pPr marL="0" indent="0">
              <a:lnSpc>
                <a:spcPts val="2238"/>
              </a:lnSpc>
              <a:buNone/>
            </a:pPr>
            <a:endParaRPr lang="en-US" sz="1791" dirty="0"/>
          </a:p>
        </p:txBody>
      </p:sp>
      <p:sp>
        <p:nvSpPr>
          <p:cNvPr id="10" name="Text 5"/>
          <p:cNvSpPr/>
          <p:nvPr/>
        </p:nvSpPr>
        <p:spPr>
          <a:xfrm>
            <a:off x="6754217" y="2926080"/>
            <a:ext cx="7573566" cy="276582"/>
          </a:xfrm>
          <a:prstGeom prst="rect">
            <a:avLst/>
          </a:prstGeom>
          <a:noFill/>
          <a:ln/>
        </p:spPr>
        <p:txBody>
          <a:bodyPr wrap="none" rtlCol="0" anchor="t"/>
          <a:lstStyle/>
          <a:p>
            <a:pPr marL="0" indent="0">
              <a:lnSpc>
                <a:spcPts val="2177"/>
              </a:lnSpc>
              <a:buNone/>
            </a:pPr>
            <a:endParaRPr lang="en-US" sz="1361" dirty="0"/>
          </a:p>
        </p:txBody>
      </p:sp>
      <p:sp>
        <p:nvSpPr>
          <p:cNvPr id="12" name="Text 7"/>
          <p:cNvSpPr/>
          <p:nvPr/>
        </p:nvSpPr>
        <p:spPr>
          <a:xfrm>
            <a:off x="6754217" y="4218781"/>
            <a:ext cx="2273856" cy="284202"/>
          </a:xfrm>
          <a:prstGeom prst="rect">
            <a:avLst/>
          </a:prstGeom>
          <a:noFill/>
          <a:ln/>
        </p:spPr>
        <p:txBody>
          <a:bodyPr wrap="none" rtlCol="0" anchor="t"/>
          <a:lstStyle/>
          <a:p>
            <a:pPr marL="0" indent="0">
              <a:lnSpc>
                <a:spcPts val="2238"/>
              </a:lnSpc>
              <a:buNone/>
            </a:pPr>
            <a:endParaRPr lang="en-US" sz="1791" dirty="0"/>
          </a:p>
        </p:txBody>
      </p:sp>
      <p:sp>
        <p:nvSpPr>
          <p:cNvPr id="13" name="Text 8"/>
          <p:cNvSpPr/>
          <p:nvPr/>
        </p:nvSpPr>
        <p:spPr>
          <a:xfrm>
            <a:off x="6703417" y="4809768"/>
            <a:ext cx="7573566" cy="553164"/>
          </a:xfrm>
          <a:prstGeom prst="rect">
            <a:avLst/>
          </a:prstGeom>
          <a:noFill/>
          <a:ln/>
        </p:spPr>
        <p:txBody>
          <a:bodyPr wrap="square" rtlCol="0" anchor="t"/>
          <a:lstStyle/>
          <a:p>
            <a:pPr marL="0" indent="0">
              <a:lnSpc>
                <a:spcPts val="2177"/>
              </a:lnSpc>
              <a:buNone/>
            </a:pPr>
            <a:endParaRPr lang="en-US" sz="1361" dirty="0"/>
          </a:p>
        </p:txBody>
      </p:sp>
      <p:sp>
        <p:nvSpPr>
          <p:cNvPr id="14" name="Shape 9"/>
          <p:cNvSpPr/>
          <p:nvPr/>
        </p:nvSpPr>
        <p:spPr>
          <a:xfrm>
            <a:off x="6217007" y="2842481"/>
            <a:ext cx="7934325" cy="1301274"/>
          </a:xfrm>
          <a:prstGeom prst="roundRect">
            <a:avLst>
              <a:gd name="adj" fmla="val 7081"/>
            </a:avLst>
          </a:prstGeom>
          <a:solidFill>
            <a:srgbClr val="740B0B"/>
          </a:solidFill>
          <a:ln w="7620">
            <a:solidFill>
              <a:srgbClr val="8D2424"/>
            </a:solidFill>
            <a:prstDash val="solid"/>
          </a:ln>
        </p:spPr>
      </p:sp>
      <p:sp>
        <p:nvSpPr>
          <p:cNvPr id="15" name="Text 10"/>
          <p:cNvSpPr/>
          <p:nvPr/>
        </p:nvSpPr>
        <p:spPr>
          <a:xfrm>
            <a:off x="6334720" y="2953650"/>
            <a:ext cx="4448532" cy="284202"/>
          </a:xfrm>
          <a:prstGeom prst="rect">
            <a:avLst/>
          </a:prstGeom>
          <a:noFill/>
          <a:ln/>
        </p:spPr>
        <p:txBody>
          <a:bodyPr wrap="none" rtlCol="0" anchor="t"/>
          <a:lstStyle/>
          <a:p>
            <a:pPr marL="0" indent="0">
              <a:lnSpc>
                <a:spcPts val="2238"/>
              </a:lnSpc>
              <a:buNone/>
            </a:pPr>
            <a:r>
              <a:rPr lang="en-US" sz="2400" dirty="0">
                <a:solidFill>
                  <a:srgbClr val="FFE5E5"/>
                </a:solidFill>
                <a:latin typeface="Dela Gothic One" pitchFamily="34" charset="0"/>
                <a:ea typeface="Dela Gothic One" pitchFamily="34" charset="-122"/>
                <a:cs typeface="Dela Gothic One" pitchFamily="34" charset="-120"/>
              </a:rPr>
              <a:t>Support Vector Machines (SVMs)</a:t>
            </a:r>
            <a:endParaRPr lang="en-US" sz="2400" dirty="0"/>
          </a:p>
        </p:txBody>
      </p:sp>
      <p:sp>
        <p:nvSpPr>
          <p:cNvPr id="16" name="Text 11"/>
          <p:cNvSpPr/>
          <p:nvPr/>
        </p:nvSpPr>
        <p:spPr>
          <a:xfrm>
            <a:off x="6317806" y="3414221"/>
            <a:ext cx="7573566" cy="276582"/>
          </a:xfrm>
          <a:prstGeom prst="rect">
            <a:avLst/>
          </a:prstGeom>
          <a:noFill/>
          <a:ln/>
        </p:spPr>
        <p:txBody>
          <a:bodyPr wrap="none" rtlCol="0" anchor="t"/>
          <a:lstStyle/>
          <a:p>
            <a:pPr marL="0" indent="0">
              <a:lnSpc>
                <a:spcPts val="2177"/>
              </a:lnSpc>
              <a:buNone/>
            </a:pPr>
            <a:r>
              <a:rPr lang="en-US" dirty="0">
                <a:solidFill>
                  <a:srgbClr val="FFE5E5"/>
                </a:solidFill>
                <a:latin typeface="DM Sans" pitchFamily="34" charset="0"/>
                <a:ea typeface="DM Sans" pitchFamily="34" charset="-122"/>
                <a:cs typeface="DM Sans" pitchFamily="34" charset="-120"/>
              </a:rPr>
              <a:t>A model that finds an optimal hyperplane to separate survival and </a:t>
            </a:r>
          </a:p>
          <a:p>
            <a:pPr marL="0" indent="0">
              <a:lnSpc>
                <a:spcPts val="2177"/>
              </a:lnSpc>
              <a:buNone/>
            </a:pPr>
            <a:r>
              <a:rPr lang="en-US" dirty="0">
                <a:solidFill>
                  <a:srgbClr val="FFE5E5"/>
                </a:solidFill>
                <a:latin typeface="DM Sans" pitchFamily="34" charset="0"/>
                <a:ea typeface="DM Sans" pitchFamily="34" charset="-122"/>
                <a:cs typeface="DM Sans" pitchFamily="34" charset="-120"/>
              </a:rPr>
              <a:t>non-survival classes.</a:t>
            </a:r>
            <a:endParaRPr lang="en-US" dirty="0"/>
          </a:p>
        </p:txBody>
      </p:sp>
      <p:sp>
        <p:nvSpPr>
          <p:cNvPr id="17" name="Shape 12"/>
          <p:cNvSpPr/>
          <p:nvPr/>
        </p:nvSpPr>
        <p:spPr>
          <a:xfrm>
            <a:off x="6255224" y="5800771"/>
            <a:ext cx="7934325" cy="1772126"/>
          </a:xfrm>
          <a:prstGeom prst="roundRect">
            <a:avLst>
              <a:gd name="adj" fmla="val 7081"/>
            </a:avLst>
          </a:prstGeom>
          <a:solidFill>
            <a:srgbClr val="740B0B"/>
          </a:solidFill>
          <a:ln w="7620">
            <a:solidFill>
              <a:srgbClr val="8D2424"/>
            </a:solidFill>
            <a:prstDash val="solid"/>
          </a:ln>
        </p:spPr>
        <p:txBody>
          <a:bodyPr/>
          <a:lstStyle/>
          <a:p>
            <a:endParaRPr lang="en-US" dirty="0"/>
          </a:p>
        </p:txBody>
      </p:sp>
      <p:sp>
        <p:nvSpPr>
          <p:cNvPr id="18" name="Text 13"/>
          <p:cNvSpPr/>
          <p:nvPr/>
        </p:nvSpPr>
        <p:spPr>
          <a:xfrm>
            <a:off x="6421219" y="5967988"/>
            <a:ext cx="2273856" cy="284202"/>
          </a:xfrm>
          <a:prstGeom prst="rect">
            <a:avLst/>
          </a:prstGeom>
          <a:noFill/>
          <a:ln/>
        </p:spPr>
        <p:txBody>
          <a:bodyPr wrap="none" rtlCol="0" anchor="t"/>
          <a:lstStyle/>
          <a:p>
            <a:pPr marL="0" indent="0">
              <a:lnSpc>
                <a:spcPts val="2238"/>
              </a:lnSpc>
              <a:buNone/>
            </a:pPr>
            <a:r>
              <a:rPr lang="en-US" sz="3600" dirty="0">
                <a:solidFill>
                  <a:srgbClr val="FFE5E5"/>
                </a:solidFill>
                <a:latin typeface="Dela Gothic One" pitchFamily="34" charset="0"/>
                <a:ea typeface="Dela Gothic One" pitchFamily="34" charset="-122"/>
                <a:cs typeface="Dela Gothic One" pitchFamily="34" charset="-120"/>
              </a:rPr>
              <a:t>Random Forests</a:t>
            </a:r>
            <a:endParaRPr lang="en-US" sz="3600" dirty="0"/>
          </a:p>
        </p:txBody>
      </p:sp>
      <p:sp>
        <p:nvSpPr>
          <p:cNvPr id="19" name="Text 14"/>
          <p:cNvSpPr/>
          <p:nvPr/>
        </p:nvSpPr>
        <p:spPr>
          <a:xfrm>
            <a:off x="6219619" y="6735746"/>
            <a:ext cx="5435203" cy="284202"/>
          </a:xfrm>
          <a:prstGeom prst="rect">
            <a:avLst/>
          </a:prstGeom>
          <a:noFill/>
          <a:ln/>
        </p:spPr>
        <p:txBody>
          <a:bodyPr wrap="none" rtlCol="0" anchor="t"/>
          <a:lstStyle/>
          <a:p>
            <a:pPr marL="0" indent="0">
              <a:lnSpc>
                <a:spcPts val="2177"/>
              </a:lnSpc>
              <a:buNone/>
            </a:pPr>
            <a:r>
              <a:rPr lang="en-US" sz="2400" dirty="0">
                <a:solidFill>
                  <a:srgbClr val="FFE5E5"/>
                </a:solidFill>
                <a:latin typeface="DM Sans" pitchFamily="34" charset="0"/>
                <a:ea typeface="DM Sans" pitchFamily="34" charset="-122"/>
                <a:cs typeface="DM Sans" pitchFamily="34" charset="-120"/>
              </a:rPr>
              <a:t>An ensemble method that combines multiple decision </a:t>
            </a:r>
          </a:p>
          <a:p>
            <a:pPr marL="0" indent="0">
              <a:lnSpc>
                <a:spcPts val="2177"/>
              </a:lnSpc>
              <a:buNone/>
            </a:pPr>
            <a:r>
              <a:rPr lang="en-US" sz="2400" dirty="0">
                <a:solidFill>
                  <a:srgbClr val="FFE5E5"/>
                </a:solidFill>
                <a:latin typeface="DM Sans" pitchFamily="34" charset="0"/>
                <a:ea typeface="DM Sans" pitchFamily="34" charset="-122"/>
                <a:cs typeface="DM Sans" pitchFamily="34" charset="-120"/>
              </a:rPr>
              <a:t> trees to improve prediction accuracy.</a:t>
            </a:r>
            <a:endParaRPr lang="en-US" sz="2400" dirty="0"/>
          </a:p>
        </p:txBody>
      </p:sp>
      <p:pic>
        <p:nvPicPr>
          <p:cNvPr id="23" name="Picture 22">
            <a:extLst>
              <a:ext uri="{FF2B5EF4-FFF2-40B4-BE49-F238E27FC236}">
                <a16:creationId xmlns:a16="http://schemas.microsoft.com/office/drawing/2014/main" id="{34702B4B-4A5E-2961-047E-512EA53F4E9F}"/>
              </a:ext>
            </a:extLst>
          </p:cNvPr>
          <p:cNvPicPr>
            <a:picLocks noChangeAspect="1"/>
          </p:cNvPicPr>
          <p:nvPr/>
        </p:nvPicPr>
        <p:blipFill>
          <a:blip r:embed="rId4"/>
          <a:srcRect/>
          <a:stretch/>
        </p:blipFill>
        <p:spPr>
          <a:xfrm>
            <a:off x="155399" y="286107"/>
            <a:ext cx="5858350" cy="4293076"/>
          </a:xfrm>
          <a:prstGeom prst="rect">
            <a:avLst/>
          </a:prstGeom>
        </p:spPr>
      </p:pic>
      <p:pic>
        <p:nvPicPr>
          <p:cNvPr id="25" name="Picture 24">
            <a:extLst>
              <a:ext uri="{FF2B5EF4-FFF2-40B4-BE49-F238E27FC236}">
                <a16:creationId xmlns:a16="http://schemas.microsoft.com/office/drawing/2014/main" id="{7B3CB46B-5607-85A6-779A-F1E17C01EA73}"/>
              </a:ext>
            </a:extLst>
          </p:cNvPr>
          <p:cNvPicPr>
            <a:picLocks noChangeAspect="1"/>
          </p:cNvPicPr>
          <p:nvPr/>
        </p:nvPicPr>
        <p:blipFill>
          <a:blip r:embed="rId5"/>
          <a:srcRect/>
          <a:stretch/>
        </p:blipFill>
        <p:spPr>
          <a:xfrm>
            <a:off x="198437" y="4604650"/>
            <a:ext cx="5858350" cy="4505511"/>
          </a:xfrm>
          <a:prstGeom prst="rect">
            <a:avLst/>
          </a:prstGeom>
        </p:spPr>
      </p:pic>
    </p:spTree>
    <p:extLst>
      <p:ext uri="{BB962C8B-B14F-4D97-AF65-F5344CB8AC3E}">
        <p14:creationId xmlns:p14="http://schemas.microsoft.com/office/powerpoint/2010/main" val="439599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1158</Words>
  <Application>Microsoft Office PowerPoint</Application>
  <PresentationFormat>Custom</PresentationFormat>
  <Paragraphs>127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Dela Gothic One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Akash Kumar</cp:lastModifiedBy>
  <cp:revision>3</cp:revision>
  <dcterms:created xsi:type="dcterms:W3CDTF">2024-07-17T18:56:45Z</dcterms:created>
  <dcterms:modified xsi:type="dcterms:W3CDTF">2024-07-18T12:18:42Z</dcterms:modified>
</cp:coreProperties>
</file>