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0FC0B0-4820-45C7-BF65-29EBF65A49F5}">
  <a:tblStyle styleId="{E50FC0B0-4820-45C7-BF65-29EBF65A49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453CEE3-C220-4BED-A84A-62700421353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914541a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914541a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91106a6b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91106a6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914541aa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914541aa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914541aa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914541a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91106a6b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91106a6b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0" y="118475"/>
            <a:ext cx="8832300" cy="3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Intelligence</a:t>
            </a:r>
            <a:endParaRPr sz="1626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91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2 </a:t>
            </a:r>
            <a:endParaRPr b="1" sz="891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31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72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Topics:</a:t>
            </a:r>
            <a:r>
              <a:rPr b="1" lang="en" sz="1107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107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27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Branch and Bound, IDA* on FrozenLake</a:t>
            </a:r>
            <a:endParaRPr sz="1027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027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Hill Climbing, Simulated Annealing on TSP</a:t>
            </a:r>
            <a:endParaRPr sz="1027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75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375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75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727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8425" y="118475"/>
            <a:ext cx="1158675" cy="7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932500" y="3776275"/>
            <a:ext cx="29673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</a:rPr>
              <a:t>Team Members:</a:t>
            </a:r>
            <a:endParaRPr b="1" sz="1800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 Akash - CS22B037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Akshatha R H - CS22B003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00">
                <a:solidFill>
                  <a:srgbClr val="1F4E79"/>
                </a:solidFill>
              </a:rPr>
              <a:t> </a:t>
            </a:r>
            <a:r>
              <a:rPr b="1" lang="en" sz="3200">
                <a:solidFill>
                  <a:srgbClr val="1F4E79"/>
                </a:solidFill>
              </a:rPr>
              <a:t>Branch and Bound on FrozenLake</a:t>
            </a:r>
            <a:endParaRPr sz="2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51900" y="1200625"/>
            <a:ext cx="84402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</a:rPr>
              <a:t>Environment:</a:t>
            </a:r>
            <a:r>
              <a:rPr lang="en">
                <a:solidFill>
                  <a:schemeClr val="dk2"/>
                </a:solidFill>
              </a:rPr>
              <a:t> FrozenLake-v1 (Randomly generated 8x8 maps), Non-slippery(deterministic)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>
                <a:solidFill>
                  <a:schemeClr val="dk2"/>
                </a:solidFill>
              </a:rPr>
            </a:br>
            <a:r>
              <a:rPr b="1" lang="en" sz="1600" u="sng">
                <a:solidFill>
                  <a:schemeClr val="dk2"/>
                </a:solidFill>
              </a:rPr>
              <a:t>Heuristic: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Euclidean Distance- h(n) = sqrt[(x2-x1)^2+(y2-y1)^2], expands based on min(cost+h(n))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>
                <a:solidFill>
                  <a:schemeClr val="dk2"/>
                </a:solidFill>
              </a:rPr>
            </a:br>
            <a:r>
              <a:rPr b="1" lang="en" sz="1600" u="sng">
                <a:solidFill>
                  <a:schemeClr val="dk2"/>
                </a:solidFill>
              </a:rPr>
              <a:t>Results:</a:t>
            </a:r>
            <a:r>
              <a:rPr lang="en" sz="1600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Goal was reached with exploring 44 nodes, implying minimal branching needed.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51900" y="2512750"/>
            <a:ext cx="44085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</a:rPr>
              <a:t>Reasons: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Heuristic guided directly toward goal, minimal branching.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BnB doesn’t backtrack or explore alternatives after pruning higher-cost paths.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Heuristic helps in sparse maps but fails in highly constrained ones.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On open maps, this heuristic works very well -  directs search straight toward the goal.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solidFill>
                <a:schemeClr val="dk2"/>
              </a:solidFill>
            </a:endParaRPr>
          </a:p>
        </p:txBody>
      </p:sp>
      <p:pic>
        <p:nvPicPr>
          <p:cNvPr id="64" name="Google Shape;64;p14" title="bnb_run_1.gif"/>
          <p:cNvPicPr preferRelativeResize="0"/>
          <p:nvPr/>
        </p:nvPicPr>
        <p:blipFill rotWithShape="1">
          <a:blip r:embed="rId3">
            <a:alphaModFix/>
          </a:blip>
          <a:srcRect b="7019" l="8541" r="6970" t="7786"/>
          <a:stretch/>
        </p:blipFill>
        <p:spPr>
          <a:xfrm>
            <a:off x="5639175" y="2434251"/>
            <a:ext cx="2520300" cy="25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00">
                <a:solidFill>
                  <a:srgbClr val="1F4E79"/>
                </a:solidFill>
              </a:rPr>
              <a:t> IDA* on FrozenLake</a:t>
            </a:r>
            <a:endParaRPr sz="2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51900" y="1200625"/>
            <a:ext cx="84402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</a:rPr>
              <a:t>Environment</a:t>
            </a:r>
            <a:r>
              <a:rPr b="1" lang="en" sz="1600" u="sng">
                <a:solidFill>
                  <a:schemeClr val="dk2"/>
                </a:solidFill>
              </a:rPr>
              <a:t>:</a:t>
            </a:r>
            <a:r>
              <a:rPr lang="en">
                <a:solidFill>
                  <a:schemeClr val="dk2"/>
                </a:solidFill>
              </a:rPr>
              <a:t> FrozenLake-v1 (Randomly generated 8x8 maps), Non-slippery</a:t>
            </a:r>
            <a:r>
              <a:rPr lang="en">
                <a:solidFill>
                  <a:schemeClr val="dk2"/>
                </a:solidFill>
              </a:rPr>
              <a:t>(deterministic)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>
                <a:solidFill>
                  <a:schemeClr val="dk2"/>
                </a:solidFill>
              </a:rPr>
            </a:br>
            <a:r>
              <a:rPr b="1" lang="en" sz="1600" u="sng">
                <a:solidFill>
                  <a:schemeClr val="dk2"/>
                </a:solidFill>
              </a:rPr>
              <a:t>Heuristic:</a:t>
            </a:r>
            <a:r>
              <a:rPr lang="en">
                <a:solidFill>
                  <a:schemeClr val="dk2"/>
                </a:solidFill>
              </a:rPr>
              <a:t> Manhattan Distance- h(n) = |x1-x2|+|y1-y2|, expands based on min(cost+h(n)), admissible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>
                <a:solidFill>
                  <a:schemeClr val="dk2"/>
                </a:solidFill>
              </a:rPr>
            </a:br>
            <a:r>
              <a:rPr b="1" lang="en" sz="1600" u="sng">
                <a:solidFill>
                  <a:schemeClr val="dk2"/>
                </a:solidFill>
              </a:rPr>
              <a:t>Results:</a:t>
            </a:r>
            <a:r>
              <a:rPr lang="en" sz="1600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Goal was reached with path length 15, and it took 2.9ms to reach the goal.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51900" y="2512750"/>
            <a:ext cx="44085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</a:rPr>
              <a:t>Reasons: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The first viable path happened to also be close to optimal - so fewer thresholds were needed.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Heuristic is Admissible &amp; simple for grid movement (no diagonals).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Guides search toward goal even if it’s inaccessible due to obstacles.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Memory-efficient due to its depth-first iterative nature.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With many being holes, branching factor reduces, but effective branching gets complex.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solidFill>
                <a:schemeClr val="dk2"/>
              </a:solidFill>
            </a:endParaRPr>
          </a:p>
        </p:txBody>
      </p:sp>
      <p:pic>
        <p:nvPicPr>
          <p:cNvPr id="72" name="Google Shape;72;p15" title="ida_star_run_1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325" y="2512750"/>
            <a:ext cx="2530151" cy="253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200">
                <a:solidFill>
                  <a:srgbClr val="1F4E79"/>
                </a:solidFill>
              </a:rPr>
              <a:t>Hill Climbing on TSP</a:t>
            </a:r>
            <a:endParaRPr sz="29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200">
              <a:solidFill>
                <a:srgbClr val="1F4E79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51900" y="1200625"/>
            <a:ext cx="84402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</a:rPr>
              <a:t>Environment: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10 randomly placed cities (2D Euclidean coordinates)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>
                <a:solidFill>
                  <a:schemeClr val="dk2"/>
                </a:solidFill>
              </a:rPr>
            </a:br>
            <a:r>
              <a:rPr b="1" lang="en" sz="1600" u="sng">
                <a:solidFill>
                  <a:schemeClr val="dk2"/>
                </a:solidFill>
              </a:rPr>
              <a:t>Heuristic:</a:t>
            </a:r>
            <a:r>
              <a:rPr lang="en">
                <a:solidFill>
                  <a:schemeClr val="dk2"/>
                </a:solidFill>
              </a:rPr>
              <a:t> We use ‘Total Tour Length = Sum of pairwise Euclidean distances’, Reward= -cost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>
                <a:solidFill>
                  <a:schemeClr val="dk2"/>
                </a:solidFill>
              </a:rPr>
            </a:br>
            <a:r>
              <a:rPr b="1" lang="en" sz="1600" u="sng">
                <a:solidFill>
                  <a:schemeClr val="dk2"/>
                </a:solidFill>
              </a:rPr>
              <a:t>Results: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Every run converged </a:t>
            </a:r>
            <a:r>
              <a:rPr b="1" lang="en">
                <a:solidFill>
                  <a:schemeClr val="dk2"/>
                </a:solidFill>
              </a:rPr>
              <a:t>in exactly 5 steps, </a:t>
            </a:r>
            <a:r>
              <a:rPr lang="en">
                <a:solidFill>
                  <a:schemeClr val="dk2"/>
                </a:solidFill>
              </a:rPr>
              <a:t>avg runtime is 2.6ms, had 42% improvement(613 to 356.68)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2629825"/>
            <a:ext cx="48237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</a:rPr>
              <a:t>Reasons: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Hill Climbing is a Greedy algorithm, </a:t>
            </a:r>
            <a:r>
              <a:rPr lang="en">
                <a:solidFill>
                  <a:schemeClr val="dk2"/>
                </a:solidFill>
              </a:rPr>
              <a:t>always</a:t>
            </a:r>
            <a:r>
              <a:rPr lang="en">
                <a:solidFill>
                  <a:schemeClr val="dk2"/>
                </a:solidFill>
              </a:rPr>
              <a:t> moves to best immediate neighbor.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This leads to quick convergence but causes it to get stuck in local minima.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Hill Climbing does not backtrack or explore worse paths.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This is a direct and reliable heuristic for evaluating how "good" a solution is — but not helpful for guiding out of local minima.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solidFill>
                <a:schemeClr val="dk2"/>
              </a:solidFill>
            </a:endParaRPr>
          </a:p>
        </p:txBody>
      </p:sp>
      <p:pic>
        <p:nvPicPr>
          <p:cNvPr id="80" name="Google Shape;80;p16" title="hill_climbing_tsp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800" y="2664225"/>
            <a:ext cx="3504300" cy="2336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00">
                <a:solidFill>
                  <a:srgbClr val="1F4E79"/>
                </a:solidFill>
              </a:rPr>
              <a:t>Simulated Annealing on TSP</a:t>
            </a:r>
            <a:endParaRPr b="1" sz="3200">
              <a:solidFill>
                <a:srgbClr val="1F4E79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51900" y="1200625"/>
            <a:ext cx="84402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</a:rPr>
              <a:t>Environment: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Cities</a:t>
            </a:r>
            <a:r>
              <a:rPr lang="en">
                <a:solidFill>
                  <a:schemeClr val="dk2"/>
                </a:solidFill>
              </a:rPr>
              <a:t>=20, </a:t>
            </a:r>
            <a:r>
              <a:rPr lang="en">
                <a:solidFill>
                  <a:schemeClr val="dk2"/>
                </a:solidFill>
              </a:rPr>
              <a:t>Initial</a:t>
            </a:r>
            <a:r>
              <a:rPr lang="en">
                <a:solidFill>
                  <a:schemeClr val="dk2"/>
                </a:solidFill>
              </a:rPr>
              <a:t> Temp=1000, Cooling rate=0.995, Stopping Temp=1e-3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>
                <a:solidFill>
                  <a:schemeClr val="dk2"/>
                </a:solidFill>
              </a:rPr>
            </a:br>
            <a:r>
              <a:rPr b="1" lang="en" sz="1600" u="sng">
                <a:solidFill>
                  <a:schemeClr val="dk2"/>
                </a:solidFill>
              </a:rPr>
              <a:t>Heuristic: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This cost function guides the search toward shorter paths. No explicit heuristic.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>
                <a:solidFill>
                  <a:schemeClr val="dk2"/>
                </a:solidFill>
              </a:rPr>
            </a:br>
            <a:r>
              <a:rPr b="1" lang="en" sz="1600" u="sng">
                <a:solidFill>
                  <a:schemeClr val="dk2"/>
                </a:solidFill>
              </a:rPr>
              <a:t>Results:</a:t>
            </a:r>
            <a:r>
              <a:rPr lang="en">
                <a:solidFill>
                  <a:schemeClr val="dk2"/>
                </a:solidFill>
              </a:rPr>
              <a:t> Converged quickly (after 1 run), took &lt;0.05sec, stabilized in under 2,300 iterations(max cap is 1,00,000), </a:t>
            </a:r>
            <a:r>
              <a:rPr lang="en">
                <a:solidFill>
                  <a:schemeClr val="dk2"/>
                </a:solidFill>
              </a:rPr>
              <a:t>Best tour cost was ~470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11700" y="2629825"/>
            <a:ext cx="48237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</a:rPr>
              <a:t>Reasons: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While Total tour distance always accurate, it doesn’t help SA plan ahead.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SA relies heavily on the cooling rate to balance exploration and exploitation.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SA here only swaps two cities (1-move neighborhood).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SA’s power comes from accepting worse solutions early on (via probability). As temperature drops, this probability shrinks, and the algorithm behaves more like hill climbing.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solidFill>
                <a:schemeClr val="dk2"/>
              </a:solidFill>
            </a:endParaRPr>
          </a:p>
        </p:txBody>
      </p:sp>
      <p:pic>
        <p:nvPicPr>
          <p:cNvPr id="88" name="Google Shape;88;p17" title="sa_tsp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525" y="2571750"/>
            <a:ext cx="2930980" cy="24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61125" y="41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00">
                <a:solidFill>
                  <a:srgbClr val="1F4E79"/>
                </a:solidFill>
              </a:rPr>
              <a:t> Final Comparison &amp; Insights</a:t>
            </a:r>
            <a:endParaRPr sz="31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804063" y="121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{E50FC0B0-4820-45C7-BF65-29EBF65A49F5}</a:tableStyleId>
              </a:tblPr>
              <a:tblGrid>
                <a:gridCol w="1643525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</a:t>
                      </a:r>
                      <a:endParaRPr b="1"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Env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Avg Convergence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Avg Time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Remarks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Branch &amp; Bound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FrozenLake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(7,7)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(point of conv)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140m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Greedy, gets trapped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IDA*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FrozenLake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(steps)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1.2ms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Complete, slow on dense maps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Hill Climbing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TSP (10)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(steps)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2.6m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Fast, stuck in local optima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Sim. Annealing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TSP (20)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1795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(iterations)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cost, escapes local optima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5" name="Google Shape;95;p18"/>
          <p:cNvGraphicFramePr/>
          <p:nvPr/>
        </p:nvGraphicFramePr>
        <p:xfrm>
          <a:off x="3969313" y="150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{E453CEE3-C220-4BED-A84A-627004213536}</a:tableStyleId>
              </a:tblPr>
              <a:tblGrid>
                <a:gridCol w="3828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