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b62ceefa5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b62ceefa5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b55462b8bb_0_10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b55462b8bb_0_10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b55462b8bb_0_10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b55462b8bb_0_1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b62ceefa5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b62ceefa5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55462b8bb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b55462b8bb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b55462b8bb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b55462b8bb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b62ceefa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b62ceefa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b62ceefa5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b62ceefa5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b62ceefa5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b62ceefa5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b62ceefa5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b62ceefa5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b62ceefa5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b62ceefa5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b62ceefa5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b62ceefa5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youtube.com/watch?v=DLReNT98YBQ&amp;t=141s" TargetMode="External"/><Relationship Id="rId4" Type="http://schemas.openxmlformats.org/officeDocument/2006/relationships/hyperlink" Target="https://www.youtube.com/watch?v=G5qnu15WOuU"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mailto:akash.mondal2021@vitstudent.ac.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scnsoft.com/augmented-reality/maintenance-and-repair" TargetMode="Externa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Samsung PRISM Metaverse </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Team - ARians</a:t>
            </a:r>
            <a:endParaRPr/>
          </a:p>
          <a:p>
            <a:pPr indent="0" lvl="0" marL="0" rtl="0" algn="l">
              <a:spcBef>
                <a:spcPts val="0"/>
              </a:spcBef>
              <a:spcAft>
                <a:spcPts val="0"/>
              </a:spcAft>
              <a:buNone/>
            </a:pPr>
            <a:r>
              <a:rPr lang="en"/>
              <a:t>              Akash Mondal - Shrestha Singh - </a:t>
            </a:r>
            <a:r>
              <a:rPr lang="en"/>
              <a:t>Geoffrey Anto Ignatius 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1" name="Google Shape;191;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2" name="Google Shape;192;p22"/>
          <p:cNvPicPr preferRelativeResize="0"/>
          <p:nvPr/>
        </p:nvPicPr>
        <p:blipFill>
          <a:blip r:embed="rId3">
            <a:alphaModFix/>
          </a:blip>
          <a:stretch>
            <a:fillRect/>
          </a:stretch>
        </p:blipFill>
        <p:spPr>
          <a:xfrm>
            <a:off x="1692688" y="198488"/>
            <a:ext cx="5758626" cy="47465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819150" y="2189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Unique Selling Point</a:t>
            </a:r>
            <a:endParaRPr/>
          </a:p>
        </p:txBody>
      </p:sp>
      <p:sp>
        <p:nvSpPr>
          <p:cNvPr id="198" name="Google Shape;198;p23"/>
          <p:cNvSpPr txBox="1"/>
          <p:nvPr>
            <p:ph idx="1" type="body"/>
          </p:nvPr>
        </p:nvSpPr>
        <p:spPr>
          <a:xfrm>
            <a:off x="819150" y="848350"/>
            <a:ext cx="7505700" cy="2933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05"/>
              <a:buNone/>
            </a:pPr>
            <a:r>
              <a:rPr lang="en" sz="914"/>
              <a:t>1. Industry Agnosticism: MARQR.AR is not bound by any specific industry. Whether it's manufacturing, aviation, energy, or healthcare, the app can cater to a broad spectrum of industries. This adaptability makes it a one-stop solution for maintenance teams in various sectors. </a:t>
            </a:r>
            <a:endParaRPr sz="914"/>
          </a:p>
          <a:p>
            <a:pPr indent="0" lvl="0" marL="0" rtl="0" algn="l">
              <a:lnSpc>
                <a:spcPct val="105000"/>
              </a:lnSpc>
              <a:spcBef>
                <a:spcPts val="1200"/>
              </a:spcBef>
              <a:spcAft>
                <a:spcPts val="0"/>
              </a:spcAft>
              <a:buSzPts val="605"/>
              <a:buNone/>
            </a:pPr>
            <a:r>
              <a:rPr lang="en" sz="914"/>
              <a:t>2. User-Friendly Integration Process: The integration process is straightforward and doesn't require extensive technical expertise. Any industry can become part of the MARQR.AR ecosystem by providing 3D twin models and animations of their machinery. This inclusivity ensures that even smaller businesses with limited resources can benefit from the app.</a:t>
            </a:r>
            <a:endParaRPr sz="914"/>
          </a:p>
          <a:p>
            <a:pPr indent="0" lvl="0" marL="0" rtl="0" algn="l">
              <a:lnSpc>
                <a:spcPct val="105000"/>
              </a:lnSpc>
              <a:spcBef>
                <a:spcPts val="1200"/>
              </a:spcBef>
              <a:spcAft>
                <a:spcPts val="0"/>
              </a:spcAft>
              <a:buSzPts val="605"/>
              <a:buNone/>
            </a:pPr>
            <a:r>
              <a:rPr lang="en" sz="914"/>
              <a:t> 3. Partnership Opportunities: MARQR.AR offers a collaborative partnership model. Through partnerships with manufacturers or industry experts, the development team can efficiently integrate machinery information into the app. Manufacturers can then affix QR codes on their machines, creating a direct link between the physical equipment and the wealth of information stored in the app. </a:t>
            </a:r>
            <a:endParaRPr sz="914"/>
          </a:p>
          <a:p>
            <a:pPr indent="0" lvl="0" marL="0" rtl="0" algn="l">
              <a:lnSpc>
                <a:spcPct val="105000"/>
              </a:lnSpc>
              <a:spcBef>
                <a:spcPts val="1200"/>
              </a:spcBef>
              <a:spcAft>
                <a:spcPts val="0"/>
              </a:spcAft>
              <a:buSzPts val="605"/>
              <a:buNone/>
            </a:pPr>
            <a:r>
              <a:rPr lang="en" sz="914"/>
              <a:t>4. Customized Repair Guidance: By providing twin models and animations specific to each machine, MARQR.AR ensures that repair guidance is highly customized. This tailoring enables the app to address the unique characteristics and complexities of different industrial equipment, making it an indispensable resource for technicians regardless of their industry background. </a:t>
            </a:r>
            <a:endParaRPr sz="914"/>
          </a:p>
          <a:p>
            <a:pPr indent="0" lvl="0" marL="0" rtl="0" algn="l">
              <a:lnSpc>
                <a:spcPct val="105000"/>
              </a:lnSpc>
              <a:spcBef>
                <a:spcPts val="1200"/>
              </a:spcBef>
              <a:spcAft>
                <a:spcPts val="0"/>
              </a:spcAft>
              <a:buSzPts val="605"/>
              <a:buNone/>
            </a:pPr>
            <a:r>
              <a:rPr lang="en" sz="914"/>
              <a:t>5. Real-Time AR Assistance: The real-time AR assistance feature sets MARQR.AR apart. Technicians can scan the QR code on the machine and instantly access detailed information, accompanied by an animated twin model overlay in AR. This immediate guidance enhances efficiency, reduces downtime, and minimizes the chances of errors during repairs.</a:t>
            </a:r>
            <a:endParaRPr sz="914"/>
          </a:p>
          <a:p>
            <a:pPr indent="0" lvl="0" marL="0" rtl="0" algn="l">
              <a:lnSpc>
                <a:spcPct val="105000"/>
              </a:lnSpc>
              <a:spcBef>
                <a:spcPts val="1200"/>
              </a:spcBef>
              <a:spcAft>
                <a:spcPts val="0"/>
              </a:spcAft>
              <a:buSzPts val="605"/>
              <a:buNone/>
            </a:pPr>
            <a:r>
              <a:rPr lang="en" sz="914"/>
              <a:t> 6. Empowering Repair Professionals: MARQR.AR empowers repair professionals by placing comprehensive repair guidance at their fingertips. The app transforms any repair technician into an expert, allowing them to perform intricate repairs with confidence. This democratization of expertise is a game-changer for professionals at all skill levels. </a:t>
            </a:r>
            <a:endParaRPr sz="914"/>
          </a:p>
          <a:p>
            <a:pPr indent="0" lvl="0" marL="0" rtl="0" algn="l">
              <a:lnSpc>
                <a:spcPct val="105000"/>
              </a:lnSpc>
              <a:spcBef>
                <a:spcPts val="1200"/>
              </a:spcBef>
              <a:spcAft>
                <a:spcPts val="1200"/>
              </a:spcAft>
              <a:buSzPts val="605"/>
              <a:buNone/>
            </a:pPr>
            <a:r>
              <a:rPr lang="en" sz="914"/>
              <a:t>7. Worldwide Applicability: The universal nature of QR codes and the accessibility of AR technology mean that MARQR.AR has global applicability. Repair professionals worldwide can benefit from the standardized QR code system, ensuring a consistent and user-friendly experience regardless of geographical location, the User Interface can also support different languages and so can the repair instructions </a:t>
            </a:r>
            <a:endParaRPr sz="914"/>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Inspirations</a:t>
            </a:r>
            <a:endParaRPr/>
          </a:p>
        </p:txBody>
      </p:sp>
      <p:sp>
        <p:nvSpPr>
          <p:cNvPr id="204" name="Google Shape;204;p24"/>
          <p:cNvSpPr txBox="1"/>
          <p:nvPr>
            <p:ph idx="1" type="body"/>
          </p:nvPr>
        </p:nvSpPr>
        <p:spPr>
          <a:xfrm>
            <a:off x="819150" y="1562725"/>
            <a:ext cx="7505700" cy="244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Maintenance of Central Inverters with Augmented Reality App </a:t>
            </a:r>
            <a:r>
              <a:rPr lang="en" u="sng">
                <a:solidFill>
                  <a:schemeClr val="hlink"/>
                </a:solidFill>
                <a:hlinkClick r:id="rId3"/>
              </a:rPr>
              <a:t>https://www.youtube.com/watch?v=DLReNT98YBQ&amp;t=141s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Augmented Reality Maintenance Training</a:t>
            </a:r>
            <a:endParaRPr/>
          </a:p>
          <a:p>
            <a:pPr indent="0" lvl="0" marL="0" rtl="0" algn="l">
              <a:spcBef>
                <a:spcPts val="1200"/>
              </a:spcBef>
              <a:spcAft>
                <a:spcPts val="0"/>
              </a:spcAft>
              <a:buNone/>
            </a:pPr>
            <a:r>
              <a:rPr lang="en" u="sng">
                <a:solidFill>
                  <a:schemeClr val="hlink"/>
                </a:solidFill>
                <a:hlinkClick r:id="rId4"/>
              </a:rPr>
              <a:t>https://www.youtube.com/watch?v=G5qnu15WOuU</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
        <p:nvSpPr>
          <p:cNvPr id="210" name="Google Shape;210;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Contact Details:</a:t>
            </a:r>
            <a:endParaRPr/>
          </a:p>
          <a:p>
            <a:pPr indent="0" lvl="0" marL="0" rtl="0" algn="l">
              <a:spcBef>
                <a:spcPts val="1200"/>
              </a:spcBef>
              <a:spcAft>
                <a:spcPts val="0"/>
              </a:spcAft>
              <a:buNone/>
            </a:pPr>
            <a:r>
              <a:rPr lang="en"/>
              <a:t>Akash M</a:t>
            </a:r>
            <a:r>
              <a:rPr lang="en"/>
              <a:t>ondal</a:t>
            </a:r>
            <a:endParaRPr/>
          </a:p>
          <a:p>
            <a:pPr indent="0" lvl="0" marL="0" rtl="0" algn="l">
              <a:spcBef>
                <a:spcPts val="1200"/>
              </a:spcBef>
              <a:spcAft>
                <a:spcPts val="0"/>
              </a:spcAft>
              <a:buNone/>
            </a:pPr>
            <a:r>
              <a:rPr lang="en"/>
              <a:t>7095417327</a:t>
            </a:r>
            <a:br>
              <a:rPr lang="en"/>
            </a:br>
            <a:r>
              <a:rPr b="1" lang="en" sz="1050" u="sng">
                <a:solidFill>
                  <a:schemeClr val="hlink"/>
                </a:solidFill>
                <a:highlight>
                  <a:srgbClr val="FFFFFF"/>
                </a:highlight>
                <a:latin typeface="Roboto"/>
                <a:ea typeface="Roboto"/>
                <a:cs typeface="Roboto"/>
                <a:sym typeface="Roboto"/>
                <a:hlinkClick r:id="rId3"/>
              </a:rPr>
              <a:t>akash.mondal2021@vitstudent.ac.in</a:t>
            </a:r>
            <a:endParaRPr b="1" sz="1050">
              <a:solidFill>
                <a:srgbClr val="5F6368"/>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b="1" sz="1050">
              <a:solidFill>
                <a:srgbClr val="5F6368"/>
              </a:solidFill>
              <a:highlight>
                <a:srgbClr val="FFFFFF"/>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ctrTitle"/>
          </p:nvPr>
        </p:nvSpPr>
        <p:spPr>
          <a:xfrm>
            <a:off x="1858703" y="313380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MARQR.AR</a:t>
            </a:r>
            <a:endParaRPr/>
          </a:p>
        </p:txBody>
      </p:sp>
      <p:sp>
        <p:nvSpPr>
          <p:cNvPr id="135" name="Google Shape;135;p14"/>
          <p:cNvSpPr txBox="1"/>
          <p:nvPr>
            <p:ph idx="1" type="subTitle"/>
          </p:nvPr>
        </p:nvSpPr>
        <p:spPr>
          <a:xfrm>
            <a:off x="1891350" y="4001658"/>
            <a:ext cx="5361300" cy="522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a:highlight>
                  <a:schemeClr val="dk1"/>
                </a:highlight>
              </a:rPr>
              <a:t>Revolutionizing Maintenance with Augmented Reality Precision</a:t>
            </a:r>
            <a:endParaRPr>
              <a:highlight>
                <a:schemeClr val="dk1"/>
              </a:highlight>
            </a:endParaRPr>
          </a:p>
        </p:txBody>
      </p:sp>
      <p:pic>
        <p:nvPicPr>
          <p:cNvPr id="136" name="Google Shape;136;p14"/>
          <p:cNvPicPr preferRelativeResize="0"/>
          <p:nvPr/>
        </p:nvPicPr>
        <p:blipFill>
          <a:blip r:embed="rId3">
            <a:alphaModFix/>
          </a:blip>
          <a:stretch>
            <a:fillRect/>
          </a:stretch>
        </p:blipFill>
        <p:spPr>
          <a:xfrm>
            <a:off x="3056600" y="733225"/>
            <a:ext cx="2829010" cy="282901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4634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Executive Summary </a:t>
            </a:r>
            <a:endParaRPr/>
          </a:p>
          <a:p>
            <a:pPr indent="0" lvl="0" marL="0" rtl="0" algn="l">
              <a:spcBef>
                <a:spcPts val="0"/>
              </a:spcBef>
              <a:spcAft>
                <a:spcPts val="0"/>
              </a:spcAft>
              <a:buNone/>
            </a:pPr>
            <a:r>
              <a:rPr lang="en" sz="1555"/>
              <a:t>Problem Statement:</a:t>
            </a:r>
            <a:r>
              <a:rPr lang="en" sz="1555"/>
              <a:t> Inefficient industrial maintenance lacks real-time, guided solutions for optimal performance.</a:t>
            </a:r>
            <a:br>
              <a:rPr lang="en" sz="1555"/>
            </a:br>
            <a:endParaRPr sz="1555"/>
          </a:p>
          <a:p>
            <a:pPr indent="0" lvl="0" marL="0" rtl="0" algn="l">
              <a:spcBef>
                <a:spcPts val="0"/>
              </a:spcBef>
              <a:spcAft>
                <a:spcPts val="0"/>
              </a:spcAft>
              <a:buNone/>
            </a:pPr>
            <a:r>
              <a:rPr lang="en" sz="1555"/>
              <a:t>Expected Result:</a:t>
            </a:r>
            <a:endParaRPr sz="1555"/>
          </a:p>
        </p:txBody>
      </p:sp>
      <p:sp>
        <p:nvSpPr>
          <p:cNvPr id="142" name="Google Shape;142;p15"/>
          <p:cNvSpPr txBox="1"/>
          <p:nvPr>
            <p:ph idx="1" type="body"/>
          </p:nvPr>
        </p:nvSpPr>
        <p:spPr>
          <a:xfrm>
            <a:off x="819150" y="1784375"/>
            <a:ext cx="7505700" cy="2448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935"/>
              <a:buNone/>
            </a:pPr>
            <a:r>
              <a:rPr lang="en" sz="1205"/>
              <a:t>MARQR.AR is an innovative Augmented Reality (AR) application designed to revolutionize the maintenance, repair, and overhaul (MRO) industry. Leveraging cutting-edge technology, MARQR.AR utilizes QR code scanning through Head-Mounted Displays (HMDs) or mobile devices to instantly identify </a:t>
            </a:r>
            <a:r>
              <a:rPr lang="en" sz="1205"/>
              <a:t>industrial machines (assuming the QR code will be sticked on the equipment)</a:t>
            </a:r>
            <a:r>
              <a:rPr lang="en" sz="1205"/>
              <a:t>. The app then provides a tailored list of potential repairs for the selected equipment. The core feature of MARQR.AR lies in its immersive 3D model animations that guide users through the repair process step by step. Users can place realistic 3D twin models of the industrial machines in their physical environment, where interactive AR overlays showcase detailed instructions, precautionary measures, and textual explanations for each repair task. The emphasis on safety is paramount, with comprehensive information on precautionary measures accompanying every repair. MARQR.AR aims to be a comprehensive tool, offering a user-friendly interface, offline accessibility, and a training mode for practice. The potential integration with other MRO systems and collaborative features ensures a seamless experience for maintenance teams. This app not only modernizes maintenance procedures but also enhances efficiency, safety, and the overall user experience. As we embark on the development journey, MARQR.AR promises to be a game-changer in the MRO sector, empowering technicians with an advanced and user-centric approach to equipment maintenance.</a:t>
            </a:r>
            <a:endParaRPr sz="120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48" name="Google Shape;148;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9" name="Google Shape;149;p16"/>
          <p:cNvPicPr preferRelativeResize="0"/>
          <p:nvPr/>
        </p:nvPicPr>
        <p:blipFill>
          <a:blip r:embed="rId3">
            <a:alphaModFix/>
          </a:blip>
          <a:stretch>
            <a:fillRect/>
          </a:stretch>
        </p:blipFill>
        <p:spPr>
          <a:xfrm>
            <a:off x="188950" y="76087"/>
            <a:ext cx="8766100" cy="49913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528725" y="3564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Impact</a:t>
            </a:r>
            <a:endParaRPr/>
          </a:p>
        </p:txBody>
      </p:sp>
      <p:sp>
        <p:nvSpPr>
          <p:cNvPr id="155" name="Google Shape;155;p17"/>
          <p:cNvSpPr txBox="1"/>
          <p:nvPr>
            <p:ph idx="1" type="body"/>
          </p:nvPr>
        </p:nvSpPr>
        <p:spPr>
          <a:xfrm>
            <a:off x="565550" y="932400"/>
            <a:ext cx="8215800" cy="3675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100">
                <a:solidFill>
                  <a:srgbClr val="29261B"/>
                </a:solidFill>
                <a:highlight>
                  <a:srgbClr val="F8F8F7"/>
                </a:highlight>
                <a:latin typeface="Roboto"/>
                <a:ea typeface="Roboto"/>
                <a:cs typeface="Roboto"/>
                <a:sym typeface="Roboto"/>
              </a:rPr>
              <a:t>Innovation:</a:t>
            </a:r>
            <a:endParaRPr sz="1100">
              <a:solidFill>
                <a:srgbClr val="29261B"/>
              </a:solidFill>
              <a:highlight>
                <a:srgbClr val="F8F8F7"/>
              </a:highlight>
              <a:latin typeface="Roboto"/>
              <a:ea typeface="Roboto"/>
              <a:cs typeface="Roboto"/>
              <a:sym typeface="Roboto"/>
            </a:endParaRPr>
          </a:p>
          <a:p>
            <a:pPr indent="-298450" lvl="0" marL="457200" rtl="0" algn="l">
              <a:spcBef>
                <a:spcPts val="0"/>
              </a:spcBef>
              <a:spcAft>
                <a:spcPts val="0"/>
              </a:spcAft>
              <a:buClr>
                <a:srgbClr val="29261B"/>
              </a:buClr>
              <a:buSzPts val="1100"/>
              <a:buFont typeface="Roboto"/>
              <a:buChar char="●"/>
            </a:pPr>
            <a:r>
              <a:rPr lang="en" sz="1100">
                <a:solidFill>
                  <a:srgbClr val="29261B"/>
                </a:solidFill>
                <a:highlight>
                  <a:srgbClr val="F8F8F7"/>
                </a:highlight>
                <a:latin typeface="Roboto"/>
                <a:ea typeface="Roboto"/>
                <a:cs typeface="Roboto"/>
                <a:sym typeface="Roboto"/>
              </a:rPr>
              <a:t>Pioneers AR technology for industrial MRO </a:t>
            </a:r>
            <a:endParaRPr sz="1100">
              <a:solidFill>
                <a:srgbClr val="29261B"/>
              </a:solidFill>
              <a:highlight>
                <a:srgbClr val="F8F8F7"/>
              </a:highlight>
              <a:latin typeface="Roboto"/>
              <a:ea typeface="Roboto"/>
              <a:cs typeface="Roboto"/>
              <a:sym typeface="Roboto"/>
            </a:endParaRPr>
          </a:p>
          <a:p>
            <a:pPr indent="-298450" lvl="0" marL="457200" rtl="0" algn="l">
              <a:spcBef>
                <a:spcPts val="0"/>
              </a:spcBef>
              <a:spcAft>
                <a:spcPts val="0"/>
              </a:spcAft>
              <a:buClr>
                <a:srgbClr val="29261B"/>
              </a:buClr>
              <a:buSzPts val="1100"/>
              <a:buFont typeface="Roboto"/>
              <a:buChar char="●"/>
            </a:pPr>
            <a:r>
              <a:rPr lang="en" sz="1100">
                <a:solidFill>
                  <a:srgbClr val="29261B"/>
                </a:solidFill>
                <a:highlight>
                  <a:srgbClr val="F8F8F7"/>
                </a:highlight>
                <a:latin typeface="Roboto"/>
                <a:ea typeface="Roboto"/>
                <a:cs typeface="Roboto"/>
                <a:sym typeface="Roboto"/>
              </a:rPr>
              <a:t>Introduces an interactive and immersive repair guidance system</a:t>
            </a:r>
            <a:endParaRPr sz="1100">
              <a:solidFill>
                <a:srgbClr val="29261B"/>
              </a:solidFill>
              <a:highlight>
                <a:srgbClr val="F8F8F7"/>
              </a:highlight>
              <a:latin typeface="Roboto"/>
              <a:ea typeface="Roboto"/>
              <a:cs typeface="Roboto"/>
              <a:sym typeface="Roboto"/>
            </a:endParaRPr>
          </a:p>
          <a:p>
            <a:pPr indent="-298450" lvl="0" marL="457200" rtl="0" algn="l">
              <a:spcBef>
                <a:spcPts val="0"/>
              </a:spcBef>
              <a:spcAft>
                <a:spcPts val="0"/>
              </a:spcAft>
              <a:buClr>
                <a:srgbClr val="29261B"/>
              </a:buClr>
              <a:buSzPts val="1100"/>
              <a:buFont typeface="Roboto"/>
              <a:buChar char="●"/>
            </a:pPr>
            <a:r>
              <a:rPr lang="en" sz="1100">
                <a:solidFill>
                  <a:srgbClr val="29261B"/>
                </a:solidFill>
                <a:highlight>
                  <a:srgbClr val="F8F8F7"/>
                </a:highlight>
                <a:latin typeface="Roboto"/>
                <a:ea typeface="Roboto"/>
                <a:cs typeface="Roboto"/>
                <a:sym typeface="Roboto"/>
              </a:rPr>
              <a:t>Modernizes outdated paper-based maintenance with digital 3D visualization</a:t>
            </a:r>
            <a:endParaRPr sz="1100">
              <a:solidFill>
                <a:srgbClr val="29261B"/>
              </a:solidFill>
              <a:highlight>
                <a:srgbClr val="F8F8F7"/>
              </a:highlight>
              <a:latin typeface="Roboto"/>
              <a:ea typeface="Roboto"/>
              <a:cs typeface="Roboto"/>
              <a:sym typeface="Roboto"/>
            </a:endParaRPr>
          </a:p>
          <a:p>
            <a:pPr indent="0" lvl="0" marL="0" rtl="0" algn="l">
              <a:spcBef>
                <a:spcPts val="0"/>
              </a:spcBef>
              <a:spcAft>
                <a:spcPts val="0"/>
              </a:spcAft>
              <a:buNone/>
            </a:pPr>
            <a:r>
              <a:rPr lang="en" sz="1100">
                <a:solidFill>
                  <a:srgbClr val="29261B"/>
                </a:solidFill>
                <a:highlight>
                  <a:srgbClr val="F8F8F7"/>
                </a:highlight>
                <a:latin typeface="Roboto"/>
                <a:ea typeface="Roboto"/>
                <a:cs typeface="Roboto"/>
                <a:sym typeface="Roboto"/>
              </a:rPr>
              <a:t>Business Value:</a:t>
            </a:r>
            <a:endParaRPr sz="1100">
              <a:solidFill>
                <a:srgbClr val="29261B"/>
              </a:solidFill>
              <a:highlight>
                <a:srgbClr val="F8F8F7"/>
              </a:highlight>
              <a:latin typeface="Roboto"/>
              <a:ea typeface="Roboto"/>
              <a:cs typeface="Roboto"/>
              <a:sym typeface="Roboto"/>
            </a:endParaRPr>
          </a:p>
          <a:p>
            <a:pPr indent="-298450" lvl="0" marL="457200" rtl="0" algn="l">
              <a:spcBef>
                <a:spcPts val="0"/>
              </a:spcBef>
              <a:spcAft>
                <a:spcPts val="0"/>
              </a:spcAft>
              <a:buClr>
                <a:srgbClr val="29261B"/>
              </a:buClr>
              <a:buSzPts val="1100"/>
              <a:buFont typeface="Roboto"/>
              <a:buChar char="●"/>
            </a:pPr>
            <a:r>
              <a:rPr lang="en" sz="1100">
                <a:solidFill>
                  <a:srgbClr val="29261B"/>
                </a:solidFill>
                <a:highlight>
                  <a:srgbClr val="F8F8F7"/>
                </a:highlight>
                <a:latin typeface="Roboto"/>
                <a:ea typeface="Roboto"/>
                <a:cs typeface="Roboto"/>
                <a:sym typeface="Roboto"/>
              </a:rPr>
              <a:t>Boosts technician productivity and efficiency</a:t>
            </a:r>
            <a:endParaRPr sz="1100">
              <a:solidFill>
                <a:srgbClr val="29261B"/>
              </a:solidFill>
              <a:highlight>
                <a:srgbClr val="F8F8F7"/>
              </a:highlight>
              <a:latin typeface="Roboto"/>
              <a:ea typeface="Roboto"/>
              <a:cs typeface="Roboto"/>
              <a:sym typeface="Roboto"/>
            </a:endParaRPr>
          </a:p>
          <a:p>
            <a:pPr indent="-298450" lvl="0" marL="457200" rtl="0" algn="l">
              <a:spcBef>
                <a:spcPts val="0"/>
              </a:spcBef>
              <a:spcAft>
                <a:spcPts val="0"/>
              </a:spcAft>
              <a:buClr>
                <a:srgbClr val="29261B"/>
              </a:buClr>
              <a:buSzPts val="1100"/>
              <a:buFont typeface="Roboto"/>
              <a:buChar char="●"/>
            </a:pPr>
            <a:r>
              <a:rPr lang="en" sz="1100">
                <a:solidFill>
                  <a:srgbClr val="29261B"/>
                </a:solidFill>
                <a:highlight>
                  <a:srgbClr val="F8F8F7"/>
                </a:highlight>
                <a:latin typeface="Roboto"/>
                <a:ea typeface="Roboto"/>
                <a:cs typeface="Roboto"/>
                <a:sym typeface="Roboto"/>
              </a:rPr>
              <a:t>Reduces equipment downtime leading to cost savings</a:t>
            </a:r>
            <a:endParaRPr sz="1100">
              <a:solidFill>
                <a:srgbClr val="29261B"/>
              </a:solidFill>
              <a:highlight>
                <a:srgbClr val="F8F8F7"/>
              </a:highlight>
              <a:latin typeface="Roboto"/>
              <a:ea typeface="Roboto"/>
              <a:cs typeface="Roboto"/>
              <a:sym typeface="Roboto"/>
            </a:endParaRPr>
          </a:p>
          <a:p>
            <a:pPr indent="-298450" lvl="0" marL="457200" rtl="0" algn="l">
              <a:spcBef>
                <a:spcPts val="0"/>
              </a:spcBef>
              <a:spcAft>
                <a:spcPts val="0"/>
              </a:spcAft>
              <a:buClr>
                <a:srgbClr val="29261B"/>
              </a:buClr>
              <a:buSzPts val="1100"/>
              <a:buFont typeface="Roboto"/>
              <a:buChar char="●"/>
            </a:pPr>
            <a:r>
              <a:rPr lang="en" sz="1100">
                <a:solidFill>
                  <a:srgbClr val="29261B"/>
                </a:solidFill>
                <a:highlight>
                  <a:srgbClr val="F8F8F7"/>
                </a:highlight>
                <a:latin typeface="Roboto"/>
                <a:ea typeface="Roboto"/>
                <a:cs typeface="Roboto"/>
                <a:sym typeface="Roboto"/>
              </a:rPr>
              <a:t>Lowers risk of errors during complex repairs</a:t>
            </a:r>
            <a:endParaRPr sz="1100">
              <a:solidFill>
                <a:srgbClr val="29261B"/>
              </a:solidFill>
              <a:highlight>
                <a:srgbClr val="F8F8F7"/>
              </a:highlight>
              <a:latin typeface="Roboto"/>
              <a:ea typeface="Roboto"/>
              <a:cs typeface="Roboto"/>
              <a:sym typeface="Roboto"/>
            </a:endParaRPr>
          </a:p>
          <a:p>
            <a:pPr indent="-298450" lvl="0" marL="457200" rtl="0" algn="l">
              <a:spcBef>
                <a:spcPts val="0"/>
              </a:spcBef>
              <a:spcAft>
                <a:spcPts val="0"/>
              </a:spcAft>
              <a:buClr>
                <a:srgbClr val="29261B"/>
              </a:buClr>
              <a:buSzPts val="1100"/>
              <a:buFont typeface="Roboto"/>
              <a:buChar char="●"/>
            </a:pPr>
            <a:r>
              <a:rPr lang="en" sz="1100">
                <a:solidFill>
                  <a:srgbClr val="29261B"/>
                </a:solidFill>
                <a:highlight>
                  <a:srgbClr val="F8F8F7"/>
                </a:highlight>
                <a:latin typeface="Roboto"/>
                <a:ea typeface="Roboto"/>
                <a:cs typeface="Roboto"/>
                <a:sym typeface="Roboto"/>
              </a:rPr>
              <a:t>Standardizes and digitizes repair knowledge sharing</a:t>
            </a:r>
            <a:endParaRPr sz="1100">
              <a:solidFill>
                <a:srgbClr val="29261B"/>
              </a:solidFill>
              <a:highlight>
                <a:srgbClr val="F8F8F7"/>
              </a:highlight>
              <a:latin typeface="Roboto"/>
              <a:ea typeface="Roboto"/>
              <a:cs typeface="Roboto"/>
              <a:sym typeface="Roboto"/>
            </a:endParaRPr>
          </a:p>
          <a:p>
            <a:pPr indent="0" lvl="0" marL="0" rtl="0" algn="l">
              <a:spcBef>
                <a:spcPts val="0"/>
              </a:spcBef>
              <a:spcAft>
                <a:spcPts val="0"/>
              </a:spcAft>
              <a:buNone/>
            </a:pPr>
            <a:r>
              <a:rPr lang="en" sz="1100">
                <a:solidFill>
                  <a:srgbClr val="29261B"/>
                </a:solidFill>
                <a:highlight>
                  <a:srgbClr val="F8F8F7"/>
                </a:highlight>
                <a:latin typeface="Roboto"/>
                <a:ea typeface="Roboto"/>
                <a:cs typeface="Roboto"/>
                <a:sym typeface="Roboto"/>
              </a:rPr>
              <a:t>Target Audience:</a:t>
            </a:r>
            <a:endParaRPr sz="1100">
              <a:solidFill>
                <a:srgbClr val="29261B"/>
              </a:solidFill>
              <a:highlight>
                <a:srgbClr val="F8F8F7"/>
              </a:highlight>
              <a:latin typeface="Roboto"/>
              <a:ea typeface="Roboto"/>
              <a:cs typeface="Roboto"/>
              <a:sym typeface="Roboto"/>
            </a:endParaRPr>
          </a:p>
          <a:p>
            <a:pPr indent="-298450" lvl="0" marL="457200" rtl="0" algn="l">
              <a:spcBef>
                <a:spcPts val="0"/>
              </a:spcBef>
              <a:spcAft>
                <a:spcPts val="0"/>
              </a:spcAft>
              <a:buClr>
                <a:srgbClr val="29261B"/>
              </a:buClr>
              <a:buSzPts val="1100"/>
              <a:buFont typeface="Roboto"/>
              <a:buChar char="●"/>
            </a:pPr>
            <a:r>
              <a:rPr lang="en" sz="1100">
                <a:solidFill>
                  <a:srgbClr val="29261B"/>
                </a:solidFill>
                <a:highlight>
                  <a:srgbClr val="F8F8F7"/>
                </a:highlight>
                <a:latin typeface="Roboto"/>
                <a:ea typeface="Roboto"/>
                <a:cs typeface="Roboto"/>
                <a:sym typeface="Roboto"/>
              </a:rPr>
              <a:t>Maintenance and repair technicians</a:t>
            </a:r>
            <a:endParaRPr sz="1100">
              <a:solidFill>
                <a:srgbClr val="29261B"/>
              </a:solidFill>
              <a:highlight>
                <a:srgbClr val="F8F8F7"/>
              </a:highlight>
              <a:latin typeface="Roboto"/>
              <a:ea typeface="Roboto"/>
              <a:cs typeface="Roboto"/>
              <a:sym typeface="Roboto"/>
            </a:endParaRPr>
          </a:p>
          <a:p>
            <a:pPr indent="-298450" lvl="0" marL="457200" rtl="0" algn="l">
              <a:spcBef>
                <a:spcPts val="0"/>
              </a:spcBef>
              <a:spcAft>
                <a:spcPts val="0"/>
              </a:spcAft>
              <a:buClr>
                <a:srgbClr val="29261B"/>
              </a:buClr>
              <a:buSzPts val="1100"/>
              <a:buFont typeface="Roboto"/>
              <a:buChar char="●"/>
            </a:pPr>
            <a:r>
              <a:rPr lang="en" sz="1100">
                <a:solidFill>
                  <a:srgbClr val="29261B"/>
                </a:solidFill>
                <a:highlight>
                  <a:srgbClr val="F8F8F7"/>
                </a:highlight>
                <a:latin typeface="Roboto"/>
                <a:ea typeface="Roboto"/>
                <a:cs typeface="Roboto"/>
                <a:sym typeface="Roboto"/>
              </a:rPr>
              <a:t>Plant managers overseeing MRO operations</a:t>
            </a:r>
            <a:endParaRPr sz="1100">
              <a:solidFill>
                <a:srgbClr val="29261B"/>
              </a:solidFill>
              <a:highlight>
                <a:srgbClr val="F8F8F7"/>
              </a:highlight>
              <a:latin typeface="Roboto"/>
              <a:ea typeface="Roboto"/>
              <a:cs typeface="Roboto"/>
              <a:sym typeface="Roboto"/>
            </a:endParaRPr>
          </a:p>
          <a:p>
            <a:pPr indent="-298450" lvl="0" marL="457200" rtl="0" algn="l">
              <a:spcBef>
                <a:spcPts val="0"/>
              </a:spcBef>
              <a:spcAft>
                <a:spcPts val="0"/>
              </a:spcAft>
              <a:buClr>
                <a:srgbClr val="29261B"/>
              </a:buClr>
              <a:buSzPts val="1100"/>
              <a:buFont typeface="Roboto"/>
              <a:buChar char="●"/>
            </a:pPr>
            <a:r>
              <a:rPr lang="en" sz="1100">
                <a:solidFill>
                  <a:srgbClr val="29261B"/>
                </a:solidFill>
                <a:highlight>
                  <a:srgbClr val="F8F8F7"/>
                </a:highlight>
                <a:latin typeface="Roboto"/>
                <a:ea typeface="Roboto"/>
                <a:cs typeface="Roboto"/>
                <a:sym typeface="Roboto"/>
              </a:rPr>
              <a:t>Original Equipment Manufacturers (OEMs)</a:t>
            </a:r>
            <a:endParaRPr sz="1100">
              <a:solidFill>
                <a:srgbClr val="29261B"/>
              </a:solidFill>
              <a:highlight>
                <a:srgbClr val="F8F8F7"/>
              </a:highlight>
              <a:latin typeface="Roboto"/>
              <a:ea typeface="Roboto"/>
              <a:cs typeface="Roboto"/>
              <a:sym typeface="Roboto"/>
            </a:endParaRPr>
          </a:p>
          <a:p>
            <a:pPr indent="-298450" lvl="0" marL="457200" rtl="0" algn="l">
              <a:spcBef>
                <a:spcPts val="0"/>
              </a:spcBef>
              <a:spcAft>
                <a:spcPts val="0"/>
              </a:spcAft>
              <a:buClr>
                <a:srgbClr val="29261B"/>
              </a:buClr>
              <a:buSzPts val="1100"/>
              <a:buFont typeface="Roboto"/>
              <a:buChar char="●"/>
            </a:pPr>
            <a:r>
              <a:rPr lang="en" sz="1100">
                <a:solidFill>
                  <a:srgbClr val="29261B"/>
                </a:solidFill>
                <a:highlight>
                  <a:srgbClr val="F8F8F7"/>
                </a:highlight>
                <a:latin typeface="Roboto"/>
                <a:ea typeface="Roboto"/>
                <a:cs typeface="Roboto"/>
                <a:sym typeface="Roboto"/>
              </a:rPr>
              <a:t>Businesses managing large industrial machinery fleets</a:t>
            </a:r>
            <a:endParaRPr sz="1100">
              <a:solidFill>
                <a:srgbClr val="29261B"/>
              </a:solidFill>
              <a:highlight>
                <a:srgbClr val="F8F8F7"/>
              </a:highlight>
              <a:latin typeface="Roboto"/>
              <a:ea typeface="Roboto"/>
              <a:cs typeface="Roboto"/>
              <a:sym typeface="Roboto"/>
            </a:endParaRPr>
          </a:p>
          <a:p>
            <a:pPr indent="-298450" lvl="0" marL="457200" rtl="0" algn="l">
              <a:spcBef>
                <a:spcPts val="0"/>
              </a:spcBef>
              <a:spcAft>
                <a:spcPts val="0"/>
              </a:spcAft>
              <a:buClr>
                <a:srgbClr val="29261B"/>
              </a:buClr>
              <a:buSzPts val="1100"/>
              <a:buFont typeface="Roboto"/>
              <a:buChar char="●"/>
            </a:pPr>
            <a:r>
              <a:rPr lang="en" sz="1100">
                <a:solidFill>
                  <a:srgbClr val="29261B"/>
                </a:solidFill>
                <a:highlight>
                  <a:srgbClr val="F8F8F7"/>
                </a:highlight>
                <a:latin typeface="Roboto"/>
                <a:ea typeface="Roboto"/>
                <a:cs typeface="Roboto"/>
                <a:sym typeface="Roboto"/>
              </a:rPr>
              <a:t>Companies aiming to streamline MRO procedures</a:t>
            </a:r>
            <a:endParaRPr sz="1100">
              <a:solidFill>
                <a:srgbClr val="29261B"/>
              </a:solidFill>
              <a:highlight>
                <a:srgbClr val="F8F8F7"/>
              </a:highlight>
              <a:latin typeface="Roboto"/>
              <a:ea typeface="Roboto"/>
              <a:cs typeface="Roboto"/>
              <a:sym typeface="Roboto"/>
            </a:endParaRPr>
          </a:p>
          <a:p>
            <a:pPr indent="-298450" lvl="0" marL="457200" rtl="0" algn="l">
              <a:spcBef>
                <a:spcPts val="0"/>
              </a:spcBef>
              <a:spcAft>
                <a:spcPts val="0"/>
              </a:spcAft>
              <a:buClr>
                <a:srgbClr val="29261B"/>
              </a:buClr>
              <a:buSzPts val="1100"/>
              <a:buFont typeface="Roboto"/>
              <a:buChar char="●"/>
            </a:pPr>
            <a:r>
              <a:rPr lang="en" sz="1100">
                <a:solidFill>
                  <a:srgbClr val="29261B"/>
                </a:solidFill>
                <a:highlight>
                  <a:srgbClr val="F8F8F7"/>
                </a:highlight>
                <a:latin typeface="Roboto"/>
                <a:ea typeface="Roboto"/>
                <a:cs typeface="Roboto"/>
                <a:sym typeface="Roboto"/>
              </a:rPr>
              <a:t>Organizations focused on better knowledge management</a:t>
            </a:r>
            <a:endParaRPr sz="1100">
              <a:solidFill>
                <a:srgbClr val="29261B"/>
              </a:solidFill>
              <a:highlight>
                <a:srgbClr val="F8F8F7"/>
              </a:highlight>
              <a:latin typeface="Roboto"/>
              <a:ea typeface="Roboto"/>
              <a:cs typeface="Roboto"/>
              <a:sym typeface="Roboto"/>
            </a:endParaRPr>
          </a:p>
          <a:p>
            <a:pPr indent="0" lvl="0" marL="0" rtl="0" algn="l">
              <a:spcBef>
                <a:spcPts val="0"/>
              </a:spcBef>
              <a:spcAft>
                <a:spcPts val="0"/>
              </a:spcAft>
              <a:buNone/>
            </a:pPr>
            <a:r>
              <a:t/>
            </a:r>
            <a:endParaRPr sz="1100">
              <a:solidFill>
                <a:srgbClr val="29261B"/>
              </a:solidFill>
              <a:highlight>
                <a:srgbClr val="F8F8F7"/>
              </a:highlight>
              <a:latin typeface="Roboto"/>
              <a:ea typeface="Roboto"/>
              <a:cs typeface="Roboto"/>
              <a:sym typeface="Roboto"/>
            </a:endParaRPr>
          </a:p>
          <a:p>
            <a:pPr indent="0" lvl="0" marL="0" rtl="0" algn="l">
              <a:spcBef>
                <a:spcPts val="0"/>
              </a:spcBef>
              <a:spcAft>
                <a:spcPts val="0"/>
              </a:spcAft>
              <a:buNone/>
            </a:pPr>
            <a:r>
              <a:rPr lang="en"/>
              <a:t>The Market of Augmented Reality for MRO In 2024, industrial maintenance is expected to receive the largest investment among all commercial use cases for AR – 4.1 billion dollars. </a:t>
            </a:r>
            <a:endParaRPr/>
          </a:p>
          <a:p>
            <a:pPr indent="0" lvl="0" marL="0" rtl="0" algn="l">
              <a:spcBef>
                <a:spcPts val="1200"/>
              </a:spcBef>
              <a:spcAft>
                <a:spcPts val="1200"/>
              </a:spcAft>
              <a:buNone/>
            </a:pPr>
            <a:r>
              <a:rPr lang="en"/>
              <a:t>(Source - </a:t>
            </a:r>
            <a:r>
              <a:rPr lang="en" u="sng">
                <a:solidFill>
                  <a:schemeClr val="hlink"/>
                </a:solidFill>
                <a:hlinkClick r:id="rId3"/>
              </a:rPr>
              <a:t>https://www.scnsoft.com/augmented-reality/maintenance-and-repair</a:t>
            </a:r>
            <a:r>
              <a:rPr lang="en"/>
              <a:t> )</a:t>
            </a:r>
            <a:endParaRPr/>
          </a:p>
        </p:txBody>
      </p:sp>
      <p:pic>
        <p:nvPicPr>
          <p:cNvPr id="156" name="Google Shape;156;p17"/>
          <p:cNvPicPr preferRelativeResize="0"/>
          <p:nvPr/>
        </p:nvPicPr>
        <p:blipFill>
          <a:blip r:embed="rId4">
            <a:alphaModFix/>
          </a:blip>
          <a:stretch>
            <a:fillRect/>
          </a:stretch>
        </p:blipFill>
        <p:spPr>
          <a:xfrm>
            <a:off x="-70100" y="202871"/>
            <a:ext cx="9214100" cy="477407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819150" y="5169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Development Plan/Timeline</a:t>
            </a:r>
            <a:endParaRPr/>
          </a:p>
          <a:p>
            <a:pPr indent="0" lvl="0" marL="0" rtl="0" algn="l">
              <a:spcBef>
                <a:spcPts val="0"/>
              </a:spcBef>
              <a:spcAft>
                <a:spcPts val="0"/>
              </a:spcAft>
              <a:buNone/>
            </a:pPr>
            <a:r>
              <a:rPr lang="en" sz="1500"/>
              <a:t>Overall Timeline 3 Months</a:t>
            </a:r>
            <a:endParaRPr sz="1500"/>
          </a:p>
        </p:txBody>
      </p:sp>
      <p:sp>
        <p:nvSpPr>
          <p:cNvPr id="162" name="Google Shape;162;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275"/>
              <a:buNone/>
            </a:pPr>
            <a:r>
              <a:t/>
            </a:r>
            <a:endParaRPr sz="825"/>
          </a:p>
        </p:txBody>
      </p:sp>
      <p:pic>
        <p:nvPicPr>
          <p:cNvPr id="163" name="Google Shape;163;p18"/>
          <p:cNvPicPr preferRelativeResize="0"/>
          <p:nvPr/>
        </p:nvPicPr>
        <p:blipFill rotWithShape="1">
          <a:blip r:embed="rId3">
            <a:alphaModFix/>
          </a:blip>
          <a:srcRect b="-2564" l="-17842" r="-17842" t="-33120"/>
          <a:stretch/>
        </p:blipFill>
        <p:spPr>
          <a:xfrm>
            <a:off x="257175" y="342900"/>
            <a:ext cx="8629650" cy="4457700"/>
          </a:xfrm>
          <a:prstGeom prst="rect">
            <a:avLst/>
          </a:prstGeom>
          <a:noFill/>
          <a:ln>
            <a:noFill/>
          </a:ln>
        </p:spPr>
      </p:pic>
      <p:pic>
        <p:nvPicPr>
          <p:cNvPr id="164" name="Google Shape;164;p18"/>
          <p:cNvPicPr preferRelativeResize="0"/>
          <p:nvPr/>
        </p:nvPicPr>
        <p:blipFill>
          <a:blip r:embed="rId4">
            <a:alphaModFix/>
          </a:blip>
          <a:stretch>
            <a:fillRect/>
          </a:stretch>
        </p:blipFill>
        <p:spPr>
          <a:xfrm>
            <a:off x="889399" y="0"/>
            <a:ext cx="7770375"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0" name="Google Shape;170;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1" name="Google Shape;171;p19"/>
          <p:cNvPicPr preferRelativeResize="0"/>
          <p:nvPr/>
        </p:nvPicPr>
        <p:blipFill>
          <a:blip r:embed="rId3">
            <a:alphaModFix/>
          </a:blip>
          <a:stretch>
            <a:fillRect/>
          </a:stretch>
        </p:blipFill>
        <p:spPr>
          <a:xfrm>
            <a:off x="595625" y="191075"/>
            <a:ext cx="7952750" cy="4784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7" name="Google Shape;177;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8" name="Google Shape;178;p20"/>
          <p:cNvPicPr preferRelativeResize="0"/>
          <p:nvPr/>
        </p:nvPicPr>
        <p:blipFill>
          <a:blip r:embed="rId3">
            <a:alphaModFix/>
          </a:blip>
          <a:stretch>
            <a:fillRect/>
          </a:stretch>
        </p:blipFill>
        <p:spPr>
          <a:xfrm>
            <a:off x="198987" y="787200"/>
            <a:ext cx="8746024" cy="3739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4" name="Google Shape;184;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5" name="Google Shape;185;p21"/>
          <p:cNvPicPr preferRelativeResize="0"/>
          <p:nvPr/>
        </p:nvPicPr>
        <p:blipFill>
          <a:blip r:embed="rId3">
            <a:alphaModFix/>
          </a:blip>
          <a:stretch>
            <a:fillRect/>
          </a:stretch>
        </p:blipFill>
        <p:spPr>
          <a:xfrm>
            <a:off x="1258913" y="192450"/>
            <a:ext cx="6626176" cy="4758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