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5" roundtripDataSignature="AMtx7mgDviFp1LZwXDlFWuWDcqliCvPB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f01c60eee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bf01c60ee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f01c60eee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bf01c60eee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6" name="Google Shape;4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7" name="Google Shape;37;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 name="Google Shape;3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2" name="Google Shape;4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mc:Choice Requires="p14">
      <p:transition spd="slow" p14:dur="14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
          <p:cNvSpPr txBox="1"/>
          <p:nvPr>
            <p:ph type="ctrTitle"/>
          </p:nvPr>
        </p:nvSpPr>
        <p:spPr>
          <a:xfrm>
            <a:off x="1086275" y="286726"/>
            <a:ext cx="6897900" cy="839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900">
                <a:solidFill>
                  <a:srgbClr val="000000"/>
                </a:solidFill>
                <a:latin typeface="Times New Roman"/>
                <a:ea typeface="Times New Roman"/>
                <a:cs typeface="Times New Roman"/>
                <a:sym typeface="Times New Roman"/>
              </a:rPr>
              <a:t>Mid Term Continuous Assessment</a:t>
            </a:r>
            <a:endParaRPr sz="29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5200"/>
              <a:buNone/>
            </a:pPr>
            <a:r>
              <a:rPr lang="en" sz="2900">
                <a:solidFill>
                  <a:srgbClr val="000000"/>
                </a:solidFill>
                <a:latin typeface="Times New Roman"/>
                <a:ea typeface="Times New Roman"/>
                <a:cs typeface="Times New Roman"/>
                <a:sym typeface="Times New Roman"/>
              </a:rPr>
              <a:t>(Semester VI)</a:t>
            </a:r>
            <a:endParaRPr sz="2900">
              <a:solidFill>
                <a:srgbClr val="000000"/>
              </a:solidFill>
              <a:latin typeface="Times New Roman"/>
              <a:ea typeface="Times New Roman"/>
              <a:cs typeface="Times New Roman"/>
              <a:sym typeface="Times New Roman"/>
            </a:endParaRPr>
          </a:p>
        </p:txBody>
      </p:sp>
      <p:sp>
        <p:nvSpPr>
          <p:cNvPr id="52" name="Google Shape;52;p1"/>
          <p:cNvSpPr txBox="1"/>
          <p:nvPr/>
        </p:nvSpPr>
        <p:spPr>
          <a:xfrm>
            <a:off x="22650" y="1341775"/>
            <a:ext cx="9098700" cy="839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700" u="none" cap="none" strike="noStrike">
                <a:solidFill>
                  <a:schemeClr val="dk1"/>
                </a:solidFill>
                <a:latin typeface="Times New Roman"/>
                <a:ea typeface="Times New Roman"/>
                <a:cs typeface="Times New Roman"/>
                <a:sym typeface="Times New Roman"/>
              </a:rPr>
              <a:t>Vivekanand Education Society's Institute of Technology</a:t>
            </a:r>
            <a:endParaRPr b="1" i="0" sz="17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1"/>
              </a:buClr>
              <a:buSzPts val="1100"/>
              <a:buFont typeface="Arial"/>
              <a:buNone/>
            </a:pPr>
            <a:r>
              <a:rPr b="1" i="0" lang="en" sz="1400" u="none" cap="none" strike="noStrike">
                <a:solidFill>
                  <a:schemeClr val="dk1"/>
                </a:solidFill>
                <a:latin typeface="Times New Roman"/>
                <a:ea typeface="Times New Roman"/>
                <a:cs typeface="Times New Roman"/>
                <a:sym typeface="Times New Roman"/>
              </a:rPr>
              <a:t>An Autonomous Institute Affiliated to University of Mumbai</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800" u="none" cap="none" strike="noStrike">
                <a:solidFill>
                  <a:srgbClr val="000000"/>
                </a:solidFill>
                <a:latin typeface="Times New Roman"/>
                <a:ea typeface="Times New Roman"/>
                <a:cs typeface="Times New Roman"/>
                <a:sym typeface="Times New Roman"/>
              </a:rPr>
              <a:t>		                      To make a memory game using Image processing.</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None/>
            </a:pPr>
            <a:br>
              <a:rPr b="0" i="0" lang="en" sz="2000" u="none" cap="none" strike="noStrike">
                <a:solidFill>
                  <a:srgbClr val="000000"/>
                </a:solidFill>
                <a:latin typeface="Arial"/>
                <a:ea typeface="Arial"/>
                <a:cs typeface="Arial"/>
                <a:sym typeface="Arial"/>
              </a:rPr>
            </a:br>
            <a:r>
              <a:rPr b="0" i="0" lang="en" sz="2000" u="none" cap="none" strike="noStrike">
                <a:solidFill>
                  <a:srgbClr val="000000"/>
                </a:solidFill>
                <a:latin typeface="Arial"/>
                <a:ea typeface="Arial"/>
                <a:cs typeface="Arial"/>
                <a:sym typeface="Arial"/>
              </a:rPr>
              <a:t>			</a:t>
            </a:r>
            <a:r>
              <a:rPr b="1" i="0" lang="en" sz="1500" u="none" cap="none" strike="noStrike">
                <a:solidFill>
                  <a:schemeClr val="dk1"/>
                </a:solidFill>
                <a:latin typeface="Times New Roman"/>
                <a:ea typeface="Times New Roman"/>
                <a:cs typeface="Times New Roman"/>
                <a:sym typeface="Times New Roman"/>
              </a:rPr>
              <a:t>Name of Guide : </a:t>
            </a:r>
            <a:r>
              <a:rPr i="0" lang="en" sz="1500" u="none" cap="none" strike="noStrike">
                <a:solidFill>
                  <a:schemeClr val="dk1"/>
                </a:solidFill>
                <a:latin typeface="Times New Roman"/>
                <a:ea typeface="Times New Roman"/>
                <a:cs typeface="Times New Roman"/>
                <a:sym typeface="Times New Roman"/>
              </a:rPr>
              <a:t>Mr. Mrugendra Vasmatkar</a:t>
            </a:r>
            <a:endParaRPr i="0" sz="15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1600"/>
              </a:spcBef>
              <a:spcAft>
                <a:spcPts val="0"/>
              </a:spcAft>
              <a:buClr>
                <a:srgbClr val="000000"/>
              </a:buClr>
              <a:buSzPts val="1900"/>
              <a:buFont typeface="Arial"/>
              <a:buNone/>
            </a:pPr>
            <a:r>
              <a:t/>
            </a:r>
            <a:endParaRPr b="1" i="0" sz="19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1600"/>
              </a:spcAft>
              <a:buClr>
                <a:srgbClr val="000000"/>
              </a:buClr>
              <a:buSzPts val="1600"/>
              <a:buFont typeface="Arial"/>
              <a:buNone/>
            </a:pPr>
            <a:r>
              <a:t/>
            </a:r>
            <a:endParaRPr b="1" i="0" sz="1600" u="none" cap="none" strike="noStrike">
              <a:solidFill>
                <a:srgbClr val="FFFFFF"/>
              </a:solidFill>
              <a:latin typeface="Nunito"/>
              <a:ea typeface="Nunito"/>
              <a:cs typeface="Nunito"/>
              <a:sym typeface="Nunito"/>
            </a:endParaRPr>
          </a:p>
        </p:txBody>
      </p:sp>
      <p:sp>
        <p:nvSpPr>
          <p:cNvPr id="53" name="Google Shape;53;p1"/>
          <p:cNvSpPr txBox="1"/>
          <p:nvPr/>
        </p:nvSpPr>
        <p:spPr>
          <a:xfrm>
            <a:off x="779950" y="3225475"/>
            <a:ext cx="7426500" cy="159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500" u="none" cap="none" strike="noStrike">
                <a:solidFill>
                  <a:srgbClr val="000000"/>
                </a:solidFill>
                <a:latin typeface="Times New Roman"/>
                <a:ea typeface="Times New Roman"/>
                <a:cs typeface="Times New Roman"/>
                <a:sym typeface="Times New Roman"/>
              </a:rPr>
              <a:t>GroupNo.:10</a:t>
            </a:r>
            <a:br>
              <a:rPr b="1" i="0" lang="en" sz="1500" u="none" cap="none" strike="noStrike">
                <a:solidFill>
                  <a:srgbClr val="000000"/>
                </a:solidFill>
                <a:latin typeface="Times New Roman"/>
                <a:ea typeface="Times New Roman"/>
                <a:cs typeface="Times New Roman"/>
                <a:sym typeface="Times New Roman"/>
              </a:rPr>
            </a:b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500" u="none" cap="none" strike="noStrike">
                <a:solidFill>
                  <a:srgbClr val="000000"/>
                </a:solidFill>
                <a:latin typeface="Times New Roman"/>
                <a:ea typeface="Times New Roman"/>
                <a:cs typeface="Times New Roman"/>
                <a:sym typeface="Times New Roman"/>
              </a:rPr>
              <a:t>1 Anshkumar  Agrahari – 01 (D14B)</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500" u="none" cap="none" strike="noStrike">
                <a:solidFill>
                  <a:srgbClr val="000000"/>
                </a:solidFill>
                <a:latin typeface="Times New Roman"/>
                <a:ea typeface="Times New Roman"/>
                <a:cs typeface="Times New Roman"/>
                <a:sym typeface="Times New Roman"/>
              </a:rPr>
              <a:t>2 Pranav Jha – 24 </a:t>
            </a:r>
            <a:r>
              <a:rPr b="0" i="0" lang="en" sz="1500" u="none" cap="none" strike="noStrike">
                <a:solidFill>
                  <a:schemeClr val="dk1"/>
                </a:solidFill>
                <a:latin typeface="Times New Roman"/>
                <a:ea typeface="Times New Roman"/>
                <a:cs typeface="Times New Roman"/>
                <a:sym typeface="Times New Roman"/>
              </a:rPr>
              <a:t>(D14B)</a:t>
            </a:r>
            <a:endParaRPr b="0" i="0" sz="15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500" u="none" cap="none" strike="noStrike">
                <a:solidFill>
                  <a:srgbClr val="000000"/>
                </a:solidFill>
                <a:latin typeface="Times New Roman"/>
                <a:ea typeface="Times New Roman"/>
                <a:cs typeface="Times New Roman"/>
                <a:sym typeface="Times New Roman"/>
              </a:rPr>
              <a:t>3 Ashish Nair – 37 (D14B)</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500" u="none" cap="none" strike="noStrike">
                <a:solidFill>
                  <a:srgbClr val="000000"/>
                </a:solidFill>
                <a:latin typeface="Times New Roman"/>
                <a:ea typeface="Times New Roman"/>
                <a:cs typeface="Times New Roman"/>
                <a:sym typeface="Times New Roman"/>
              </a:rPr>
              <a:t>4 Akash Neharkar – 40 </a:t>
            </a:r>
            <a:r>
              <a:rPr b="0" i="0" lang="en" sz="1500" u="none" cap="none" strike="noStrike">
                <a:solidFill>
                  <a:schemeClr val="dk1"/>
                </a:solidFill>
                <a:latin typeface="Times New Roman"/>
                <a:ea typeface="Times New Roman"/>
                <a:cs typeface="Times New Roman"/>
                <a:sym typeface="Times New Roman"/>
              </a:rPr>
              <a:t>(D14B)</a:t>
            </a:r>
            <a:endParaRPr b="0" i="0" sz="1500" u="none" cap="none" strike="noStrike">
              <a:solidFill>
                <a:srgbClr val="000000"/>
              </a:solidFill>
              <a:latin typeface="Times New Roman"/>
              <a:ea typeface="Times New Roman"/>
              <a:cs typeface="Times New Roman"/>
              <a:sym typeface="Times New Roman"/>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54" name="Google Shape;54;p1"/>
          <p:cNvPicPr preferRelativeResize="0"/>
          <p:nvPr/>
        </p:nvPicPr>
        <p:blipFill rotWithShape="1">
          <a:blip r:embed="rId3">
            <a:alphaModFix/>
          </a:blip>
          <a:srcRect b="0" l="0" r="0" t="0"/>
          <a:stretch/>
        </p:blipFill>
        <p:spPr>
          <a:xfrm>
            <a:off x="7928625" y="237603"/>
            <a:ext cx="638300" cy="10439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257998" y="237599"/>
            <a:ext cx="943299" cy="937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3"/>
          <p:cNvSpPr txBox="1"/>
          <p:nvPr>
            <p:ph type="title"/>
          </p:nvPr>
        </p:nvSpPr>
        <p:spPr>
          <a:xfrm>
            <a:off x="311700" y="76634"/>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Observations / Results</a:t>
            </a:r>
            <a:endParaRPr>
              <a:solidFill>
                <a:srgbClr val="0070C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sz="1200">
              <a:solidFill>
                <a:srgbClr val="ECECEC"/>
              </a:solidFill>
              <a:highlight>
                <a:schemeClr val="accent2"/>
              </a:highlight>
              <a:latin typeface="Roboto"/>
              <a:ea typeface="Roboto"/>
              <a:cs typeface="Roboto"/>
              <a:sym typeface="Roboto"/>
            </a:endParaRPr>
          </a:p>
          <a:p>
            <a:pPr indent="0" lvl="0" marL="457200" rtl="0" algn="l">
              <a:lnSpc>
                <a:spcPct val="100000"/>
              </a:lnSpc>
              <a:spcBef>
                <a:spcPts val="0"/>
              </a:spcBef>
              <a:spcAft>
                <a:spcPts val="0"/>
              </a:spcAft>
              <a:buSzPts val="2800"/>
              <a:buNone/>
            </a:pPr>
            <a:r>
              <a:t/>
            </a:r>
            <a:endParaRPr sz="2000">
              <a:latin typeface="Times New Roman"/>
              <a:ea typeface="Times New Roman"/>
              <a:cs typeface="Times New Roman"/>
              <a:sym typeface="Times New Roman"/>
            </a:endParaRPr>
          </a:p>
        </p:txBody>
      </p:sp>
      <p:sp>
        <p:nvSpPr>
          <p:cNvPr id="113" name="Google Shape;113;p13"/>
          <p:cNvSpPr txBox="1"/>
          <p:nvPr>
            <p:ph idx="1" type="body"/>
          </p:nvPr>
        </p:nvSpPr>
        <p:spPr>
          <a:xfrm>
            <a:off x="311700" y="740400"/>
            <a:ext cx="8520600" cy="366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AutoNum type="arabicPeriod"/>
            </a:pPr>
            <a:r>
              <a:rPr b="1" i="0" lang="en" sz="1500">
                <a:solidFill>
                  <a:schemeClr val="dk1"/>
                </a:solidFill>
                <a:latin typeface="Times New Roman"/>
                <a:ea typeface="Times New Roman"/>
                <a:cs typeface="Times New Roman"/>
                <a:sym typeface="Times New Roman"/>
              </a:rPr>
              <a:t>Modular Design</a:t>
            </a:r>
            <a:r>
              <a:rPr b="0" i="0" lang="en" sz="1500">
                <a:solidFill>
                  <a:schemeClr val="dk1"/>
                </a:solidFill>
                <a:latin typeface="Times New Roman"/>
                <a:ea typeface="Times New Roman"/>
                <a:cs typeface="Times New Roman"/>
                <a:sym typeface="Times New Roman"/>
              </a:rPr>
              <a:t>: The code exhibits a modular design, with functionalities encapsulated within functions and a Button class. This design promotes code organization, readability, and reusability.</a:t>
            </a:r>
            <a:endParaRPr/>
          </a:p>
          <a:p>
            <a:pPr indent="-342900" lvl="0" marL="457200" rtl="0" algn="l">
              <a:lnSpc>
                <a:spcPct val="115000"/>
              </a:lnSpc>
              <a:spcBef>
                <a:spcPts val="0"/>
              </a:spcBef>
              <a:spcAft>
                <a:spcPts val="0"/>
              </a:spcAft>
              <a:buSzPts val="1800"/>
              <a:buFont typeface="Arial"/>
              <a:buAutoNum type="arabicPeriod"/>
            </a:pPr>
            <a:r>
              <a:rPr b="1" i="0" lang="en" sz="1500">
                <a:solidFill>
                  <a:schemeClr val="dk1"/>
                </a:solidFill>
                <a:latin typeface="Times New Roman"/>
                <a:ea typeface="Times New Roman"/>
                <a:cs typeface="Times New Roman"/>
                <a:sym typeface="Times New Roman"/>
              </a:rPr>
              <a:t>Pygame Integration</a:t>
            </a:r>
            <a:r>
              <a:rPr b="0" i="0" lang="en" sz="1500">
                <a:solidFill>
                  <a:schemeClr val="dk1"/>
                </a:solidFill>
                <a:latin typeface="Times New Roman"/>
                <a:ea typeface="Times New Roman"/>
                <a:cs typeface="Times New Roman"/>
                <a:sym typeface="Times New Roman"/>
              </a:rPr>
              <a:t>: The use of Pygame library facilitates the creation of interactive graphical user interfaces (GUIs) and game loops. Pygame's features enable the handling of events, rendering of graphics, and management of game states effectively.</a:t>
            </a:r>
            <a:endParaRPr/>
          </a:p>
          <a:p>
            <a:pPr indent="-342900" lvl="0" marL="457200" rtl="0" algn="l">
              <a:lnSpc>
                <a:spcPct val="115000"/>
              </a:lnSpc>
              <a:spcBef>
                <a:spcPts val="0"/>
              </a:spcBef>
              <a:spcAft>
                <a:spcPts val="0"/>
              </a:spcAft>
              <a:buSzPts val="1800"/>
              <a:buFont typeface="Arial"/>
              <a:buAutoNum type="arabicPeriod"/>
            </a:pPr>
            <a:r>
              <a:rPr b="1" i="0" lang="en" sz="1500">
                <a:solidFill>
                  <a:schemeClr val="dk1"/>
                </a:solidFill>
                <a:latin typeface="Times New Roman"/>
                <a:ea typeface="Times New Roman"/>
                <a:cs typeface="Times New Roman"/>
                <a:sym typeface="Times New Roman"/>
              </a:rPr>
              <a:t>Game Logic</a:t>
            </a:r>
            <a:r>
              <a:rPr b="0" i="0" lang="en" sz="1500">
                <a:solidFill>
                  <a:schemeClr val="dk1"/>
                </a:solidFill>
                <a:latin typeface="Times New Roman"/>
                <a:ea typeface="Times New Roman"/>
                <a:cs typeface="Times New Roman"/>
                <a:sym typeface="Times New Roman"/>
              </a:rPr>
              <a:t>: The code effectively implements the logic for a jigsaw puzzle game. It includes functions for splitting images into pieces, shuffling them, checking for solutions, and managing level transitions. These functionalities contribute to the core gameplay experience.</a:t>
            </a:r>
            <a:endParaRPr/>
          </a:p>
          <a:p>
            <a:pPr indent="-342900" lvl="0" marL="457200" rtl="0" algn="l">
              <a:lnSpc>
                <a:spcPct val="115000"/>
              </a:lnSpc>
              <a:spcBef>
                <a:spcPts val="0"/>
              </a:spcBef>
              <a:spcAft>
                <a:spcPts val="0"/>
              </a:spcAft>
              <a:buSzPts val="1800"/>
              <a:buFont typeface="Arial"/>
              <a:buAutoNum type="arabicPeriod"/>
            </a:pPr>
            <a:r>
              <a:rPr b="1" i="0" lang="en" sz="1500">
                <a:solidFill>
                  <a:schemeClr val="dk1"/>
                </a:solidFill>
                <a:latin typeface="Times New Roman"/>
                <a:ea typeface="Times New Roman"/>
                <a:cs typeface="Times New Roman"/>
                <a:sym typeface="Times New Roman"/>
              </a:rPr>
              <a:t>User Interaction</a:t>
            </a:r>
            <a:r>
              <a:rPr b="0" i="0" lang="en" sz="1500">
                <a:solidFill>
                  <a:schemeClr val="dk1"/>
                </a:solidFill>
                <a:latin typeface="Times New Roman"/>
                <a:ea typeface="Times New Roman"/>
                <a:cs typeface="Times New Roman"/>
                <a:sym typeface="Times New Roman"/>
              </a:rPr>
              <a:t>: The code provides a user-friendly interface with buttons for initiating actions such as transitioning to the next level. The handling of mouse events allows players to interact with puzzle pieces intuitively, enhancing the overall user experience.</a:t>
            </a:r>
            <a:endParaRPr/>
          </a:p>
          <a:p>
            <a:pPr indent="-342900" lvl="0" marL="457200" rtl="0" algn="l">
              <a:lnSpc>
                <a:spcPct val="115000"/>
              </a:lnSpc>
              <a:spcBef>
                <a:spcPts val="0"/>
              </a:spcBef>
              <a:spcAft>
                <a:spcPts val="0"/>
              </a:spcAft>
              <a:buSzPts val="1800"/>
              <a:buFont typeface="Arial"/>
              <a:buAutoNum type="arabicPeriod"/>
            </a:pPr>
            <a:r>
              <a:rPr b="1" i="0" lang="en" sz="1500">
                <a:solidFill>
                  <a:schemeClr val="dk1"/>
                </a:solidFill>
                <a:latin typeface="Times New Roman"/>
                <a:ea typeface="Times New Roman"/>
                <a:cs typeface="Times New Roman"/>
                <a:sym typeface="Times New Roman"/>
              </a:rPr>
              <a:t>Level Progression</a:t>
            </a:r>
            <a:r>
              <a:rPr b="0" i="0" lang="en" sz="1500">
                <a:solidFill>
                  <a:schemeClr val="dk1"/>
                </a:solidFill>
                <a:latin typeface="Times New Roman"/>
                <a:ea typeface="Times New Roman"/>
                <a:cs typeface="Times New Roman"/>
                <a:sym typeface="Times New Roman"/>
              </a:rPr>
              <a:t>: The game progresses through multiple levels, each presenting a new image and puzzle grid size. This level-based structure adds depth and variety to the gameplay, increasing player engagement and providing a sense of achievement upon completing each level.</a:t>
            </a:r>
            <a:endParaRPr/>
          </a:p>
          <a:p>
            <a:pPr indent="0" lvl="0" marL="0" rtl="0" algn="l">
              <a:lnSpc>
                <a:spcPct val="115000"/>
              </a:lnSpc>
              <a:spcBef>
                <a:spcPts val="0"/>
              </a:spcBef>
              <a:spcAft>
                <a:spcPts val="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307550" y="59206"/>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19" name="Google Shape;119;p14"/>
          <p:cNvSpPr txBox="1"/>
          <p:nvPr/>
        </p:nvSpPr>
        <p:spPr>
          <a:xfrm>
            <a:off x="369800" y="731250"/>
            <a:ext cx="8396100" cy="3681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i="0" lang="en" sz="1800" u="none" cap="none" strike="noStrike">
                <a:solidFill>
                  <a:schemeClr val="dk1"/>
                </a:solidFill>
                <a:latin typeface="Times New Roman"/>
                <a:ea typeface="Times New Roman"/>
                <a:cs typeface="Times New Roman"/>
                <a:sym typeface="Times New Roman"/>
              </a:rPr>
              <a:t>In conclusion, the jigsaw puzzle game developed using the Pygame library presents a compelling demonstration of interactive game development in Python. Through the implementation of various functionalities such as image splitting, puzzle shuffling, user input handling, and level progression, the project showcases fundamental principles of game design and programming.</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i="0" lang="en" sz="1800" u="none" cap="none" strike="noStrike">
                <a:solidFill>
                  <a:schemeClr val="dk1"/>
                </a:solidFill>
                <a:latin typeface="Times New Roman"/>
                <a:ea typeface="Times New Roman"/>
                <a:cs typeface="Times New Roman"/>
                <a:sym typeface="Times New Roman"/>
              </a:rPr>
              <a:t>Players can enjoy a seamless gaming experience, navigating through multiple levels and solving puzzles with ease.</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i="0" lang="en" sz="1800" u="none" cap="none" strike="noStrike">
                <a:solidFill>
                  <a:schemeClr val="dk1"/>
                </a:solidFill>
                <a:latin typeface="Times New Roman"/>
                <a:ea typeface="Times New Roman"/>
                <a:cs typeface="Times New Roman"/>
                <a:sym typeface="Times New Roman"/>
              </a:rPr>
              <a:t>Furthermore, the scalability of the game allows for the incorporation of additional levels, images, and features, offering potential for further development and customization.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70525" y="10029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Contents </a:t>
            </a:r>
            <a:endParaRPr>
              <a:latin typeface="Times New Roman"/>
              <a:ea typeface="Times New Roman"/>
              <a:cs typeface="Times New Roman"/>
              <a:sym typeface="Times New Roman"/>
            </a:endParaRPr>
          </a:p>
        </p:txBody>
      </p:sp>
      <p:sp>
        <p:nvSpPr>
          <p:cNvPr id="61" name="Google Shape;61;p2"/>
          <p:cNvSpPr txBox="1"/>
          <p:nvPr>
            <p:ph idx="1" type="body"/>
          </p:nvPr>
        </p:nvSpPr>
        <p:spPr>
          <a:xfrm>
            <a:off x="311700" y="924525"/>
            <a:ext cx="8520600" cy="4470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Proposed Solution</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Complete Block Diagram of Proposed System</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Methodology</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Observations/Results</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1056750" y="98436"/>
            <a:ext cx="7030500" cy="52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Problem Statement</a:t>
            </a:r>
            <a:endParaRPr>
              <a:solidFill>
                <a:srgbClr val="0070C0"/>
              </a:solidFill>
              <a:latin typeface="Times New Roman"/>
              <a:ea typeface="Times New Roman"/>
              <a:cs typeface="Times New Roman"/>
              <a:sym typeface="Times New Roman"/>
            </a:endParaRPr>
          </a:p>
        </p:txBody>
      </p:sp>
      <p:sp>
        <p:nvSpPr>
          <p:cNvPr id="67" name="Google Shape;67;p3"/>
          <p:cNvSpPr txBox="1"/>
          <p:nvPr>
            <p:ph idx="1" type="body"/>
          </p:nvPr>
        </p:nvSpPr>
        <p:spPr>
          <a:xfrm>
            <a:off x="618440" y="947300"/>
            <a:ext cx="7907100" cy="3024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800"/>
              </a:spcAft>
              <a:buSzPts val="1800"/>
              <a:buNone/>
            </a:pPr>
            <a:r>
              <a:rPr b="0" i="0" lang="en" sz="1800" u="none" strike="noStrike">
                <a:solidFill>
                  <a:srgbClr val="000000"/>
                </a:solidFill>
                <a:latin typeface="Times New Roman"/>
                <a:ea typeface="Times New Roman"/>
                <a:cs typeface="Times New Roman"/>
                <a:sym typeface="Times New Roman"/>
              </a:rPr>
              <a:t>To make a memory game using Image processing.</a:t>
            </a:r>
            <a:endParaRPr b="0"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6"/>
          <p:cNvSpPr txBox="1"/>
          <p:nvPr>
            <p:ph type="title"/>
          </p:nvPr>
        </p:nvSpPr>
        <p:spPr>
          <a:xfrm>
            <a:off x="990025" y="124013"/>
            <a:ext cx="7030500" cy="56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Proposed Solution</a:t>
            </a:r>
            <a:endParaRPr>
              <a:solidFill>
                <a:srgbClr val="0070C0"/>
              </a:solidFill>
              <a:latin typeface="Times New Roman"/>
              <a:ea typeface="Times New Roman"/>
              <a:cs typeface="Times New Roman"/>
              <a:sym typeface="Times New Roman"/>
            </a:endParaRPr>
          </a:p>
        </p:txBody>
      </p:sp>
      <p:sp>
        <p:nvSpPr>
          <p:cNvPr id="73" name="Google Shape;73;p6"/>
          <p:cNvSpPr txBox="1"/>
          <p:nvPr>
            <p:ph idx="1" type="body"/>
          </p:nvPr>
        </p:nvSpPr>
        <p:spPr>
          <a:xfrm>
            <a:off x="344575" y="950875"/>
            <a:ext cx="8321400" cy="37902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900"/>
              </a:spcBef>
              <a:spcAft>
                <a:spcPts val="0"/>
              </a:spcAft>
              <a:buSzPts val="1800"/>
              <a:buNone/>
            </a:pPr>
            <a:r>
              <a:rPr b="0" i="0" lang="en" sz="1800" u="none" strike="noStrike">
                <a:solidFill>
                  <a:srgbClr val="0D0D0D"/>
                </a:solidFill>
                <a:latin typeface="Times New Roman"/>
                <a:ea typeface="Times New Roman"/>
                <a:cs typeface="Times New Roman"/>
                <a:sym typeface="Times New Roman"/>
              </a:rPr>
              <a:t>This project explores the integration of image processing techniques in solving jigsaw puzzles, aiming to understand the cognitive and computational processes involved. Key areas of focus include image segmentation, feature extraction, matching algorithms, and performance evaluation. </a:t>
            </a:r>
            <a:endParaRPr b="0" sz="1600">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br>
              <a:rPr lang="en" sz="1600"/>
            </a:b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7"/>
          <p:cNvSpPr txBox="1"/>
          <p:nvPr/>
        </p:nvSpPr>
        <p:spPr>
          <a:xfrm>
            <a:off x="-1" y="56711"/>
            <a:ext cx="9144000" cy="56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0070C0"/>
                </a:solidFill>
                <a:latin typeface="Times New Roman"/>
                <a:ea typeface="Times New Roman"/>
                <a:cs typeface="Times New Roman"/>
                <a:sym typeface="Times New Roman"/>
              </a:rPr>
              <a:t>Block Diagram </a:t>
            </a:r>
            <a:endParaRPr b="0" i="0" sz="2800" u="none" cap="none" strike="noStrike">
              <a:solidFill>
                <a:srgbClr val="0070C0"/>
              </a:solidFill>
              <a:latin typeface="Times New Roman"/>
              <a:ea typeface="Times New Roman"/>
              <a:cs typeface="Times New Roman"/>
              <a:sym typeface="Times New Roman"/>
            </a:endParaRPr>
          </a:p>
        </p:txBody>
      </p:sp>
      <p:sp>
        <p:nvSpPr>
          <p:cNvPr id="79" name="Google Shape;79;p7"/>
          <p:cNvSpPr txBox="1"/>
          <p:nvPr/>
        </p:nvSpPr>
        <p:spPr>
          <a:xfrm>
            <a:off x="2539997" y="3858461"/>
            <a:ext cx="401835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Fig.1 Block Diagram of the game.</a:t>
            </a:r>
            <a:endParaRPr b="0" i="0" sz="1400" u="none" cap="none" strike="noStrike">
              <a:solidFill>
                <a:srgbClr val="000000"/>
              </a:solidFill>
              <a:latin typeface="Arial"/>
              <a:ea typeface="Arial"/>
              <a:cs typeface="Arial"/>
              <a:sym typeface="Arial"/>
            </a:endParaRPr>
          </a:p>
        </p:txBody>
      </p:sp>
      <p:pic>
        <p:nvPicPr>
          <p:cNvPr id="80" name="Google Shape;80;p7"/>
          <p:cNvPicPr preferRelativeResize="0"/>
          <p:nvPr/>
        </p:nvPicPr>
        <p:blipFill rotWithShape="1">
          <a:blip r:embed="rId3">
            <a:alphaModFix/>
          </a:blip>
          <a:srcRect b="0" l="0" r="0" t="0"/>
          <a:stretch/>
        </p:blipFill>
        <p:spPr>
          <a:xfrm>
            <a:off x="1290813" y="867276"/>
            <a:ext cx="6516722" cy="299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8"/>
          <p:cNvSpPr txBox="1"/>
          <p:nvPr>
            <p:ph type="title"/>
          </p:nvPr>
        </p:nvSpPr>
        <p:spPr>
          <a:xfrm>
            <a:off x="311700" y="6113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86" name="Google Shape;86;p8"/>
          <p:cNvSpPr txBox="1"/>
          <p:nvPr>
            <p:ph idx="1" type="body"/>
          </p:nvPr>
        </p:nvSpPr>
        <p:spPr>
          <a:xfrm>
            <a:off x="311700" y="744613"/>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i="0" lang="en" u="none" strike="noStrike">
                <a:solidFill>
                  <a:srgbClr val="0D0D0D"/>
                </a:solidFill>
                <a:latin typeface="Times New Roman"/>
                <a:ea typeface="Times New Roman"/>
                <a:cs typeface="Times New Roman"/>
                <a:sym typeface="Times New Roman"/>
              </a:rPr>
              <a:t>Project Planning and Requirements Gathering</a:t>
            </a:r>
            <a:r>
              <a:rPr i="0" lang="en" u="none" strike="noStrike">
                <a:solidFill>
                  <a:srgbClr val="0D0D0D"/>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i="0" lang="en" u="none" strike="noStrike">
                <a:solidFill>
                  <a:srgbClr val="595959"/>
                </a:solidFill>
                <a:latin typeface="Times New Roman"/>
                <a:ea typeface="Times New Roman"/>
                <a:cs typeface="Times New Roman"/>
                <a:sym typeface="Times New Roman"/>
              </a:rPr>
              <a:t>1.</a:t>
            </a:r>
            <a:r>
              <a:rPr i="0" lang="en" u="none" strike="noStrike">
                <a:solidFill>
                  <a:srgbClr val="0D0D0D"/>
                </a:solidFill>
                <a:latin typeface="Times New Roman"/>
                <a:ea typeface="Times New Roman"/>
                <a:cs typeface="Times New Roman"/>
                <a:sym typeface="Times New Roman"/>
              </a:rPr>
              <a:t>Define the project scope, objectives, and target audience.</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i="0" lang="en" u="none" strike="noStrike">
                <a:solidFill>
                  <a:srgbClr val="595959"/>
                </a:solidFill>
                <a:latin typeface="Times New Roman"/>
                <a:ea typeface="Times New Roman"/>
                <a:cs typeface="Times New Roman"/>
                <a:sym typeface="Times New Roman"/>
              </a:rPr>
              <a:t>2.</a:t>
            </a:r>
            <a:r>
              <a:rPr i="0" lang="en" u="none" strike="noStrike">
                <a:solidFill>
                  <a:srgbClr val="0D0D0D"/>
                </a:solidFill>
                <a:latin typeface="Times New Roman"/>
                <a:ea typeface="Times New Roman"/>
                <a:cs typeface="Times New Roman"/>
                <a:sym typeface="Times New Roman"/>
              </a:rPr>
              <a:t>Identify the core features of the game, such as image splitting, puzzle shuffling, user input handling, and level progression.</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i="0" lang="en" u="none" strike="noStrike">
                <a:solidFill>
                  <a:srgbClr val="595959"/>
                </a:solidFill>
                <a:latin typeface="Times New Roman"/>
                <a:ea typeface="Times New Roman"/>
                <a:cs typeface="Times New Roman"/>
                <a:sym typeface="Times New Roman"/>
              </a:rPr>
              <a:t>3.</a:t>
            </a:r>
            <a:r>
              <a:rPr i="0" lang="en" u="none" strike="noStrike">
                <a:solidFill>
                  <a:srgbClr val="0D0D0D"/>
                </a:solidFill>
                <a:latin typeface="Times New Roman"/>
                <a:ea typeface="Times New Roman"/>
                <a:cs typeface="Times New Roman"/>
                <a:sym typeface="Times New Roman"/>
              </a:rPr>
              <a:t>Gather requirements regarding game mechanics, user interface elements, and visual assets.</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b="1" i="0" lang="en" u="none" strike="noStrike">
                <a:solidFill>
                  <a:srgbClr val="0D0D0D"/>
                </a:solidFill>
                <a:latin typeface="Times New Roman"/>
                <a:ea typeface="Times New Roman"/>
                <a:cs typeface="Times New Roman"/>
                <a:sym typeface="Times New Roman"/>
              </a:rPr>
              <a:t>Environment Setup</a:t>
            </a:r>
            <a:r>
              <a:rPr i="0" lang="en" u="none" strike="noStrike">
                <a:solidFill>
                  <a:srgbClr val="0D0D0D"/>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i="0" lang="en" u="none" strike="noStrike">
                <a:solidFill>
                  <a:srgbClr val="595959"/>
                </a:solidFill>
                <a:latin typeface="Times New Roman"/>
                <a:ea typeface="Times New Roman"/>
                <a:cs typeface="Times New Roman"/>
                <a:sym typeface="Times New Roman"/>
              </a:rPr>
              <a:t>1.</a:t>
            </a:r>
            <a:r>
              <a:rPr i="0" lang="en" u="none" strike="noStrike">
                <a:solidFill>
                  <a:srgbClr val="0D0D0D"/>
                </a:solidFill>
                <a:latin typeface="Times New Roman"/>
                <a:ea typeface="Times New Roman"/>
                <a:cs typeface="Times New Roman"/>
                <a:sym typeface="Times New Roman"/>
              </a:rPr>
              <a:t>Install the necessary development tools and libraries, including Python and Pygame.</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i="0" lang="en" u="none" strike="noStrike">
                <a:solidFill>
                  <a:srgbClr val="595959"/>
                </a:solidFill>
                <a:latin typeface="Times New Roman"/>
                <a:ea typeface="Times New Roman"/>
                <a:cs typeface="Times New Roman"/>
                <a:sym typeface="Times New Roman"/>
              </a:rPr>
              <a:t>2.</a:t>
            </a:r>
            <a:r>
              <a:rPr i="0" lang="en" u="none" strike="noStrike">
                <a:solidFill>
                  <a:srgbClr val="0D0D0D"/>
                </a:solidFill>
                <a:latin typeface="Times New Roman"/>
                <a:ea typeface="Times New Roman"/>
                <a:cs typeface="Times New Roman"/>
                <a:sym typeface="Times New Roman"/>
              </a:rPr>
              <a:t>Set up the project directory structure and version control system if applicable.</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br>
              <a:rPr b="0" lang="en"/>
            </a:br>
            <a:endParaRPr sz="2000">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bf01c60eee_0_25"/>
          <p:cNvSpPr txBox="1"/>
          <p:nvPr/>
        </p:nvSpPr>
        <p:spPr>
          <a:xfrm>
            <a:off x="336300" y="703650"/>
            <a:ext cx="8018700" cy="4413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800"/>
              <a:buFont typeface="Arial"/>
              <a:buNone/>
            </a:pPr>
            <a:r>
              <a:rPr b="1" lang="en" sz="1800">
                <a:solidFill>
                  <a:srgbClr val="0D0D0D"/>
                </a:solidFill>
                <a:latin typeface="Times New Roman"/>
                <a:ea typeface="Times New Roman"/>
                <a:cs typeface="Times New Roman"/>
                <a:sym typeface="Times New Roman"/>
              </a:rPr>
              <a:t>Image Selection and Preparation</a:t>
            </a:r>
            <a:r>
              <a:rPr lang="en" sz="1800">
                <a:solidFill>
                  <a:srgbClr val="0D0D0D"/>
                </a:solidFill>
                <a:latin typeface="Times New Roman"/>
                <a:ea typeface="Times New Roman"/>
                <a:cs typeface="Times New Roman"/>
                <a:sym typeface="Times New Roman"/>
              </a:rPr>
              <a:t>:</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800"/>
              <a:buFont typeface="Arial"/>
              <a:buNone/>
            </a:pPr>
            <a:r>
              <a:rPr lang="en" sz="1800">
                <a:solidFill>
                  <a:schemeClr val="dk2"/>
                </a:solidFill>
                <a:latin typeface="Times New Roman"/>
                <a:ea typeface="Times New Roman"/>
                <a:cs typeface="Times New Roman"/>
                <a:sym typeface="Times New Roman"/>
              </a:rPr>
              <a:t>1.</a:t>
            </a:r>
            <a:r>
              <a:rPr lang="en" sz="1800">
                <a:solidFill>
                  <a:srgbClr val="0D0D0D"/>
                </a:solidFill>
                <a:latin typeface="Times New Roman"/>
                <a:ea typeface="Times New Roman"/>
                <a:cs typeface="Times New Roman"/>
                <a:sym typeface="Times New Roman"/>
              </a:rPr>
              <a:t>Choose a variety of images suitable for use in the jigsaw puzzle game.</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800"/>
              <a:buFont typeface="Arial"/>
              <a:buNone/>
            </a:pPr>
            <a:r>
              <a:rPr lang="en" sz="1800">
                <a:solidFill>
                  <a:schemeClr val="dk2"/>
                </a:solidFill>
                <a:latin typeface="Times New Roman"/>
                <a:ea typeface="Times New Roman"/>
                <a:cs typeface="Times New Roman"/>
                <a:sym typeface="Times New Roman"/>
              </a:rPr>
              <a:t>2.</a:t>
            </a:r>
            <a:r>
              <a:rPr lang="en" sz="1800">
                <a:solidFill>
                  <a:srgbClr val="0D0D0D"/>
                </a:solidFill>
                <a:latin typeface="Times New Roman"/>
                <a:ea typeface="Times New Roman"/>
                <a:cs typeface="Times New Roman"/>
                <a:sym typeface="Times New Roman"/>
              </a:rPr>
              <a:t>Ensure that selected images are appropriately sized and formatted for display within the game window.</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800"/>
              <a:buFont typeface="Arial"/>
              <a:buNone/>
            </a:pPr>
            <a:r>
              <a:rPr lang="en" sz="1800">
                <a:solidFill>
                  <a:schemeClr val="dk2"/>
                </a:solidFill>
                <a:latin typeface="Times New Roman"/>
                <a:ea typeface="Times New Roman"/>
                <a:cs typeface="Times New Roman"/>
                <a:sym typeface="Times New Roman"/>
              </a:rPr>
              <a:t>3.</a:t>
            </a:r>
            <a:r>
              <a:rPr lang="en" sz="1800">
                <a:solidFill>
                  <a:srgbClr val="0D0D0D"/>
                </a:solidFill>
                <a:latin typeface="Times New Roman"/>
                <a:ea typeface="Times New Roman"/>
                <a:cs typeface="Times New Roman"/>
                <a:sym typeface="Times New Roman"/>
              </a:rPr>
              <a:t>Optionally, preprocess images to improve clarity, adjust colors, or apply effects.</a:t>
            </a:r>
            <a:endParaRPr sz="1800">
              <a:solidFill>
                <a:srgbClr val="0D0D0D"/>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800"/>
              <a:buFont typeface="Arial"/>
              <a:buNone/>
            </a:pPr>
            <a:r>
              <a:t/>
            </a:r>
            <a:endParaRPr sz="1800">
              <a:solidFill>
                <a:srgbClr val="0D0D0D"/>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 sz="1800" u="none" cap="none" strike="noStrike">
                <a:solidFill>
                  <a:srgbClr val="0D0D0D"/>
                </a:solidFill>
                <a:latin typeface="Times New Roman"/>
                <a:ea typeface="Times New Roman"/>
                <a:cs typeface="Times New Roman"/>
                <a:sym typeface="Times New Roman"/>
              </a:rPr>
              <a:t>Code Architecture and Design</a:t>
            </a:r>
            <a:r>
              <a:rPr i="0" lang="en" sz="1800" u="none" cap="none" strike="noStrike">
                <a:solidFill>
                  <a:srgbClr val="0D0D0D"/>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11150" lvl="1" marL="742950" marR="0" rtl="0" algn="just">
              <a:lnSpc>
                <a:spcPct val="100000"/>
              </a:lnSpc>
              <a:spcBef>
                <a:spcPts val="0"/>
              </a:spcBef>
              <a:spcAft>
                <a:spcPts val="0"/>
              </a:spcAft>
              <a:buClr>
                <a:srgbClr val="000000"/>
              </a:buClr>
              <a:buSzPts val="1800"/>
              <a:buFont typeface="Times New Roman"/>
              <a:buAutoNum type="arabicPeriod"/>
            </a:pPr>
            <a:r>
              <a:rPr i="0" lang="en" sz="1800" u="none" cap="none" strike="noStrike">
                <a:solidFill>
                  <a:srgbClr val="0D0D0D"/>
                </a:solidFill>
                <a:latin typeface="Times New Roman"/>
                <a:ea typeface="Times New Roman"/>
                <a:cs typeface="Times New Roman"/>
                <a:sym typeface="Times New Roman"/>
              </a:rPr>
              <a:t>Design the overall architecture of the game, including class structures, function definitions, and module organization.</a:t>
            </a:r>
            <a:endParaRPr sz="1800">
              <a:latin typeface="Times New Roman"/>
              <a:ea typeface="Times New Roman"/>
              <a:cs typeface="Times New Roman"/>
              <a:sym typeface="Times New Roman"/>
            </a:endParaRPr>
          </a:p>
          <a:p>
            <a:pPr indent="-311150" lvl="1" marL="742950" marR="0" rtl="0" algn="just">
              <a:lnSpc>
                <a:spcPct val="100000"/>
              </a:lnSpc>
              <a:spcBef>
                <a:spcPts val="0"/>
              </a:spcBef>
              <a:spcAft>
                <a:spcPts val="0"/>
              </a:spcAft>
              <a:buClr>
                <a:srgbClr val="000000"/>
              </a:buClr>
              <a:buSzPts val="1800"/>
              <a:buFont typeface="Times New Roman"/>
              <a:buAutoNum type="arabicPeriod"/>
            </a:pPr>
            <a:r>
              <a:rPr i="0" lang="en" sz="1800" u="none" cap="none" strike="noStrike">
                <a:solidFill>
                  <a:srgbClr val="0D0D0D"/>
                </a:solidFill>
                <a:latin typeface="Times New Roman"/>
                <a:ea typeface="Times New Roman"/>
                <a:cs typeface="Times New Roman"/>
                <a:sym typeface="Times New Roman"/>
              </a:rPr>
              <a:t>Define the key components of the game, such as the Button class, functions for image manipulation, and game loop logic.</a:t>
            </a:r>
            <a:endParaRPr sz="1800">
              <a:latin typeface="Times New Roman"/>
              <a:ea typeface="Times New Roman"/>
              <a:cs typeface="Times New Roman"/>
              <a:sym typeface="Times New Roman"/>
            </a:endParaRPr>
          </a:p>
          <a:p>
            <a:pPr indent="-311150" lvl="1" marL="742950" marR="0" rtl="0" algn="just">
              <a:lnSpc>
                <a:spcPct val="100000"/>
              </a:lnSpc>
              <a:spcBef>
                <a:spcPts val="0"/>
              </a:spcBef>
              <a:spcAft>
                <a:spcPts val="0"/>
              </a:spcAft>
              <a:buClr>
                <a:srgbClr val="000000"/>
              </a:buClr>
              <a:buSzPts val="1800"/>
              <a:buFont typeface="Times New Roman"/>
              <a:buAutoNum type="arabicPeriod"/>
            </a:pPr>
            <a:r>
              <a:rPr i="0" lang="en" sz="1800" u="none" cap="none" strike="noStrike">
                <a:solidFill>
                  <a:srgbClr val="0D0D0D"/>
                </a:solidFill>
                <a:latin typeface="Times New Roman"/>
                <a:ea typeface="Times New Roman"/>
                <a:cs typeface="Times New Roman"/>
                <a:sym typeface="Times New Roman"/>
              </a:rPr>
              <a:t>Plan the user interface layout, including the arrangement of buttons, image display areas, and other interactive elements.</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a:p>
        </p:txBody>
      </p:sp>
      <p:sp>
        <p:nvSpPr>
          <p:cNvPr id="92" name="Google Shape;92;g2bf01c60eee_0_25"/>
          <p:cNvSpPr txBox="1"/>
          <p:nvPr/>
        </p:nvSpPr>
        <p:spPr>
          <a:xfrm>
            <a:off x="149550" y="88050"/>
            <a:ext cx="884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rgbClr val="0070C0"/>
                </a:solidFill>
                <a:latin typeface="Times New Roman"/>
                <a:ea typeface="Times New Roman"/>
                <a:cs typeface="Times New Roman"/>
                <a:sym typeface="Times New Roman"/>
              </a:rPr>
              <a:t>Methodology</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bf01c60eee_0_31"/>
          <p:cNvSpPr txBox="1"/>
          <p:nvPr/>
        </p:nvSpPr>
        <p:spPr>
          <a:xfrm>
            <a:off x="0" y="704950"/>
            <a:ext cx="8441700" cy="287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Font typeface="Arial"/>
              <a:buNone/>
            </a:pPr>
            <a:r>
              <a:rPr b="1" lang="en" sz="1800">
                <a:solidFill>
                  <a:srgbClr val="0D0D0D"/>
                </a:solidFill>
                <a:latin typeface="Times New Roman"/>
                <a:ea typeface="Times New Roman"/>
                <a:cs typeface="Times New Roman"/>
                <a:sym typeface="Times New Roman"/>
              </a:rPr>
              <a:t>       </a:t>
            </a:r>
            <a:r>
              <a:rPr b="1" lang="en" sz="1800">
                <a:solidFill>
                  <a:srgbClr val="0D0D0D"/>
                </a:solidFill>
                <a:latin typeface="Times New Roman"/>
                <a:ea typeface="Times New Roman"/>
                <a:cs typeface="Times New Roman"/>
                <a:sym typeface="Times New Roman"/>
              </a:rPr>
              <a:t>Implementation</a:t>
            </a:r>
            <a:r>
              <a:rPr lang="en" sz="1800">
                <a:solidFill>
                  <a:srgbClr val="0D0D0D"/>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311150" lvl="1" marL="742950" rtl="0" algn="just">
              <a:spcBef>
                <a:spcPts val="0"/>
              </a:spcBef>
              <a:spcAft>
                <a:spcPts val="0"/>
              </a:spcAft>
              <a:buClr>
                <a:schemeClr val="dk1"/>
              </a:buClr>
              <a:buSzPts val="1800"/>
              <a:buFont typeface="Times New Roman"/>
              <a:buAutoNum type="arabicPeriod"/>
            </a:pPr>
            <a:r>
              <a:rPr lang="en" sz="1800">
                <a:solidFill>
                  <a:srgbClr val="0D0D0D"/>
                </a:solidFill>
                <a:latin typeface="Times New Roman"/>
                <a:ea typeface="Times New Roman"/>
                <a:cs typeface="Times New Roman"/>
                <a:sym typeface="Times New Roman"/>
              </a:rPr>
              <a:t>Develop the game components according to the defined architecture and design.</a:t>
            </a:r>
            <a:endParaRPr sz="1800">
              <a:solidFill>
                <a:schemeClr val="dk1"/>
              </a:solidFill>
              <a:latin typeface="Times New Roman"/>
              <a:ea typeface="Times New Roman"/>
              <a:cs typeface="Times New Roman"/>
              <a:sym typeface="Times New Roman"/>
            </a:endParaRPr>
          </a:p>
          <a:p>
            <a:pPr indent="-311150" lvl="1" marL="742950" rtl="0" algn="just">
              <a:spcBef>
                <a:spcPts val="0"/>
              </a:spcBef>
              <a:spcAft>
                <a:spcPts val="0"/>
              </a:spcAft>
              <a:buClr>
                <a:schemeClr val="dk1"/>
              </a:buClr>
              <a:buSzPts val="1800"/>
              <a:buFont typeface="Times New Roman"/>
              <a:buAutoNum type="arabicPeriod"/>
            </a:pPr>
            <a:r>
              <a:rPr lang="en" sz="1800">
                <a:solidFill>
                  <a:srgbClr val="0D0D0D"/>
                </a:solidFill>
                <a:latin typeface="Times New Roman"/>
                <a:ea typeface="Times New Roman"/>
                <a:cs typeface="Times New Roman"/>
                <a:sym typeface="Times New Roman"/>
              </a:rPr>
              <a:t>Begin by implementing basic functionalities, such as loading and displaying images, handling user input, and rendering graphics.</a:t>
            </a:r>
            <a:endParaRPr sz="1800">
              <a:solidFill>
                <a:schemeClr val="dk1"/>
              </a:solidFill>
              <a:latin typeface="Times New Roman"/>
              <a:ea typeface="Times New Roman"/>
              <a:cs typeface="Times New Roman"/>
              <a:sym typeface="Times New Roman"/>
            </a:endParaRPr>
          </a:p>
          <a:p>
            <a:pPr indent="-311150" lvl="1" marL="742950" rtl="0" algn="just">
              <a:spcBef>
                <a:spcPts val="0"/>
              </a:spcBef>
              <a:spcAft>
                <a:spcPts val="0"/>
              </a:spcAft>
              <a:buClr>
                <a:schemeClr val="dk1"/>
              </a:buClr>
              <a:buSzPts val="1800"/>
              <a:buFont typeface="Times New Roman"/>
              <a:buAutoNum type="arabicPeriod"/>
            </a:pPr>
            <a:r>
              <a:rPr lang="en" sz="1800">
                <a:solidFill>
                  <a:srgbClr val="0D0D0D"/>
                </a:solidFill>
                <a:latin typeface="Times New Roman"/>
                <a:ea typeface="Times New Roman"/>
                <a:cs typeface="Times New Roman"/>
                <a:sym typeface="Times New Roman"/>
              </a:rPr>
              <a:t>Iteratively add more features, starting with image splitting and puzzle shuffling, followed by level progression, solution checking, and visual feedback mechanisms.</a:t>
            </a:r>
            <a:endParaRPr sz="1800">
              <a:solidFill>
                <a:schemeClr val="dk1"/>
              </a:solidFill>
              <a:latin typeface="Times New Roman"/>
              <a:ea typeface="Times New Roman"/>
              <a:cs typeface="Times New Roman"/>
              <a:sym typeface="Times New Roman"/>
            </a:endParaRPr>
          </a:p>
          <a:p>
            <a:pPr indent="-311150" lvl="1" marL="742950" rtl="0" algn="just">
              <a:spcBef>
                <a:spcPts val="0"/>
              </a:spcBef>
              <a:spcAft>
                <a:spcPts val="0"/>
              </a:spcAft>
              <a:buClr>
                <a:schemeClr val="dk1"/>
              </a:buClr>
              <a:buSzPts val="1800"/>
              <a:buFont typeface="Times New Roman"/>
              <a:buAutoNum type="arabicPeriod"/>
            </a:pPr>
            <a:r>
              <a:rPr lang="en" sz="1800">
                <a:solidFill>
                  <a:srgbClr val="0D0D0D"/>
                </a:solidFill>
                <a:latin typeface="Times New Roman"/>
                <a:ea typeface="Times New Roman"/>
                <a:cs typeface="Times New Roman"/>
                <a:sym typeface="Times New Roman"/>
              </a:rPr>
              <a:t>Test each component thoroughly to ensure functionality, stability, and compatibility across different platforms.</a:t>
            </a:r>
            <a:endParaRPr sz="1800">
              <a:solidFill>
                <a:schemeClr val="dk1"/>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None/>
            </a:pPr>
            <a:r>
              <a:t/>
            </a:r>
            <a:endParaRPr/>
          </a:p>
          <a:p>
            <a:pPr indent="0" lvl="0" marL="0" marR="0" rtl="0" algn="just">
              <a:lnSpc>
                <a:spcPct val="115000"/>
              </a:lnSpc>
              <a:spcBef>
                <a:spcPts val="0"/>
              </a:spcBef>
              <a:spcAft>
                <a:spcPts val="0"/>
              </a:spcAft>
              <a:buClr>
                <a:srgbClr val="000000"/>
              </a:buClr>
              <a:buSzPts val="2000"/>
              <a:buFont typeface="Arial"/>
              <a:buNone/>
            </a:pPr>
            <a:r>
              <a:t/>
            </a:r>
            <a:endParaRPr b="0" i="0" sz="2000" u="none" cap="none" strike="noStrike">
              <a:solidFill>
                <a:schemeClr val="dk2"/>
              </a:solidFill>
              <a:latin typeface="Times New Roman"/>
              <a:ea typeface="Times New Roman"/>
              <a:cs typeface="Times New Roman"/>
              <a:sym typeface="Times New Roman"/>
            </a:endParaRPr>
          </a:p>
        </p:txBody>
      </p:sp>
      <p:sp>
        <p:nvSpPr>
          <p:cNvPr id="98" name="Google Shape;98;g2bf01c60eee_0_31"/>
          <p:cNvSpPr txBox="1"/>
          <p:nvPr/>
        </p:nvSpPr>
        <p:spPr>
          <a:xfrm>
            <a:off x="32500" y="0"/>
            <a:ext cx="8933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rgbClr val="0070C0"/>
                </a:solidFill>
                <a:latin typeface="Times New Roman"/>
                <a:ea typeface="Times New Roman"/>
                <a:cs typeface="Times New Roman"/>
                <a:sym typeface="Times New Roman"/>
              </a:rPr>
              <a:t>Methodology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nvSpPr>
        <p:spPr>
          <a:xfrm>
            <a:off x="342443" y="93403"/>
            <a:ext cx="8459100" cy="1600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800" u="none" cap="none" strike="noStrike">
                <a:solidFill>
                  <a:srgbClr val="0070C0"/>
                </a:solidFill>
                <a:latin typeface="Times New Roman"/>
                <a:ea typeface="Times New Roman"/>
                <a:cs typeface="Times New Roman"/>
                <a:sym typeface="Times New Roman"/>
              </a:rPr>
              <a:t>Implementation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 name="Google Shape;104;p4"/>
          <p:cNvSpPr txBox="1"/>
          <p:nvPr/>
        </p:nvSpPr>
        <p:spPr>
          <a:xfrm>
            <a:off x="463175" y="3991512"/>
            <a:ext cx="316507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Fig 2.Python Code</a:t>
            </a:r>
            <a:endParaRPr b="0" i="0" sz="1400" u="none" cap="none" strike="noStrike">
              <a:solidFill>
                <a:srgbClr val="000000"/>
              </a:solidFill>
              <a:latin typeface="Arial"/>
              <a:ea typeface="Arial"/>
              <a:cs typeface="Arial"/>
              <a:sym typeface="Arial"/>
            </a:endParaRPr>
          </a:p>
        </p:txBody>
      </p:sp>
      <p:sp>
        <p:nvSpPr>
          <p:cNvPr id="105" name="Google Shape;105;p4"/>
          <p:cNvSpPr txBox="1"/>
          <p:nvPr/>
        </p:nvSpPr>
        <p:spPr>
          <a:xfrm>
            <a:off x="4534296" y="3958827"/>
            <a:ext cx="391914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Fig 3.GUI Output</a:t>
            </a:r>
            <a:endParaRPr b="0" i="0" sz="1400" u="none" cap="none" strike="noStrike">
              <a:solidFill>
                <a:srgbClr val="000000"/>
              </a:solidFill>
              <a:latin typeface="Arial"/>
              <a:ea typeface="Arial"/>
              <a:cs typeface="Arial"/>
              <a:sym typeface="Arial"/>
            </a:endParaRPr>
          </a:p>
        </p:txBody>
      </p:sp>
      <p:pic>
        <p:nvPicPr>
          <p:cNvPr id="106" name="Google Shape;106;p4"/>
          <p:cNvPicPr preferRelativeResize="0"/>
          <p:nvPr/>
        </p:nvPicPr>
        <p:blipFill rotWithShape="1">
          <a:blip r:embed="rId3">
            <a:alphaModFix/>
          </a:blip>
          <a:srcRect b="0" l="0" r="0" t="0"/>
          <a:stretch/>
        </p:blipFill>
        <p:spPr>
          <a:xfrm>
            <a:off x="283481" y="967877"/>
            <a:ext cx="3433934" cy="2990950"/>
          </a:xfrm>
          <a:prstGeom prst="rect">
            <a:avLst/>
          </a:prstGeom>
          <a:noFill/>
          <a:ln>
            <a:noFill/>
          </a:ln>
        </p:spPr>
      </p:pic>
      <p:pic>
        <p:nvPicPr>
          <p:cNvPr id="107" name="Google Shape;107;p4"/>
          <p:cNvPicPr preferRelativeResize="0"/>
          <p:nvPr/>
        </p:nvPicPr>
        <p:blipFill rotWithShape="1">
          <a:blip r:embed="rId4">
            <a:alphaModFix/>
          </a:blip>
          <a:srcRect b="0" l="0" r="0" t="0"/>
          <a:stretch/>
        </p:blipFill>
        <p:spPr>
          <a:xfrm>
            <a:off x="4639545" y="999741"/>
            <a:ext cx="3708641" cy="29272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Akash</dc:creator>
</cp:coreProperties>
</file>