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71">
          <p15:clr>
            <a:srgbClr val="747775"/>
          </p15:clr>
        </p15:guide>
      </p15:sldGuideLst>
    </p:ext>
    <p:ext uri="GoogleSlidesCustomDataVersion2">
      <go:slidesCustomData xmlns:go="http://customooxmlschemas.google.com/" r:id="rId30" roundtripDataSignature="AMtx7mj2mYkGPi3t/fQKVjmpjNxnoD10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3FA542-EFCE-4AED-B211-995B4CB15538}">
  <a:tblStyle styleId="{A23FA542-EFCE-4AED-B211-995B4CB1553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A3BB5D5-B699-40FF-8FD2-D2ECEBCFAB3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7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slide" Target="slides/slide19.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c1765086f_1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ec1765086f_1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eb633405b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eb633405b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2eb633405b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ec176f2254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2ec176f2254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c3d404c34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ec3d404c34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ec3d404c34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c1765086f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ec1765086f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2ec1765086f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b6957d8c6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b6957d8c6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eb6957d8c6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b6957d8c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b6957d8c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eb6957d8c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84" name="Shape 84"/>
        <p:cNvGrpSpPr/>
        <p:nvPr/>
      </p:nvGrpSpPr>
      <p:grpSpPr>
        <a:xfrm>
          <a:off x="0" y="0"/>
          <a:ext cx="0" cy="0"/>
          <a:chOff x="0" y="0"/>
          <a:chExt cx="0" cy="0"/>
        </a:xfrm>
      </p:grpSpPr>
      <p:sp>
        <p:nvSpPr>
          <p:cNvPr id="85" name="Google Shape;85;g2eb6957d8c6_2_104"/>
          <p:cNvSpPr txBox="1"/>
          <p:nvPr>
            <p:ph idx="12" type="sldNum"/>
          </p:nvPr>
        </p:nvSpPr>
        <p:spPr>
          <a:xfrm>
            <a:off x="11409033" y="6434934"/>
            <a:ext cx="731700" cy="423300"/>
          </a:xfrm>
          <a:prstGeom prst="rect">
            <a:avLst/>
          </a:prstGeom>
        </p:spPr>
        <p:txBody>
          <a:bodyPr anchorCtr="0" anchor="t"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youtube.com/watch?v=tPYj3fFJGjk&amp;ab_channel=freeCodeCamp.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92" name="Google Shape;92;p1"/>
          <p:cNvSpPr txBox="1"/>
          <p:nvPr>
            <p:ph type="ctrTitle"/>
          </p:nvPr>
        </p:nvSpPr>
        <p:spPr>
          <a:xfrm>
            <a:off x="1309574" y="379323"/>
            <a:ext cx="9595800" cy="839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5200"/>
              <a:buFont typeface="Cambria"/>
              <a:buNone/>
            </a:pPr>
            <a:r>
              <a:rPr b="1" lang="en-IN" sz="2900">
                <a:solidFill>
                  <a:srgbClr val="000000"/>
                </a:solidFill>
                <a:latin typeface="Times New Roman"/>
                <a:ea typeface="Times New Roman"/>
                <a:cs typeface="Times New Roman"/>
                <a:sym typeface="Times New Roman"/>
              </a:rPr>
              <a:t>Project Review-1 </a:t>
            </a:r>
            <a:endParaRPr b="1" sz="29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000000"/>
              </a:buClr>
              <a:buSzPts val="5200"/>
              <a:buFont typeface="Cambria"/>
              <a:buNone/>
            </a:pPr>
            <a:r>
              <a:rPr b="1" lang="en-IN" sz="2900">
                <a:solidFill>
                  <a:srgbClr val="000000"/>
                </a:solidFill>
                <a:latin typeface="Times New Roman"/>
                <a:ea typeface="Times New Roman"/>
                <a:cs typeface="Times New Roman"/>
                <a:sym typeface="Times New Roman"/>
              </a:rPr>
              <a:t>(Semester VII)</a:t>
            </a:r>
            <a:endParaRPr b="1" sz="2900">
              <a:solidFill>
                <a:srgbClr val="000000"/>
              </a:solidFill>
              <a:latin typeface="Times New Roman"/>
              <a:ea typeface="Times New Roman"/>
              <a:cs typeface="Times New Roman"/>
              <a:sym typeface="Times New Roman"/>
            </a:endParaRPr>
          </a:p>
        </p:txBody>
      </p:sp>
      <p:sp>
        <p:nvSpPr>
          <p:cNvPr id="93" name="Google Shape;93;p1"/>
          <p:cNvSpPr txBox="1"/>
          <p:nvPr/>
        </p:nvSpPr>
        <p:spPr>
          <a:xfrm>
            <a:off x="0" y="1442375"/>
            <a:ext cx="12192000" cy="1210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IN" sz="2100" u="none" cap="none" strike="noStrike">
                <a:solidFill>
                  <a:schemeClr val="dk1"/>
                </a:solidFill>
                <a:latin typeface="Times New Roman"/>
                <a:ea typeface="Times New Roman"/>
                <a:cs typeface="Times New Roman"/>
                <a:sym typeface="Times New Roman"/>
              </a:rPr>
              <a:t>Vivekanand </a:t>
            </a:r>
            <a:r>
              <a:rPr b="1" i="0" lang="en-IN" sz="2100" u="none" cap="none" strike="noStrike">
                <a:solidFill>
                  <a:schemeClr val="dk1"/>
                </a:solidFill>
                <a:latin typeface="Times New Roman"/>
                <a:ea typeface="Times New Roman"/>
                <a:cs typeface="Times New Roman"/>
                <a:sym typeface="Times New Roman"/>
              </a:rPr>
              <a:t>Education Society's Institute of Technology</a:t>
            </a:r>
            <a:endParaRPr b="1" i="0" sz="21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chemeClr val="dk1"/>
              </a:buClr>
              <a:buSzPts val="1100"/>
              <a:buFont typeface="Arial"/>
              <a:buNone/>
            </a:pPr>
            <a:r>
              <a:rPr b="1" i="0" lang="en-IN" sz="2100" u="none" cap="none" strike="noStrike">
                <a:solidFill>
                  <a:schemeClr val="dk1"/>
                </a:solidFill>
                <a:latin typeface="Times New Roman"/>
                <a:ea typeface="Times New Roman"/>
                <a:cs typeface="Times New Roman"/>
                <a:sym typeface="Times New Roman"/>
              </a:rPr>
              <a:t>An Autonomous Institute Affiliated to University of Mumbai</a:t>
            </a:r>
            <a:endParaRPr b="1" i="0" sz="21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chemeClr val="dk1"/>
              </a:buClr>
              <a:buSzPts val="1100"/>
              <a:buFont typeface="Arial"/>
              <a:buNone/>
            </a:pPr>
            <a:r>
              <a:t/>
            </a:r>
            <a:endParaRPr b="1" sz="2100">
              <a:solidFill>
                <a:schemeClr val="dk1"/>
              </a:solidFill>
              <a:latin typeface="Times New Roman"/>
              <a:ea typeface="Times New Roman"/>
              <a:cs typeface="Times New Roman"/>
              <a:sym typeface="Times New Roman"/>
            </a:endParaRPr>
          </a:p>
          <a:p>
            <a:pPr indent="0" lvl="0" marL="25400" marR="25400" rtl="0" algn="ctr">
              <a:lnSpc>
                <a:spcPct val="115000"/>
              </a:lnSpc>
              <a:spcBef>
                <a:spcPts val="0"/>
              </a:spcBef>
              <a:spcAft>
                <a:spcPts val="0"/>
              </a:spcAft>
              <a:buClr>
                <a:schemeClr val="dk1"/>
              </a:buClr>
              <a:buSzPts val="1100"/>
              <a:buFont typeface="Arial"/>
              <a:buNone/>
            </a:pPr>
            <a:r>
              <a:rPr b="1" lang="en-IN" sz="2100">
                <a:solidFill>
                  <a:schemeClr val="dk1"/>
                </a:solidFill>
                <a:highlight>
                  <a:srgbClr val="FFFFFF"/>
                </a:highlight>
                <a:latin typeface="Times New Roman"/>
                <a:ea typeface="Times New Roman"/>
                <a:cs typeface="Times New Roman"/>
                <a:sym typeface="Times New Roman"/>
              </a:rPr>
              <a:t>Title of Project</a:t>
            </a:r>
            <a:r>
              <a:rPr lang="en-IN" sz="2100">
                <a:solidFill>
                  <a:schemeClr val="dk1"/>
                </a:solidFill>
                <a:highlight>
                  <a:srgbClr val="FFFFFF"/>
                </a:highlight>
                <a:latin typeface="Times New Roman"/>
                <a:ea typeface="Times New Roman"/>
                <a:cs typeface="Times New Roman"/>
                <a:sym typeface="Times New Roman"/>
              </a:rPr>
              <a:t> : Electric energy consumption monitoring on daily basis for households in a </a:t>
            </a:r>
            <a:r>
              <a:rPr lang="en-IN" sz="2100">
                <a:solidFill>
                  <a:schemeClr val="dk1"/>
                </a:solidFill>
                <a:highlight>
                  <a:srgbClr val="FFFFFF"/>
                </a:highlight>
                <a:latin typeface="Times New Roman"/>
                <a:ea typeface="Times New Roman"/>
                <a:cs typeface="Times New Roman"/>
                <a:sym typeface="Times New Roman"/>
              </a:rPr>
              <a:t>society</a:t>
            </a:r>
            <a:endParaRPr sz="2100">
              <a:solidFill>
                <a:schemeClr val="dk1"/>
              </a:solidFill>
              <a:highlight>
                <a:srgbClr val="FFFFFF"/>
              </a:highlight>
              <a:latin typeface="Times New Roman"/>
              <a:ea typeface="Times New Roman"/>
              <a:cs typeface="Times New Roman"/>
              <a:sym typeface="Times New Roman"/>
            </a:endParaRPr>
          </a:p>
          <a:p>
            <a:pPr indent="0" lvl="0" marL="0" marR="0" rtl="0" algn="ctr">
              <a:lnSpc>
                <a:spcPct val="115000"/>
              </a:lnSpc>
              <a:spcBef>
                <a:spcPts val="1600"/>
              </a:spcBef>
              <a:spcAft>
                <a:spcPts val="0"/>
              </a:spcAft>
              <a:buClr>
                <a:srgbClr val="000000"/>
              </a:buClr>
              <a:buSzPts val="1900"/>
              <a:buFont typeface="Arial"/>
              <a:buNone/>
            </a:pPr>
            <a:r>
              <a:t/>
            </a:r>
            <a:endParaRPr b="1" sz="1800">
              <a:solidFill>
                <a:schemeClr val="dk1"/>
              </a:solidFill>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100"/>
              <a:buFont typeface="Arial"/>
              <a:buNone/>
            </a:pPr>
            <a:r>
              <a:t/>
            </a:r>
            <a:endParaRPr b="1" i="0" sz="1600" u="none" cap="none" strike="noStrike">
              <a:solidFill>
                <a:srgbClr val="FFFFFF"/>
              </a:solidFill>
              <a:latin typeface="Nunito"/>
              <a:ea typeface="Nunito"/>
              <a:cs typeface="Nunito"/>
              <a:sym typeface="Nunito"/>
            </a:endParaRPr>
          </a:p>
        </p:txBody>
      </p:sp>
      <p:sp>
        <p:nvSpPr>
          <p:cNvPr id="94" name="Google Shape;94;p1"/>
          <p:cNvSpPr txBox="1"/>
          <p:nvPr/>
        </p:nvSpPr>
        <p:spPr>
          <a:xfrm>
            <a:off x="726600" y="3438050"/>
            <a:ext cx="10167900" cy="234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IN" sz="2100" u="none" cap="none" strike="noStrike">
                <a:solidFill>
                  <a:srgbClr val="000000"/>
                </a:solidFill>
                <a:latin typeface="Times New Roman"/>
                <a:ea typeface="Times New Roman"/>
                <a:cs typeface="Times New Roman"/>
                <a:sym typeface="Times New Roman"/>
              </a:rPr>
              <a:t>Group Nam</a:t>
            </a:r>
            <a:r>
              <a:rPr b="1" lang="en-IN" sz="2100">
                <a:latin typeface="Times New Roman"/>
                <a:ea typeface="Times New Roman"/>
                <a:cs typeface="Times New Roman"/>
                <a:sym typeface="Times New Roman"/>
              </a:rPr>
              <a:t>e</a:t>
            </a:r>
            <a:r>
              <a:rPr b="1" i="0" lang="en-IN" sz="2100" u="none" cap="none" strike="noStrike">
                <a:solidFill>
                  <a:srgbClr val="000000"/>
                </a:solidFill>
                <a:latin typeface="Times New Roman"/>
                <a:ea typeface="Times New Roman"/>
                <a:cs typeface="Times New Roman"/>
                <a:sym typeface="Times New Roman"/>
              </a:rPr>
              <a:t> : </a:t>
            </a:r>
            <a:r>
              <a:rPr i="0" lang="en-IN" sz="2100" u="none" cap="none" strike="noStrike">
                <a:solidFill>
                  <a:srgbClr val="000000"/>
                </a:solidFill>
                <a:latin typeface="Times New Roman"/>
                <a:ea typeface="Times New Roman"/>
                <a:cs typeface="Times New Roman"/>
                <a:sym typeface="Times New Roman"/>
              </a:rPr>
              <a:t>code-o-philes </a:t>
            </a:r>
            <a:r>
              <a:rPr b="1" i="0" lang="en-IN" sz="2100" u="none" cap="none" strike="noStrike">
                <a:solidFill>
                  <a:srgbClr val="000000"/>
                </a:solidFill>
                <a:latin typeface="Times New Roman"/>
                <a:ea typeface="Times New Roman"/>
                <a:cs typeface="Times New Roman"/>
                <a:sym typeface="Times New Roman"/>
              </a:rPr>
              <a:t> </a:t>
            </a:r>
            <a:br>
              <a:rPr b="1" i="0" lang="en-IN" sz="2100" u="none" cap="none" strike="noStrike">
                <a:solidFill>
                  <a:srgbClr val="000000"/>
                </a:solidFill>
                <a:latin typeface="Times New Roman"/>
                <a:ea typeface="Times New Roman"/>
                <a:cs typeface="Times New Roman"/>
                <a:sym typeface="Times New Roman"/>
              </a:rPr>
            </a:br>
            <a:r>
              <a:rPr i="0" lang="en-IN" sz="2100" u="none" cap="none" strike="noStrike">
                <a:solidFill>
                  <a:srgbClr val="000000"/>
                </a:solidFill>
                <a:latin typeface="Times New Roman"/>
                <a:ea typeface="Times New Roman"/>
                <a:cs typeface="Times New Roman"/>
                <a:sym typeface="Times New Roman"/>
              </a:rPr>
              <a:t>   </a:t>
            </a:r>
            <a:endParaRPr i="0" sz="2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0" lang="en-IN" sz="2100" u="none" cap="none" strike="noStrike">
                <a:solidFill>
                  <a:srgbClr val="000000"/>
                </a:solidFill>
                <a:latin typeface="Times New Roman"/>
                <a:ea typeface="Times New Roman"/>
                <a:cs typeface="Times New Roman"/>
                <a:sym typeface="Times New Roman"/>
              </a:rPr>
              <a:t>1. Anshkumar Agrahari - 01 (</a:t>
            </a:r>
            <a:r>
              <a:rPr lang="en-IN" sz="2100">
                <a:latin typeface="Times New Roman"/>
                <a:ea typeface="Times New Roman"/>
                <a:cs typeface="Times New Roman"/>
                <a:sym typeface="Times New Roman"/>
              </a:rPr>
              <a:t>D19B)</a:t>
            </a:r>
            <a:endParaRPr i="0" sz="2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0" lang="en-IN" sz="2100" u="none" cap="none" strike="noStrike">
                <a:solidFill>
                  <a:srgbClr val="000000"/>
                </a:solidFill>
                <a:latin typeface="Times New Roman"/>
                <a:ea typeface="Times New Roman"/>
                <a:cs typeface="Times New Roman"/>
                <a:sym typeface="Times New Roman"/>
              </a:rPr>
              <a:t>2. Akash Neharkar - 40 (D19B)</a:t>
            </a:r>
            <a:endParaRPr i="0" sz="2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0" lang="en-IN" sz="2100" u="none" cap="none" strike="noStrike">
                <a:solidFill>
                  <a:srgbClr val="000000"/>
                </a:solidFill>
                <a:latin typeface="Times New Roman"/>
                <a:ea typeface="Times New Roman"/>
                <a:cs typeface="Times New Roman"/>
                <a:sym typeface="Times New Roman"/>
              </a:rPr>
              <a:t>3. Khu</a:t>
            </a:r>
            <a:r>
              <a:rPr lang="en-IN" sz="2100">
                <a:latin typeface="Times New Roman"/>
                <a:ea typeface="Times New Roman"/>
                <a:cs typeface="Times New Roman"/>
                <a:sym typeface="Times New Roman"/>
              </a:rPr>
              <a:t>shi Purohit - 51 (D19B)</a:t>
            </a:r>
            <a:endParaRPr i="0" sz="2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0" lang="en-IN" sz="2100" u="none" cap="none" strike="noStrike">
                <a:solidFill>
                  <a:srgbClr val="000000"/>
                </a:solidFill>
                <a:latin typeface="Times New Roman"/>
                <a:ea typeface="Times New Roman"/>
                <a:cs typeface="Times New Roman"/>
                <a:sym typeface="Times New Roman"/>
              </a:rPr>
              <a:t>4. Tejas Sharma - 55 (D19B)</a:t>
            </a:r>
            <a:endParaRPr i="0" sz="2100" u="none" cap="none" strike="noStrike">
              <a:solidFill>
                <a:srgbClr val="000000"/>
              </a:solidFill>
              <a:latin typeface="Times New Roman"/>
              <a:ea typeface="Times New Roman"/>
              <a:cs typeface="Times New Roman"/>
              <a:sym typeface="Times New Roman"/>
            </a:endParaRPr>
          </a:p>
          <a:p>
            <a:pPr indent="-254000" lvl="0" marL="342900" marR="0" rtl="0" algn="ctr">
              <a:lnSpc>
                <a:spcPct val="100000"/>
              </a:lnSpc>
              <a:spcBef>
                <a:spcPts val="0"/>
              </a:spcBef>
              <a:spcAft>
                <a:spcPts val="0"/>
              </a:spcAft>
              <a:buClr>
                <a:srgbClr val="000000"/>
              </a:buClr>
              <a:buSzPts val="1400"/>
              <a:buFont typeface="Arial"/>
              <a:buNone/>
            </a:pPr>
            <a:r>
              <a:t/>
            </a:r>
            <a:endParaRPr i="0" sz="2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IN" sz="2100" u="none" cap="none" strike="noStrike">
                <a:solidFill>
                  <a:srgbClr val="000000"/>
                </a:solidFill>
                <a:latin typeface="Times New Roman"/>
                <a:ea typeface="Times New Roman"/>
                <a:cs typeface="Times New Roman"/>
                <a:sym typeface="Times New Roman"/>
              </a:rPr>
              <a:t>N</a:t>
            </a:r>
            <a:r>
              <a:rPr b="1" i="0" lang="en-IN" sz="2100" u="none" cap="none" strike="noStrike">
                <a:solidFill>
                  <a:schemeClr val="dk1"/>
                </a:solidFill>
                <a:latin typeface="Times New Roman"/>
                <a:ea typeface="Times New Roman"/>
                <a:cs typeface="Times New Roman"/>
                <a:sym typeface="Times New Roman"/>
              </a:rPr>
              <a:t>ame of Mentor</a:t>
            </a:r>
            <a:r>
              <a:rPr b="1" lang="en-IN" sz="2100">
                <a:solidFill>
                  <a:schemeClr val="dk1"/>
                </a:solidFill>
                <a:latin typeface="Times New Roman"/>
                <a:ea typeface="Times New Roman"/>
                <a:cs typeface="Times New Roman"/>
                <a:sym typeface="Times New Roman"/>
              </a:rPr>
              <a:t> : </a:t>
            </a:r>
            <a:r>
              <a:rPr lang="en-IN" sz="2100">
                <a:solidFill>
                  <a:schemeClr val="dk1"/>
                </a:solidFill>
                <a:latin typeface="Times New Roman"/>
                <a:ea typeface="Times New Roman"/>
                <a:cs typeface="Times New Roman"/>
                <a:sym typeface="Times New Roman"/>
              </a:rPr>
              <a:t>Prof.</a:t>
            </a:r>
            <a:r>
              <a:rPr b="1" lang="en-IN" sz="2100">
                <a:solidFill>
                  <a:schemeClr val="dk1"/>
                </a:solidFill>
                <a:latin typeface="Times New Roman"/>
                <a:ea typeface="Times New Roman"/>
                <a:cs typeface="Times New Roman"/>
                <a:sym typeface="Times New Roman"/>
              </a:rPr>
              <a:t> </a:t>
            </a:r>
            <a:r>
              <a:rPr lang="en-IN" sz="2100">
                <a:solidFill>
                  <a:schemeClr val="dk1"/>
                </a:solidFill>
                <a:latin typeface="Times New Roman"/>
                <a:ea typeface="Times New Roman"/>
                <a:cs typeface="Times New Roman"/>
                <a:sym typeface="Times New Roman"/>
              </a:rPr>
              <a:t>Dr. Nadir Charniya</a:t>
            </a:r>
            <a:endParaRPr i="0" sz="21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1600"/>
              </a:spcBef>
              <a:spcAft>
                <a:spcPts val="0"/>
              </a:spcAft>
              <a:buClr>
                <a:schemeClr val="dk1"/>
              </a:buClr>
              <a:buSzPts val="1900"/>
              <a:buFont typeface="Arial"/>
              <a:buNone/>
            </a:pPr>
            <a:r>
              <a:t/>
            </a:r>
            <a:endParaRPr b="1" i="0" sz="19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latin typeface="Calibri"/>
              <a:ea typeface="Calibri"/>
              <a:cs typeface="Calibri"/>
              <a:sym typeface="Calibri"/>
            </a:endParaRPr>
          </a:p>
        </p:txBody>
      </p:sp>
      <p:pic>
        <p:nvPicPr>
          <p:cNvPr id="95" name="Google Shape;95;p1"/>
          <p:cNvPicPr preferRelativeResize="0"/>
          <p:nvPr/>
        </p:nvPicPr>
        <p:blipFill rotWithShape="1">
          <a:blip r:embed="rId3">
            <a:alphaModFix/>
          </a:blip>
          <a:srcRect b="0" l="0" r="0" t="0"/>
          <a:stretch/>
        </p:blipFill>
        <p:spPr>
          <a:xfrm>
            <a:off x="11023250" y="551438"/>
            <a:ext cx="638300" cy="1043900"/>
          </a:xfrm>
          <a:prstGeom prst="rect">
            <a:avLst/>
          </a:prstGeom>
          <a:noFill/>
          <a:ln>
            <a:noFill/>
          </a:ln>
        </p:spPr>
      </p:pic>
      <p:pic>
        <p:nvPicPr>
          <p:cNvPr id="96" name="Google Shape;96;p1"/>
          <p:cNvPicPr preferRelativeResize="0"/>
          <p:nvPr/>
        </p:nvPicPr>
        <p:blipFill rotWithShape="1">
          <a:blip r:embed="rId4">
            <a:alphaModFix/>
          </a:blip>
          <a:srcRect b="0" l="0" r="0" t="0"/>
          <a:stretch/>
        </p:blipFill>
        <p:spPr>
          <a:xfrm>
            <a:off x="355150" y="551438"/>
            <a:ext cx="943299" cy="1043899"/>
          </a:xfrm>
          <a:prstGeom prst="rect">
            <a:avLst/>
          </a:prstGeom>
          <a:noFill/>
          <a:ln>
            <a:noFill/>
          </a:ln>
        </p:spPr>
      </p:pic>
      <p:sp>
        <p:nvSpPr>
          <p:cNvPr id="97" name="Google Shape;97;p1"/>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98" name="Google Shape;98;p1"/>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99" name="Google Shape;99;p1"/>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ph type="title"/>
          </p:nvPr>
        </p:nvSpPr>
        <p:spPr>
          <a:xfrm>
            <a:off x="0" y="292600"/>
            <a:ext cx="12192000" cy="83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2800"/>
              <a:buFont typeface="Times New Roman"/>
              <a:buNone/>
            </a:pPr>
            <a:r>
              <a:rPr b="0" i="0" lang="en-IN" sz="3500" u="none" cap="none" strike="noStrike">
                <a:solidFill>
                  <a:srgbClr val="0070C0"/>
                </a:solidFill>
                <a:latin typeface="Times New Roman"/>
                <a:ea typeface="Times New Roman"/>
                <a:cs typeface="Times New Roman"/>
                <a:sym typeface="Times New Roman"/>
              </a:rPr>
              <a:t>Complete Block Diagram of Proposed System</a:t>
            </a:r>
            <a:endParaRPr b="0" i="0" sz="3500" u="none" cap="none" strike="noStrike">
              <a:solidFill>
                <a:srgbClr val="0070C0"/>
              </a:solidFill>
              <a:latin typeface="Times New Roman"/>
              <a:ea typeface="Times New Roman"/>
              <a:cs typeface="Times New Roman"/>
              <a:sym typeface="Times New Roman"/>
            </a:endParaRPr>
          </a:p>
        </p:txBody>
      </p:sp>
      <p:sp>
        <p:nvSpPr>
          <p:cNvPr id="187" name="Google Shape;18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88" name="Google Shape;188;p8"/>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89" name="Google Shape;189;p8"/>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190" name="Google Shape;190;p8"/>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
        <p:nvSpPr>
          <p:cNvPr id="191" name="Google Shape;191;p8"/>
          <p:cNvSpPr txBox="1"/>
          <p:nvPr/>
        </p:nvSpPr>
        <p:spPr>
          <a:xfrm>
            <a:off x="3694950" y="5265075"/>
            <a:ext cx="4231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IN" sz="1300">
                <a:latin typeface="Times New Roman"/>
                <a:ea typeface="Times New Roman"/>
                <a:cs typeface="Times New Roman"/>
                <a:sym typeface="Times New Roman"/>
              </a:rPr>
              <a:t>Fig. 1. Block Diagram Proposed System</a:t>
            </a:r>
            <a:endParaRPr b="1" i="1" sz="1300">
              <a:latin typeface="Times New Roman"/>
              <a:ea typeface="Times New Roman"/>
              <a:cs typeface="Times New Roman"/>
              <a:sym typeface="Times New Roman"/>
            </a:endParaRPr>
          </a:p>
        </p:txBody>
      </p:sp>
      <p:pic>
        <p:nvPicPr>
          <p:cNvPr id="192" name="Google Shape;192;p8"/>
          <p:cNvPicPr preferRelativeResize="0"/>
          <p:nvPr/>
        </p:nvPicPr>
        <p:blipFill>
          <a:blip r:embed="rId3">
            <a:alphaModFix/>
          </a:blip>
          <a:stretch>
            <a:fillRect/>
          </a:stretch>
        </p:blipFill>
        <p:spPr>
          <a:xfrm>
            <a:off x="798900" y="1531075"/>
            <a:ext cx="10594205" cy="379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0" y="258675"/>
            <a:ext cx="12192000" cy="83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2800"/>
              <a:buFont typeface="Times New Roman"/>
              <a:buNone/>
            </a:pPr>
            <a:r>
              <a:rPr lang="en-IN" sz="3500">
                <a:solidFill>
                  <a:srgbClr val="0070C0"/>
                </a:solidFill>
                <a:latin typeface="Times New Roman"/>
                <a:ea typeface="Times New Roman"/>
                <a:cs typeface="Times New Roman"/>
                <a:sym typeface="Times New Roman"/>
              </a:rPr>
              <a:t>Flow Diagram</a:t>
            </a:r>
            <a:endParaRPr b="0" i="0" sz="3500" u="none" cap="none" strike="noStrike">
              <a:solidFill>
                <a:srgbClr val="0070C0"/>
              </a:solidFill>
              <a:latin typeface="Times New Roman"/>
              <a:ea typeface="Times New Roman"/>
              <a:cs typeface="Times New Roman"/>
              <a:sym typeface="Times New Roman"/>
            </a:endParaRPr>
          </a:p>
        </p:txBody>
      </p:sp>
      <p:sp>
        <p:nvSpPr>
          <p:cNvPr id="198" name="Google Shape;19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99" name="Google Shape;199;p9"/>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00" name="Google Shape;200;p9"/>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201" name="Google Shape;201;p9"/>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
        <p:nvSpPr>
          <p:cNvPr id="202" name="Google Shape;202;p9"/>
          <p:cNvSpPr txBox="1"/>
          <p:nvPr/>
        </p:nvSpPr>
        <p:spPr>
          <a:xfrm>
            <a:off x="7031750" y="5830900"/>
            <a:ext cx="4231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IN" sz="1300">
                <a:latin typeface="Times New Roman"/>
                <a:ea typeface="Times New Roman"/>
                <a:cs typeface="Times New Roman"/>
                <a:sym typeface="Times New Roman"/>
              </a:rPr>
              <a:t>Fig. 2. Flow Diagram of </a:t>
            </a:r>
            <a:r>
              <a:rPr b="1" i="1" lang="en-IN" sz="1300">
                <a:solidFill>
                  <a:schemeClr val="dk1"/>
                </a:solidFill>
                <a:latin typeface="Times New Roman"/>
                <a:ea typeface="Times New Roman"/>
                <a:cs typeface="Times New Roman"/>
                <a:sym typeface="Times New Roman"/>
              </a:rPr>
              <a:t>Proposed System</a:t>
            </a:r>
            <a:endParaRPr b="1" i="1" sz="1300">
              <a:latin typeface="Times New Roman"/>
              <a:ea typeface="Times New Roman"/>
              <a:cs typeface="Times New Roman"/>
              <a:sym typeface="Times New Roman"/>
            </a:endParaRPr>
          </a:p>
        </p:txBody>
      </p:sp>
      <p:pic>
        <p:nvPicPr>
          <p:cNvPr id="203" name="Google Shape;203;p9"/>
          <p:cNvPicPr preferRelativeResize="0"/>
          <p:nvPr/>
        </p:nvPicPr>
        <p:blipFill>
          <a:blip r:embed="rId3">
            <a:alphaModFix/>
          </a:blip>
          <a:stretch>
            <a:fillRect/>
          </a:stretch>
        </p:blipFill>
        <p:spPr>
          <a:xfrm>
            <a:off x="4452762" y="949425"/>
            <a:ext cx="3286475" cy="526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0"/>
          <p:cNvSpPr txBox="1"/>
          <p:nvPr>
            <p:ph type="title"/>
          </p:nvPr>
        </p:nvSpPr>
        <p:spPr>
          <a:xfrm>
            <a:off x="0" y="292600"/>
            <a:ext cx="12192000" cy="83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2800"/>
              <a:buFont typeface="Times New Roman"/>
              <a:buNone/>
            </a:pPr>
            <a:r>
              <a:rPr lang="en-IN" sz="3500">
                <a:solidFill>
                  <a:srgbClr val="0070C0"/>
                </a:solidFill>
                <a:latin typeface="Times New Roman"/>
                <a:ea typeface="Times New Roman"/>
                <a:cs typeface="Times New Roman"/>
                <a:sym typeface="Times New Roman"/>
              </a:rPr>
              <a:t>Proposed Project Components and Expenditure</a:t>
            </a:r>
            <a:endParaRPr b="0" i="0" sz="3500" u="none" cap="none" strike="noStrike">
              <a:solidFill>
                <a:srgbClr val="0070C0"/>
              </a:solidFill>
              <a:latin typeface="Times New Roman"/>
              <a:ea typeface="Times New Roman"/>
              <a:cs typeface="Times New Roman"/>
              <a:sym typeface="Times New Roman"/>
            </a:endParaRPr>
          </a:p>
        </p:txBody>
      </p:sp>
      <p:sp>
        <p:nvSpPr>
          <p:cNvPr id="209" name="Google Shape;209;p10"/>
          <p:cNvSpPr txBox="1"/>
          <p:nvPr>
            <p:ph idx="1" type="body"/>
          </p:nvPr>
        </p:nvSpPr>
        <p:spPr>
          <a:xfrm>
            <a:off x="107576" y="1084729"/>
            <a:ext cx="11900700" cy="51684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a:latin typeface="Times New Roman"/>
              <a:ea typeface="Times New Roman"/>
              <a:cs typeface="Times New Roman"/>
              <a:sym typeface="Times New Roman"/>
            </a:endParaRPr>
          </a:p>
        </p:txBody>
      </p:sp>
      <p:sp>
        <p:nvSpPr>
          <p:cNvPr id="210" name="Google Shape;2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graphicFrame>
        <p:nvGraphicFramePr>
          <p:cNvPr id="211" name="Google Shape;211;p10"/>
          <p:cNvGraphicFramePr/>
          <p:nvPr/>
        </p:nvGraphicFramePr>
        <p:xfrm>
          <a:off x="2020113" y="1853250"/>
          <a:ext cx="3000000" cy="3000000"/>
        </p:xfrm>
        <a:graphic>
          <a:graphicData uri="http://schemas.openxmlformats.org/drawingml/2006/table">
            <a:tbl>
              <a:tblPr>
                <a:noFill/>
                <a:tableStyleId>{EA3BB5D5-B699-40FF-8FD2-D2ECEBCFAB39}</a:tableStyleId>
              </a:tblPr>
              <a:tblGrid>
                <a:gridCol w="2598475"/>
                <a:gridCol w="2598475"/>
                <a:gridCol w="2598475"/>
              </a:tblGrid>
              <a:tr h="639525">
                <a:tc>
                  <a:txBody>
                    <a:bodyPr/>
                    <a:lstStyle/>
                    <a:p>
                      <a:pPr indent="0" lvl="0" marL="0" rtl="0" algn="l">
                        <a:spcBef>
                          <a:spcPts val="0"/>
                        </a:spcBef>
                        <a:spcAft>
                          <a:spcPts val="0"/>
                        </a:spcAft>
                        <a:buNone/>
                      </a:pPr>
                      <a:r>
                        <a:rPr b="1" lang="en-IN" sz="1500">
                          <a:latin typeface="Times New Roman"/>
                          <a:ea typeface="Times New Roman"/>
                          <a:cs typeface="Times New Roman"/>
                          <a:sym typeface="Times New Roman"/>
                        </a:rPr>
                        <a:t>Sr. No</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500">
                          <a:latin typeface="Times New Roman"/>
                          <a:ea typeface="Times New Roman"/>
                          <a:cs typeface="Times New Roman"/>
                          <a:sym typeface="Times New Roman"/>
                        </a:rPr>
                        <a:t>Component name</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500">
                          <a:latin typeface="Times New Roman"/>
                          <a:ea typeface="Times New Roman"/>
                          <a:cs typeface="Times New Roman"/>
                          <a:sym typeface="Times New Roman"/>
                        </a:rPr>
                        <a:t>Cost</a:t>
                      </a:r>
                      <a:endParaRPr b="1" sz="1500">
                        <a:latin typeface="Times New Roman"/>
                        <a:ea typeface="Times New Roman"/>
                        <a:cs typeface="Times New Roman"/>
                        <a:sym typeface="Times New Roman"/>
                      </a:endParaRPr>
                    </a:p>
                  </a:txBody>
                  <a:tcPr marT="91425" marB="91425" marR="91425" marL="91425"/>
                </a:tc>
              </a:tr>
              <a:tr h="639525">
                <a:tc>
                  <a:txBody>
                    <a:bodyPr/>
                    <a:lstStyle/>
                    <a:p>
                      <a:pPr indent="0" lvl="0" marL="0" rtl="0" algn="l">
                        <a:spcBef>
                          <a:spcPts val="0"/>
                        </a:spcBef>
                        <a:spcAft>
                          <a:spcPts val="0"/>
                        </a:spcAft>
                        <a:buNone/>
                      </a:pPr>
                      <a:r>
                        <a:rPr lang="en-IN" sz="1800"/>
                        <a:t>1.</a:t>
                      </a:r>
                      <a:endParaRPr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800">
                          <a:solidFill>
                            <a:schemeClr val="dk1"/>
                          </a:solidFill>
                        </a:rPr>
                        <a:t>Raspberry pi-5</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IN" sz="1800">
                          <a:solidFill>
                            <a:schemeClr val="dk1"/>
                          </a:solidFill>
                        </a:rPr>
                        <a:t>INR 1000/-</a:t>
                      </a:r>
                      <a:endParaRPr b="1" sz="1500"/>
                    </a:p>
                  </a:txBody>
                  <a:tcPr marT="91425" marB="91425" marR="91425" marL="91425"/>
                </a:tc>
              </a:tr>
              <a:tr h="448250">
                <a:tc>
                  <a:txBody>
                    <a:bodyPr/>
                    <a:lstStyle/>
                    <a:p>
                      <a:pPr indent="0" lvl="0" marL="0" rtl="0" algn="l">
                        <a:spcBef>
                          <a:spcPts val="0"/>
                        </a:spcBef>
                        <a:spcAft>
                          <a:spcPts val="0"/>
                        </a:spcAft>
                        <a:buNone/>
                      </a:pPr>
                      <a:r>
                        <a:rPr lang="en-IN" sz="1800"/>
                        <a:t>2.</a:t>
                      </a:r>
                      <a:endParaRPr sz="1800"/>
                    </a:p>
                  </a:txBody>
                  <a:tcPr marT="91425" marB="91425" marR="91425" marL="91425"/>
                </a:tc>
                <a:tc>
                  <a:txBody>
                    <a:bodyPr/>
                    <a:lstStyle/>
                    <a:p>
                      <a:pPr indent="0" lvl="0" marL="0" rtl="0" algn="l">
                        <a:spcBef>
                          <a:spcPts val="0"/>
                        </a:spcBef>
                        <a:spcAft>
                          <a:spcPts val="0"/>
                        </a:spcAft>
                        <a:buNone/>
                      </a:pPr>
                      <a:r>
                        <a:rPr lang="en-IN" sz="1800"/>
                        <a:t>Webcam</a:t>
                      </a:r>
                      <a:endParaRPr sz="1800"/>
                    </a:p>
                  </a:txBody>
                  <a:tcPr marT="91425" marB="91425" marR="91425" marL="91425"/>
                </a:tc>
                <a:tc>
                  <a:txBody>
                    <a:bodyPr/>
                    <a:lstStyle/>
                    <a:p>
                      <a:pPr indent="0" lvl="0" marL="0" rtl="0" algn="l">
                        <a:spcBef>
                          <a:spcPts val="0"/>
                        </a:spcBef>
                        <a:spcAft>
                          <a:spcPts val="0"/>
                        </a:spcAft>
                        <a:buNone/>
                      </a:pPr>
                      <a:r>
                        <a:rPr lang="en-IN" sz="1800"/>
                        <a:t>INR 1000/-</a:t>
                      </a:r>
                      <a:endParaRPr sz="1800"/>
                    </a:p>
                  </a:txBody>
                  <a:tcPr marT="91425" marB="91425" marR="91425" marL="91425"/>
                </a:tc>
              </a:tr>
            </a:tbl>
          </a:graphicData>
        </a:graphic>
      </p:graphicFrame>
      <p:graphicFrame>
        <p:nvGraphicFramePr>
          <p:cNvPr id="212" name="Google Shape;212;p10"/>
          <p:cNvGraphicFramePr/>
          <p:nvPr/>
        </p:nvGraphicFramePr>
        <p:xfrm>
          <a:off x="2020113" y="4313225"/>
          <a:ext cx="3000000" cy="3000000"/>
        </p:xfrm>
        <a:graphic>
          <a:graphicData uri="http://schemas.openxmlformats.org/drawingml/2006/table">
            <a:tbl>
              <a:tblPr>
                <a:noFill/>
                <a:tableStyleId>{EA3BB5D5-B699-40FF-8FD2-D2ECEBCFAB39}</a:tableStyleId>
              </a:tblPr>
              <a:tblGrid>
                <a:gridCol w="2582750"/>
                <a:gridCol w="2582750"/>
                <a:gridCol w="2582750"/>
              </a:tblGrid>
              <a:tr h="624750">
                <a:tc>
                  <a:txBody>
                    <a:bodyPr/>
                    <a:lstStyle/>
                    <a:p>
                      <a:pPr indent="0" lvl="0" marL="0" rtl="0" algn="l">
                        <a:spcBef>
                          <a:spcPts val="0"/>
                        </a:spcBef>
                        <a:spcAft>
                          <a:spcPts val="0"/>
                        </a:spcAft>
                        <a:buNone/>
                      </a:pPr>
                      <a:r>
                        <a:rPr b="1" lang="en-IN" sz="1500">
                          <a:latin typeface="Times New Roman"/>
                          <a:ea typeface="Times New Roman"/>
                          <a:cs typeface="Times New Roman"/>
                          <a:sym typeface="Times New Roman"/>
                        </a:rPr>
                        <a:t>Sr. No</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500">
                          <a:latin typeface="Times New Roman"/>
                          <a:ea typeface="Times New Roman"/>
                          <a:cs typeface="Times New Roman"/>
                          <a:sym typeface="Times New Roman"/>
                        </a:rPr>
                        <a:t>Software name</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1500">
                          <a:latin typeface="Times New Roman"/>
                          <a:ea typeface="Times New Roman"/>
                          <a:cs typeface="Times New Roman"/>
                          <a:sym typeface="Times New Roman"/>
                        </a:rPr>
                        <a:t>Cost</a:t>
                      </a:r>
                      <a:endParaRPr b="1" sz="1500">
                        <a:latin typeface="Times New Roman"/>
                        <a:ea typeface="Times New Roman"/>
                        <a:cs typeface="Times New Roman"/>
                        <a:sym typeface="Times New Roman"/>
                      </a:endParaRPr>
                    </a:p>
                  </a:txBody>
                  <a:tcPr marT="91425" marB="91425" marR="91425" marL="91425"/>
                </a:tc>
              </a:tr>
              <a:tr h="344300">
                <a:tc>
                  <a:txBody>
                    <a:bodyPr/>
                    <a:lstStyle/>
                    <a:p>
                      <a:pPr indent="0" lvl="0" marL="0" rtl="0" algn="l">
                        <a:spcBef>
                          <a:spcPts val="0"/>
                        </a:spcBef>
                        <a:spcAft>
                          <a:spcPts val="0"/>
                        </a:spcAft>
                        <a:buNone/>
                      </a:pPr>
                      <a:r>
                        <a:rPr lang="en-IN"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1500">
                          <a:latin typeface="Times New Roman"/>
                          <a:ea typeface="Times New Roman"/>
                          <a:cs typeface="Times New Roman"/>
                          <a:sym typeface="Times New Roman"/>
                        </a:rPr>
                        <a:t>VS Code</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1500">
                          <a:latin typeface="Times New Roman"/>
                          <a:ea typeface="Times New Roman"/>
                          <a:cs typeface="Times New Roman"/>
                          <a:sym typeface="Times New Roman"/>
                        </a:rPr>
                        <a:t>Free</a:t>
                      </a:r>
                      <a:endParaRPr sz="1500">
                        <a:latin typeface="Times New Roman"/>
                        <a:ea typeface="Times New Roman"/>
                        <a:cs typeface="Times New Roman"/>
                        <a:sym typeface="Times New Roman"/>
                      </a:endParaRPr>
                    </a:p>
                  </a:txBody>
                  <a:tcPr marT="91425" marB="91425" marR="91425" marL="91425"/>
                </a:tc>
              </a:tr>
            </a:tbl>
          </a:graphicData>
        </a:graphic>
      </p:graphicFrame>
      <p:sp>
        <p:nvSpPr>
          <p:cNvPr id="213" name="Google Shape;213;p10"/>
          <p:cNvSpPr txBox="1"/>
          <p:nvPr/>
        </p:nvSpPr>
        <p:spPr>
          <a:xfrm>
            <a:off x="1939538" y="1287950"/>
            <a:ext cx="26031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solidFill>
                  <a:srgbClr val="000000"/>
                </a:solidFill>
                <a:latin typeface="Times New Roman"/>
                <a:ea typeface="Times New Roman"/>
                <a:cs typeface="Times New Roman"/>
                <a:sym typeface="Times New Roman"/>
              </a:rPr>
              <a:t>Hardware:</a:t>
            </a:r>
            <a:endParaRPr sz="1800">
              <a:solidFill>
                <a:srgbClr val="000000"/>
              </a:solidFill>
              <a:latin typeface="Times New Roman"/>
              <a:ea typeface="Times New Roman"/>
              <a:cs typeface="Times New Roman"/>
              <a:sym typeface="Times New Roman"/>
            </a:endParaRPr>
          </a:p>
        </p:txBody>
      </p:sp>
      <p:sp>
        <p:nvSpPr>
          <p:cNvPr id="214" name="Google Shape;214;p10"/>
          <p:cNvSpPr txBox="1"/>
          <p:nvPr/>
        </p:nvSpPr>
        <p:spPr>
          <a:xfrm>
            <a:off x="2020113" y="3794875"/>
            <a:ext cx="724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rgbClr val="000000"/>
                </a:solidFill>
                <a:latin typeface="Times New Roman"/>
                <a:ea typeface="Times New Roman"/>
                <a:cs typeface="Times New Roman"/>
                <a:sym typeface="Times New Roman"/>
              </a:rPr>
              <a:t>Software: </a:t>
            </a:r>
            <a:endParaRPr sz="1800">
              <a:solidFill>
                <a:srgbClr val="000000"/>
              </a:solidFill>
              <a:latin typeface="Times New Roman"/>
              <a:ea typeface="Times New Roman"/>
              <a:cs typeface="Times New Roman"/>
              <a:sym typeface="Times New Roman"/>
            </a:endParaRPr>
          </a:p>
        </p:txBody>
      </p:sp>
      <p:sp>
        <p:nvSpPr>
          <p:cNvPr id="215" name="Google Shape;215;p10"/>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16" name="Google Shape;216;p10"/>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217" name="Google Shape;217;p10"/>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
        <p:nvSpPr>
          <p:cNvPr id="218" name="Google Shape;218;p10"/>
          <p:cNvSpPr txBox="1"/>
          <p:nvPr/>
        </p:nvSpPr>
        <p:spPr>
          <a:xfrm>
            <a:off x="3507150" y="5597813"/>
            <a:ext cx="5177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IN" sz="1300">
                <a:latin typeface="Times New Roman"/>
                <a:ea typeface="Times New Roman"/>
                <a:cs typeface="Times New Roman"/>
                <a:sym typeface="Times New Roman"/>
              </a:rPr>
              <a:t>Table 1</a:t>
            </a:r>
            <a:r>
              <a:rPr b="1" i="1" lang="en-IN" sz="1300">
                <a:latin typeface="Times New Roman"/>
                <a:ea typeface="Times New Roman"/>
                <a:cs typeface="Times New Roman"/>
                <a:sym typeface="Times New Roman"/>
              </a:rPr>
              <a:t>. Components and Expenditure for </a:t>
            </a:r>
            <a:r>
              <a:rPr b="1" i="1" lang="en-IN" sz="1300">
                <a:solidFill>
                  <a:schemeClr val="dk1"/>
                </a:solidFill>
                <a:latin typeface="Times New Roman"/>
                <a:ea typeface="Times New Roman"/>
                <a:cs typeface="Times New Roman"/>
                <a:sym typeface="Times New Roman"/>
              </a:rPr>
              <a:t>Proposed System</a:t>
            </a:r>
            <a:endParaRPr b="1" i="1" sz="13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ec1765086f_1_51"/>
          <p:cNvSpPr txBox="1"/>
          <p:nvPr>
            <p:ph idx="12" type="sldNum"/>
          </p:nvPr>
        </p:nvSpPr>
        <p:spPr>
          <a:xfrm>
            <a:off x="11409033" y="6434934"/>
            <a:ext cx="731700" cy="4233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latin typeface="Arial"/>
                <a:ea typeface="Arial"/>
                <a:cs typeface="Arial"/>
                <a:sym typeface="Arial"/>
              </a:rPr>
              <a:t>‹#›</a:t>
            </a:fld>
            <a:endParaRPr>
              <a:latin typeface="Arial"/>
              <a:ea typeface="Arial"/>
              <a:cs typeface="Arial"/>
              <a:sym typeface="Arial"/>
            </a:endParaRPr>
          </a:p>
        </p:txBody>
      </p:sp>
      <p:sp>
        <p:nvSpPr>
          <p:cNvPr id="224" name="Google Shape;224;g2ec1765086f_1_51"/>
          <p:cNvSpPr txBox="1"/>
          <p:nvPr/>
        </p:nvSpPr>
        <p:spPr>
          <a:xfrm>
            <a:off x="3581400" y="2422400"/>
            <a:ext cx="3831900" cy="54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2"/>
              </a:buClr>
              <a:buSzPts val="2800"/>
              <a:buFont typeface="Arial"/>
              <a:buNone/>
            </a:pPr>
            <a:r>
              <a:t/>
            </a:r>
            <a:endParaRPr>
              <a:solidFill>
                <a:schemeClr val="dk1"/>
              </a:solidFill>
              <a:latin typeface="Calibri"/>
              <a:ea typeface="Calibri"/>
              <a:cs typeface="Calibri"/>
              <a:sym typeface="Calibri"/>
            </a:endParaRPr>
          </a:p>
        </p:txBody>
      </p:sp>
      <p:sp>
        <p:nvSpPr>
          <p:cNvPr id="225" name="Google Shape;225;g2ec1765086f_1_51"/>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26" name="Google Shape;226;g2ec1765086f_1_51"/>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227" name="Google Shape;227;g2ec1765086f_1_51"/>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
        <p:nvSpPr>
          <p:cNvPr id="228" name="Google Shape;228;g2ec1765086f_1_51"/>
          <p:cNvSpPr txBox="1"/>
          <p:nvPr/>
        </p:nvSpPr>
        <p:spPr>
          <a:xfrm>
            <a:off x="606225" y="334100"/>
            <a:ext cx="11112000" cy="698100"/>
          </a:xfrm>
          <a:prstGeom prst="rect">
            <a:avLst/>
          </a:prstGeom>
          <a:noFill/>
          <a:ln>
            <a:noFill/>
          </a:ln>
        </p:spPr>
        <p:txBody>
          <a:bodyPr anchorCtr="0" anchor="t" bIns="121900" lIns="0" spcFirstLastPara="1" rIns="0" wrap="square" tIns="121900">
            <a:noAutofit/>
          </a:bodyPr>
          <a:lstStyle/>
          <a:p>
            <a:pPr indent="0" lvl="0" marL="0" rtl="0" algn="ctr">
              <a:spcBef>
                <a:spcPts val="0"/>
              </a:spcBef>
              <a:spcAft>
                <a:spcPts val="0"/>
              </a:spcAft>
              <a:buNone/>
            </a:pPr>
            <a:r>
              <a:rPr lang="en-IN" sz="3500">
                <a:solidFill>
                  <a:srgbClr val="0070C0"/>
                </a:solidFill>
                <a:latin typeface="Times New Roman"/>
                <a:ea typeface="Times New Roman"/>
                <a:cs typeface="Times New Roman"/>
                <a:sym typeface="Times New Roman"/>
              </a:rPr>
              <a:t>Time Chart </a:t>
            </a:r>
            <a:endParaRPr sz="3500">
              <a:solidFill>
                <a:srgbClr val="0070C0"/>
              </a:solidFill>
              <a:latin typeface="Times New Roman"/>
              <a:ea typeface="Times New Roman"/>
              <a:cs typeface="Times New Roman"/>
              <a:sym typeface="Times New Roman"/>
            </a:endParaRPr>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p:txBody>
      </p:sp>
      <p:pic>
        <p:nvPicPr>
          <p:cNvPr id="229" name="Google Shape;229;g2ec1765086f_1_51"/>
          <p:cNvPicPr preferRelativeResize="0"/>
          <p:nvPr/>
        </p:nvPicPr>
        <p:blipFill>
          <a:blip r:embed="rId3">
            <a:alphaModFix/>
          </a:blip>
          <a:stretch>
            <a:fillRect/>
          </a:stretch>
        </p:blipFill>
        <p:spPr>
          <a:xfrm>
            <a:off x="878400" y="1202650"/>
            <a:ext cx="10435186" cy="4983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3" name="Shape 233"/>
        <p:cNvGrpSpPr/>
        <p:nvPr/>
      </p:nvGrpSpPr>
      <p:grpSpPr>
        <a:xfrm>
          <a:off x="0" y="0"/>
          <a:ext cx="0" cy="0"/>
          <a:chOff x="0" y="0"/>
          <a:chExt cx="0" cy="0"/>
        </a:xfrm>
      </p:grpSpPr>
      <p:sp>
        <p:nvSpPr>
          <p:cNvPr id="234" name="Google Shape;234;p13"/>
          <p:cNvSpPr txBox="1"/>
          <p:nvPr>
            <p:ph type="title"/>
          </p:nvPr>
        </p:nvSpPr>
        <p:spPr>
          <a:xfrm>
            <a:off x="0" y="292600"/>
            <a:ext cx="12192000" cy="83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2800"/>
              <a:buFont typeface="Calibri"/>
              <a:buNone/>
            </a:pPr>
            <a:r>
              <a:rPr lang="en-IN" sz="3500">
                <a:solidFill>
                  <a:srgbClr val="0070C0"/>
                </a:solidFill>
                <a:latin typeface="Times New Roman"/>
                <a:ea typeface="Times New Roman"/>
                <a:cs typeface="Times New Roman"/>
                <a:sym typeface="Times New Roman"/>
              </a:rPr>
              <a:t>Results</a:t>
            </a:r>
            <a:endParaRPr i="0" sz="3500" u="none" cap="none" strike="noStrike">
              <a:solidFill>
                <a:srgbClr val="0070C0"/>
              </a:solidFill>
              <a:latin typeface="Times New Roman"/>
              <a:ea typeface="Times New Roman"/>
              <a:cs typeface="Times New Roman"/>
              <a:sym typeface="Times New Roman"/>
            </a:endParaRPr>
          </a:p>
        </p:txBody>
      </p:sp>
      <p:sp>
        <p:nvSpPr>
          <p:cNvPr id="235" name="Google Shape;235;p13"/>
          <p:cNvSpPr txBox="1"/>
          <p:nvPr>
            <p:ph idx="1" type="body"/>
          </p:nvPr>
        </p:nvSpPr>
        <p:spPr>
          <a:xfrm>
            <a:off x="107576" y="1008529"/>
            <a:ext cx="11900648" cy="516843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800"/>
              <a:buNone/>
            </a:pPr>
            <a:r>
              <a:rPr lang="en-IN">
                <a:solidFill>
                  <a:schemeClr val="dk2"/>
                </a:solidFill>
              </a:rPr>
              <a:t>This slide is optional for review 1</a:t>
            </a:r>
            <a:endParaRPr>
              <a:solidFill>
                <a:schemeClr val="dk2"/>
              </a:solidFill>
            </a:endParaRPr>
          </a:p>
        </p:txBody>
      </p:sp>
      <p:sp>
        <p:nvSpPr>
          <p:cNvPr id="236" name="Google Shape;23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237" name="Google Shape;237;p13"/>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38" name="Google Shape;238;p13"/>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239" name="Google Shape;239;p13"/>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4" name="Shape 244"/>
        <p:cNvGrpSpPr/>
        <p:nvPr/>
      </p:nvGrpSpPr>
      <p:grpSpPr>
        <a:xfrm>
          <a:off x="0" y="0"/>
          <a:ext cx="0" cy="0"/>
          <a:chOff x="0" y="0"/>
          <a:chExt cx="0" cy="0"/>
        </a:xfrm>
      </p:grpSpPr>
      <p:sp>
        <p:nvSpPr>
          <p:cNvPr id="245" name="Google Shape;245;g2eb633405bf_0_0"/>
          <p:cNvSpPr txBox="1"/>
          <p:nvPr>
            <p:ph type="title"/>
          </p:nvPr>
        </p:nvSpPr>
        <p:spPr>
          <a:xfrm>
            <a:off x="0" y="393200"/>
            <a:ext cx="12192000" cy="698700"/>
          </a:xfrm>
          <a:prstGeom prst="rect">
            <a:avLst/>
          </a:prstGeom>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Times New Roman"/>
              <a:buNone/>
            </a:pPr>
            <a:r>
              <a:rPr lang="en-IN" sz="3500">
                <a:solidFill>
                  <a:srgbClr val="0070C0"/>
                </a:solidFill>
                <a:latin typeface="Times New Roman"/>
                <a:ea typeface="Times New Roman"/>
                <a:cs typeface="Times New Roman"/>
                <a:sym typeface="Times New Roman"/>
              </a:rPr>
              <a:t>Idea Competition</a:t>
            </a:r>
            <a:endParaRPr/>
          </a:p>
        </p:txBody>
      </p:sp>
      <p:sp>
        <p:nvSpPr>
          <p:cNvPr id="246" name="Google Shape;246;g2eb633405bf_0_0"/>
          <p:cNvSpPr txBox="1"/>
          <p:nvPr>
            <p:ph idx="1" type="body"/>
          </p:nvPr>
        </p:nvSpPr>
        <p:spPr>
          <a:xfrm>
            <a:off x="838200" y="1641900"/>
            <a:ext cx="10515600" cy="43512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b="1" lang="en-IN" sz="2400">
                <a:latin typeface="Times New Roman"/>
                <a:ea typeface="Times New Roman"/>
                <a:cs typeface="Times New Roman"/>
                <a:sym typeface="Times New Roman"/>
              </a:rPr>
              <a:t>Secure Meters Ltd.:</a:t>
            </a:r>
            <a:r>
              <a:rPr lang="en-IN" sz="2400">
                <a:latin typeface="Times New Roman"/>
                <a:ea typeface="Times New Roman"/>
                <a:cs typeface="Times New Roman"/>
                <a:sym typeface="Times New Roman"/>
              </a:rPr>
              <a:t> They focus on features like tamper detection and data security, crucial aspects for the Indian market. Additionally, they might offer meters with integrated communication modules optimized for Indian network conditions.</a:t>
            </a:r>
            <a:endParaRPr sz="2400">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b="1" lang="en-IN" sz="2400">
                <a:latin typeface="Times New Roman"/>
                <a:ea typeface="Times New Roman"/>
                <a:cs typeface="Times New Roman"/>
                <a:sym typeface="Times New Roman"/>
              </a:rPr>
              <a:t>Genus Power Infrastructure Ltd.: </a:t>
            </a:r>
            <a:r>
              <a:rPr lang="en-IN" sz="2400">
                <a:latin typeface="Times New Roman"/>
                <a:ea typeface="Times New Roman"/>
                <a:cs typeface="Times New Roman"/>
                <a:sym typeface="Times New Roman"/>
              </a:rPr>
              <a:t>Their meters can boast of advanced functionalities like multi-tariff metering (enabling time-based pricing) or power quality monitoring. They also highlight features catering to the specific needs of Indian consumers, like prepaid functionality or integration with local payment systems.</a:t>
            </a:r>
            <a:endParaRPr sz="2400">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rPr b="1" lang="en-IN" sz="2400">
                <a:latin typeface="Times New Roman"/>
                <a:ea typeface="Times New Roman"/>
                <a:cs typeface="Times New Roman"/>
                <a:sym typeface="Times New Roman"/>
              </a:rPr>
              <a:t>Honeywell India: </a:t>
            </a:r>
            <a:r>
              <a:rPr lang="en-IN" sz="2400">
                <a:latin typeface="Times New Roman"/>
                <a:ea typeface="Times New Roman"/>
                <a:cs typeface="Times New Roman"/>
                <a:sym typeface="Times New Roman"/>
              </a:rPr>
              <a:t>Leveraging their global expertise, Honeywell offer meters with cutting-edge technologies like advanced analytics or mesh networking capabilities. Additionally, they could emphasize robustness and reliability for harsh Indian weather conditions.</a:t>
            </a:r>
            <a:endParaRPr sz="2200"/>
          </a:p>
        </p:txBody>
      </p:sp>
      <p:sp>
        <p:nvSpPr>
          <p:cNvPr id="247" name="Google Shape;247;g2eb633405bf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248" name="Google Shape;248;g2eb633405bf_0_0"/>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49" name="Google Shape;249;g2eb633405bf_0_0"/>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250" name="Google Shape;250;g2eb633405bf_0_0"/>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4"/>
          <p:cNvSpPr txBox="1"/>
          <p:nvPr>
            <p:ph type="title"/>
          </p:nvPr>
        </p:nvSpPr>
        <p:spPr>
          <a:xfrm>
            <a:off x="0" y="292600"/>
            <a:ext cx="12192000" cy="83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2800"/>
              <a:buFont typeface="Times New Roman"/>
              <a:buNone/>
            </a:pPr>
            <a:r>
              <a:rPr lang="en-IN" sz="3500">
                <a:solidFill>
                  <a:srgbClr val="0070C0"/>
                </a:solidFill>
                <a:latin typeface="Times New Roman"/>
                <a:ea typeface="Times New Roman"/>
                <a:cs typeface="Times New Roman"/>
                <a:sym typeface="Times New Roman"/>
              </a:rPr>
              <a:t>References</a:t>
            </a:r>
            <a:endParaRPr b="0" i="0" sz="3500" u="none" cap="none" strike="noStrike">
              <a:solidFill>
                <a:srgbClr val="0070C0"/>
              </a:solidFill>
              <a:latin typeface="Times New Roman"/>
              <a:ea typeface="Times New Roman"/>
              <a:cs typeface="Times New Roman"/>
              <a:sym typeface="Times New Roman"/>
            </a:endParaRPr>
          </a:p>
        </p:txBody>
      </p:sp>
      <p:sp>
        <p:nvSpPr>
          <p:cNvPr id="256" name="Google Shape;256;p14"/>
          <p:cNvSpPr txBox="1"/>
          <p:nvPr>
            <p:ph idx="1" type="body"/>
          </p:nvPr>
        </p:nvSpPr>
        <p:spPr>
          <a:xfrm>
            <a:off x="1" y="1062692"/>
            <a:ext cx="11900700" cy="51684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rPr lang="en-IN" sz="1800">
                <a:latin typeface="Times New Roman"/>
                <a:ea typeface="Times New Roman"/>
                <a:cs typeface="Times New Roman"/>
                <a:sym typeface="Times New Roman"/>
              </a:rPr>
              <a:t>[1] </a:t>
            </a:r>
            <a:r>
              <a:rPr lang="en-IN" sz="1800">
                <a:highlight>
                  <a:srgbClr val="FFFFFF"/>
                </a:highlight>
                <a:latin typeface="Times New Roman"/>
                <a:ea typeface="Times New Roman"/>
                <a:cs typeface="Times New Roman"/>
                <a:sym typeface="Times New Roman"/>
              </a:rPr>
              <a:t>A. O. Salau, L. Chettri, T. K. Bhutia and M. Lepcha, "IoT Based Smart Digital Electric Meter for Home Appliances", 2020 International Conference on Decision Aid Sciences and Application (DASA), Sakheer, Bahrain, 2020, pp. 708-713, doi: 10.1109/DASA51403.2020.9317062.</a:t>
            </a:r>
            <a:endParaRPr sz="1800">
              <a:highlight>
                <a:srgbClr val="FFFFFF"/>
              </a:highlight>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highlight>
                <a:srgbClr val="FFFFFF"/>
              </a:highlight>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IN" sz="1800">
                <a:latin typeface="Times New Roman"/>
                <a:ea typeface="Times New Roman"/>
                <a:cs typeface="Times New Roman"/>
                <a:sym typeface="Times New Roman"/>
              </a:rPr>
              <a:t>[2] Suhas N,Sandesh B P,Manoj K B, Kishore S,Shilpa R and Mahadevaswamy, “Implementation of advanced electric metering and billing system on Arduino using Artificial Neural Networks”, International Journal of Engineering Research &amp; Technology, 2021.</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IN" sz="1800">
                <a:latin typeface="Times New Roman"/>
                <a:ea typeface="Times New Roman"/>
                <a:cs typeface="Times New Roman"/>
                <a:sym typeface="Times New Roman"/>
              </a:rPr>
              <a:t>[3] Rahul Vemuri, Viraj Sapte, Jim Cheriyan,Rishabh Maniyar and Dr. Abhay Kshirsagar, “Real Time &amp; Automated Meter Reading using Image Processing Reducing Human Error”, International Research Journal of Engineering and Technology, Volume: 09 Issue: 11, Nov 2022</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IN" sz="1800">
                <a:latin typeface="Times New Roman"/>
                <a:ea typeface="Times New Roman"/>
                <a:cs typeface="Times New Roman"/>
                <a:sym typeface="Times New Roman"/>
              </a:rPr>
              <a:t>[4] Lamiaa A. Elrefaei, Asrar Bajaber,Sumayyah Natheir, Nada AbuSanab and Marwa Bazi, “Automatic Electricity Meter Reading Based on Image Processing”, IEEE Jordan Conference on Applied Electrical Engineering and Computing Technologies, 2015.</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IN" sz="1800">
                <a:latin typeface="Times New Roman"/>
                <a:ea typeface="Times New Roman"/>
                <a:cs typeface="Times New Roman"/>
                <a:sym typeface="Times New Roman"/>
              </a:rPr>
              <a:t>[5] Yunzhou Zhang, Shanbao Yang, Xiaolin Su Enyi Shi and Handuo Zhang, “Automatic reading of domestic electric meter: an intelligent device based on image processing and ZigBee/Ethernet communication”, Springer-Verlag Berlin Heidelberg, 22 June 2013.    </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sp>
        <p:nvSpPr>
          <p:cNvPr id="257" name="Google Shape;2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258" name="Google Shape;258;p14"/>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59" name="Google Shape;259;p14"/>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260" name="Google Shape;260;p14"/>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ec176f2254_4_0"/>
          <p:cNvSpPr txBox="1"/>
          <p:nvPr>
            <p:ph type="title"/>
          </p:nvPr>
        </p:nvSpPr>
        <p:spPr>
          <a:xfrm>
            <a:off x="0" y="292600"/>
            <a:ext cx="12192000" cy="83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2800"/>
              <a:buFont typeface="Times New Roman"/>
              <a:buNone/>
            </a:pPr>
            <a:r>
              <a:rPr lang="en-IN" sz="3500">
                <a:solidFill>
                  <a:srgbClr val="0070C0"/>
                </a:solidFill>
                <a:latin typeface="Times New Roman"/>
                <a:ea typeface="Times New Roman"/>
                <a:cs typeface="Times New Roman"/>
                <a:sym typeface="Times New Roman"/>
              </a:rPr>
              <a:t>References</a:t>
            </a:r>
            <a:endParaRPr b="0" i="0" sz="3500" u="none" cap="none" strike="noStrike">
              <a:solidFill>
                <a:srgbClr val="0070C0"/>
              </a:solidFill>
              <a:latin typeface="Times New Roman"/>
              <a:ea typeface="Times New Roman"/>
              <a:cs typeface="Times New Roman"/>
              <a:sym typeface="Times New Roman"/>
            </a:endParaRPr>
          </a:p>
        </p:txBody>
      </p:sp>
      <p:sp>
        <p:nvSpPr>
          <p:cNvPr id="266" name="Google Shape;266;g2ec176f2254_4_0"/>
          <p:cNvSpPr txBox="1"/>
          <p:nvPr>
            <p:ph idx="1" type="body"/>
          </p:nvPr>
        </p:nvSpPr>
        <p:spPr>
          <a:xfrm>
            <a:off x="1" y="1062692"/>
            <a:ext cx="11900700" cy="51684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rPr lang="en-IN" sz="1800">
                <a:latin typeface="Times New Roman"/>
                <a:ea typeface="Times New Roman"/>
                <a:cs typeface="Times New Roman"/>
                <a:sym typeface="Times New Roman"/>
              </a:rPr>
              <a:t>[6 Tim Ruscica,</a:t>
            </a:r>
            <a:r>
              <a:rPr lang="en-IN" sz="1800">
                <a:latin typeface="Times New Roman"/>
                <a:ea typeface="Times New Roman"/>
                <a:cs typeface="Times New Roman"/>
                <a:sym typeface="Times New Roman"/>
              </a:rPr>
              <a:t>Python Neural Networks for Beginners Tutorial, </a:t>
            </a:r>
            <a:r>
              <a:rPr lang="en-IN" sz="1800" u="sng">
                <a:solidFill>
                  <a:schemeClr val="hlink"/>
                </a:solidFill>
                <a:latin typeface="Times New Roman"/>
                <a:ea typeface="Times New Roman"/>
                <a:cs typeface="Times New Roman"/>
                <a:sym typeface="Times New Roman"/>
                <a:hlinkClick r:id="rId3"/>
              </a:rPr>
              <a:t>https://www.youtube.com/watch?v=tPYj3fFJGjk&amp;ab_channel=freeCodeCamp.org</a:t>
            </a:r>
            <a:endParaRPr sz="1800">
              <a:highlight>
                <a:srgbClr val="FFFFFF"/>
              </a:highlight>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highlight>
                <a:srgbClr val="FFFFFF"/>
              </a:highlight>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IN" sz="1800">
                <a:latin typeface="Times New Roman"/>
                <a:ea typeface="Times New Roman"/>
                <a:cs typeface="Times New Roman"/>
                <a:sym typeface="Times New Roman"/>
              </a:rPr>
              <a:t>[7]  </a:t>
            </a:r>
            <a:r>
              <a:rPr lang="en-IN" sz="1800">
                <a:latin typeface="Times New Roman"/>
                <a:ea typeface="Times New Roman"/>
                <a:cs typeface="Times New Roman"/>
                <a:sym typeface="Times New Roman"/>
              </a:rPr>
              <a:t>https://dev.mrdbourke.com/tensorflow-deep-learning/</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IN" sz="1800">
                <a:latin typeface="Times New Roman"/>
                <a:ea typeface="Times New Roman"/>
                <a:cs typeface="Times New Roman"/>
                <a:sym typeface="Times New Roman"/>
              </a:rPr>
              <a:t>[8] Rahul Vemuri, Viraj Sapte, Jim Cheriyan,Rishabh Maniyar and Dr. Abhay Kshirsagar, “Real Time &amp; Automated Meter Reading using Image Processing Reducing Human Error”, International Research Journal of Engineering and Technology, Volume: 09 Issue: 11, Nov 2022</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IN" sz="1800">
                <a:latin typeface="Times New Roman"/>
                <a:ea typeface="Times New Roman"/>
                <a:cs typeface="Times New Roman"/>
                <a:sym typeface="Times New Roman"/>
              </a:rPr>
              <a:t>[9] Lamiaa A. Elrefaei, Asrar Bajaber,Sumayyah Natheir, Nada AbuSanab and Marwa Bazi, “Automatic Electricity Meter Reading Based on Image Processing”, IEEE Jordan Conference on Applied Electrical Engineering and Computing Technologies, 2015.</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IN" sz="1800">
                <a:latin typeface="Times New Roman"/>
                <a:ea typeface="Times New Roman"/>
                <a:cs typeface="Times New Roman"/>
                <a:sym typeface="Times New Roman"/>
              </a:rPr>
              <a:t>[10] Yunzhou Zhang, Shanbao Yang, Xiaolin Su Enyi Shi and Handuo Zhang, “Automatic reading of domestic electric meter: an intelligent device based on image processing and ZigBee/Ethernet communication”, Springer-Verlag Berlin Heidelberg, 22 June 2013.    </a:t>
            </a:r>
            <a:endParaRPr sz="18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sp>
        <p:nvSpPr>
          <p:cNvPr id="267" name="Google Shape;267;g2ec176f2254_4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268" name="Google Shape;268;g2ec176f2254_4_0"/>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69" name="Google Shape;269;g2ec176f2254_4_0"/>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270" name="Google Shape;270;g2ec176f2254_4_0"/>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ec3d404c34_0_3"/>
          <p:cNvSpPr txBox="1"/>
          <p:nvPr>
            <p:ph type="title"/>
          </p:nvPr>
        </p:nvSpPr>
        <p:spPr>
          <a:xfrm>
            <a:off x="838200" y="2766150"/>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sz="7600">
                <a:solidFill>
                  <a:srgbClr val="0070C0"/>
                </a:solidFill>
                <a:latin typeface="Times New Roman"/>
                <a:ea typeface="Times New Roman"/>
                <a:cs typeface="Times New Roman"/>
                <a:sym typeface="Times New Roman"/>
              </a:rPr>
              <a:t>Thank You!</a:t>
            </a:r>
            <a:endParaRPr sz="7600">
              <a:solidFill>
                <a:srgbClr val="0070C0"/>
              </a:solidFill>
              <a:latin typeface="Times New Roman"/>
              <a:ea typeface="Times New Roman"/>
              <a:cs typeface="Times New Roman"/>
              <a:sym typeface="Times New Roman"/>
            </a:endParaRPr>
          </a:p>
        </p:txBody>
      </p:sp>
      <p:sp>
        <p:nvSpPr>
          <p:cNvPr id="277" name="Google Shape;277;g2ec3d404c34_0_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g2ec1765086f_0_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pic>
        <p:nvPicPr>
          <p:cNvPr id="284" name="Google Shape;284;g2ec1765086f_0_1"/>
          <p:cNvPicPr preferRelativeResize="0"/>
          <p:nvPr/>
        </p:nvPicPr>
        <p:blipFill rotWithShape="1">
          <a:blip r:embed="rId3">
            <a:alphaModFix/>
          </a:blip>
          <a:srcRect b="9107" l="0" r="0" t="0"/>
          <a:stretch/>
        </p:blipFill>
        <p:spPr>
          <a:xfrm>
            <a:off x="1962800" y="1145624"/>
            <a:ext cx="8049625" cy="349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05" name="Google Shape;105;p2"/>
          <p:cNvSpPr txBox="1"/>
          <p:nvPr>
            <p:ph type="title"/>
          </p:nvPr>
        </p:nvSpPr>
        <p:spPr>
          <a:xfrm>
            <a:off x="0" y="292601"/>
            <a:ext cx="12192000" cy="71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70C0"/>
              </a:buClr>
              <a:buSzPts val="2800"/>
              <a:buFont typeface="Times New Roman"/>
              <a:buNone/>
            </a:pPr>
            <a:r>
              <a:rPr lang="en-IN" sz="3500">
                <a:solidFill>
                  <a:srgbClr val="0070C0"/>
                </a:solidFill>
                <a:latin typeface="Times New Roman"/>
                <a:ea typeface="Times New Roman"/>
                <a:cs typeface="Times New Roman"/>
                <a:sym typeface="Times New Roman"/>
              </a:rPr>
              <a:t>Contents to be covered</a:t>
            </a:r>
            <a:endParaRPr sz="3500"/>
          </a:p>
        </p:txBody>
      </p:sp>
      <p:sp>
        <p:nvSpPr>
          <p:cNvPr id="106" name="Google Shape;106;p2"/>
          <p:cNvSpPr txBox="1"/>
          <p:nvPr/>
        </p:nvSpPr>
        <p:spPr>
          <a:xfrm>
            <a:off x="592450" y="1081600"/>
            <a:ext cx="11332800" cy="5540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Times New Roman"/>
              <a:buChar char="●"/>
            </a:pPr>
            <a:r>
              <a:rPr i="0" lang="en-IN" sz="2400" u="none" cap="none" strike="noStrike">
                <a:solidFill>
                  <a:schemeClr val="dk1"/>
                </a:solidFill>
                <a:latin typeface="Times New Roman"/>
                <a:ea typeface="Times New Roman"/>
                <a:cs typeface="Times New Roman"/>
                <a:sym typeface="Times New Roman"/>
              </a:rPr>
              <a:t>Problem Statement</a:t>
            </a:r>
            <a:endParaRPr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chemeClr val="dk1"/>
              </a:buClr>
              <a:buSzPts val="2400"/>
              <a:buFont typeface="Times New Roman"/>
              <a:buChar char="●"/>
            </a:pPr>
            <a:r>
              <a:rPr i="0" lang="en-IN" sz="2400" u="none" cap="none" strike="noStrike">
                <a:solidFill>
                  <a:schemeClr val="dk1"/>
                </a:solidFill>
                <a:latin typeface="Times New Roman"/>
                <a:ea typeface="Times New Roman"/>
                <a:cs typeface="Times New Roman"/>
                <a:sym typeface="Times New Roman"/>
              </a:rPr>
              <a:t>Literature Survey</a:t>
            </a:r>
            <a:endParaRPr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chemeClr val="dk1"/>
              </a:buClr>
              <a:buSzPts val="2400"/>
              <a:buFont typeface="Times New Roman"/>
              <a:buChar char="●"/>
            </a:pPr>
            <a:r>
              <a:rPr i="0" lang="en-IN" sz="2400" u="none" cap="none" strike="noStrike">
                <a:solidFill>
                  <a:schemeClr val="dk1"/>
                </a:solidFill>
                <a:latin typeface="Times New Roman"/>
                <a:ea typeface="Times New Roman"/>
                <a:cs typeface="Times New Roman"/>
                <a:sym typeface="Times New Roman"/>
              </a:rPr>
              <a:t>Research Gaps</a:t>
            </a:r>
            <a:endParaRPr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chemeClr val="dk1"/>
              </a:buClr>
              <a:buSzPts val="2400"/>
              <a:buFont typeface="Times New Roman"/>
              <a:buChar char="●"/>
            </a:pPr>
            <a:r>
              <a:rPr i="0" lang="en-IN" sz="2400" u="none" cap="none" strike="noStrike">
                <a:solidFill>
                  <a:schemeClr val="dk1"/>
                </a:solidFill>
                <a:latin typeface="Times New Roman"/>
                <a:ea typeface="Times New Roman"/>
                <a:cs typeface="Times New Roman"/>
                <a:sym typeface="Times New Roman"/>
              </a:rPr>
              <a:t>Proposed Solution</a:t>
            </a:r>
            <a:endParaRPr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chemeClr val="dk1"/>
              </a:buClr>
              <a:buSzPts val="2400"/>
              <a:buFont typeface="Times New Roman"/>
              <a:buChar char="●"/>
            </a:pPr>
            <a:r>
              <a:rPr i="0" lang="en-IN" sz="2400" u="none" cap="none" strike="noStrike">
                <a:solidFill>
                  <a:schemeClr val="dk1"/>
                </a:solidFill>
                <a:latin typeface="Times New Roman"/>
                <a:ea typeface="Times New Roman"/>
                <a:cs typeface="Times New Roman"/>
                <a:sym typeface="Times New Roman"/>
              </a:rPr>
              <a:t>Complete Block Diagram of Proposed System</a:t>
            </a:r>
            <a:endParaRPr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chemeClr val="dk1"/>
              </a:buClr>
              <a:buSzPts val="2400"/>
              <a:buFont typeface="Times New Roman"/>
              <a:buChar char="●"/>
            </a:pPr>
            <a:r>
              <a:rPr i="0" lang="en-IN" sz="2400" u="none" cap="none" strike="noStrike">
                <a:solidFill>
                  <a:schemeClr val="dk1"/>
                </a:solidFill>
                <a:latin typeface="Times New Roman"/>
                <a:ea typeface="Times New Roman"/>
                <a:cs typeface="Times New Roman"/>
                <a:sym typeface="Times New Roman"/>
              </a:rPr>
              <a:t>Methodology</a:t>
            </a:r>
            <a:endParaRPr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chemeClr val="dk1"/>
              </a:buClr>
              <a:buSzPts val="2400"/>
              <a:buFont typeface="Times New Roman"/>
              <a:buChar char="●"/>
            </a:pPr>
            <a:r>
              <a:rPr i="0" lang="en-IN" sz="2400" u="none" cap="none" strike="noStrike">
                <a:solidFill>
                  <a:schemeClr val="dk1"/>
                </a:solidFill>
                <a:latin typeface="Times New Roman"/>
                <a:ea typeface="Times New Roman"/>
                <a:cs typeface="Times New Roman"/>
                <a:sym typeface="Times New Roman"/>
              </a:rPr>
              <a:t>Components requirement</a:t>
            </a:r>
            <a:endParaRPr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chemeClr val="dk1"/>
              </a:buClr>
              <a:buSzPts val="2400"/>
              <a:buFont typeface="Times New Roman"/>
              <a:buChar char="●"/>
            </a:pPr>
            <a:r>
              <a:rPr i="0" lang="en-IN" sz="2400" u="none" cap="none" strike="noStrike">
                <a:solidFill>
                  <a:schemeClr val="dk1"/>
                </a:solidFill>
                <a:latin typeface="Times New Roman"/>
                <a:ea typeface="Times New Roman"/>
                <a:cs typeface="Times New Roman"/>
                <a:sym typeface="Times New Roman"/>
              </a:rPr>
              <a:t>Time Chart </a:t>
            </a:r>
            <a:endParaRPr i="0" sz="2400" u="none" cap="none" strike="noStrike">
              <a:solidFill>
                <a:schemeClr val="dk1"/>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chemeClr val="dk1"/>
              </a:buClr>
              <a:buSzPts val="2400"/>
              <a:buFont typeface="Times New Roman"/>
              <a:buChar char="●"/>
            </a:pPr>
            <a:r>
              <a:rPr i="0" lang="en-IN" sz="2400" u="none" cap="none" strike="noStrike">
                <a:solidFill>
                  <a:schemeClr val="dk1"/>
                </a:solidFill>
                <a:latin typeface="Times New Roman"/>
                <a:ea typeface="Times New Roman"/>
                <a:cs typeface="Times New Roman"/>
                <a:sym typeface="Times New Roman"/>
              </a:rPr>
              <a:t>Idea Competition</a:t>
            </a:r>
            <a:endParaRPr sz="2400">
              <a:solidFill>
                <a:schemeClr val="dk1"/>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chemeClr val="dk1"/>
              </a:buClr>
              <a:buSzPts val="2400"/>
              <a:buFont typeface="Times New Roman"/>
              <a:buChar char="●"/>
            </a:pPr>
            <a:r>
              <a:rPr i="0" lang="en-IN" sz="2400" u="none" cap="none" strike="noStrike">
                <a:solidFill>
                  <a:schemeClr val="dk1"/>
                </a:solidFill>
                <a:latin typeface="Times New Roman"/>
                <a:ea typeface="Times New Roman"/>
                <a:cs typeface="Times New Roman"/>
                <a:sym typeface="Times New Roman"/>
              </a:rPr>
              <a:t>Results</a:t>
            </a:r>
            <a:endParaRPr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chemeClr val="dk1"/>
              </a:buClr>
              <a:buSzPts val="2400"/>
              <a:buFont typeface="Times New Roman"/>
              <a:buChar char="●"/>
            </a:pPr>
            <a:r>
              <a:rPr i="0" lang="en-IN" sz="2400" u="none" cap="none" strike="noStrike">
                <a:solidFill>
                  <a:schemeClr val="dk1"/>
                </a:solidFill>
                <a:latin typeface="Times New Roman"/>
                <a:ea typeface="Times New Roman"/>
                <a:cs typeface="Times New Roman"/>
                <a:sym typeface="Times New Roman"/>
              </a:rPr>
              <a:t>Conclusion</a:t>
            </a:r>
            <a:endParaRPr i="0" sz="2400" u="none" cap="none" strike="noStrike">
              <a:solidFill>
                <a:srgbClr val="000000"/>
              </a:solidFill>
              <a:latin typeface="Times New Roman"/>
              <a:ea typeface="Times New Roman"/>
              <a:cs typeface="Times New Roman"/>
              <a:sym typeface="Times New Roman"/>
            </a:endParaRPr>
          </a:p>
          <a:p>
            <a:pPr indent="-381000" lvl="0" marL="457200" marR="0" rtl="0" algn="l">
              <a:lnSpc>
                <a:spcPct val="115000"/>
              </a:lnSpc>
              <a:spcBef>
                <a:spcPts val="0"/>
              </a:spcBef>
              <a:spcAft>
                <a:spcPts val="0"/>
              </a:spcAft>
              <a:buClr>
                <a:schemeClr val="dk1"/>
              </a:buClr>
              <a:buSzPts val="2400"/>
              <a:buFont typeface="Times New Roman"/>
              <a:buChar char="●"/>
            </a:pPr>
            <a:r>
              <a:rPr i="0" lang="en-IN" sz="2400" u="none" cap="none" strike="noStrike">
                <a:solidFill>
                  <a:schemeClr val="dk1"/>
                </a:solidFill>
                <a:latin typeface="Times New Roman"/>
                <a:ea typeface="Times New Roman"/>
                <a:cs typeface="Times New Roman"/>
                <a:sym typeface="Times New Roman"/>
              </a:rPr>
              <a:t>References</a:t>
            </a:r>
            <a:endParaRPr i="0" sz="2400" u="none" cap="none" strike="noStrike">
              <a:solidFill>
                <a:schemeClr val="dk1"/>
              </a:solidFill>
              <a:latin typeface="Times New Roman"/>
              <a:ea typeface="Times New Roman"/>
              <a:cs typeface="Times New Roman"/>
              <a:sym typeface="Times New Roman"/>
            </a:endParaRPr>
          </a:p>
          <a:p>
            <a:pPr indent="0" lvl="0" marL="228600" marR="0" rtl="0" algn="l">
              <a:lnSpc>
                <a:spcPct val="115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2"/>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08" name="Google Shape;108;p2"/>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109" name="Google Shape;109;p2"/>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1" y="292600"/>
            <a:ext cx="12192000" cy="76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Times New Roman"/>
              <a:buNone/>
            </a:pPr>
            <a:r>
              <a:rPr lang="en-IN" sz="3500">
                <a:solidFill>
                  <a:srgbClr val="0070C0"/>
                </a:solidFill>
                <a:latin typeface="Times New Roman"/>
                <a:ea typeface="Times New Roman"/>
                <a:cs typeface="Times New Roman"/>
                <a:sym typeface="Times New Roman"/>
              </a:rPr>
              <a:t>List the suggestions given with abstract approval</a:t>
            </a:r>
            <a:endParaRPr sz="3500"/>
          </a:p>
        </p:txBody>
      </p:sp>
      <p:sp>
        <p:nvSpPr>
          <p:cNvPr id="115" name="Google Shape;11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16" name="Google Shape;116;p3"/>
          <p:cNvSpPr txBox="1"/>
          <p:nvPr/>
        </p:nvSpPr>
        <p:spPr>
          <a:xfrm>
            <a:off x="537300" y="1569750"/>
            <a:ext cx="11117400" cy="3528000"/>
          </a:xfrm>
          <a:prstGeom prst="rect">
            <a:avLst/>
          </a:prstGeom>
          <a:noFill/>
          <a:ln>
            <a:noFill/>
          </a:ln>
        </p:spPr>
        <p:txBody>
          <a:bodyPr anchorCtr="0" anchor="t" bIns="91425" lIns="91425" spcFirstLastPara="1" rIns="91425" wrap="square" tIns="91425">
            <a:spAutoFit/>
          </a:bodyPr>
          <a:lstStyle/>
          <a:p>
            <a:pPr indent="-381000" lvl="0" marL="457200" marR="25400" rtl="0" algn="l">
              <a:lnSpc>
                <a:spcPct val="115000"/>
              </a:lnSpc>
              <a:spcBef>
                <a:spcPts val="0"/>
              </a:spcBef>
              <a:spcAft>
                <a:spcPts val="0"/>
              </a:spcAft>
              <a:buClr>
                <a:schemeClr val="dk1"/>
              </a:buClr>
              <a:buSzPts val="2400"/>
              <a:buFont typeface="Times New Roman"/>
              <a:buChar char="●"/>
            </a:pPr>
            <a:r>
              <a:rPr lang="en-IN" sz="2400">
                <a:solidFill>
                  <a:schemeClr val="dk1"/>
                </a:solidFill>
                <a:highlight>
                  <a:srgbClr val="FFFFFF"/>
                </a:highlight>
                <a:latin typeface="Times New Roman"/>
                <a:ea typeface="Times New Roman"/>
                <a:cs typeface="Times New Roman"/>
                <a:sym typeface="Times New Roman"/>
              </a:rPr>
              <a:t>Continuous recording/hourly dumping on cloud could be costly. </a:t>
            </a:r>
            <a:endParaRPr sz="2400">
              <a:solidFill>
                <a:schemeClr val="dk1"/>
              </a:solidFill>
              <a:highlight>
                <a:srgbClr val="FFFFFF"/>
              </a:highlight>
              <a:latin typeface="Times New Roman"/>
              <a:ea typeface="Times New Roman"/>
              <a:cs typeface="Times New Roman"/>
              <a:sym typeface="Times New Roman"/>
            </a:endParaRPr>
          </a:p>
          <a:p>
            <a:pPr indent="-381000" lvl="0" marL="457200" marR="25400" rtl="0" algn="l">
              <a:lnSpc>
                <a:spcPct val="115000"/>
              </a:lnSpc>
              <a:spcBef>
                <a:spcPts val="0"/>
              </a:spcBef>
              <a:spcAft>
                <a:spcPts val="0"/>
              </a:spcAft>
              <a:buClr>
                <a:schemeClr val="dk1"/>
              </a:buClr>
              <a:buSzPts val="2400"/>
              <a:buFont typeface="Times New Roman"/>
              <a:buChar char="●"/>
            </a:pPr>
            <a:r>
              <a:rPr lang="en-IN" sz="2400">
                <a:solidFill>
                  <a:schemeClr val="dk1"/>
                </a:solidFill>
                <a:highlight>
                  <a:srgbClr val="FFFFFF"/>
                </a:highlight>
                <a:latin typeface="Times New Roman"/>
                <a:ea typeface="Times New Roman"/>
                <a:cs typeface="Times New Roman"/>
                <a:sym typeface="Times New Roman"/>
              </a:rPr>
              <a:t>To look for an efficient way to dump data daily or weekly.</a:t>
            </a:r>
            <a:endParaRPr sz="2400">
              <a:solidFill>
                <a:schemeClr val="dk1"/>
              </a:solidFill>
              <a:highlight>
                <a:srgbClr val="FFFFFF"/>
              </a:highlight>
              <a:latin typeface="Times New Roman"/>
              <a:ea typeface="Times New Roman"/>
              <a:cs typeface="Times New Roman"/>
              <a:sym typeface="Times New Roman"/>
            </a:endParaRPr>
          </a:p>
          <a:p>
            <a:pPr indent="0" lvl="0" marL="0" marR="25400" rtl="0" algn="l">
              <a:lnSpc>
                <a:spcPct val="115000"/>
              </a:lnSpc>
              <a:spcBef>
                <a:spcPts val="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a:p>
            <a:pPr indent="0" lvl="0" marL="0" marR="25400" rtl="0" algn="l">
              <a:lnSpc>
                <a:spcPct val="115000"/>
              </a:lnSpc>
              <a:spcBef>
                <a:spcPts val="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a:p>
            <a:pPr indent="0" lvl="0" marL="0" marR="25400" rtl="0" algn="l">
              <a:lnSpc>
                <a:spcPct val="115000"/>
              </a:lnSpc>
              <a:spcBef>
                <a:spcPts val="0"/>
              </a:spcBef>
              <a:spcAft>
                <a:spcPts val="0"/>
              </a:spcAft>
              <a:buNone/>
            </a:pPr>
            <a:r>
              <a:rPr lang="en-IN" sz="2400">
                <a:solidFill>
                  <a:schemeClr val="dk1"/>
                </a:solidFill>
                <a:latin typeface="Times New Roman"/>
                <a:ea typeface="Times New Roman"/>
                <a:cs typeface="Times New Roman"/>
                <a:sym typeface="Times New Roman"/>
              </a:rPr>
              <a:t>As a solution for managing data transmission and storage costs, we will implement </a:t>
            </a:r>
            <a:r>
              <a:rPr b="1" lang="en-IN" sz="2400">
                <a:solidFill>
                  <a:schemeClr val="dk1"/>
                </a:solidFill>
                <a:latin typeface="Times New Roman"/>
                <a:ea typeface="Times New Roman"/>
                <a:cs typeface="Times New Roman"/>
                <a:sym typeface="Times New Roman"/>
              </a:rPr>
              <a:t>Scheduled Data Uploads</a:t>
            </a:r>
            <a:r>
              <a:rPr lang="en-IN" sz="2400">
                <a:solidFill>
                  <a:schemeClr val="dk1"/>
                </a:solidFill>
                <a:latin typeface="Times New Roman"/>
                <a:ea typeface="Times New Roman"/>
                <a:cs typeface="Times New Roman"/>
                <a:sym typeface="Times New Roman"/>
              </a:rPr>
              <a:t>. The system will be configured to upload data at specified intervals, such as daily or weekly, rather than continuously. This approach will significantly reduce cloud storage and transfer costs.</a:t>
            </a:r>
            <a:endParaRPr sz="2400">
              <a:solidFill>
                <a:schemeClr val="dk1"/>
              </a:solidFill>
              <a:highlight>
                <a:srgbClr val="FFFFFF"/>
              </a:highlight>
              <a:latin typeface="Times New Roman"/>
              <a:ea typeface="Times New Roman"/>
              <a:cs typeface="Times New Roman"/>
              <a:sym typeface="Times New Roman"/>
            </a:endParaRPr>
          </a:p>
        </p:txBody>
      </p:sp>
      <p:sp>
        <p:nvSpPr>
          <p:cNvPr id="117" name="Google Shape;117;p3"/>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18" name="Google Shape;118;p3"/>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119" name="Google Shape;119;p3"/>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1" y="292600"/>
            <a:ext cx="12192000" cy="76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Times New Roman"/>
              <a:buNone/>
            </a:pPr>
            <a:r>
              <a:rPr lang="en-IN" sz="3500">
                <a:solidFill>
                  <a:srgbClr val="0070C0"/>
                </a:solidFill>
                <a:latin typeface="Times New Roman"/>
                <a:ea typeface="Times New Roman"/>
                <a:cs typeface="Times New Roman"/>
                <a:sym typeface="Times New Roman"/>
              </a:rPr>
              <a:t>Problem Statement</a:t>
            </a:r>
            <a:endParaRPr sz="3500"/>
          </a:p>
        </p:txBody>
      </p:sp>
      <p:sp>
        <p:nvSpPr>
          <p:cNvPr id="125" name="Google Shape;12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26" name="Google Shape;126;p4"/>
          <p:cNvSpPr txBox="1"/>
          <p:nvPr/>
        </p:nvSpPr>
        <p:spPr>
          <a:xfrm>
            <a:off x="942153" y="1505675"/>
            <a:ext cx="10307700" cy="302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120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In residential communities, households often struggle with effectively monitoring and managing their electricity consumption due to the limitations of traditional energy meters, which only provide monthly data </a:t>
            </a:r>
            <a:r>
              <a:rPr lang="en-IN" sz="2400">
                <a:solidFill>
                  <a:schemeClr val="dk1"/>
                </a:solidFill>
                <a:latin typeface="Times New Roman"/>
                <a:ea typeface="Times New Roman"/>
                <a:cs typeface="Times New Roman"/>
                <a:sym typeface="Times New Roman"/>
              </a:rPr>
              <a:t>usage</a:t>
            </a:r>
            <a:r>
              <a:rPr lang="en-IN" sz="2400">
                <a:solidFill>
                  <a:schemeClr val="dk1"/>
                </a:solidFill>
                <a:latin typeface="Times New Roman"/>
                <a:ea typeface="Times New Roman"/>
                <a:cs typeface="Times New Roman"/>
                <a:sym typeface="Times New Roman"/>
              </a:rPr>
              <a:t>. This infrequent reporting makes it challenging for residents to make timely adjustments to their energy habits, hindering efforts to reduce energy consumption, lower utility bills, and promote energy efficiency.</a:t>
            </a:r>
            <a:endParaRPr sz="2400">
              <a:solidFill>
                <a:schemeClr val="dk1"/>
              </a:solidFill>
              <a:latin typeface="Times New Roman"/>
              <a:ea typeface="Times New Roman"/>
              <a:cs typeface="Times New Roman"/>
              <a:sym typeface="Times New Roman"/>
            </a:endParaRPr>
          </a:p>
        </p:txBody>
      </p:sp>
      <p:sp>
        <p:nvSpPr>
          <p:cNvPr id="127" name="Google Shape;127;p4"/>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28" name="Google Shape;128;p4"/>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129" name="Google Shape;129;p4"/>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1" y="292600"/>
            <a:ext cx="12192000" cy="76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Times New Roman"/>
              <a:buNone/>
            </a:pPr>
            <a:r>
              <a:rPr lang="en-IN" sz="3500">
                <a:solidFill>
                  <a:srgbClr val="0070C0"/>
                </a:solidFill>
                <a:latin typeface="Times New Roman"/>
                <a:ea typeface="Times New Roman"/>
                <a:cs typeface="Times New Roman"/>
                <a:sym typeface="Times New Roman"/>
              </a:rPr>
              <a:t>Literature Survey</a:t>
            </a:r>
            <a:endParaRPr sz="3500"/>
          </a:p>
        </p:txBody>
      </p:sp>
      <p:sp>
        <p:nvSpPr>
          <p:cNvPr id="135" name="Google Shape;1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graphicFrame>
        <p:nvGraphicFramePr>
          <p:cNvPr id="136" name="Google Shape;136;p5"/>
          <p:cNvGraphicFramePr/>
          <p:nvPr/>
        </p:nvGraphicFramePr>
        <p:xfrm>
          <a:off x="199467" y="1223267"/>
          <a:ext cx="3000000" cy="3000000"/>
        </p:xfrm>
        <a:graphic>
          <a:graphicData uri="http://schemas.openxmlformats.org/drawingml/2006/table">
            <a:tbl>
              <a:tblPr>
                <a:noFill/>
                <a:tableStyleId>{A23FA542-EFCE-4AED-B211-995B4CB15538}</a:tableStyleId>
              </a:tblPr>
              <a:tblGrid>
                <a:gridCol w="472850"/>
                <a:gridCol w="1404125"/>
                <a:gridCol w="1047350"/>
                <a:gridCol w="923275"/>
                <a:gridCol w="1454250"/>
                <a:gridCol w="2168975"/>
                <a:gridCol w="2252675"/>
                <a:gridCol w="2069575"/>
              </a:tblGrid>
              <a:tr h="908050">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Sr.</a:t>
                      </a:r>
                      <a:endParaRPr b="1" sz="1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No.</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Title of Technical paper[citation]</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Name of Author</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Year of publication</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Name of Journal</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Methodology</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Results/</a:t>
                      </a:r>
                      <a:endParaRPr b="1" sz="1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Conclusions</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Drawbacks/</a:t>
                      </a:r>
                      <a:endParaRPr b="1" sz="1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Limitations</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25025">
                <a:tc>
                  <a:txBody>
                    <a:bodyPr/>
                    <a:lstStyle/>
                    <a:p>
                      <a:pPr indent="0" lvl="0" marL="0" marR="0" rtl="0" algn="l">
                        <a:lnSpc>
                          <a:spcPct val="100000"/>
                        </a:lnSpc>
                        <a:spcBef>
                          <a:spcPts val="0"/>
                        </a:spcBef>
                        <a:spcAft>
                          <a:spcPts val="0"/>
                        </a:spcAft>
                        <a:buClr>
                          <a:srgbClr val="000000"/>
                        </a:buClr>
                        <a:buSzPts val="1400"/>
                        <a:buFont typeface="Arial"/>
                        <a:buNone/>
                      </a:pPr>
                      <a:r>
                        <a:rPr lang="en-IN" sz="1600">
                          <a:latin typeface="Times New Roman"/>
                          <a:ea typeface="Times New Roman"/>
                          <a:cs typeface="Times New Roman"/>
                          <a:sym typeface="Times New Roman"/>
                        </a:rPr>
                        <a:t>1.</a:t>
                      </a:r>
                      <a:endParaRPr sz="16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Clr>
                          <a:schemeClr val="dk1"/>
                        </a:buClr>
                        <a:buSzPts val="1100"/>
                        <a:buFont typeface="Arial"/>
                        <a:buNone/>
                      </a:pPr>
                      <a:r>
                        <a:rPr lang="en-IN" sz="1600">
                          <a:solidFill>
                            <a:srgbClr val="333333"/>
                          </a:solidFill>
                          <a:latin typeface="Times New Roman"/>
                          <a:ea typeface="Times New Roman"/>
                          <a:cs typeface="Times New Roman"/>
                          <a:sym typeface="Times New Roman"/>
                        </a:rPr>
                        <a:t>IoT Based Smart Digital Electric Meter for Home</a:t>
                      </a:r>
                      <a:endParaRPr sz="1600">
                        <a:solidFill>
                          <a:srgbClr val="333333"/>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IN" sz="1600">
                          <a:solidFill>
                            <a:srgbClr val="333333"/>
                          </a:solidFill>
                          <a:latin typeface="Times New Roman"/>
                          <a:ea typeface="Times New Roman"/>
                          <a:cs typeface="Times New Roman"/>
                          <a:sym typeface="Times New Roman"/>
                        </a:rPr>
                        <a:t>Appliances[1]</a:t>
                      </a:r>
                      <a:endParaRPr sz="1600">
                        <a:solidFill>
                          <a:srgbClr val="333333"/>
                        </a:solidFill>
                        <a:latin typeface="Times New Roman"/>
                        <a:ea typeface="Times New Roman"/>
                        <a:cs typeface="Times New Roman"/>
                        <a:sym typeface="Times New Roman"/>
                      </a:endParaRPr>
                    </a:p>
                    <a:p>
                      <a:pPr indent="0" lvl="0" marL="0" rtl="0" algn="l">
                        <a:lnSpc>
                          <a:spcPct val="123913"/>
                        </a:lnSpc>
                        <a:spcBef>
                          <a:spcPts val="0"/>
                        </a:spcBef>
                        <a:spcAft>
                          <a:spcPts val="0"/>
                        </a:spcAft>
                        <a:buClr>
                          <a:schemeClr val="dk1"/>
                        </a:buClr>
                        <a:buSzPts val="1100"/>
                        <a:buFont typeface="Arial"/>
                        <a:buNone/>
                      </a:pPr>
                      <a:r>
                        <a:t/>
                      </a:r>
                      <a:endParaRPr sz="1600">
                        <a:solidFill>
                          <a:srgbClr val="333333"/>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600">
                          <a:latin typeface="Times New Roman"/>
                          <a:ea typeface="Times New Roman"/>
                          <a:cs typeface="Times New Roman"/>
                          <a:sym typeface="Times New Roman"/>
                        </a:rPr>
                        <a:t>Lekhika Chettri, Tshering Kiden Bhutia, Mayalmit Lepcha,Ayodeji Olalekan Salau</a:t>
                      </a:r>
                      <a:endParaRPr sz="16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2020</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International Conference on Decision Aid Sciences and Application</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30200" lvl="0" marL="457200" rtl="0" algn="l">
                        <a:spcBef>
                          <a:spcPts val="0"/>
                        </a:spcBef>
                        <a:spcAft>
                          <a:spcPts val="0"/>
                        </a:spcAft>
                        <a:buSzPts val="1600"/>
                        <a:buFont typeface="Times New Roman"/>
                        <a:buChar char="●"/>
                      </a:pPr>
                      <a:r>
                        <a:rPr lang="en-IN" sz="1600">
                          <a:latin typeface="Times New Roman"/>
                          <a:ea typeface="Times New Roman"/>
                          <a:cs typeface="Times New Roman"/>
                          <a:sym typeface="Times New Roman"/>
                        </a:rPr>
                        <a:t>This project involves designing a Digital Electric Meter.</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IN" sz="1600">
                          <a:latin typeface="Times New Roman"/>
                          <a:ea typeface="Times New Roman"/>
                          <a:cs typeface="Times New Roman"/>
                          <a:sym typeface="Times New Roman"/>
                        </a:rPr>
                        <a:t>Using an Arduino UNO microcontroller, ACS712 current sensor, and ESP8266 WiFi module to monitor energy usage of AC appliances in a home environment. </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30200" lvl="0" marL="457200" rtl="0" algn="l">
                        <a:spcBef>
                          <a:spcPts val="0"/>
                        </a:spcBef>
                        <a:spcAft>
                          <a:spcPts val="0"/>
                        </a:spcAft>
                        <a:buSzPts val="1600"/>
                        <a:buFont typeface="Times New Roman"/>
                        <a:buChar char="●"/>
                      </a:pPr>
                      <a:r>
                        <a:rPr lang="en-IN" sz="1600">
                          <a:latin typeface="Times New Roman"/>
                          <a:ea typeface="Times New Roman"/>
                          <a:cs typeface="Times New Roman"/>
                          <a:sym typeface="Times New Roman"/>
                        </a:rPr>
                        <a:t>Instead of the manual collection of the readings of the power consumption of electrical appliances used in the home, the developed system offers an easier and accessible way.</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IN" sz="1600">
                          <a:latin typeface="Times New Roman"/>
                          <a:ea typeface="Times New Roman"/>
                          <a:cs typeface="Times New Roman"/>
                          <a:sym typeface="Times New Roman"/>
                        </a:rPr>
                        <a:t>The data is collected through an internet of things architecture framework.</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30200" lvl="0" marL="457200" rtl="0" algn="l">
                        <a:spcBef>
                          <a:spcPts val="0"/>
                        </a:spcBef>
                        <a:spcAft>
                          <a:spcPts val="0"/>
                        </a:spcAft>
                        <a:buSzPts val="1600"/>
                        <a:buFont typeface="Times New Roman"/>
                        <a:buChar char="●"/>
                      </a:pPr>
                      <a:r>
                        <a:rPr lang="en-IN" sz="1600">
                          <a:latin typeface="Times New Roman"/>
                          <a:ea typeface="Times New Roman"/>
                          <a:cs typeface="Times New Roman"/>
                          <a:sym typeface="Times New Roman"/>
                        </a:rPr>
                        <a:t>T</a:t>
                      </a:r>
                      <a:r>
                        <a:rPr lang="en-IN" sz="1600">
                          <a:latin typeface="Times New Roman"/>
                          <a:ea typeface="Times New Roman"/>
                          <a:cs typeface="Times New Roman"/>
                          <a:sym typeface="Times New Roman"/>
                        </a:rPr>
                        <a:t>he system may face challenges in scalability for larger or more complex installations with numerous appliances.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37" name="Google Shape;137;p5"/>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38" name="Google Shape;138;p5"/>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139" name="Google Shape;139;p5"/>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eb6957d8c6_0_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46" name="Google Shape;146;g2eb6957d8c6_0_5"/>
          <p:cNvSpPr txBox="1"/>
          <p:nvPr>
            <p:ph idx="4294967295" type="title"/>
          </p:nvPr>
        </p:nvSpPr>
        <p:spPr>
          <a:xfrm>
            <a:off x="1" y="292600"/>
            <a:ext cx="12192000" cy="76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Times New Roman"/>
              <a:buNone/>
            </a:pPr>
            <a:r>
              <a:rPr lang="en-IN" sz="3500">
                <a:solidFill>
                  <a:srgbClr val="0070C0"/>
                </a:solidFill>
                <a:latin typeface="Times New Roman"/>
                <a:ea typeface="Times New Roman"/>
                <a:cs typeface="Times New Roman"/>
                <a:sym typeface="Times New Roman"/>
              </a:rPr>
              <a:t>Literature Survey</a:t>
            </a:r>
            <a:endParaRPr sz="3500"/>
          </a:p>
        </p:txBody>
      </p:sp>
      <p:graphicFrame>
        <p:nvGraphicFramePr>
          <p:cNvPr id="147" name="Google Shape;147;g2eb6957d8c6_0_5"/>
          <p:cNvGraphicFramePr/>
          <p:nvPr/>
        </p:nvGraphicFramePr>
        <p:xfrm>
          <a:off x="199467" y="1223267"/>
          <a:ext cx="3000000" cy="3000000"/>
        </p:xfrm>
        <a:graphic>
          <a:graphicData uri="http://schemas.openxmlformats.org/drawingml/2006/table">
            <a:tbl>
              <a:tblPr>
                <a:noFill/>
                <a:tableStyleId>{A23FA542-EFCE-4AED-B211-995B4CB15538}</a:tableStyleId>
              </a:tblPr>
              <a:tblGrid>
                <a:gridCol w="472850"/>
                <a:gridCol w="1404125"/>
                <a:gridCol w="1047350"/>
                <a:gridCol w="923275"/>
                <a:gridCol w="1454250"/>
                <a:gridCol w="2168975"/>
                <a:gridCol w="2252675"/>
                <a:gridCol w="2069575"/>
              </a:tblGrid>
              <a:tr h="908050">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Sr.</a:t>
                      </a:r>
                      <a:endParaRPr b="1" sz="1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No.</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Title of Technical paper[citation]</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Name of Author</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Year of publication</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Name of Journal</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Methodology</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Results/</a:t>
                      </a:r>
                      <a:endParaRPr b="1" sz="1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Conclusions</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Drawbacks/</a:t>
                      </a:r>
                      <a:endParaRPr b="1" sz="1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Limitations</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25025">
                <a:tc>
                  <a:txBody>
                    <a:bodyPr/>
                    <a:lstStyle/>
                    <a:p>
                      <a:pPr indent="0" lvl="0" marL="0" marR="0" rtl="0" algn="l">
                        <a:lnSpc>
                          <a:spcPct val="100000"/>
                        </a:lnSpc>
                        <a:spcBef>
                          <a:spcPts val="0"/>
                        </a:spcBef>
                        <a:spcAft>
                          <a:spcPts val="0"/>
                        </a:spcAft>
                        <a:buClr>
                          <a:srgbClr val="000000"/>
                        </a:buClr>
                        <a:buSzPts val="1400"/>
                        <a:buFont typeface="Arial"/>
                        <a:buNone/>
                      </a:pPr>
                      <a:r>
                        <a:rPr lang="en-IN" sz="1600">
                          <a:latin typeface="Times New Roman"/>
                          <a:ea typeface="Times New Roman"/>
                          <a:cs typeface="Times New Roman"/>
                          <a:sym typeface="Times New Roman"/>
                        </a:rPr>
                        <a:t>2.</a:t>
                      </a:r>
                      <a:endParaRPr sz="16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IN" sz="1600">
                          <a:solidFill>
                            <a:srgbClr val="333333"/>
                          </a:solidFill>
                          <a:latin typeface="Times New Roman"/>
                          <a:ea typeface="Times New Roman"/>
                          <a:cs typeface="Times New Roman"/>
                          <a:sym typeface="Times New Roman"/>
                        </a:rPr>
                        <a:t>Implementation of advanced electric metering and billing system on Arduino using Artificial Neural Networks[2]</a:t>
                      </a:r>
                      <a:endParaRPr sz="1600">
                        <a:solidFill>
                          <a:srgbClr val="333333"/>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33333"/>
                        </a:solidFill>
                        <a:latin typeface="Times New Roman"/>
                        <a:ea typeface="Times New Roman"/>
                        <a:cs typeface="Times New Roman"/>
                        <a:sym typeface="Times New Roman"/>
                      </a:endParaRPr>
                    </a:p>
                    <a:p>
                      <a:pPr indent="0" lvl="0" marL="0" rtl="0" algn="l">
                        <a:lnSpc>
                          <a:spcPct val="123913"/>
                        </a:lnSpc>
                        <a:spcBef>
                          <a:spcPts val="0"/>
                        </a:spcBef>
                        <a:spcAft>
                          <a:spcPts val="0"/>
                        </a:spcAft>
                        <a:buClr>
                          <a:schemeClr val="dk1"/>
                        </a:buClr>
                        <a:buSzPts val="1100"/>
                        <a:buFont typeface="Arial"/>
                        <a:buNone/>
                      </a:pPr>
                      <a:r>
                        <a:t/>
                      </a:r>
                      <a:endParaRPr sz="1600">
                        <a:solidFill>
                          <a:srgbClr val="333333"/>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600">
                          <a:latin typeface="Times New Roman"/>
                          <a:ea typeface="Times New Roman"/>
                          <a:cs typeface="Times New Roman"/>
                          <a:sym typeface="Times New Roman"/>
                        </a:rPr>
                        <a:t>Suhas N,</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IN" sz="1600">
                          <a:latin typeface="Times New Roman"/>
                          <a:ea typeface="Times New Roman"/>
                          <a:cs typeface="Times New Roman"/>
                          <a:sym typeface="Times New Roman"/>
                        </a:rPr>
                        <a:t>Sandesh B P,Manoj K B, Kishore S,</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IN" sz="1600">
                          <a:latin typeface="Times New Roman"/>
                          <a:ea typeface="Times New Roman"/>
                          <a:cs typeface="Times New Roman"/>
                          <a:sym typeface="Times New Roman"/>
                        </a:rPr>
                        <a:t>Shilpa R,</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IN" sz="1600">
                          <a:latin typeface="Times New Roman"/>
                          <a:ea typeface="Times New Roman"/>
                          <a:cs typeface="Times New Roman"/>
                          <a:sym typeface="Times New Roman"/>
                        </a:rPr>
                        <a:t>Mahadevaswamy</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2021</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International Journal of Engineering Research &amp; Technology </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30200" lvl="0" marL="457200" rtl="0" algn="l">
                        <a:spcBef>
                          <a:spcPts val="0"/>
                        </a:spcBef>
                        <a:spcAft>
                          <a:spcPts val="0"/>
                        </a:spcAft>
                        <a:buSzPts val="1600"/>
                        <a:buFont typeface="Times New Roman"/>
                        <a:buChar char="●"/>
                      </a:pPr>
                      <a:r>
                        <a:rPr lang="en-IN" sz="1600">
                          <a:latin typeface="Times New Roman"/>
                          <a:ea typeface="Times New Roman"/>
                          <a:cs typeface="Times New Roman"/>
                          <a:sym typeface="Times New Roman"/>
                        </a:rPr>
                        <a:t> In this project, a camera is used to capture photos of electrical meters, which are processed in MATLAB R2017a to extract the readings using an ANN.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IN" sz="1600">
                          <a:latin typeface="Times New Roman"/>
                          <a:ea typeface="Times New Roman"/>
                          <a:cs typeface="Times New Roman"/>
                          <a:sym typeface="Times New Roman"/>
                        </a:rPr>
                        <a:t>Calculations are then performed to determine the electricity bill, which is sent via SMS using a GSM  module.</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30200" lvl="0" marL="457200" rtl="0" algn="l">
                        <a:lnSpc>
                          <a:spcPct val="115000"/>
                        </a:lnSpc>
                        <a:spcBef>
                          <a:spcPts val="120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The proposed paper successfully recog</a:t>
                      </a:r>
                      <a:r>
                        <a:rPr lang="en-IN" sz="1600">
                          <a:solidFill>
                            <a:schemeClr val="dk1"/>
                          </a:solidFill>
                          <a:latin typeface="Times New Roman"/>
                          <a:ea typeface="Times New Roman"/>
                          <a:cs typeface="Times New Roman"/>
                          <a:sym typeface="Times New Roman"/>
                        </a:rPr>
                        <a:t>nizes readings from both</a:t>
                      </a:r>
                      <a:r>
                        <a:rPr lang="en-IN" sz="1600">
                          <a:solidFill>
                            <a:schemeClr val="dk1"/>
                          </a:solidFill>
                          <a:latin typeface="Times New Roman"/>
                          <a:ea typeface="Times New Roman"/>
                          <a:cs typeface="Times New Roman"/>
                          <a:sym typeface="Times New Roman"/>
                        </a:rPr>
                        <a:t> analog and digital meters, eliminating human intervention in the electricity metering and billing process.</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By sending the bill amount via SMS using a GSM module, it also removes the risk of losing the bill.</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6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30200" lvl="0" marL="457200" rtl="0" algn="l">
                        <a:lnSpc>
                          <a:spcPct val="115000"/>
                        </a:lnSpc>
                        <a:spcBef>
                          <a:spcPts val="1200"/>
                        </a:spcBef>
                        <a:spcAft>
                          <a:spcPts val="0"/>
                        </a:spcAft>
                        <a:buSzPts val="1600"/>
                        <a:buFont typeface="Times New Roman"/>
                        <a:buChar char="●"/>
                      </a:pPr>
                      <a:r>
                        <a:rPr lang="en-IN" sz="1600">
                          <a:latin typeface="Times New Roman"/>
                          <a:ea typeface="Times New Roman"/>
                          <a:cs typeface="Times New Roman"/>
                          <a:sym typeface="Times New Roman"/>
                        </a:rPr>
                        <a:t>Using </a:t>
                      </a:r>
                      <a:r>
                        <a:rPr lang="en-IN" sz="1600">
                          <a:solidFill>
                            <a:srgbClr val="333333"/>
                          </a:solidFill>
                          <a:latin typeface="Times New Roman"/>
                          <a:ea typeface="Times New Roman"/>
                          <a:cs typeface="Times New Roman"/>
                          <a:sym typeface="Times New Roman"/>
                        </a:rPr>
                        <a:t>Arduino gives  </a:t>
                      </a:r>
                      <a:r>
                        <a:rPr lang="en-IN" sz="1600">
                          <a:latin typeface="Times New Roman"/>
                          <a:ea typeface="Times New Roman"/>
                          <a:cs typeface="Times New Roman"/>
                          <a:sym typeface="Times New Roman"/>
                        </a:rPr>
                        <a:t>challenges related to processing power, memory constraints, interface complexity, and software limitations. </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48" name="Google Shape;148;g2eb6957d8c6_0_5"/>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49" name="Google Shape;149;g2eb6957d8c6_0_5"/>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150" name="Google Shape;150;g2eb6957d8c6_0_5"/>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eb6957d8c6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
        <p:nvSpPr>
          <p:cNvPr id="157" name="Google Shape;157;g2eb6957d8c6_0_0"/>
          <p:cNvSpPr txBox="1"/>
          <p:nvPr>
            <p:ph idx="4294967295" type="title"/>
          </p:nvPr>
        </p:nvSpPr>
        <p:spPr>
          <a:xfrm>
            <a:off x="1" y="292600"/>
            <a:ext cx="12192000" cy="76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Times New Roman"/>
              <a:buNone/>
            </a:pPr>
            <a:r>
              <a:rPr lang="en-IN" sz="3500">
                <a:solidFill>
                  <a:srgbClr val="0070C0"/>
                </a:solidFill>
                <a:latin typeface="Times New Roman"/>
                <a:ea typeface="Times New Roman"/>
                <a:cs typeface="Times New Roman"/>
                <a:sym typeface="Times New Roman"/>
              </a:rPr>
              <a:t>Literature Survey</a:t>
            </a:r>
            <a:endParaRPr sz="3500"/>
          </a:p>
        </p:txBody>
      </p:sp>
      <p:graphicFrame>
        <p:nvGraphicFramePr>
          <p:cNvPr id="158" name="Google Shape;158;g2eb6957d8c6_0_0"/>
          <p:cNvGraphicFramePr/>
          <p:nvPr/>
        </p:nvGraphicFramePr>
        <p:xfrm>
          <a:off x="199467" y="1223267"/>
          <a:ext cx="3000000" cy="3000000"/>
        </p:xfrm>
        <a:graphic>
          <a:graphicData uri="http://schemas.openxmlformats.org/drawingml/2006/table">
            <a:tbl>
              <a:tblPr>
                <a:noFill/>
                <a:tableStyleId>{A23FA542-EFCE-4AED-B211-995B4CB15538}</a:tableStyleId>
              </a:tblPr>
              <a:tblGrid>
                <a:gridCol w="472850"/>
                <a:gridCol w="1404125"/>
                <a:gridCol w="1047350"/>
                <a:gridCol w="923275"/>
                <a:gridCol w="1454250"/>
                <a:gridCol w="2168975"/>
                <a:gridCol w="2252675"/>
                <a:gridCol w="2069575"/>
              </a:tblGrid>
              <a:tr h="908050">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Sr.</a:t>
                      </a:r>
                      <a:endParaRPr b="1" sz="1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No.</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Title of Technical paper[citation]</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Name of Author</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Year of publication</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Name of Journal</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Methodology</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Results/</a:t>
                      </a:r>
                      <a:endParaRPr b="1" sz="1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Conclusions</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Drawbacks/</a:t>
                      </a:r>
                      <a:endParaRPr b="1" sz="1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b="1" lang="en-IN" sz="1500" u="none" cap="none" strike="noStrike">
                          <a:solidFill>
                            <a:schemeClr val="dk1"/>
                          </a:solidFill>
                          <a:latin typeface="Times New Roman"/>
                          <a:ea typeface="Times New Roman"/>
                          <a:cs typeface="Times New Roman"/>
                          <a:sym typeface="Times New Roman"/>
                        </a:rPr>
                        <a:t>Limitations</a:t>
                      </a:r>
                      <a:endParaRPr b="1" sz="15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25025">
                <a:tc>
                  <a:txBody>
                    <a:bodyPr/>
                    <a:lstStyle/>
                    <a:p>
                      <a:pPr indent="0" lvl="0" marL="0" marR="0" rtl="0" algn="l">
                        <a:lnSpc>
                          <a:spcPct val="100000"/>
                        </a:lnSpc>
                        <a:spcBef>
                          <a:spcPts val="0"/>
                        </a:spcBef>
                        <a:spcAft>
                          <a:spcPts val="0"/>
                        </a:spcAft>
                        <a:buClr>
                          <a:srgbClr val="000000"/>
                        </a:buClr>
                        <a:buSzPts val="1400"/>
                        <a:buFont typeface="Arial"/>
                        <a:buNone/>
                      </a:pPr>
                      <a:r>
                        <a:rPr lang="en-IN" sz="1600">
                          <a:latin typeface="Times New Roman"/>
                          <a:ea typeface="Times New Roman"/>
                          <a:cs typeface="Times New Roman"/>
                          <a:sym typeface="Times New Roman"/>
                        </a:rPr>
                        <a:t>3.</a:t>
                      </a:r>
                      <a:endParaRPr sz="1600" u="none" cap="none" strike="noStrike">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IN" sz="1600">
                          <a:solidFill>
                            <a:srgbClr val="333333"/>
                          </a:solidFill>
                          <a:latin typeface="Times New Roman"/>
                          <a:ea typeface="Times New Roman"/>
                          <a:cs typeface="Times New Roman"/>
                          <a:sym typeface="Times New Roman"/>
                        </a:rPr>
                        <a:t>Real Time &amp; Automated Meter Reading using Image Processing Reducing Human Error[3]</a:t>
                      </a:r>
                      <a:endParaRPr sz="1600">
                        <a:solidFill>
                          <a:srgbClr val="333333"/>
                        </a:solidFill>
                        <a:latin typeface="Times New Roman"/>
                        <a:ea typeface="Times New Roman"/>
                        <a:cs typeface="Times New Roman"/>
                        <a:sym typeface="Times New Roman"/>
                      </a:endParaRPr>
                    </a:p>
                    <a:p>
                      <a:pPr indent="0" lvl="0" marL="0" rtl="0" algn="l">
                        <a:lnSpc>
                          <a:spcPct val="123913"/>
                        </a:lnSpc>
                        <a:spcBef>
                          <a:spcPts val="0"/>
                        </a:spcBef>
                        <a:spcAft>
                          <a:spcPts val="0"/>
                        </a:spcAft>
                        <a:buClr>
                          <a:schemeClr val="dk1"/>
                        </a:buClr>
                        <a:buSzPts val="1100"/>
                        <a:buFont typeface="Arial"/>
                        <a:buNone/>
                      </a:pPr>
                      <a:r>
                        <a:t/>
                      </a:r>
                      <a:endParaRPr sz="1600">
                        <a:solidFill>
                          <a:srgbClr val="333333"/>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33333"/>
                        </a:solidFill>
                        <a:latin typeface="Times New Roman"/>
                        <a:ea typeface="Times New Roman"/>
                        <a:cs typeface="Times New Roman"/>
                        <a:sym typeface="Times New Roman"/>
                      </a:endParaRPr>
                    </a:p>
                    <a:p>
                      <a:pPr indent="0" lvl="0" marL="0" rtl="0" algn="l">
                        <a:lnSpc>
                          <a:spcPct val="123913"/>
                        </a:lnSpc>
                        <a:spcBef>
                          <a:spcPts val="0"/>
                        </a:spcBef>
                        <a:spcAft>
                          <a:spcPts val="0"/>
                        </a:spcAft>
                        <a:buClr>
                          <a:schemeClr val="dk1"/>
                        </a:buClr>
                        <a:buSzPts val="1100"/>
                        <a:buFont typeface="Arial"/>
                        <a:buNone/>
                      </a:pPr>
                      <a:r>
                        <a:t/>
                      </a:r>
                      <a:endParaRPr sz="1600">
                        <a:solidFill>
                          <a:srgbClr val="333333"/>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600">
                          <a:latin typeface="Times New Roman"/>
                          <a:ea typeface="Times New Roman"/>
                          <a:cs typeface="Times New Roman"/>
                          <a:sym typeface="Times New Roman"/>
                        </a:rPr>
                        <a:t>Rahul Vemuri, Viraj Sapte, Jim Cheriyan,Rishabh Maniyar, Dr. Abhay Kshirsagar</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2022</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sz="1600">
                          <a:latin typeface="Times New Roman"/>
                          <a:ea typeface="Times New Roman"/>
                          <a:cs typeface="Times New Roman"/>
                          <a:sym typeface="Times New Roman"/>
                        </a:rPr>
                        <a:t>International Research Journal of Engineering and Technology</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30200" lvl="0" marL="457200" rtl="0" algn="l">
                        <a:spcBef>
                          <a:spcPts val="0"/>
                        </a:spcBef>
                        <a:spcAft>
                          <a:spcPts val="0"/>
                        </a:spcAft>
                        <a:buSzPts val="1600"/>
                        <a:buFont typeface="Times New Roman"/>
                        <a:buChar char="●"/>
                      </a:pPr>
                      <a:r>
                        <a:rPr lang="en-IN" sz="1600">
                          <a:latin typeface="Times New Roman"/>
                          <a:ea typeface="Times New Roman"/>
                          <a:cs typeface="Times New Roman"/>
                          <a:sym typeface="Times New Roman"/>
                        </a:rPr>
                        <a:t> </a:t>
                      </a:r>
                      <a:r>
                        <a:rPr lang="en-IN" sz="1600">
                          <a:latin typeface="Times New Roman"/>
                          <a:ea typeface="Times New Roman"/>
                          <a:cs typeface="Times New Roman"/>
                          <a:sym typeface="Times New Roman"/>
                        </a:rPr>
                        <a:t>The project uses a webcam connected to a Raspberry Pi  to capture images of energy meters at regular intervals.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IN" sz="1600">
                          <a:latin typeface="Times New Roman"/>
                          <a:ea typeface="Times New Roman"/>
                          <a:cs typeface="Times New Roman"/>
                          <a:sym typeface="Times New Roman"/>
                        </a:rPr>
                        <a:t>Images are uploaded to Firebase Realtime Database for storage.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IN" sz="1600">
                          <a:latin typeface="Times New Roman"/>
                          <a:ea typeface="Times New Roman"/>
                          <a:cs typeface="Times New Roman"/>
                          <a:sym typeface="Times New Roman"/>
                        </a:rPr>
                        <a:t>Data extraction is performed using the EasyOCR Python library.</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30200" lvl="0" marL="457200" rtl="0" algn="l">
                        <a:lnSpc>
                          <a:spcPct val="115000"/>
                        </a:lnSpc>
                        <a:spcBef>
                          <a:spcPts val="120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This project utilizes Node-RED along with Google Vision API.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Google Vision API is most efficient OCR recognition tool, delivering impeccable accuracy across a variety of utility meters. </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30200" lvl="0" marL="457200" rtl="0" algn="l">
                        <a:lnSpc>
                          <a:spcPct val="115000"/>
                        </a:lnSpc>
                        <a:spcBef>
                          <a:spcPts val="1200"/>
                        </a:spcBef>
                        <a:spcAft>
                          <a:spcPts val="0"/>
                        </a:spcAft>
                        <a:buSzPts val="1600"/>
                        <a:buFont typeface="Times New Roman"/>
                        <a:buChar char="●"/>
                      </a:pPr>
                      <a:r>
                        <a:rPr lang="en-IN" sz="1600">
                          <a:latin typeface="Times New Roman"/>
                          <a:ea typeface="Times New Roman"/>
                          <a:cs typeface="Times New Roman"/>
                          <a:sym typeface="Times New Roman"/>
                        </a:rPr>
                        <a:t>Utilizing Google Vision API for OCR incurs costs based on usage, which could become prohibitive for large-scale or continuous monitoring applications.</a:t>
                      </a:r>
                      <a:endParaRPr sz="1600">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59" name="Google Shape;159;g2eb6957d8c6_0_0"/>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60" name="Google Shape;160;g2eb6957d8c6_0_0"/>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161" name="Google Shape;161;g2eb6957d8c6_0_0"/>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txBox="1"/>
          <p:nvPr>
            <p:ph type="title"/>
          </p:nvPr>
        </p:nvSpPr>
        <p:spPr>
          <a:xfrm>
            <a:off x="1" y="292600"/>
            <a:ext cx="12192000" cy="76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Times New Roman"/>
              <a:buNone/>
            </a:pPr>
            <a:r>
              <a:rPr lang="en-IN" sz="3500">
                <a:solidFill>
                  <a:srgbClr val="0070C0"/>
                </a:solidFill>
                <a:latin typeface="Times New Roman"/>
                <a:ea typeface="Times New Roman"/>
                <a:cs typeface="Times New Roman"/>
                <a:sym typeface="Times New Roman"/>
              </a:rPr>
              <a:t>Research Gaps </a:t>
            </a:r>
            <a:endParaRPr sz="3500"/>
          </a:p>
        </p:txBody>
      </p:sp>
      <p:sp>
        <p:nvSpPr>
          <p:cNvPr id="167" name="Google Shape;16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68" name="Google Shape;168;p6"/>
          <p:cNvSpPr txBox="1"/>
          <p:nvPr/>
        </p:nvSpPr>
        <p:spPr>
          <a:xfrm>
            <a:off x="679800" y="1572800"/>
            <a:ext cx="10832400" cy="3024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IN" sz="2400">
                <a:solidFill>
                  <a:schemeClr val="dk1"/>
                </a:solidFill>
                <a:latin typeface="Times New Roman"/>
                <a:ea typeface="Times New Roman"/>
                <a:cs typeface="Times New Roman"/>
                <a:sym typeface="Times New Roman"/>
              </a:rPr>
              <a:t>Existing challenges in scalability, image distortion due to shadows and non-uniform illumination, and potential cost constraints with Google Vision API for OCR in electricity meter reading applications.</a:t>
            </a:r>
            <a:endParaRPr sz="24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IN" sz="2400">
                <a:solidFill>
                  <a:schemeClr val="dk1"/>
                </a:solidFill>
                <a:latin typeface="Times New Roman"/>
                <a:ea typeface="Times New Roman"/>
                <a:cs typeface="Times New Roman"/>
                <a:sym typeface="Times New Roman"/>
              </a:rPr>
              <a:t>Research gap in comprehensive solutions integrating robust image processing techniques, such as adaptive thresholding and contour detection, with efficient and cost-effective OCR algorithms for embedded systems like Raspberry Pi.</a:t>
            </a:r>
            <a:endParaRPr sz="24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IN" sz="2400">
                <a:solidFill>
                  <a:schemeClr val="dk1"/>
                </a:solidFill>
                <a:latin typeface="Times New Roman"/>
                <a:ea typeface="Times New Roman"/>
                <a:cs typeface="Times New Roman"/>
                <a:sym typeface="Times New Roman"/>
              </a:rPr>
              <a:t>Opportunity to develop and demonstrate a scalable, accurate, and cost-efficient solution for real-time electricity meter reading and monitoring.</a:t>
            </a:r>
            <a:endParaRPr sz="24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lang="en-IN" sz="2400">
                <a:solidFill>
                  <a:schemeClr val="dk1"/>
                </a:solidFill>
                <a:latin typeface="Times New Roman"/>
                <a:ea typeface="Times New Roman"/>
                <a:cs typeface="Times New Roman"/>
                <a:sym typeface="Times New Roman"/>
              </a:rPr>
              <a:t>Solution suitable for both small-scale residential and large-scale industrial applications.</a:t>
            </a:r>
            <a:endParaRPr sz="2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p:txBody>
      </p:sp>
      <p:sp>
        <p:nvSpPr>
          <p:cNvPr id="169" name="Google Shape;169;p6"/>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70" name="Google Shape;170;p6"/>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171" name="Google Shape;171;p6"/>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type="title"/>
          </p:nvPr>
        </p:nvSpPr>
        <p:spPr>
          <a:xfrm>
            <a:off x="0" y="292600"/>
            <a:ext cx="12192000" cy="833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Times New Roman"/>
              <a:buNone/>
            </a:pPr>
            <a:r>
              <a:rPr lang="en-IN" sz="3500">
                <a:solidFill>
                  <a:srgbClr val="0070C0"/>
                </a:solidFill>
                <a:latin typeface="Times New Roman"/>
                <a:ea typeface="Times New Roman"/>
                <a:cs typeface="Times New Roman"/>
                <a:sym typeface="Times New Roman"/>
              </a:rPr>
              <a:t>Proposed Solution</a:t>
            </a:r>
            <a:endParaRPr sz="3500"/>
          </a:p>
        </p:txBody>
      </p:sp>
      <p:sp>
        <p:nvSpPr>
          <p:cNvPr id="177" name="Google Shape;177;p7"/>
          <p:cNvSpPr txBox="1"/>
          <p:nvPr>
            <p:ph idx="1" type="body"/>
          </p:nvPr>
        </p:nvSpPr>
        <p:spPr>
          <a:xfrm>
            <a:off x="641225" y="1627525"/>
            <a:ext cx="10515000" cy="4227600"/>
          </a:xfrm>
          <a:prstGeom prst="rect">
            <a:avLst/>
          </a:prstGeom>
          <a:noFill/>
          <a:ln>
            <a:noFill/>
          </a:ln>
        </p:spPr>
        <p:txBody>
          <a:bodyPr anchorCtr="0" anchor="t" bIns="45700" lIns="91425" spcFirstLastPara="1" rIns="91425" wrap="square" tIns="45700">
            <a:noAutofit/>
          </a:bodyPr>
          <a:lstStyle/>
          <a:p>
            <a:pPr indent="-50800" lvl="0" marL="228600" rtl="0" algn="l">
              <a:lnSpc>
                <a:spcPct val="100000"/>
              </a:lnSpc>
              <a:spcBef>
                <a:spcPts val="1000"/>
              </a:spcBef>
              <a:spcAft>
                <a:spcPts val="0"/>
              </a:spcAft>
              <a:buClr>
                <a:schemeClr val="dk1"/>
              </a:buClr>
              <a:buSzPts val="2800"/>
              <a:buNone/>
            </a:pPr>
            <a:r>
              <a:rPr lang="en-IN" sz="2400">
                <a:solidFill>
                  <a:srgbClr val="000000"/>
                </a:solidFill>
                <a:latin typeface="Times New Roman"/>
                <a:ea typeface="Times New Roman"/>
                <a:cs typeface="Times New Roman"/>
                <a:sym typeface="Times New Roman"/>
              </a:rPr>
              <a:t>By implementing a daily energy consumption monitoring system, households in a residential society will gain access to precise and actionable information about their energy usage. This approach addresses the gap left by traditional monthly billing systems and empowers residents to adopt energy-efficient practices.</a:t>
            </a:r>
            <a:endParaRPr sz="2400">
              <a:solidFill>
                <a:srgbClr val="000000"/>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IN" sz="2400">
                <a:latin typeface="Times New Roman"/>
                <a:ea typeface="Times New Roman"/>
                <a:cs typeface="Times New Roman"/>
                <a:sym typeface="Times New Roman"/>
              </a:rPr>
              <a:t>Utilizing Existing Infrastructure: No need to implement new designs, making the system cost-effective and easy to adopt.</a:t>
            </a:r>
            <a:endParaRPr sz="2400">
              <a:solidFill>
                <a:srgbClr val="000000"/>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Arial"/>
              <a:buChar char="•"/>
            </a:pPr>
            <a:r>
              <a:rPr lang="en-IN" sz="2400">
                <a:latin typeface="Times New Roman"/>
                <a:ea typeface="Times New Roman"/>
                <a:cs typeface="Times New Roman"/>
                <a:sym typeface="Times New Roman"/>
              </a:rPr>
              <a:t>Detailed Daily Consumption Reports: Users receive daily updates on their energy usage.</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Arial"/>
              <a:buChar char="•"/>
            </a:pPr>
            <a:r>
              <a:rPr lang="en-IN" sz="2400">
                <a:latin typeface="Times New Roman"/>
                <a:ea typeface="Times New Roman"/>
                <a:cs typeface="Times New Roman"/>
                <a:sym typeface="Times New Roman"/>
              </a:rPr>
              <a:t>User-Friendly Analytics Dashboard: A platform for visualizing and understanding energy consumption trends.</a:t>
            </a:r>
            <a:endParaRPr sz="2400">
              <a:latin typeface="Times New Roman"/>
              <a:ea typeface="Times New Roman"/>
              <a:cs typeface="Times New Roman"/>
              <a:sym typeface="Times New Roman"/>
            </a:endParaRPr>
          </a:p>
        </p:txBody>
      </p:sp>
      <p:sp>
        <p:nvSpPr>
          <p:cNvPr id="178" name="Google Shape;17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179" name="Google Shape;179;p7"/>
          <p:cNvSpPr txBox="1"/>
          <p:nvPr/>
        </p:nvSpPr>
        <p:spPr>
          <a:xfrm>
            <a:off x="5038650" y="6231105"/>
            <a:ext cx="154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80" name="Google Shape;180;p7"/>
          <p:cNvSpPr txBox="1"/>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sz="1200">
                <a:solidFill>
                  <a:srgbClr val="888888"/>
                </a:solidFill>
                <a:latin typeface="Calibri"/>
                <a:ea typeface="Calibri"/>
                <a:cs typeface="Calibri"/>
                <a:sym typeface="Calibri"/>
              </a:rPr>
              <a:t>16-07-2024</a:t>
            </a:r>
            <a:endParaRPr sz="1200">
              <a:solidFill>
                <a:srgbClr val="888888"/>
              </a:solidFill>
              <a:latin typeface="Calibri"/>
              <a:ea typeface="Calibri"/>
              <a:cs typeface="Calibri"/>
              <a:sym typeface="Calibri"/>
            </a:endParaRPr>
          </a:p>
        </p:txBody>
      </p:sp>
      <p:sp>
        <p:nvSpPr>
          <p:cNvPr id="181" name="Google Shape;181;p7"/>
          <p:cNvSpPr txBox="1"/>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888888"/>
                </a:solidFill>
                <a:latin typeface="Calibri"/>
                <a:ea typeface="Calibri"/>
                <a:cs typeface="Calibri"/>
                <a:sym typeface="Calibri"/>
              </a:rPr>
              <a:t>Project Review 1 : EXTC</a:t>
            </a:r>
            <a:endParaRPr sz="120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2024-06-10T04:25:26Z</dcterms:created>
  <dc:creator>Admin</dc:creator>
</cp:coreProperties>
</file>