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0"/>
  </p:notesMasterIdLst>
  <p:sldIdLst>
    <p:sldId id="256" r:id="rId2"/>
    <p:sldId id="261" r:id="rId3"/>
    <p:sldId id="324" r:id="rId4"/>
    <p:sldId id="259" r:id="rId5"/>
    <p:sldId id="301" r:id="rId6"/>
    <p:sldId id="299" r:id="rId7"/>
    <p:sldId id="300" r:id="rId8"/>
    <p:sldId id="302" r:id="rId9"/>
    <p:sldId id="322" r:id="rId10"/>
    <p:sldId id="263" r:id="rId11"/>
    <p:sldId id="306" r:id="rId12"/>
    <p:sldId id="268" r:id="rId13"/>
    <p:sldId id="307" r:id="rId14"/>
    <p:sldId id="308" r:id="rId15"/>
    <p:sldId id="265" r:id="rId16"/>
    <p:sldId id="318" r:id="rId17"/>
    <p:sldId id="320" r:id="rId18"/>
    <p:sldId id="32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91" name="Google Shape;91;p4"/>
          <p:cNvSpPr txBox="1">
            <a:spLocks noGrp="1"/>
          </p:cNvSpPr>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a:buChar char="◇"/>
              <a:defRPr sz="2400">
                <a:latin typeface="Nixie One"/>
                <a:ea typeface="Nixie One"/>
                <a:cs typeface="Nixie One"/>
                <a:sym typeface="Nixie One"/>
              </a:defRPr>
            </a:lvl1pPr>
            <a:lvl2pPr marL="914400" lvl="1" indent="-381000" rtl="0">
              <a:spcBef>
                <a:spcPts val="0"/>
              </a:spcBef>
              <a:spcAft>
                <a:spcPts val="0"/>
              </a:spcAft>
              <a:buSzPts val="2400"/>
              <a:buFont typeface="Nixie One"/>
              <a:buChar char="￭"/>
              <a:defRPr sz="2400">
                <a:latin typeface="Nixie One"/>
                <a:ea typeface="Nixie One"/>
                <a:cs typeface="Nixie One"/>
                <a:sym typeface="Nixie One"/>
              </a:defRPr>
            </a:lvl2pPr>
            <a:lvl3pPr marL="1371600" lvl="2" indent="-381000" rtl="0">
              <a:spcBef>
                <a:spcPts val="0"/>
              </a:spcBef>
              <a:spcAft>
                <a:spcPts val="0"/>
              </a:spcAft>
              <a:buSzPts val="2400"/>
              <a:buFont typeface="Nixie One"/>
              <a:buChar char="￮"/>
              <a:defRPr sz="2400">
                <a:latin typeface="Nixie One"/>
                <a:ea typeface="Nixie One"/>
                <a:cs typeface="Nixie One"/>
                <a:sym typeface="Nixie One"/>
              </a:defRPr>
            </a:lvl3pPr>
            <a:lvl4pPr marL="1828800" lvl="3" indent="-381000" rtl="0">
              <a:spcBef>
                <a:spcPts val="0"/>
              </a:spcBef>
              <a:spcAft>
                <a:spcPts val="0"/>
              </a:spcAft>
              <a:buSzPts val="2400"/>
              <a:buFont typeface="Nixie One"/>
              <a:buChar char="●"/>
              <a:defRPr sz="2400">
                <a:latin typeface="Nixie One"/>
                <a:ea typeface="Nixie One"/>
                <a:cs typeface="Nixie One"/>
                <a:sym typeface="Nixie One"/>
              </a:defRPr>
            </a:lvl4pPr>
            <a:lvl5pPr marL="2286000" lvl="4" indent="-381000" rtl="0">
              <a:spcBef>
                <a:spcPts val="0"/>
              </a:spcBef>
              <a:spcAft>
                <a:spcPts val="0"/>
              </a:spcAft>
              <a:buSzPts val="2400"/>
              <a:buFont typeface="Nixie One"/>
              <a:buChar char="○"/>
              <a:defRPr sz="2400">
                <a:latin typeface="Nixie One"/>
                <a:ea typeface="Nixie One"/>
                <a:cs typeface="Nixie One"/>
                <a:sym typeface="Nixie One"/>
              </a:defRPr>
            </a:lvl5pPr>
            <a:lvl6pPr marL="2743200" lvl="5" indent="-381000" rtl="0">
              <a:spcBef>
                <a:spcPts val="0"/>
              </a:spcBef>
              <a:spcAft>
                <a:spcPts val="0"/>
              </a:spcAft>
              <a:buSzPts val="2400"/>
              <a:buFont typeface="Nixie One"/>
              <a:buChar char="■"/>
              <a:defRPr sz="2400">
                <a:latin typeface="Nixie One"/>
                <a:ea typeface="Nixie One"/>
                <a:cs typeface="Nixie One"/>
                <a:sym typeface="Nixie One"/>
              </a:defRPr>
            </a:lvl6pPr>
            <a:lvl7pPr marL="3200400" lvl="6" indent="-381000" rtl="0">
              <a:spcBef>
                <a:spcPts val="0"/>
              </a:spcBef>
              <a:spcAft>
                <a:spcPts val="0"/>
              </a:spcAft>
              <a:buSzPts val="2400"/>
              <a:buFont typeface="Nixie One"/>
              <a:buChar char="●"/>
              <a:defRPr sz="2400">
                <a:latin typeface="Nixie One"/>
                <a:ea typeface="Nixie One"/>
                <a:cs typeface="Nixie One"/>
                <a:sym typeface="Nixie One"/>
              </a:defRPr>
            </a:lvl7pPr>
            <a:lvl8pPr marL="3657600" lvl="7" indent="-381000" rtl="0">
              <a:spcBef>
                <a:spcPts val="0"/>
              </a:spcBef>
              <a:spcAft>
                <a:spcPts val="0"/>
              </a:spcAft>
              <a:buSzPts val="2400"/>
              <a:buFont typeface="Nixie One"/>
              <a:buChar char="○"/>
              <a:defRPr sz="2400">
                <a:latin typeface="Nixie One"/>
                <a:ea typeface="Nixie One"/>
                <a:cs typeface="Nixie One"/>
                <a:sym typeface="Nixie One"/>
              </a:defRPr>
            </a:lvl8pPr>
            <a:lvl9pPr marL="4114800" lvl="8" indent="-381000">
              <a:spcBef>
                <a:spcPts val="0"/>
              </a:spcBef>
              <a:spcAft>
                <a:spcPts val="0"/>
              </a:spcAft>
              <a:buSzPts val="2400"/>
              <a:buFont typeface="Nixie One"/>
              <a:buChar char="■"/>
              <a:defRPr sz="2400">
                <a:latin typeface="Nixie One"/>
                <a:ea typeface="Nixie One"/>
                <a:cs typeface="Nixie One"/>
                <a:sym typeface="Nixie One"/>
              </a:defRPr>
            </a:lvl9pPr>
          </a:lstStyle>
          <a:p>
            <a:endParaRPr/>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73" name="Google Shape;173;p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74" name="Google Shape;174;p6"/>
          <p:cNvSpPr txBox="1">
            <a:spLocks noGrp="1"/>
          </p:cNvSpPr>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5" name="Google Shape;175;p6"/>
          <p:cNvSpPr txBox="1">
            <a:spLocks noGrp="1"/>
          </p:cNvSpPr>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44" name="Google Shape;244;p8"/>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84" name="Google Shape;284;p9"/>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a:endParaRPr/>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2571750"/>
            <a:ext cx="7240270" cy="3162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i="1" dirty="0">
                <a:gradFill>
                  <a:gsLst>
                    <a:gs pos="0">
                      <a:srgbClr val="FBFB11"/>
                    </a:gs>
                    <a:gs pos="100000">
                      <a:srgbClr val="838309"/>
                    </a:gs>
                  </a:gsLst>
                  <a:lin scaled="0"/>
                </a:gradFill>
                <a:latin typeface="Comic Sans MS" panose="030F0702030302020204" charset="0"/>
                <a:cs typeface="Comic Sans MS" panose="030F0702030302020204" charset="0"/>
                <a:sym typeface="+mn-ea"/>
              </a:rPr>
              <a:t>Virtual Health Management with Robotics</a:t>
            </a:r>
            <a:br>
              <a:rPr lang="en-US" sz="3200" b="1" i="1" dirty="0">
                <a:gradFill>
                  <a:gsLst>
                    <a:gs pos="0">
                      <a:srgbClr val="FBFB11"/>
                    </a:gs>
                    <a:gs pos="100000">
                      <a:srgbClr val="838309"/>
                    </a:gs>
                  </a:gsLst>
                  <a:lin scaled="0"/>
                </a:gradFill>
                <a:latin typeface="Comic Sans MS" panose="030F0702030302020204" charset="0"/>
                <a:cs typeface="Comic Sans MS" panose="030F0702030302020204" charset="0"/>
                <a:sym typeface="+mn-ea"/>
              </a:rPr>
            </a:br>
            <a:endParaRPr lang="en-GB" sz="2800" b="1" dirty="0"/>
          </a:p>
        </p:txBody>
      </p:sp>
      <p:pic>
        <p:nvPicPr>
          <p:cNvPr id="4" name="Picture 3" descr="b2-removebg-preview"/>
          <p:cNvPicPr>
            <a:picLocks noChangeAspect="1"/>
          </p:cNvPicPr>
          <p:nvPr/>
        </p:nvPicPr>
        <p:blipFill>
          <a:blip r:embed="rId3"/>
          <a:stretch>
            <a:fillRect/>
          </a:stretch>
        </p:blipFill>
        <p:spPr>
          <a:xfrm>
            <a:off x="4182745" y="4069080"/>
            <a:ext cx="810895" cy="825500"/>
          </a:xfrm>
          <a:prstGeom prst="rect">
            <a:avLst/>
          </a:prstGeom>
        </p:spPr>
      </p:pic>
      <p:sp>
        <p:nvSpPr>
          <p:cNvPr id="2" name="Text Box 1"/>
          <p:cNvSpPr txBox="1"/>
          <p:nvPr/>
        </p:nvSpPr>
        <p:spPr>
          <a:xfrm>
            <a:off x="463550" y="1262380"/>
            <a:ext cx="3348990" cy="645160"/>
          </a:xfrm>
          <a:prstGeom prst="rect">
            <a:avLst/>
          </a:prstGeom>
          <a:noFill/>
        </p:spPr>
        <p:txBody>
          <a:bodyPr wrap="none" rtlCol="0">
            <a:spAutoFit/>
          </a:bodyPr>
          <a:lstStyle/>
          <a:p>
            <a:r>
              <a:rPr lang="en-US" sz="3600">
                <a:solidFill>
                  <a:srgbClr val="00B0F0"/>
                </a:solidFill>
                <a:latin typeface="Blackadder ITC" panose="04020505051007020D02" charset="0"/>
                <a:cs typeface="Blackadder ITC" panose="04020505051007020D02" charset="0"/>
              </a:rPr>
              <a:t>Problem Statement:-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a:spLocks noGrp="1"/>
          </p:cNvSpPr>
          <p:nvPr>
            <p:ph type="body" idx="1"/>
          </p:nvPr>
        </p:nvSpPr>
        <p:spPr>
          <a:xfrm>
            <a:off x="1732730" y="2428420"/>
            <a:ext cx="26673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GB"/>
          </a:p>
          <a:p>
            <a:pPr marL="0" lvl="0" indent="0" algn="l" rtl="0">
              <a:spcBef>
                <a:spcPts val="600"/>
              </a:spcBef>
              <a:spcAft>
                <a:spcPts val="0"/>
              </a:spcAft>
              <a:buNone/>
            </a:pPr>
            <a:endParaRPr lang="en-GB"/>
          </a:p>
        </p:txBody>
      </p:sp>
      <p:sp>
        <p:nvSpPr>
          <p:cNvPr id="399" name="Google Shape;399;p18"/>
          <p:cNvSpPr txBox="1">
            <a:spLocks noGrp="1"/>
          </p:cNvSpPr>
          <p:nvPr>
            <p:ph type="title"/>
          </p:nvPr>
        </p:nvSpPr>
        <p:spPr>
          <a:xfrm>
            <a:off x="2366429" y="1412225"/>
            <a:ext cx="5789211"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solidFill>
                  <a:schemeClr val="accent1"/>
                </a:solidFill>
                <a:latin typeface="Algerian" panose="04020705040A02060702" pitchFamily="82" charset="0"/>
                <a:sym typeface="+mn-ea"/>
              </a:rPr>
              <a:t>COMPONENTS IMAGES:-</a:t>
            </a:r>
            <a:br>
              <a:rPr lang="en-IN" dirty="0">
                <a:solidFill>
                  <a:srgbClr val="FFFF00"/>
                </a:solidFill>
                <a:latin typeface="Algerian" panose="04020705040A02060702" pitchFamily="82" charset="0"/>
              </a:rPr>
            </a:br>
            <a:endParaRPr lang="en-US" b="1" i="1" dirty="0">
              <a:solidFill>
                <a:srgbClr val="00B0F0"/>
              </a:solidFill>
              <a:sym typeface="+mn-ea"/>
            </a:endParaRPr>
          </a:p>
        </p:txBody>
      </p:sp>
      <p:sp>
        <p:nvSpPr>
          <p:cNvPr id="400" name="Google Shape;400;p18"/>
          <p:cNvSpPr txBox="1">
            <a:spLocks noGrp="1"/>
          </p:cNvSpPr>
          <p:nvPr>
            <p:ph type="body" idx="2"/>
          </p:nvPr>
        </p:nvSpPr>
        <p:spPr>
          <a:xfrm>
            <a:off x="4400163" y="2356030"/>
            <a:ext cx="2667300" cy="2663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t>.</a:t>
            </a:r>
          </a:p>
        </p:txBody>
      </p:sp>
      <p:sp>
        <p:nvSpPr>
          <p:cNvPr id="401" name="Google Shape;401;p18"/>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10</a:t>
            </a:fld>
            <a:endParaRPr lang="en-GB"/>
          </a:p>
        </p:txBody>
      </p:sp>
      <p:pic>
        <p:nvPicPr>
          <p:cNvPr id="10" name="Content Placeholder 9"/>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403985" y="1491615"/>
            <a:ext cx="1507490" cy="14820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7" name="Picture 3" descr="C:\Users\new\Pictures\download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6190" y="1564005"/>
            <a:ext cx="1600835" cy="137287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C:\Users\new\Pictures\download (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1564005"/>
            <a:ext cx="1611630" cy="14185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9" name="Picture 5" descr="C:\Users\new\Pictures\downloa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940" y="3292475"/>
            <a:ext cx="1640205" cy="14287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30" name="Picture 6" descr="C:\Users\new\Pictures\HC-SR04-Ultrasonic-Sensor-Pinou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20110" y="3302635"/>
            <a:ext cx="1725930" cy="14262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31" name="Picture 7" descr="C:\Users\new\Pictures\download (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8670" y="3302635"/>
            <a:ext cx="1633220" cy="140398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8768" y="2316203"/>
            <a:ext cx="4944300" cy="645300"/>
          </a:xfrm>
        </p:spPr>
        <p:txBody>
          <a:bodyPr/>
          <a:lstStyle/>
          <a:p>
            <a:r>
              <a:rPr lang="en-US" sz="4400" b="1" dirty="0">
                <a:solidFill>
                  <a:schemeClr val="accent1"/>
                </a:solidFill>
                <a:latin typeface="Algerian" panose="04020705040A02060702" pitchFamily="82" charset="0"/>
                <a:sym typeface="+mn-ea"/>
              </a:rPr>
              <a:t>CIRCUIT </a:t>
            </a:r>
            <a:br>
              <a:rPr lang="en-US" sz="4400" b="1" dirty="0">
                <a:solidFill>
                  <a:schemeClr val="accent1"/>
                </a:solidFill>
                <a:latin typeface="Algerian" panose="04020705040A02060702" pitchFamily="82" charset="0"/>
                <a:sym typeface="+mn-ea"/>
              </a:rPr>
            </a:br>
            <a:r>
              <a:rPr lang="en-US" sz="4400" b="1" dirty="0">
                <a:solidFill>
                  <a:schemeClr val="accent1"/>
                </a:solidFill>
                <a:latin typeface="Algerian" panose="04020705040A02060702" pitchFamily="82" charset="0"/>
                <a:sym typeface="+mn-ea"/>
              </a:rPr>
              <a:t>DIAGRAM</a:t>
            </a:r>
            <a:endParaRPr lang="en-US" sz="4400" dirty="0"/>
          </a:p>
        </p:txBody>
      </p:sp>
      <p:sp>
        <p:nvSpPr>
          <p:cNvPr id="3" name="Text Placeholder 2"/>
          <p:cNvSpPr>
            <a:spLocks noGrp="1"/>
          </p:cNvSpPr>
          <p:nvPr>
            <p:ph type="body" idx="1"/>
          </p:nvPr>
        </p:nvSpPr>
        <p:spPr>
          <a:xfrm>
            <a:off x="2052135" y="3508555"/>
            <a:ext cx="2667300" cy="2663700"/>
          </a:xfrm>
        </p:spPr>
        <p:txBody>
          <a:bodyPr/>
          <a:lstStyle/>
          <a:p>
            <a:endParaRPr lang="en-US"/>
          </a:p>
        </p:txBody>
      </p:sp>
      <p:sp>
        <p:nvSpPr>
          <p:cNvPr id="4" name="Text Placeholder 3"/>
          <p:cNvSpPr>
            <a:spLocks noGrp="1"/>
          </p:cNvSpPr>
          <p:nvPr>
            <p:ph type="body" idx="2"/>
          </p:nvPr>
        </p:nvSpPr>
        <p:spPr/>
        <p:txBody>
          <a:bodyPr/>
          <a:lstStyle/>
          <a:p>
            <a:endParaRPr lang="en-US"/>
          </a:p>
        </p:txBody>
      </p:sp>
      <p:sp>
        <p:nvSpPr>
          <p:cNvPr id="5" name="Slide Number Placeholder 4"/>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11</a:t>
            </a:fld>
            <a:endParaRPr lang="en-GB"/>
          </a:p>
        </p:txBody>
      </p:sp>
      <p:pic>
        <p:nvPicPr>
          <p:cNvPr id="6" name="Content Placeholder 1"/>
          <p:cNvPicPr>
            <a:picLocks noGrp="1" noChangeAspect="1"/>
          </p:cNvPicPr>
          <p:nvPr/>
        </p:nvPicPr>
        <p:blipFill rotWithShape="1">
          <a:blip r:embed="rId2" cstate="print">
            <a:extLst>
              <a:ext uri="{28A0092B-C50C-407E-A947-70E740481C1C}">
                <a14:useLocalDpi xmlns:a14="http://schemas.microsoft.com/office/drawing/2010/main" val="0"/>
              </a:ext>
            </a:extLst>
          </a:blip>
          <a:srcRect l="1562" t="610"/>
          <a:stretch>
            <a:fillRect/>
          </a:stretch>
        </p:blipFill>
        <p:spPr>
          <a:xfrm>
            <a:off x="4307919" y="837192"/>
            <a:ext cx="3540125" cy="33388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23"/>
          <p:cNvSpPr txBox="1">
            <a:spLocks noGrp="1"/>
          </p:cNvSpPr>
          <p:nvPr>
            <p:ph type="title"/>
          </p:nvPr>
        </p:nvSpPr>
        <p:spPr>
          <a:xfrm>
            <a:off x="1732700" y="821200"/>
            <a:ext cx="4944300" cy="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FF00"/>
                </a:solidFill>
                <a:latin typeface="Algerian" panose="04020705040A02060702" pitchFamily="82" charset="0"/>
                <a:sym typeface="+mn-ea"/>
              </a:rPr>
              <a:t>APPLICATIONS :</a:t>
            </a:r>
            <a:r>
              <a:rPr lang="en-US" dirty="0">
                <a:solidFill>
                  <a:srgbClr val="FFFF00"/>
                </a:solidFill>
                <a:latin typeface="Algerian" panose="04020705040A02060702" pitchFamily="82" charset="0"/>
                <a:sym typeface="+mn-ea"/>
              </a:rPr>
              <a:t> </a:t>
            </a:r>
            <a:br>
              <a:rPr lang="en-US" b="1" dirty="0">
                <a:solidFill>
                  <a:srgbClr val="FFFF00"/>
                </a:solidFill>
                <a:latin typeface="Algerian" panose="04020705040A02060702" pitchFamily="82" charset="0"/>
                <a:sym typeface="+mn-ea"/>
              </a:rPr>
            </a:br>
            <a:r>
              <a:rPr lang="en-US" sz="2800" b="1" dirty="0">
                <a:solidFill>
                  <a:srgbClr val="FF0000"/>
                </a:solidFill>
                <a:latin typeface="Algerian" panose="04020705040A02060702" pitchFamily="82" charset="0"/>
                <a:sym typeface="+mn-ea"/>
              </a:rPr>
              <a:t>OBSTACLE AVOIDENCE:</a:t>
            </a:r>
          </a:p>
        </p:txBody>
      </p:sp>
      <p:sp>
        <p:nvSpPr>
          <p:cNvPr id="440" name="Google Shape;440;p2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12</a:t>
            </a:fld>
            <a:endParaRPr lang="en-GB"/>
          </a:p>
        </p:txBody>
      </p:sp>
      <p:sp>
        <p:nvSpPr>
          <p:cNvPr id="3" name="Text Box 2"/>
          <p:cNvSpPr txBox="1"/>
          <p:nvPr/>
        </p:nvSpPr>
        <p:spPr>
          <a:xfrm>
            <a:off x="1692275" y="1924050"/>
            <a:ext cx="4328160" cy="1198880"/>
          </a:xfrm>
          <a:prstGeom prst="rect">
            <a:avLst/>
          </a:prstGeom>
          <a:noFill/>
        </p:spPr>
        <p:txBody>
          <a:bodyPr wrap="none" rtlCol="0">
            <a:spAutoFit/>
          </a:bodyPr>
          <a:lstStyle/>
          <a:p>
            <a:pPr marL="457200" indent="-457200" algn="l">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can be used in army  applications.</a:t>
            </a:r>
            <a:endParaRPr lang="en-US" sz="1800" b="1" i="1" dirty="0">
              <a:solidFill>
                <a:schemeClr val="accent1"/>
              </a:solidFill>
              <a:latin typeface="Bahnschrift Light" panose="020B0502040204020203" charset="0"/>
              <a:cs typeface="Bahnschrift Light" panose="020B0502040204020203" charset="0"/>
            </a:endParaRPr>
          </a:p>
          <a:p>
            <a:pPr marL="457200" indent="-457200" algn="l">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can be used in mining vehicle.</a:t>
            </a:r>
            <a:endParaRPr lang="en-US" sz="1800" b="1" i="1" dirty="0">
              <a:solidFill>
                <a:schemeClr val="accent1"/>
              </a:solidFill>
              <a:latin typeface="Bahnschrift Light" panose="020B0502040204020203" charset="0"/>
              <a:cs typeface="Bahnschrift Light" panose="020B0502040204020203" charset="0"/>
            </a:endParaRPr>
          </a:p>
          <a:p>
            <a:pPr marL="457200" indent="-457200" algn="l">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is used in industrial purposes.</a:t>
            </a:r>
            <a:endParaRPr lang="en-US" sz="1800" b="1" i="1" dirty="0">
              <a:solidFill>
                <a:schemeClr val="accent1"/>
              </a:solidFill>
              <a:latin typeface="Bahnschrift Light" panose="020B0502040204020203" charset="0"/>
              <a:cs typeface="Bahnschrift Light" panose="020B0502040204020203" charset="0"/>
            </a:endParaRPr>
          </a:p>
          <a:p>
            <a:pPr marL="285750" indent="-285750"/>
            <a:endParaRPr lang="en-US" sz="1800" b="1" i="1" dirty="0">
              <a:solidFill>
                <a:schemeClr val="accent1"/>
              </a:solidFill>
              <a:latin typeface="Bahnschrift Light" panose="020B0502040204020203" charset="0"/>
              <a:cs typeface="Bahnschrift Light" panose="020B0502040204020203" charset="0"/>
            </a:endParaRPr>
          </a:p>
        </p:txBody>
      </p:sp>
      <p:sp>
        <p:nvSpPr>
          <p:cNvPr id="2" name="Text Box 1"/>
          <p:cNvSpPr txBox="1"/>
          <p:nvPr/>
        </p:nvSpPr>
        <p:spPr>
          <a:xfrm>
            <a:off x="1732915" y="2931795"/>
            <a:ext cx="5803900" cy="1906905"/>
          </a:xfrm>
          <a:prstGeom prst="rect">
            <a:avLst/>
          </a:prstGeom>
          <a:noFill/>
        </p:spPr>
        <p:txBody>
          <a:bodyPr wrap="none" rtlCol="0">
            <a:spAutoFit/>
          </a:bodyPr>
          <a:lstStyle/>
          <a:p>
            <a:pPr algn="l"/>
            <a:r>
              <a:rPr lang="en-US" sz="2800" b="1" dirty="0">
                <a:solidFill>
                  <a:srgbClr val="FF0000"/>
                </a:solidFill>
                <a:latin typeface="Algerian" panose="04020705040A02060702" pitchFamily="82" charset="0"/>
                <a:sym typeface="+mn-ea"/>
              </a:rPr>
              <a:t>REMOTE CONTROL:</a:t>
            </a:r>
            <a:endParaRPr lang="en-US" sz="2800" b="1" dirty="0">
              <a:solidFill>
                <a:srgbClr val="FF0000"/>
              </a:solidFill>
              <a:latin typeface="Algerian" panose="04020705040A02060702" pitchFamily="82" charset="0"/>
            </a:endParaRPr>
          </a:p>
          <a:p>
            <a:pPr marL="285750" indent="-285750" algn="l">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can be used Surveillance System.</a:t>
            </a:r>
            <a:endParaRPr lang="en-US" sz="1800" b="1" i="1" dirty="0">
              <a:solidFill>
                <a:schemeClr val="accent1"/>
              </a:solidFill>
              <a:latin typeface="Bahnschrift Light" panose="020B0502040204020203" charset="0"/>
              <a:cs typeface="Bahnschrift Light" panose="020B0502040204020203" charset="0"/>
            </a:endParaRPr>
          </a:p>
          <a:p>
            <a:pPr marL="285750" indent="-285750" algn="l">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can be used in army to carrying bullets etc.</a:t>
            </a:r>
            <a:endParaRPr lang="en-US" sz="1800" b="1" i="1" dirty="0">
              <a:solidFill>
                <a:schemeClr val="accent1"/>
              </a:solidFill>
              <a:latin typeface="Bahnschrift Light" panose="020B0502040204020203" charset="0"/>
              <a:cs typeface="Bahnschrift Light" panose="020B0502040204020203" charset="0"/>
            </a:endParaRPr>
          </a:p>
          <a:p>
            <a:pPr marL="285750" indent="-285750" algn="l">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This wireless devices has no foundation of range </a:t>
            </a:r>
          </a:p>
          <a:p>
            <a:pPr marL="0" indent="0" algn="l">
              <a:buFont typeface="Wingdings" panose="05000000000000000000" charset="0"/>
              <a:buNone/>
            </a:pPr>
            <a:r>
              <a:rPr lang="en-US" sz="1800" b="1" i="1" dirty="0">
                <a:solidFill>
                  <a:schemeClr val="accent1"/>
                </a:solidFill>
                <a:latin typeface="Bahnschrift Light" panose="020B0502040204020203" charset="0"/>
                <a:cs typeface="Bahnschrift Light" panose="020B0502040204020203" charset="0"/>
                <a:sym typeface="+mn-ea"/>
              </a:rPr>
              <a:t>     &amp; can be controlled as far as network of cell phone.</a:t>
            </a:r>
            <a:endParaRPr lang="en-US" sz="1800" b="1" dirty="0">
              <a:solidFill>
                <a:schemeClr val="accent1"/>
              </a:solidFill>
              <a:latin typeface="Bahnschrift Light" panose="020B0502040204020203" charset="0"/>
              <a:cs typeface="Bahnschrift Light" panose="020B0502040204020203" charset="0"/>
            </a:endParaRPr>
          </a:p>
          <a:p>
            <a:pPr marL="285750" indent="-285750"/>
            <a:endParaRPr lang="en-US" sz="1800" b="1" dirty="0">
              <a:solidFill>
                <a:schemeClr val="accent1"/>
              </a:solidFill>
              <a:latin typeface="Bahnschrift Light" panose="020B0502040204020203" charset="0"/>
              <a:cs typeface="Bahnschrift Light"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0525" y="1780050"/>
            <a:ext cx="4944300" cy="645300"/>
          </a:xfrm>
        </p:spPr>
        <p:txBody>
          <a:bodyPr/>
          <a:lstStyle/>
          <a:p>
            <a:endParaRPr lang="en-US"/>
          </a:p>
        </p:txBody>
      </p:sp>
      <p:sp>
        <p:nvSpPr>
          <p:cNvPr id="3" name="Slide Number Placeholder 2"/>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13</a:t>
            </a:fld>
            <a:endParaRPr lang="en-GB"/>
          </a:p>
        </p:txBody>
      </p:sp>
      <p:sp>
        <p:nvSpPr>
          <p:cNvPr id="5" name="Text Box 4"/>
          <p:cNvSpPr txBox="1"/>
          <p:nvPr/>
        </p:nvSpPr>
        <p:spPr>
          <a:xfrm>
            <a:off x="1908175" y="915670"/>
            <a:ext cx="4695190" cy="1353185"/>
          </a:xfrm>
          <a:prstGeom prst="rect">
            <a:avLst/>
          </a:prstGeom>
          <a:noFill/>
        </p:spPr>
        <p:txBody>
          <a:bodyPr wrap="square" rtlCol="0">
            <a:spAutoFit/>
          </a:bodyPr>
          <a:lstStyle/>
          <a:p>
            <a:pPr algn="l"/>
            <a:r>
              <a:rPr lang="en-US" sz="2800" b="1" dirty="0">
                <a:solidFill>
                  <a:srgbClr val="FF0000"/>
                </a:solidFill>
                <a:latin typeface="Algerian" panose="04020705040A02060702" pitchFamily="82" charset="0"/>
                <a:sym typeface="+mn-ea"/>
              </a:rPr>
              <a:t>VOICE CONTROL:</a:t>
            </a:r>
          </a:p>
          <a:p>
            <a:pPr marL="457200" indent="-457200">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can be used for H</a:t>
            </a:r>
            <a:r>
              <a:rPr lang="en-US" sz="1800" b="1" i="1" dirty="0" err="1">
                <a:solidFill>
                  <a:schemeClr val="accent1"/>
                </a:solidFill>
                <a:latin typeface="Bahnschrift Light" panose="020B0502040204020203" charset="0"/>
                <a:cs typeface="Bahnschrift Light" panose="020B0502040204020203" charset="0"/>
                <a:sym typeface="+mn-ea"/>
              </a:rPr>
              <a:t>andicaped</a:t>
            </a:r>
            <a:r>
              <a:rPr lang="en-US" sz="1800" b="1" i="1" dirty="0">
                <a:solidFill>
                  <a:schemeClr val="accent1"/>
                </a:solidFill>
                <a:latin typeface="Bahnschrift Light" panose="020B0502040204020203" charset="0"/>
                <a:cs typeface="Bahnschrift Light" panose="020B0502040204020203" charset="0"/>
                <a:sym typeface="+mn-ea"/>
              </a:rPr>
              <a:t> Persons.</a:t>
            </a:r>
            <a:endParaRPr lang="en-US" sz="1800" b="1" i="1" dirty="0">
              <a:solidFill>
                <a:schemeClr val="accent1"/>
              </a:solidFill>
              <a:latin typeface="Bahnschrift Light" panose="020B0502040204020203" charset="0"/>
              <a:cs typeface="Bahnschrift Light" panose="020B0502040204020203" charset="0"/>
            </a:endParaRPr>
          </a:p>
          <a:p>
            <a:pPr marL="457200" indent="-457200">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can be used in Mining Vehicle.</a:t>
            </a:r>
            <a:endParaRPr lang="en-US" sz="1800" b="1" i="1" dirty="0">
              <a:solidFill>
                <a:schemeClr val="accent1"/>
              </a:solidFill>
              <a:latin typeface="Bahnschrift Light" panose="020B0502040204020203" charset="0"/>
              <a:cs typeface="Bahnschrift Light" panose="020B0502040204020203" charset="0"/>
            </a:endParaRPr>
          </a:p>
          <a:p>
            <a:pPr marL="457200" indent="-457200">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is used in Industrial Purposes</a:t>
            </a:r>
            <a:r>
              <a:rPr lang="en-US" sz="1800" b="1" dirty="0">
                <a:solidFill>
                  <a:schemeClr val="accent1"/>
                </a:solidFill>
                <a:latin typeface="Bahnschrift Light" panose="020B0502040204020203" charset="0"/>
                <a:cs typeface="Bahnschrift Light" panose="020B0502040204020203" charset="0"/>
                <a:sym typeface="+mn-ea"/>
              </a:rPr>
              <a:t>.</a:t>
            </a:r>
          </a:p>
        </p:txBody>
      </p:sp>
      <p:sp>
        <p:nvSpPr>
          <p:cNvPr id="6" name="Text Box 5"/>
          <p:cNvSpPr txBox="1"/>
          <p:nvPr/>
        </p:nvSpPr>
        <p:spPr>
          <a:xfrm>
            <a:off x="1908175" y="2284095"/>
            <a:ext cx="5429250" cy="2183765"/>
          </a:xfrm>
          <a:prstGeom prst="rect">
            <a:avLst/>
          </a:prstGeom>
          <a:noFill/>
        </p:spPr>
        <p:txBody>
          <a:bodyPr wrap="square" rtlCol="0">
            <a:spAutoFit/>
          </a:bodyPr>
          <a:lstStyle/>
          <a:p>
            <a:pPr algn="l"/>
            <a:r>
              <a:rPr lang="en-US" sz="2800" b="1" dirty="0">
                <a:solidFill>
                  <a:srgbClr val="FF0000"/>
                </a:solidFill>
                <a:latin typeface="Algerian" panose="04020705040A02060702" pitchFamily="82" charset="0"/>
                <a:sym typeface="+mn-ea"/>
              </a:rPr>
              <a:t>GESTURE CONTROL:</a:t>
            </a:r>
            <a:endParaRPr lang="en-US" sz="2800" b="1" dirty="0">
              <a:solidFill>
                <a:srgbClr val="FF0000"/>
              </a:solidFill>
              <a:latin typeface="Algerian" panose="04020705040A02060702" pitchFamily="82" charset="0"/>
            </a:endParaRPr>
          </a:p>
          <a:p>
            <a:pPr marL="285750" indent="-285750">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can be used in industries to control trolly and lift.</a:t>
            </a:r>
            <a:endParaRPr lang="en-US" sz="1800" b="1" i="1" dirty="0">
              <a:solidFill>
                <a:schemeClr val="accent1"/>
              </a:solidFill>
              <a:latin typeface="Bahnschrift Light" panose="020B0502040204020203" charset="0"/>
              <a:cs typeface="Bahnschrift Light" panose="020B0502040204020203" charset="0"/>
            </a:endParaRPr>
          </a:p>
          <a:p>
            <a:pPr marL="285750" indent="-285750">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can be used in construction field.</a:t>
            </a:r>
            <a:endParaRPr lang="en-US" sz="1800" b="1" i="1" dirty="0">
              <a:solidFill>
                <a:schemeClr val="accent1"/>
              </a:solidFill>
              <a:latin typeface="Bahnschrift Light" panose="020B0502040204020203" charset="0"/>
              <a:cs typeface="Bahnschrift Light" panose="020B0502040204020203" charset="0"/>
            </a:endParaRPr>
          </a:p>
          <a:p>
            <a:pPr marL="285750" indent="-285750">
              <a:buFont typeface="Wingdings" panose="05000000000000000000" charset="0"/>
              <a:buChar char="q"/>
            </a:pPr>
            <a:r>
              <a:rPr lang="en-US" sz="1800" b="1" i="1" dirty="0">
                <a:solidFill>
                  <a:schemeClr val="accent1"/>
                </a:solidFill>
                <a:latin typeface="Bahnschrift Light" panose="020B0502040204020203" charset="0"/>
                <a:cs typeface="Bahnschrift Light" panose="020B0502040204020203" charset="0"/>
                <a:sym typeface="+mn-ea"/>
              </a:rPr>
              <a:t>It  can be used in medical applications.</a:t>
            </a:r>
            <a:endParaRPr lang="en-US" sz="1800" b="1" i="1" dirty="0">
              <a:solidFill>
                <a:schemeClr val="accent1"/>
              </a:solidFill>
              <a:latin typeface="Bahnschrift Light" panose="020B0502040204020203" charset="0"/>
              <a:cs typeface="Bahnschrift Light" panose="020B0502040204020203" charset="0"/>
            </a:endParaRPr>
          </a:p>
          <a:p>
            <a:pPr marL="457200" indent="-457200">
              <a:buFont typeface="Wingdings" panose="05000000000000000000" charset="0"/>
              <a:buChar char="q"/>
            </a:pPr>
            <a:endParaRPr lang="en-IN" sz="1800" b="1" i="1" dirty="0">
              <a:solidFill>
                <a:schemeClr val="accent1"/>
              </a:solidFill>
              <a:latin typeface="Bahnschrift Light" panose="020B0502040204020203" charset="0"/>
              <a:cs typeface="Bahnschrift Light" panose="020B0502040204020203" charset="0"/>
            </a:endParaRPr>
          </a:p>
          <a:p>
            <a:pPr marL="457200" indent="-457200">
              <a:buFont typeface="Wingdings" panose="05000000000000000000" charset="0"/>
              <a:buChar char="q"/>
            </a:pPr>
            <a:endParaRPr lang="en-IN" sz="1800" b="1" i="1" dirty="0">
              <a:solidFill>
                <a:schemeClr val="accent1"/>
              </a:solidFill>
              <a:latin typeface="Bahnschrift Light" panose="020B0502040204020203" charset="0"/>
              <a:cs typeface="Bahnschrift Light"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14</a:t>
            </a:fld>
            <a:endParaRPr lang="en-GB"/>
          </a:p>
        </p:txBody>
      </p:sp>
      <p:sp>
        <p:nvSpPr>
          <p:cNvPr id="3" name="Text Box 2"/>
          <p:cNvSpPr txBox="1"/>
          <p:nvPr/>
        </p:nvSpPr>
        <p:spPr>
          <a:xfrm>
            <a:off x="1764030" y="699135"/>
            <a:ext cx="5604510" cy="2461260"/>
          </a:xfrm>
          <a:prstGeom prst="rect">
            <a:avLst/>
          </a:prstGeom>
          <a:noFill/>
        </p:spPr>
        <p:txBody>
          <a:bodyPr wrap="square" rtlCol="0">
            <a:spAutoFit/>
          </a:bodyPr>
          <a:lstStyle/>
          <a:p>
            <a:pPr algn="l"/>
            <a:r>
              <a:rPr lang="en-IN" sz="2800" b="1" dirty="0">
                <a:solidFill>
                  <a:srgbClr val="FF0000"/>
                </a:solidFill>
                <a:latin typeface="Algerian" panose="04020705040A02060702" pitchFamily="82" charset="0"/>
                <a:sym typeface="+mn-ea"/>
              </a:rPr>
              <a:t>DRIVERS ANTI SLEEP ALARM:</a:t>
            </a:r>
            <a:endParaRPr lang="en-IN" sz="2800" b="1" dirty="0">
              <a:solidFill>
                <a:srgbClr val="FF0000"/>
              </a:solidFill>
              <a:latin typeface="Algerian" panose="04020705040A02060702" pitchFamily="82" charset="0"/>
            </a:endParaRPr>
          </a:p>
          <a:p>
            <a:pPr marL="285750" indent="-285750" algn="l">
              <a:buFont typeface="Wingdings" panose="05000000000000000000" charset="0"/>
              <a:buChar char="q"/>
            </a:pPr>
            <a:r>
              <a:rPr lang="en-US" sz="1800" b="1" i="1" dirty="0">
                <a:solidFill>
                  <a:schemeClr val="accent1"/>
                </a:solidFill>
                <a:effectLst/>
                <a:latin typeface="Bahnschrift Light" panose="020B0502040204020203" charset="0"/>
                <a:cs typeface="Bahnschrift Light" panose="020B0502040204020203" charset="0"/>
                <a:sym typeface="+mn-ea"/>
              </a:rPr>
              <a:t>This system alerts the user if he/she falls asleep at the wheel thereby, avoiding accidents and saving lives. </a:t>
            </a:r>
            <a:endParaRPr lang="en-US" sz="1800" b="1" i="1" dirty="0">
              <a:solidFill>
                <a:schemeClr val="accent1"/>
              </a:solidFill>
              <a:effectLst/>
              <a:latin typeface="Bahnschrift Light" panose="020B0502040204020203" charset="0"/>
              <a:cs typeface="Bahnschrift Light" panose="020B0502040204020203" charset="0"/>
            </a:endParaRPr>
          </a:p>
          <a:p>
            <a:pPr marL="285750" indent="-285750" algn="l">
              <a:buFont typeface="Wingdings" panose="05000000000000000000" charset="0"/>
              <a:buChar char="q"/>
            </a:pPr>
            <a:r>
              <a:rPr lang="en-US" sz="1800" b="1" i="1" dirty="0">
                <a:solidFill>
                  <a:schemeClr val="accent1"/>
                </a:solidFill>
                <a:effectLst/>
                <a:latin typeface="Bahnschrift Light" panose="020B0502040204020203" charset="0"/>
                <a:cs typeface="Bahnschrift Light" panose="020B0502040204020203" charset="0"/>
                <a:sym typeface="+mn-ea"/>
              </a:rPr>
              <a:t>This system is useful especially for people who travel long distances and people who are driving late at night. </a:t>
            </a:r>
            <a:endParaRPr lang="en-IN" sz="1800" b="1" i="1" dirty="0">
              <a:solidFill>
                <a:schemeClr val="accent1"/>
              </a:solidFill>
              <a:latin typeface="Bahnschrift Light" panose="020B0502040204020203" charset="0"/>
              <a:cs typeface="Bahnschrift Light" panose="020B0502040204020203" charset="0"/>
            </a:endParaRPr>
          </a:p>
          <a:p>
            <a:pPr marL="285750" indent="-285750"/>
            <a:endParaRPr lang="en-IN" sz="1800" b="1" i="1" dirty="0">
              <a:solidFill>
                <a:schemeClr val="accent1"/>
              </a:solidFill>
              <a:latin typeface="Bahnschrift Light" panose="020B0502040204020203" charset="0"/>
              <a:cs typeface="Bahnschrift Light" panose="020B0502040204020203" charset="0"/>
            </a:endParaRPr>
          </a:p>
        </p:txBody>
      </p:sp>
      <p:pic>
        <p:nvPicPr>
          <p:cNvPr id="4" name="Picture 3" descr="a1-removebg-preview"/>
          <p:cNvPicPr>
            <a:picLocks noChangeAspect="1"/>
          </p:cNvPicPr>
          <p:nvPr/>
        </p:nvPicPr>
        <p:blipFill>
          <a:blip r:embed="rId2"/>
          <a:stretch>
            <a:fillRect/>
          </a:stretch>
        </p:blipFill>
        <p:spPr>
          <a:xfrm>
            <a:off x="2915920" y="1995170"/>
            <a:ext cx="3325495" cy="2703195"/>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998184" y="2708681"/>
            <a:ext cx="37530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b="1" dirty="0">
                <a:ln w="13462">
                  <a:solidFill>
                    <a:schemeClr val="bg1"/>
                  </a:solidFill>
                  <a:prstDash val="solid"/>
                </a:ln>
                <a:effectLst>
                  <a:outerShdw dist="38100" dir="2700000" algn="bl" rotWithShape="0">
                    <a:schemeClr val="accent5"/>
                  </a:outerShdw>
                </a:effectLst>
                <a:latin typeface="Algerian" panose="04020705040A02060702" pitchFamily="82" charset="0"/>
                <a:sym typeface="+mn-ea"/>
              </a:rPr>
              <a:t>WHAT ABOUT </a:t>
            </a:r>
            <a:br>
              <a:rPr lang="en-US" sz="5400" b="1" dirty="0">
                <a:ln w="13462">
                  <a:solidFill>
                    <a:schemeClr val="bg1"/>
                  </a:solidFill>
                  <a:prstDash val="solid"/>
                </a:ln>
                <a:effectLst>
                  <a:outerShdw dist="38100" dir="2700000" algn="bl" rotWithShape="0">
                    <a:schemeClr val="accent5"/>
                  </a:outerShdw>
                </a:effectLst>
                <a:latin typeface="Algerian" panose="04020705040A02060702" pitchFamily="82" charset="0"/>
                <a:sym typeface="+mn-ea"/>
              </a:rPr>
            </a:br>
            <a:r>
              <a:rPr lang="en-US" sz="5400" b="1" dirty="0">
                <a:ln w="13462">
                  <a:solidFill>
                    <a:schemeClr val="bg1"/>
                  </a:solidFill>
                  <a:prstDash val="solid"/>
                </a:ln>
                <a:effectLst>
                  <a:outerShdw dist="38100" dir="2700000" algn="bl" rotWithShape="0">
                    <a:schemeClr val="accent5"/>
                  </a:outerShdw>
                </a:effectLst>
                <a:latin typeface="Algerian" panose="04020705040A02060702" pitchFamily="82" charset="0"/>
                <a:sym typeface="+mn-ea"/>
              </a:rPr>
              <a:t>THE </a:t>
            </a:r>
            <a:br>
              <a:rPr lang="en-US" sz="5400" b="1" dirty="0">
                <a:ln w="13462">
                  <a:solidFill>
                    <a:schemeClr val="bg1"/>
                  </a:solidFill>
                  <a:prstDash val="solid"/>
                </a:ln>
                <a:effectLst>
                  <a:outerShdw dist="38100" dir="2700000" algn="bl" rotWithShape="0">
                    <a:schemeClr val="accent5"/>
                  </a:outerShdw>
                </a:effectLst>
                <a:latin typeface="Algerian" panose="04020705040A02060702" pitchFamily="82" charset="0"/>
                <a:sym typeface="+mn-ea"/>
              </a:rPr>
            </a:br>
            <a:r>
              <a:rPr lang="en-US" sz="5400" b="1" dirty="0">
                <a:ln w="13462">
                  <a:solidFill>
                    <a:schemeClr val="bg1"/>
                  </a:solidFill>
                  <a:prstDash val="solid"/>
                </a:ln>
                <a:effectLst>
                  <a:outerShdw dist="38100" dir="2700000" algn="bl" rotWithShape="0">
                    <a:schemeClr val="accent5"/>
                  </a:outerShdw>
                </a:effectLst>
                <a:latin typeface="Algerian" panose="04020705040A02060702" pitchFamily="82" charset="0"/>
                <a:sym typeface="+mn-ea"/>
              </a:rPr>
              <a:t>SAFETY…?</a:t>
            </a:r>
            <a:br>
              <a:rPr lang="en-US" sz="6000" b="1" cap="none" spc="0" dirty="0">
                <a:ln w="13462">
                  <a:solidFill>
                    <a:schemeClr val="bg1"/>
                  </a:solidFill>
                  <a:prstDash val="solid"/>
                </a:ln>
                <a:effectLst>
                  <a:outerShdw dist="38100" dir="2700000" algn="bl" rotWithShape="0">
                    <a:schemeClr val="accent5"/>
                  </a:outerShdw>
                </a:effectLst>
                <a:latin typeface="Algerian" panose="04020705040A02060702" pitchFamily="82" charset="0"/>
              </a:rPr>
            </a:br>
            <a:endParaRPr sz="6000" dirty="0"/>
          </a:p>
        </p:txBody>
      </p:sp>
      <p:sp>
        <p:nvSpPr>
          <p:cNvPr id="416" name="Google Shape;416;p20"/>
          <p:cNvSpPr txBox="1">
            <a:spLocks noGrp="1"/>
          </p:cNvSpPr>
          <p:nvPr>
            <p:ph type="body" idx="4294967295"/>
          </p:nvPr>
        </p:nvSpPr>
        <p:spPr>
          <a:xfrm>
            <a:off x="4716145" y="5019675"/>
            <a:ext cx="3753000" cy="121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lang="en-GB"/>
          </a:p>
        </p:txBody>
      </p:sp>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15</a:t>
            </a:fld>
            <a:endParaRPr lang="en-GB"/>
          </a:p>
        </p:txBody>
      </p:sp>
      <p:pic>
        <p:nvPicPr>
          <p:cNvPr id="3" name="Picture 2" descr="b1-removebg-preview"/>
          <p:cNvPicPr>
            <a:picLocks noChangeAspect="1"/>
          </p:cNvPicPr>
          <p:nvPr/>
        </p:nvPicPr>
        <p:blipFill>
          <a:blip r:embed="rId3"/>
          <a:stretch>
            <a:fillRect/>
          </a:stretch>
        </p:blipFill>
        <p:spPr>
          <a:xfrm>
            <a:off x="287907" y="939165"/>
            <a:ext cx="3615690" cy="396621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16</a:t>
            </a:fld>
            <a:endParaRPr lang="en-GB"/>
          </a:p>
        </p:txBody>
      </p:sp>
      <p:sp>
        <p:nvSpPr>
          <p:cNvPr id="3" name="Text Box 2"/>
          <p:cNvSpPr txBox="1"/>
          <p:nvPr/>
        </p:nvSpPr>
        <p:spPr>
          <a:xfrm>
            <a:off x="1313628" y="876898"/>
            <a:ext cx="7654925" cy="3999865"/>
          </a:xfrm>
          <a:prstGeom prst="rect">
            <a:avLst/>
          </a:prstGeom>
          <a:noFill/>
        </p:spPr>
        <p:txBody>
          <a:bodyPr wrap="none" rtlCol="0">
            <a:spAutoFit/>
          </a:bodyPr>
          <a:lstStyle/>
          <a:p>
            <a:pPr algn="l"/>
            <a:r>
              <a:rPr lang="en-US" sz="2800" b="1" dirty="0">
                <a:solidFill>
                  <a:srgbClr val="FFFF00"/>
                </a:solidFill>
                <a:latin typeface="Algerian" panose="04020705040A02060702" pitchFamily="82" charset="0"/>
                <a:sym typeface="+mn-ea"/>
              </a:rPr>
              <a:t>IT WAS DESIGNED AS A HYBRID PROTOTYPE :</a:t>
            </a:r>
          </a:p>
          <a:p>
            <a:pPr marL="285750" indent="-285750" algn="l">
              <a:buFont typeface="Wingdings" panose="05000000000000000000" charset="0"/>
              <a:buChar char="o"/>
            </a:pPr>
            <a:r>
              <a:rPr lang="en-US" sz="1800" b="1" i="1" dirty="0">
                <a:solidFill>
                  <a:schemeClr val="accent1"/>
                </a:solidFill>
                <a:latin typeface="Bahnschrift Light" panose="020B0502040204020203" charset="0"/>
                <a:cs typeface="Bahnschrift Light" panose="020B0502040204020203" charset="0"/>
                <a:sym typeface="+mn-ea"/>
              </a:rPr>
              <a:t>As it is a hybrid model it can perform multi  functions  by </a:t>
            </a:r>
          </a:p>
          <a:p>
            <a:pPr marL="0" indent="0" algn="l">
              <a:buFont typeface="Wingdings" panose="05000000000000000000" charset="0"/>
              <a:buNone/>
            </a:pPr>
            <a:r>
              <a:rPr lang="en-US" sz="1800" b="1" i="1" dirty="0">
                <a:solidFill>
                  <a:schemeClr val="accent1"/>
                </a:solidFill>
                <a:latin typeface="Bahnschrift Light" panose="020B0502040204020203" charset="0"/>
                <a:cs typeface="Bahnschrift Light" panose="020B0502040204020203" charset="0"/>
                <a:sym typeface="+mn-ea"/>
              </a:rPr>
              <a:t>    Using a single controller(ARDUINO) at a same time.</a:t>
            </a:r>
          </a:p>
          <a:p>
            <a:pPr marL="285750" indent="-285750" algn="l">
              <a:buFont typeface="Wingdings" panose="05000000000000000000" charset="0"/>
              <a:buChar char="o"/>
            </a:pPr>
            <a:r>
              <a:rPr lang="en-US" sz="1800" b="1" i="1" dirty="0">
                <a:solidFill>
                  <a:schemeClr val="accent1"/>
                </a:solidFill>
                <a:latin typeface="Bahnschrift Light" panose="020B0502040204020203" charset="0"/>
                <a:cs typeface="Bahnschrift Light" panose="020B0502040204020203" charset="0"/>
                <a:sym typeface="+mn-ea"/>
              </a:rPr>
              <a:t>By this the safety measurements can be further Increased such that , </a:t>
            </a:r>
          </a:p>
          <a:p>
            <a:pPr algn="l"/>
            <a:r>
              <a:rPr lang="en-US" sz="1800" b="1" i="1" dirty="0">
                <a:solidFill>
                  <a:schemeClr val="accent1"/>
                </a:solidFill>
                <a:latin typeface="Bahnschrift Light" panose="020B0502040204020203" charset="0"/>
                <a:cs typeface="Bahnschrift Light" panose="020B0502040204020203" charset="0"/>
                <a:sym typeface="+mn-ea"/>
              </a:rPr>
              <a:t>    Colliding vehicle that is being controlled by various inputs with </a:t>
            </a:r>
          </a:p>
          <a:p>
            <a:pPr algn="l"/>
            <a:r>
              <a:rPr lang="en-US" sz="1800" b="1" i="1" dirty="0">
                <a:solidFill>
                  <a:schemeClr val="accent1"/>
                </a:solidFill>
                <a:latin typeface="Bahnschrift Light" panose="020B0502040204020203" charset="0"/>
                <a:cs typeface="Bahnschrift Light" panose="020B0502040204020203" charset="0"/>
                <a:sym typeface="+mn-ea"/>
              </a:rPr>
              <a:t>    Obstacle Avoiding. Can prevent the collisions and decreases the </a:t>
            </a:r>
          </a:p>
          <a:p>
            <a:pPr algn="l"/>
            <a:r>
              <a:rPr lang="en-US" sz="1800" b="1" i="1" dirty="0">
                <a:solidFill>
                  <a:schemeClr val="accent1"/>
                </a:solidFill>
                <a:latin typeface="Bahnschrift Light" panose="020B0502040204020203" charset="0"/>
                <a:cs typeface="Bahnschrift Light" panose="020B0502040204020203" charset="0"/>
                <a:sym typeface="+mn-ea"/>
              </a:rPr>
              <a:t>    accident cases.</a:t>
            </a:r>
            <a:endParaRPr lang="en-IN" sz="1800" b="1" i="1" dirty="0">
              <a:solidFill>
                <a:schemeClr val="accent1"/>
              </a:solidFill>
              <a:latin typeface="Bahnschrift Light" panose="020B0502040204020203" charset="0"/>
              <a:cs typeface="Bahnschrift Light" panose="020B0502040204020203" charset="0"/>
            </a:endParaRPr>
          </a:p>
          <a:p>
            <a:pPr algn="l"/>
            <a:r>
              <a:rPr lang="en-US" sz="2800" b="1" dirty="0">
                <a:solidFill>
                  <a:srgbClr val="FFFF00"/>
                </a:solidFill>
                <a:latin typeface="Algerian" panose="04020705040A02060702" pitchFamily="82" charset="0"/>
                <a:sym typeface="+mn-ea"/>
              </a:rPr>
              <a:t>THAT HYBRID COMBINATIONS ARE:</a:t>
            </a:r>
          </a:p>
          <a:p>
            <a:pPr marL="285750" indent="-285750" algn="l">
              <a:buFont typeface="Wingdings" panose="05000000000000000000" charset="0"/>
              <a:buChar char="Ø"/>
            </a:pPr>
            <a:r>
              <a:rPr lang="en-US" sz="1800" b="1" i="1" dirty="0">
                <a:solidFill>
                  <a:srgbClr val="00B0F0"/>
                </a:solidFill>
                <a:latin typeface="Ink Free" panose="03080402000500000000" charset="0"/>
                <a:cs typeface="Ink Free" panose="03080402000500000000" charset="0"/>
                <a:sym typeface="+mn-ea"/>
              </a:rPr>
              <a:t>OBSTACLE </a:t>
            </a:r>
            <a:r>
              <a:rPr lang="en-US" sz="1800" b="1" i="1" dirty="0">
                <a:solidFill>
                  <a:srgbClr val="FF0000"/>
                </a:solidFill>
                <a:latin typeface="Ink Free" panose="03080402000500000000" charset="0"/>
                <a:cs typeface="Ink Free" panose="03080402000500000000" charset="0"/>
                <a:sym typeface="+mn-ea"/>
              </a:rPr>
              <a:t>+ </a:t>
            </a:r>
            <a:r>
              <a:rPr lang="en-US" sz="1800" b="1" i="1" dirty="0">
                <a:solidFill>
                  <a:srgbClr val="00B0F0"/>
                </a:solidFill>
                <a:latin typeface="Ink Free" panose="03080402000500000000" charset="0"/>
                <a:cs typeface="Ink Free" panose="03080402000500000000" charset="0"/>
                <a:sym typeface="+mn-ea"/>
              </a:rPr>
              <a:t>REMOTE CONTROL.</a:t>
            </a:r>
            <a:endParaRPr lang="en-US" sz="1800" b="1" i="1" dirty="0">
              <a:solidFill>
                <a:srgbClr val="00B0F0"/>
              </a:solidFill>
              <a:latin typeface="Ink Free" panose="03080402000500000000" charset="0"/>
              <a:cs typeface="Ink Free" panose="03080402000500000000" charset="0"/>
            </a:endParaRPr>
          </a:p>
          <a:p>
            <a:pPr marL="285750" indent="-285750" algn="l">
              <a:buFont typeface="Wingdings" panose="05000000000000000000" charset="0"/>
              <a:buChar char="Ø"/>
            </a:pPr>
            <a:r>
              <a:rPr lang="en-US" sz="1800" b="1" i="1" dirty="0">
                <a:solidFill>
                  <a:srgbClr val="00B0F0"/>
                </a:solidFill>
                <a:latin typeface="Ink Free" panose="03080402000500000000" charset="0"/>
                <a:cs typeface="Ink Free" panose="03080402000500000000" charset="0"/>
                <a:sym typeface="+mn-ea"/>
              </a:rPr>
              <a:t>OBSTACLE </a:t>
            </a:r>
            <a:r>
              <a:rPr lang="en-US" sz="1800" b="1" i="1" dirty="0">
                <a:solidFill>
                  <a:srgbClr val="FF0000"/>
                </a:solidFill>
                <a:latin typeface="Ink Free" panose="03080402000500000000" charset="0"/>
                <a:cs typeface="Ink Free" panose="03080402000500000000" charset="0"/>
                <a:sym typeface="+mn-ea"/>
              </a:rPr>
              <a:t>+ </a:t>
            </a:r>
            <a:r>
              <a:rPr lang="en-US" sz="1800" b="1" i="1" dirty="0">
                <a:solidFill>
                  <a:srgbClr val="00B0F0"/>
                </a:solidFill>
                <a:latin typeface="Ink Free" panose="03080402000500000000" charset="0"/>
                <a:cs typeface="Ink Free" panose="03080402000500000000" charset="0"/>
                <a:sym typeface="+mn-ea"/>
              </a:rPr>
              <a:t>GESTURE CONTROL.</a:t>
            </a:r>
            <a:endParaRPr lang="en-US" sz="1800" b="1" i="1" dirty="0">
              <a:solidFill>
                <a:srgbClr val="00B0F0"/>
              </a:solidFill>
              <a:latin typeface="Ink Free" panose="03080402000500000000" charset="0"/>
              <a:cs typeface="Ink Free" panose="03080402000500000000" charset="0"/>
            </a:endParaRPr>
          </a:p>
          <a:p>
            <a:pPr marL="285750" indent="-285750" algn="l">
              <a:buFont typeface="Wingdings" panose="05000000000000000000" charset="0"/>
              <a:buChar char="Ø"/>
            </a:pPr>
            <a:r>
              <a:rPr lang="en-US" sz="1800" b="1" i="1" dirty="0">
                <a:solidFill>
                  <a:srgbClr val="00B0F0"/>
                </a:solidFill>
                <a:latin typeface="Ink Free" panose="03080402000500000000" charset="0"/>
                <a:cs typeface="Ink Free" panose="03080402000500000000" charset="0"/>
                <a:sym typeface="+mn-ea"/>
              </a:rPr>
              <a:t>OBSTACLE </a:t>
            </a:r>
            <a:r>
              <a:rPr lang="en-US" sz="1800" b="1" i="1" dirty="0">
                <a:solidFill>
                  <a:srgbClr val="FF0000"/>
                </a:solidFill>
                <a:latin typeface="Ink Free" panose="03080402000500000000" charset="0"/>
                <a:cs typeface="Ink Free" panose="03080402000500000000" charset="0"/>
                <a:sym typeface="+mn-ea"/>
              </a:rPr>
              <a:t>+ </a:t>
            </a:r>
            <a:r>
              <a:rPr lang="en-US" sz="1800" b="1" i="1" dirty="0">
                <a:solidFill>
                  <a:srgbClr val="00B0F0"/>
                </a:solidFill>
                <a:latin typeface="Ink Free" panose="03080402000500000000" charset="0"/>
                <a:cs typeface="Ink Free" panose="03080402000500000000" charset="0"/>
                <a:sym typeface="+mn-ea"/>
              </a:rPr>
              <a:t>REMOTE CONTROL </a:t>
            </a:r>
            <a:r>
              <a:rPr lang="en-US" sz="1800" b="1" i="1" dirty="0">
                <a:solidFill>
                  <a:srgbClr val="FF0000"/>
                </a:solidFill>
                <a:latin typeface="Ink Free" panose="03080402000500000000" charset="0"/>
                <a:cs typeface="Ink Free" panose="03080402000500000000" charset="0"/>
                <a:sym typeface="+mn-ea"/>
              </a:rPr>
              <a:t>+</a:t>
            </a:r>
            <a:r>
              <a:rPr lang="en-US" sz="1800" b="1" i="1" dirty="0">
                <a:solidFill>
                  <a:srgbClr val="00B0F0"/>
                </a:solidFill>
                <a:latin typeface="Ink Free" panose="03080402000500000000" charset="0"/>
                <a:cs typeface="Ink Free" panose="03080402000500000000" charset="0"/>
                <a:sym typeface="+mn-ea"/>
              </a:rPr>
              <a:t> GESTURE CONTROL.</a:t>
            </a:r>
            <a:endParaRPr lang="en-US" sz="1800" b="1" i="1" dirty="0">
              <a:solidFill>
                <a:srgbClr val="00B0F0"/>
              </a:solidFill>
              <a:latin typeface="Ink Free" panose="03080402000500000000" charset="0"/>
              <a:cs typeface="Ink Free" panose="03080402000500000000" charset="0"/>
            </a:endParaRPr>
          </a:p>
          <a:p>
            <a:pPr marL="285750" indent="-285750" algn="l">
              <a:buFont typeface="Wingdings" panose="05000000000000000000" charset="0"/>
              <a:buChar char="Ø"/>
            </a:pPr>
            <a:r>
              <a:rPr lang="en-US" sz="1800" b="1" i="1" dirty="0">
                <a:solidFill>
                  <a:srgbClr val="00B0F0"/>
                </a:solidFill>
                <a:latin typeface="Ink Free" panose="03080402000500000000" charset="0"/>
                <a:cs typeface="Ink Free" panose="03080402000500000000" charset="0"/>
                <a:sym typeface="+mn-ea"/>
              </a:rPr>
              <a:t>OBSTACLE </a:t>
            </a:r>
            <a:r>
              <a:rPr lang="en-US" sz="1800" b="1" i="1" dirty="0">
                <a:solidFill>
                  <a:srgbClr val="FF0000"/>
                </a:solidFill>
                <a:latin typeface="Ink Free" panose="03080402000500000000" charset="0"/>
                <a:cs typeface="Ink Free" panose="03080402000500000000" charset="0"/>
                <a:sym typeface="+mn-ea"/>
              </a:rPr>
              <a:t>+</a:t>
            </a:r>
            <a:r>
              <a:rPr lang="en-US" sz="1800" b="1" i="1" dirty="0">
                <a:solidFill>
                  <a:srgbClr val="00B0F0"/>
                </a:solidFill>
                <a:latin typeface="Ink Free" panose="03080402000500000000" charset="0"/>
                <a:cs typeface="Ink Free" panose="03080402000500000000" charset="0"/>
                <a:sym typeface="+mn-ea"/>
              </a:rPr>
              <a:t> VOICE CONTROL.</a:t>
            </a:r>
            <a:endParaRPr lang="en-US" sz="1800" b="1" i="1" dirty="0">
              <a:solidFill>
                <a:srgbClr val="00B0F0"/>
              </a:solidFill>
              <a:latin typeface="Ink Free" panose="03080402000500000000" charset="0"/>
              <a:cs typeface="Ink Free" panose="03080402000500000000" charset="0"/>
            </a:endParaRPr>
          </a:p>
          <a:p>
            <a:pPr marL="285750" indent="-285750" algn="l"/>
            <a:endParaRPr lang="en-US" sz="1800" b="1" i="1" dirty="0">
              <a:solidFill>
                <a:srgbClr val="00B0F0"/>
              </a:solidFill>
              <a:latin typeface="Ink Free" panose="03080402000500000000" charset="0"/>
              <a:cs typeface="Ink Free" panose="03080402000500000000"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down)">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blinds(horizontal)">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wipe(down)">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a:t>17</a:t>
            </a:fld>
            <a:endParaRPr lang="en-GB"/>
          </a:p>
        </p:txBody>
      </p:sp>
      <p:sp>
        <p:nvSpPr>
          <p:cNvPr id="3" name="Text Box 2"/>
          <p:cNvSpPr txBox="1"/>
          <p:nvPr/>
        </p:nvSpPr>
        <p:spPr>
          <a:xfrm>
            <a:off x="1619885" y="575945"/>
            <a:ext cx="4923155" cy="1906905"/>
          </a:xfrm>
          <a:prstGeom prst="rect">
            <a:avLst/>
          </a:prstGeom>
          <a:noFill/>
        </p:spPr>
        <p:txBody>
          <a:bodyPr wrap="square" rtlCol="0">
            <a:spAutoFit/>
          </a:bodyPr>
          <a:lstStyle/>
          <a:p>
            <a:pPr algn="l"/>
            <a:r>
              <a:rPr lang="en-US" sz="2800" b="1" i="1" dirty="0">
                <a:solidFill>
                  <a:srgbClr val="FFFF00"/>
                </a:solidFill>
                <a:latin typeface="Bahnschrift Light" panose="020B0502040204020203" charset="0"/>
                <a:cs typeface="Bahnschrift Light" panose="020B0502040204020203" charset="0"/>
              </a:rPr>
              <a:t>Future Extension</a:t>
            </a:r>
            <a:r>
              <a:rPr lang="en-US" b="1" i="1" dirty="0">
                <a:solidFill>
                  <a:srgbClr val="FFFF00"/>
                </a:solidFill>
              </a:rPr>
              <a:t>:</a:t>
            </a:r>
          </a:p>
          <a:p>
            <a:pPr marL="285750" indent="-285750" algn="l">
              <a:buFont typeface="Wingdings" panose="05000000000000000000" charset="0"/>
              <a:buChar char="q"/>
            </a:pPr>
            <a:r>
              <a:rPr lang="en-US" sz="1800" b="1" dirty="0">
                <a:solidFill>
                  <a:schemeClr val="accent1"/>
                </a:solidFill>
                <a:latin typeface="Bahnschrift Light" panose="020B0502040204020203" charset="0"/>
                <a:cs typeface="Bahnschrift Light" panose="020B0502040204020203" charset="0"/>
              </a:rPr>
              <a:t>The development of self-driving cars </a:t>
            </a:r>
          </a:p>
          <a:p>
            <a:pPr marL="0" indent="0" algn="l">
              <a:buFont typeface="Wingdings" panose="05000000000000000000" charset="0"/>
              <a:buNone/>
            </a:pPr>
            <a:r>
              <a:rPr lang="en-US" sz="1800" b="1" dirty="0">
                <a:solidFill>
                  <a:schemeClr val="accent1"/>
                </a:solidFill>
                <a:latin typeface="Bahnschrift Light" panose="020B0502040204020203" charset="0"/>
                <a:cs typeface="Bahnschrift Light" panose="020B0502040204020203" charset="0"/>
              </a:rPr>
              <a:t>     is one of the most trendy and popular </a:t>
            </a:r>
          </a:p>
          <a:p>
            <a:pPr marL="0" indent="0" algn="l">
              <a:buFont typeface="Wingdings" panose="05000000000000000000" charset="0"/>
              <a:buNone/>
            </a:pPr>
            <a:r>
              <a:rPr lang="en-US" sz="1800" b="1" dirty="0">
                <a:solidFill>
                  <a:schemeClr val="accent1"/>
                </a:solidFill>
                <a:latin typeface="Bahnschrift Light" panose="020B0502040204020203" charset="0"/>
                <a:cs typeface="Bahnschrift Light" panose="020B0502040204020203" charset="0"/>
              </a:rPr>
              <a:t>     directions in the world.</a:t>
            </a:r>
          </a:p>
          <a:p>
            <a:pPr marL="285750" indent="-285750" algn="l">
              <a:buFont typeface="Wingdings" panose="05000000000000000000" charset="0"/>
              <a:buChar char="q"/>
            </a:pPr>
            <a:r>
              <a:rPr lang="en-US" sz="1800" b="1" dirty="0">
                <a:solidFill>
                  <a:schemeClr val="accent1"/>
                </a:solidFill>
                <a:latin typeface="Bahnschrift Light" panose="020B0502040204020203" charset="0"/>
                <a:cs typeface="Bahnschrift Light" panose="020B0502040204020203" charset="0"/>
              </a:rPr>
              <a:t>So, We want to implement all this </a:t>
            </a:r>
          </a:p>
          <a:p>
            <a:pPr marL="0" indent="0" algn="l">
              <a:buFont typeface="Wingdings" panose="05000000000000000000" charset="0"/>
              <a:buNone/>
            </a:pPr>
            <a:r>
              <a:rPr lang="en-US" sz="1800" b="1" dirty="0">
                <a:solidFill>
                  <a:schemeClr val="accent1"/>
                </a:solidFill>
                <a:latin typeface="Bahnschrift Light" panose="020B0502040204020203" charset="0"/>
                <a:cs typeface="Bahnschrift Light" panose="020B0502040204020203" charset="0"/>
              </a:rPr>
              <a:t>     features by using Machine Learning. </a:t>
            </a:r>
          </a:p>
        </p:txBody>
      </p:sp>
      <p:pic>
        <p:nvPicPr>
          <p:cNvPr id="6" name="Picture 5" descr="b3 (1)"/>
          <p:cNvPicPr>
            <a:picLocks noChangeAspect="1"/>
          </p:cNvPicPr>
          <p:nvPr/>
        </p:nvPicPr>
        <p:blipFill>
          <a:blip r:embed="rId2"/>
          <a:srcRect t="4469" b="8831"/>
          <a:stretch>
            <a:fillRect/>
          </a:stretch>
        </p:blipFill>
        <p:spPr>
          <a:xfrm>
            <a:off x="6156325" y="771525"/>
            <a:ext cx="2731770" cy="1922145"/>
          </a:xfrm>
          <a:prstGeom prst="rect">
            <a:avLst/>
          </a:prstGeom>
        </p:spPr>
      </p:pic>
      <p:sp>
        <p:nvSpPr>
          <p:cNvPr id="7" name="Text Box 6"/>
          <p:cNvSpPr txBox="1"/>
          <p:nvPr/>
        </p:nvSpPr>
        <p:spPr>
          <a:xfrm>
            <a:off x="1548130" y="2683919"/>
            <a:ext cx="5246370" cy="306705"/>
          </a:xfrm>
          <a:prstGeom prst="rect">
            <a:avLst/>
          </a:prstGeom>
          <a:noFill/>
        </p:spPr>
        <p:txBody>
          <a:bodyPr wrap="none" rtlCol="0">
            <a:spAutoFit/>
          </a:bodyPr>
          <a:lstStyle/>
          <a:p>
            <a:r>
              <a:rPr lang="en-US" dirty="0">
                <a:highlight>
                  <a:srgbClr val="FFFF00"/>
                </a:highlight>
              </a:rPr>
              <a:t>We created a Self Driving Stimulation by using Neural </a:t>
            </a:r>
            <a:r>
              <a:rPr lang="en-US" dirty="0" err="1">
                <a:highlight>
                  <a:srgbClr val="FFFF00"/>
                </a:highlight>
              </a:rPr>
              <a:t>Netwoks</a:t>
            </a:r>
            <a:r>
              <a:rPr lang="en-US" dirty="0">
                <a:highlight>
                  <a:srgbClr val="FFFF00"/>
                </a:highlight>
              </a:rPr>
              <a:t>: </a:t>
            </a:r>
          </a:p>
        </p:txBody>
      </p:sp>
      <p:sp>
        <p:nvSpPr>
          <p:cNvPr id="8" name="Text Box 7"/>
          <p:cNvSpPr txBox="1"/>
          <p:nvPr/>
        </p:nvSpPr>
        <p:spPr>
          <a:xfrm>
            <a:off x="1548130" y="3091180"/>
            <a:ext cx="5611495" cy="1476375"/>
          </a:xfrm>
          <a:prstGeom prst="rect">
            <a:avLst/>
          </a:prstGeom>
          <a:noFill/>
        </p:spPr>
        <p:txBody>
          <a:bodyPr wrap="square" rtlCol="0">
            <a:spAutoFit/>
          </a:bodyPr>
          <a:lstStyle/>
          <a:p>
            <a:pPr marL="285750" indent="-285750" algn="l">
              <a:buFont typeface="Wingdings" panose="05000000000000000000" charset="0"/>
              <a:buChar char="q"/>
            </a:pPr>
            <a:r>
              <a:rPr lang="en-US" sz="1800">
                <a:solidFill>
                  <a:schemeClr val="accent1"/>
                </a:solidFill>
                <a:latin typeface="Bahnschrift Light" panose="020B0502040204020203" charset="0"/>
                <a:cs typeface="Bahnschrift Light" panose="020B0502040204020203" charset="0"/>
              </a:rPr>
              <a:t>Here we see the self driving  application,</a:t>
            </a:r>
          </a:p>
          <a:p>
            <a:pPr marL="0" indent="0" algn="l">
              <a:buFont typeface="Wingdings" panose="05000000000000000000" charset="0"/>
              <a:buNone/>
            </a:pPr>
            <a:r>
              <a:rPr lang="en-US" sz="1800">
                <a:solidFill>
                  <a:schemeClr val="accent1"/>
                </a:solidFill>
                <a:latin typeface="Bahnschrift Light" panose="020B0502040204020203" charset="0"/>
                <a:cs typeface="Bahnschrift Light" panose="020B0502040204020203" charset="0"/>
              </a:rPr>
              <a:t>     tells the how car moves itself.</a:t>
            </a:r>
          </a:p>
          <a:p>
            <a:pPr marL="285750" indent="-285750" algn="l">
              <a:buFont typeface="Wingdings" panose="05000000000000000000" charset="0"/>
              <a:buChar char="q"/>
            </a:pPr>
            <a:r>
              <a:rPr lang="en-US" sz="1800">
                <a:solidFill>
                  <a:schemeClr val="accent1"/>
                </a:solidFill>
                <a:latin typeface="Bahnschrift Light" panose="020B0502040204020203" charset="0"/>
                <a:cs typeface="Bahnschrift Light" panose="020B0502040204020203" charset="0"/>
              </a:rPr>
              <a:t>For Future extension we can run this </a:t>
            </a:r>
          </a:p>
          <a:p>
            <a:pPr marL="0" indent="0" algn="l">
              <a:buFont typeface="Wingdings" panose="05000000000000000000" charset="0"/>
              <a:buNone/>
            </a:pPr>
            <a:r>
              <a:rPr lang="en-US" sz="1800">
                <a:solidFill>
                  <a:schemeClr val="accent1"/>
                </a:solidFill>
                <a:latin typeface="Bahnschrift Light" panose="020B0502040204020203" charset="0"/>
                <a:cs typeface="Bahnschrift Light" panose="020B0502040204020203" charset="0"/>
              </a:rPr>
              <a:t>     code in Raspberry Pi Microcontroller for </a:t>
            </a:r>
          </a:p>
          <a:p>
            <a:pPr marL="0" indent="0" algn="l">
              <a:buFont typeface="Wingdings" panose="05000000000000000000" charset="0"/>
              <a:buNone/>
            </a:pPr>
            <a:r>
              <a:rPr lang="en-US" sz="1800">
                <a:solidFill>
                  <a:schemeClr val="accent1"/>
                </a:solidFill>
                <a:latin typeface="Bahnschrift Light" panose="020B0502040204020203" charset="0"/>
                <a:cs typeface="Bahnschrift Light" panose="020B0502040204020203" charset="0"/>
              </a:rPr>
              <a:t>     Hybrid outputs.</a:t>
            </a:r>
          </a:p>
        </p:txBody>
      </p:sp>
      <p:pic>
        <p:nvPicPr>
          <p:cNvPr id="9" name="Picture 8" descr="WhatsApp Image 2022-11-17 at 3.10.20 PM"/>
          <p:cNvPicPr>
            <a:picLocks noChangeAspect="1"/>
          </p:cNvPicPr>
          <p:nvPr/>
        </p:nvPicPr>
        <p:blipFill>
          <a:blip r:embed="rId3"/>
          <a:srcRect r="4068"/>
          <a:stretch>
            <a:fillRect/>
          </a:stretch>
        </p:blipFill>
        <p:spPr>
          <a:xfrm>
            <a:off x="6155690" y="3067685"/>
            <a:ext cx="2733040" cy="19157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38">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664868"/>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FC44B1B7-5EE5-C5D9-72FF-026CB94821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783" t="19169" r="23342" b="17744"/>
          <a:stretch/>
        </p:blipFill>
        <p:spPr bwMode="auto">
          <a:xfrm>
            <a:off x="1566564" y="171450"/>
            <a:ext cx="5953722" cy="37147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EA68D36-187D-D9F8-307F-804223C1488D}"/>
              </a:ext>
            </a:extLst>
          </p:cNvPr>
          <p:cNvSpPr>
            <a:spLocks noGrp="1"/>
          </p:cNvSpPr>
          <p:nvPr>
            <p:ph type="sldNum" idx="12"/>
          </p:nvPr>
        </p:nvSpPr>
        <p:spPr>
          <a:xfrm>
            <a:off x="6457950" y="4767262"/>
            <a:ext cx="2057400" cy="273844"/>
          </a:xfrm>
          <a:prstGeom prst="ellipse">
            <a:avLst/>
          </a:prstGeom>
        </p:spPr>
        <p:txBody>
          <a:bodyPr>
            <a:normAutofit fontScale="25000" lnSpcReduction="20000"/>
          </a:bodyPr>
          <a:lstStyle/>
          <a:p>
            <a:pPr marL="0" lvl="0" indent="0" rtl="0">
              <a:lnSpc>
                <a:spcPct val="90000"/>
              </a:lnSpc>
              <a:spcBef>
                <a:spcPts val="0"/>
              </a:spcBef>
              <a:spcAft>
                <a:spcPts val="600"/>
              </a:spcAft>
              <a:buNone/>
            </a:pPr>
            <a:fld id="{00000000-1234-1234-1234-123412341234}" type="slidenum">
              <a:rPr lang="en-GB" sz="300" smtClean="0"/>
              <a:pPr marL="0" lvl="0" indent="0" rtl="0">
                <a:lnSpc>
                  <a:spcPct val="90000"/>
                </a:lnSpc>
                <a:spcBef>
                  <a:spcPts val="0"/>
                </a:spcBef>
                <a:spcAft>
                  <a:spcPts val="600"/>
                </a:spcAft>
                <a:buNone/>
              </a:pPr>
              <a:t>18</a:t>
            </a:fld>
            <a:endParaRPr lang="en-GB" sz="300"/>
          </a:p>
        </p:txBody>
      </p:sp>
    </p:spTree>
    <p:extLst>
      <p:ext uri="{BB962C8B-B14F-4D97-AF65-F5344CB8AC3E}">
        <p14:creationId xmlns:p14="http://schemas.microsoft.com/office/powerpoint/2010/main" val="1639283665"/>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945957" y="1026795"/>
            <a:ext cx="5443855" cy="6451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i="1" dirty="0">
                <a:gradFill>
                  <a:gsLst>
                    <a:gs pos="0">
                      <a:srgbClr val="FBFB11"/>
                    </a:gs>
                    <a:gs pos="100000">
                      <a:srgbClr val="838309"/>
                    </a:gs>
                  </a:gsLst>
                  <a:lin scaled="0"/>
                </a:gradFill>
                <a:latin typeface="Kristen ITC" panose="03050502040202030202" pitchFamily="66" charset="0"/>
                <a:cs typeface="Times New Roman" panose="02020603050405020304" pitchFamily="18" charset="0"/>
                <a:sym typeface="+mn-ea"/>
              </a:rPr>
              <a:t>Virtual Health Management </a:t>
            </a:r>
            <a:br>
              <a:rPr lang="en-US" sz="2800" b="1" i="1" dirty="0">
                <a:gradFill>
                  <a:gsLst>
                    <a:gs pos="0">
                      <a:srgbClr val="FBFB11"/>
                    </a:gs>
                    <a:gs pos="100000">
                      <a:srgbClr val="838309"/>
                    </a:gs>
                  </a:gsLst>
                  <a:lin scaled="0"/>
                </a:gradFill>
                <a:latin typeface="Kristen ITC" panose="03050502040202030202" pitchFamily="66" charset="0"/>
                <a:cs typeface="Times New Roman" panose="02020603050405020304" pitchFamily="18" charset="0"/>
                <a:sym typeface="+mn-ea"/>
              </a:rPr>
            </a:br>
            <a:r>
              <a:rPr lang="en-US" sz="2000" b="1" i="1" dirty="0">
                <a:gradFill>
                  <a:gsLst>
                    <a:gs pos="0">
                      <a:srgbClr val="14CD68"/>
                    </a:gs>
                    <a:gs pos="100000">
                      <a:srgbClr val="0B6E38"/>
                    </a:gs>
                  </a:gsLst>
                  <a:lin scaled="0"/>
                </a:gradFill>
                <a:latin typeface="Segoe Script" panose="030B0504020000000003" charset="0"/>
                <a:cs typeface="Segoe Script" panose="030B0504020000000003" charset="0"/>
                <a:sym typeface="+mn-ea"/>
              </a:rPr>
              <a:t>USING </a:t>
            </a:r>
            <a:br>
              <a:rPr lang="en-US" sz="2000" b="1" i="1" dirty="0">
                <a:solidFill>
                  <a:srgbClr val="FF0000"/>
                </a:solidFill>
                <a:latin typeface="Kristen ITC" panose="03050502040202030202" pitchFamily="66" charset="0"/>
                <a:cs typeface="Times New Roman" panose="02020603050405020304" pitchFamily="18" charset="0"/>
                <a:sym typeface="+mn-ea"/>
              </a:rPr>
            </a:br>
            <a:r>
              <a:rPr lang="en-US" sz="2000" b="1" i="1" dirty="0">
                <a:solidFill>
                  <a:srgbClr val="FF0000"/>
                </a:solidFill>
                <a:latin typeface="Comic Sans MS" panose="030F0702030302020204" charset="0"/>
                <a:cs typeface="Times New Roman" panose="02020603050405020304" pitchFamily="18" charset="0"/>
                <a:sym typeface="+mn-ea"/>
              </a:rPr>
              <a:t>Robotics</a:t>
            </a:r>
            <a:endParaRPr lang="en-GB" sz="2000" b="1" dirty="0">
              <a:latin typeface="Comic Sans MS" panose="030F0702030302020204" charset="0"/>
              <a:cs typeface="Comic Sans MS" panose="030F0702030302020204" charset="0"/>
            </a:endParaRPr>
          </a:p>
        </p:txBody>
      </p:sp>
      <p:sp>
        <p:nvSpPr>
          <p:cNvPr id="373" name="Google Shape;373;p16"/>
          <p:cNvSpPr txBox="1">
            <a:spLocks noGrp="1"/>
          </p:cNvSpPr>
          <p:nvPr>
            <p:ph type="body" idx="1"/>
          </p:nvPr>
        </p:nvSpPr>
        <p:spPr>
          <a:xfrm>
            <a:off x="1945957" y="1593850"/>
            <a:ext cx="4944110" cy="3549650"/>
          </a:xfrm>
          <a:prstGeom prst="rect">
            <a:avLst/>
          </a:prstGeom>
        </p:spPr>
        <p:txBody>
          <a:bodyPr spcFirstLastPara="1" wrap="square" lIns="91425" tIns="91425" rIns="91425" bIns="91425" anchor="t" anchorCtr="0">
            <a:noAutofit/>
          </a:bodyPr>
          <a:lstStyle/>
          <a:p>
            <a:pPr marL="139700" lvl="0" indent="0" algn="l" rtl="0">
              <a:spcBef>
                <a:spcPts val="600"/>
              </a:spcBef>
              <a:spcAft>
                <a:spcPts val="0"/>
              </a:spcAft>
              <a:buSzPts val="1400"/>
              <a:buNone/>
            </a:pPr>
            <a:r>
              <a:rPr lang="en-US" sz="1600" b="1" dirty="0">
                <a:solidFill>
                  <a:srgbClr val="00B0F0"/>
                </a:solidFill>
                <a:latin typeface="Segoe Script" panose="030B0504020000000003" charset="0"/>
                <a:cs typeface="Segoe Script" panose="030B0504020000000003" charset="0"/>
                <a:sym typeface="+mn-ea"/>
              </a:rPr>
              <a:t>OBSTACLE AVOIDING</a:t>
            </a:r>
            <a:br>
              <a:rPr lang="en-US" sz="1600" b="1" dirty="0">
                <a:solidFill>
                  <a:srgbClr val="00B0F0"/>
                </a:solidFill>
                <a:latin typeface="Segoe Script" panose="030B0504020000000003" charset="0"/>
                <a:cs typeface="Segoe Script" panose="030B0504020000000003" charset="0"/>
                <a:sym typeface="+mn-ea"/>
              </a:rPr>
            </a:br>
            <a:r>
              <a:rPr lang="en-US" sz="1600" b="1" dirty="0">
                <a:solidFill>
                  <a:srgbClr val="00B0F0"/>
                </a:solidFill>
                <a:latin typeface="Segoe Script" panose="030B0504020000000003" charset="0"/>
                <a:cs typeface="Segoe Script" panose="030B0504020000000003" charset="0"/>
                <a:sym typeface="+mn-ea"/>
              </a:rPr>
              <a:t>+</a:t>
            </a:r>
            <a:br>
              <a:rPr lang="en-US" sz="1600" b="1" dirty="0">
                <a:solidFill>
                  <a:srgbClr val="00B0F0"/>
                </a:solidFill>
                <a:latin typeface="Segoe Script" panose="030B0504020000000003" charset="0"/>
                <a:cs typeface="Segoe Script" panose="030B0504020000000003" charset="0"/>
                <a:sym typeface="+mn-ea"/>
              </a:rPr>
            </a:br>
            <a:r>
              <a:rPr lang="en-US" sz="1600" b="1" dirty="0">
                <a:solidFill>
                  <a:srgbClr val="00B0F0"/>
                </a:solidFill>
                <a:latin typeface="Segoe Script" panose="030B0504020000000003" charset="0"/>
                <a:cs typeface="Segoe Script" panose="030B0504020000000003" charset="0"/>
                <a:sym typeface="+mn-ea"/>
              </a:rPr>
              <a:t>REMOTE CONTROL</a:t>
            </a:r>
            <a:br>
              <a:rPr lang="en-US" sz="1600" b="1" dirty="0">
                <a:solidFill>
                  <a:srgbClr val="00B0F0"/>
                </a:solidFill>
                <a:latin typeface="Segoe Script" panose="030B0504020000000003" charset="0"/>
                <a:cs typeface="Segoe Script" panose="030B0504020000000003" charset="0"/>
                <a:sym typeface="+mn-ea"/>
              </a:rPr>
            </a:br>
            <a:r>
              <a:rPr lang="en-US" sz="1600" b="1" dirty="0">
                <a:solidFill>
                  <a:srgbClr val="00B0F0"/>
                </a:solidFill>
                <a:latin typeface="Segoe Script" panose="030B0504020000000003" charset="0"/>
                <a:cs typeface="Segoe Script" panose="030B0504020000000003" charset="0"/>
                <a:sym typeface="+mn-ea"/>
              </a:rPr>
              <a:t>+</a:t>
            </a:r>
            <a:br>
              <a:rPr lang="en-US" sz="1600" b="1" dirty="0">
                <a:solidFill>
                  <a:srgbClr val="00B0F0"/>
                </a:solidFill>
                <a:latin typeface="Segoe Script" panose="030B0504020000000003" charset="0"/>
                <a:cs typeface="Segoe Script" panose="030B0504020000000003" charset="0"/>
                <a:sym typeface="+mn-ea"/>
              </a:rPr>
            </a:br>
            <a:r>
              <a:rPr lang="en-US" sz="1600" b="1" dirty="0">
                <a:solidFill>
                  <a:srgbClr val="00B0F0"/>
                </a:solidFill>
                <a:latin typeface="Segoe Script" panose="030B0504020000000003" charset="0"/>
                <a:cs typeface="Segoe Script" panose="030B0504020000000003" charset="0"/>
                <a:sym typeface="+mn-ea"/>
              </a:rPr>
              <a:t>VOICE CONTROL</a:t>
            </a:r>
            <a:br>
              <a:rPr lang="en-US" sz="1600" b="1" dirty="0">
                <a:solidFill>
                  <a:srgbClr val="00B0F0"/>
                </a:solidFill>
                <a:latin typeface="Segoe Script" panose="030B0504020000000003" charset="0"/>
                <a:cs typeface="Segoe Script" panose="030B0504020000000003" charset="0"/>
                <a:sym typeface="+mn-ea"/>
              </a:rPr>
            </a:br>
            <a:r>
              <a:rPr lang="en-US" sz="1600" b="1" dirty="0">
                <a:solidFill>
                  <a:srgbClr val="00B0F0"/>
                </a:solidFill>
                <a:latin typeface="Segoe Script" panose="030B0504020000000003" charset="0"/>
                <a:cs typeface="Segoe Script" panose="030B0504020000000003" charset="0"/>
                <a:sym typeface="+mn-ea"/>
              </a:rPr>
              <a:t>+</a:t>
            </a:r>
            <a:br>
              <a:rPr lang="en-US" sz="1600" b="1" dirty="0">
                <a:solidFill>
                  <a:srgbClr val="00B0F0"/>
                </a:solidFill>
                <a:latin typeface="Segoe Script" panose="030B0504020000000003" charset="0"/>
                <a:cs typeface="Segoe Script" panose="030B0504020000000003" charset="0"/>
                <a:sym typeface="+mn-ea"/>
              </a:rPr>
            </a:br>
            <a:r>
              <a:rPr lang="en-US" sz="1600" b="1" dirty="0">
                <a:solidFill>
                  <a:srgbClr val="00B0F0"/>
                </a:solidFill>
                <a:latin typeface="Segoe Script" panose="030B0504020000000003" charset="0"/>
                <a:cs typeface="Segoe Script" panose="030B0504020000000003" charset="0"/>
                <a:sym typeface="+mn-ea"/>
              </a:rPr>
              <a:t>GESTURE CONTROL</a:t>
            </a:r>
          </a:p>
          <a:p>
            <a:pPr marL="139700" lvl="0" indent="0" algn="l" rtl="0">
              <a:spcBef>
                <a:spcPts val="600"/>
              </a:spcBef>
              <a:spcAft>
                <a:spcPts val="0"/>
              </a:spcAft>
              <a:buSzPts val="1400"/>
              <a:buNone/>
            </a:pPr>
            <a:r>
              <a:rPr lang="en-US" sz="1600" b="1" dirty="0">
                <a:solidFill>
                  <a:srgbClr val="00B0F0"/>
                </a:solidFill>
                <a:latin typeface="Segoe Script" panose="030B0504020000000003" charset="0"/>
                <a:cs typeface="Segoe Script" panose="030B0504020000000003" charset="0"/>
                <a:sym typeface="+mn-ea"/>
              </a:rPr>
              <a:t>+</a:t>
            </a:r>
          </a:p>
          <a:p>
            <a:pPr marL="139700" lvl="0" indent="0" algn="l" rtl="0">
              <a:spcBef>
                <a:spcPts val="600"/>
              </a:spcBef>
              <a:spcAft>
                <a:spcPts val="0"/>
              </a:spcAft>
              <a:buSzPts val="1400"/>
              <a:buNone/>
            </a:pPr>
            <a:r>
              <a:rPr lang="en-US" sz="1600" b="1" dirty="0">
                <a:solidFill>
                  <a:srgbClr val="00B0F0"/>
                </a:solidFill>
                <a:latin typeface="Segoe Script" panose="030B0504020000000003" charset="0"/>
                <a:cs typeface="Segoe Script" panose="030B0504020000000003" charset="0"/>
                <a:sym typeface="+mn-ea"/>
              </a:rPr>
              <a:t>FIRE DETECTION SYSTEM</a:t>
            </a:r>
          </a:p>
          <a:p>
            <a:pPr marL="139700" lvl="0" indent="0" algn="l" rtl="0">
              <a:spcBef>
                <a:spcPts val="600"/>
              </a:spcBef>
              <a:spcAft>
                <a:spcPts val="0"/>
              </a:spcAft>
              <a:buSzPts val="1400"/>
              <a:buNone/>
            </a:pPr>
            <a:r>
              <a:rPr lang="en-US" sz="1600" b="1" dirty="0">
                <a:solidFill>
                  <a:srgbClr val="00B0F0"/>
                </a:solidFill>
                <a:latin typeface="Segoe Script" panose="030B0504020000000003" charset="0"/>
                <a:cs typeface="Segoe Script" panose="030B0504020000000003" charset="0"/>
                <a:sym typeface="+mn-ea"/>
              </a:rPr>
              <a:t>+</a:t>
            </a:r>
          </a:p>
          <a:p>
            <a:pPr marL="139700" lvl="0" indent="0" algn="l" rtl="0">
              <a:spcBef>
                <a:spcPts val="600"/>
              </a:spcBef>
              <a:spcAft>
                <a:spcPts val="0"/>
              </a:spcAft>
              <a:buSzPts val="1400"/>
              <a:buNone/>
            </a:pPr>
            <a:r>
              <a:rPr lang="en-US" sz="1600" b="1" dirty="0">
                <a:solidFill>
                  <a:srgbClr val="00B0F0"/>
                </a:solidFill>
                <a:latin typeface="Segoe Script" panose="030B0504020000000003" charset="0"/>
                <a:cs typeface="Segoe Script" panose="030B0504020000000003" charset="0"/>
                <a:sym typeface="+mn-ea"/>
              </a:rPr>
              <a:t>EFFICIENT DELIVERY SYSTEM</a:t>
            </a:r>
          </a:p>
          <a:p>
            <a:pPr marL="139700" lvl="0" indent="0" algn="l" rtl="0">
              <a:spcBef>
                <a:spcPts val="600"/>
              </a:spcBef>
              <a:spcAft>
                <a:spcPts val="0"/>
              </a:spcAft>
              <a:buSzPts val="1400"/>
              <a:buNone/>
            </a:pPr>
            <a:endParaRPr sz="1600" dirty="0">
              <a:latin typeface="Segoe Script" panose="030B0504020000000003" charset="0"/>
              <a:cs typeface="Segoe Script" panose="030B0504020000000003" charset="0"/>
            </a:endParaRPr>
          </a:p>
          <a:p>
            <a:pPr marL="0" lvl="0" indent="0" algn="l" rtl="0">
              <a:spcBef>
                <a:spcPts val="600"/>
              </a:spcBef>
              <a:spcAft>
                <a:spcPts val="0"/>
              </a:spcAft>
              <a:buNone/>
            </a:pPr>
            <a:endParaRPr lang="en-GB" dirty="0">
              <a:highlight>
                <a:srgbClr val="00FFFF"/>
              </a:highlight>
              <a:latin typeface="Segoe Script" panose="030B0504020000000003" charset="0"/>
              <a:cs typeface="Segoe Script" panose="030B0504020000000003" charset="0"/>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t>2</a:t>
            </a:fld>
            <a:endParaRPr lang="en-GB"/>
          </a:p>
        </p:txBody>
      </p:sp>
      <p:pic>
        <p:nvPicPr>
          <p:cNvPr id="2" name="Picture 1" descr="b3-removebg-preview"/>
          <p:cNvPicPr>
            <a:picLocks noChangeAspect="1"/>
          </p:cNvPicPr>
          <p:nvPr/>
        </p:nvPicPr>
        <p:blipFill>
          <a:blip r:embed="rId3"/>
          <a:srcRect l="45888" b="11683"/>
          <a:stretch>
            <a:fillRect/>
          </a:stretch>
        </p:blipFill>
        <p:spPr>
          <a:xfrm>
            <a:off x="4860290" y="1779905"/>
            <a:ext cx="2603500" cy="1641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3625-3028-B3B7-A9DF-83C0762DBE0D}"/>
              </a:ext>
            </a:extLst>
          </p:cNvPr>
          <p:cNvSpPr>
            <a:spLocks noGrp="1"/>
          </p:cNvSpPr>
          <p:nvPr>
            <p:ph type="title"/>
          </p:nvPr>
        </p:nvSpPr>
        <p:spPr/>
        <p:txBody>
          <a:bodyPr/>
          <a:lstStyle/>
          <a:p>
            <a:r>
              <a:rPr lang="en-IN" dirty="0">
                <a:latin typeface="Segoe Script" panose="030B0504020000000003" pitchFamily="66" charset="0"/>
              </a:rPr>
              <a:t>INTRODUCTION</a:t>
            </a:r>
          </a:p>
        </p:txBody>
      </p:sp>
      <p:sp>
        <p:nvSpPr>
          <p:cNvPr id="3" name="Text Placeholder 2">
            <a:extLst>
              <a:ext uri="{FF2B5EF4-FFF2-40B4-BE49-F238E27FC236}">
                <a16:creationId xmlns:a16="http://schemas.microsoft.com/office/drawing/2014/main" id="{205843BE-4ED6-1F8C-0DEC-067A98C5A416}"/>
              </a:ext>
            </a:extLst>
          </p:cNvPr>
          <p:cNvSpPr>
            <a:spLocks noGrp="1"/>
          </p:cNvSpPr>
          <p:nvPr>
            <p:ph type="body" idx="1"/>
          </p:nvPr>
        </p:nvSpPr>
        <p:spPr/>
        <p:txBody>
          <a:bodyPr/>
          <a:lstStyle/>
          <a:p>
            <a:r>
              <a:rPr lang="en-US" sz="1600" dirty="0">
                <a:solidFill>
                  <a:srgbClr val="00B0F0"/>
                </a:solidFill>
                <a:latin typeface="Segoe Script" panose="030B0504020000000003" pitchFamily="66" charset="0"/>
              </a:rPr>
              <a:t>Today  viruses attacks us in different ways, to deliver the medicine to the affected person in the isolated room it is difficult to deliver the medicine due to the communication of such viruses will be in easy way. so to avoid this situation we develop a smart vehicle to deliver the medicines.</a:t>
            </a:r>
          </a:p>
          <a:p>
            <a:endParaRPr lang="en-IN" dirty="0"/>
          </a:p>
        </p:txBody>
      </p:sp>
      <p:sp>
        <p:nvSpPr>
          <p:cNvPr id="4" name="Slide Number Placeholder 3">
            <a:extLst>
              <a:ext uri="{FF2B5EF4-FFF2-40B4-BE49-F238E27FC236}">
                <a16:creationId xmlns:a16="http://schemas.microsoft.com/office/drawing/2014/main" id="{0D11EDE1-B7DF-596D-754B-278FCF7C91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742183153"/>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629292" y="670426"/>
            <a:ext cx="8209915" cy="1159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rgbClr val="FF0000"/>
                </a:solidFill>
                <a:latin typeface="Algerian" panose="04020705040A02060702" pitchFamily="82" charset="0"/>
                <a:sym typeface="+mn-ea"/>
              </a:rPr>
              <a:t>1.Obstacle Avoidance:</a:t>
            </a:r>
            <a:endParaRPr lang="en-GB" b="1" dirty="0"/>
          </a:p>
        </p:txBody>
      </p:sp>
      <p:sp>
        <p:nvSpPr>
          <p:cNvPr id="360" name="Google Shape;360;p14"/>
          <p:cNvSpPr txBox="1">
            <a:spLocks noGrp="1"/>
          </p:cNvSpPr>
          <p:nvPr>
            <p:ph type="subTitle" idx="1"/>
          </p:nvPr>
        </p:nvSpPr>
        <p:spPr>
          <a:xfrm>
            <a:off x="2629292" y="1702755"/>
            <a:ext cx="5696100" cy="78480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 typeface="Wingdings" panose="05000000000000000000" charset="0"/>
              <a:buChar char="q"/>
            </a:pPr>
            <a:r>
              <a:rPr lang="en-US" sz="1800" b="1" dirty="0">
                <a:solidFill>
                  <a:schemeClr val="accent1"/>
                </a:solidFill>
                <a:latin typeface="Bahnschrift Light" panose="020B0502040204020203" charset="0"/>
                <a:sym typeface="+mn-ea"/>
              </a:rPr>
              <a:t>In this case, We developed the robot with a very good intelligence which is easily capable to sense the obstacle and by processing the signal coming from the sensor it is perfectly avoiding the obstacle coming in the path. </a:t>
            </a:r>
          </a:p>
          <a:p>
            <a:pPr marL="342900" lvl="0" indent="-342900" algn="l" rtl="0">
              <a:spcBef>
                <a:spcPts val="600"/>
              </a:spcBef>
              <a:spcAft>
                <a:spcPts val="0"/>
              </a:spcAft>
              <a:buFont typeface="Wingdings" panose="05000000000000000000" charset="0"/>
              <a:buChar char="q"/>
            </a:pPr>
            <a:r>
              <a:rPr lang="en-US" sz="1800" b="1" dirty="0">
                <a:solidFill>
                  <a:schemeClr val="accent1"/>
                </a:solidFill>
                <a:latin typeface="Bahnschrift Light" panose="020B0502040204020203" charset="0"/>
                <a:sym typeface="+mn-ea"/>
              </a:rPr>
              <a:t>So, Ultrasonic Sensor is mainly used for   this purpose.</a:t>
            </a:r>
            <a:endParaRPr lang="en-US" sz="1800" dirty="0">
              <a:solidFill>
                <a:schemeClr val="accent1"/>
              </a:solidFill>
            </a:endParaRPr>
          </a:p>
          <a:p>
            <a:pPr marL="285750" lvl="0" indent="-285750" algn="l" rtl="0">
              <a:spcBef>
                <a:spcPts val="0"/>
              </a:spcBef>
              <a:spcAft>
                <a:spcPts val="0"/>
              </a:spcAft>
              <a:buNone/>
            </a:pPr>
            <a:endParaRPr lang="en-GB" sz="18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4625" y="1289980"/>
            <a:ext cx="5638800" cy="1159800"/>
          </a:xfrm>
        </p:spPr>
        <p:txBody>
          <a:bodyPr/>
          <a:lstStyle/>
          <a:p>
            <a:r>
              <a:rPr lang="en-US" b="1" dirty="0">
                <a:solidFill>
                  <a:srgbClr val="FF0000"/>
                </a:solidFill>
                <a:latin typeface="Algerian" panose="04020705040A02060702" pitchFamily="82" charset="0"/>
                <a:sym typeface="+mn-ea"/>
              </a:rPr>
              <a:t>2.Remote Control:</a:t>
            </a:r>
            <a:br>
              <a:rPr lang="en-US" dirty="0">
                <a:solidFill>
                  <a:srgbClr val="FF0000"/>
                </a:solidFill>
                <a:latin typeface="Algerian" panose="04020705040A02060702" pitchFamily="82" charset="0"/>
              </a:rPr>
            </a:br>
            <a:endParaRPr lang="en-US" dirty="0"/>
          </a:p>
        </p:txBody>
      </p:sp>
      <p:sp>
        <p:nvSpPr>
          <p:cNvPr id="3" name="Subtitle 2"/>
          <p:cNvSpPr>
            <a:spLocks noGrp="1"/>
          </p:cNvSpPr>
          <p:nvPr>
            <p:ph type="subTitle" idx="1"/>
          </p:nvPr>
        </p:nvSpPr>
        <p:spPr>
          <a:xfrm>
            <a:off x="2657325" y="1786950"/>
            <a:ext cx="5696100" cy="784800"/>
          </a:xfrm>
        </p:spPr>
        <p:txBody>
          <a:bodyPr/>
          <a:lstStyle/>
          <a:p>
            <a:pPr>
              <a:buFont typeface="Wingdings" panose="05000000000000000000" charset="0"/>
              <a:buChar char="q"/>
            </a:pPr>
            <a:r>
              <a:rPr lang="en-US" sz="1800" b="1" dirty="0">
                <a:solidFill>
                  <a:schemeClr val="accent1"/>
                </a:solidFill>
                <a:latin typeface="Bahnschrift Light" panose="020B0502040204020203" charset="0"/>
                <a:sym typeface="+mn-ea"/>
              </a:rPr>
              <a:t>Robot car is controlled by using Android mobile phone ,the same robot car can also be used to control via gesture,obstacle and rf etc. </a:t>
            </a:r>
          </a:p>
          <a:p>
            <a:pPr>
              <a:buFont typeface="Wingdings" panose="05000000000000000000" charset="0"/>
              <a:buChar char="q"/>
            </a:pPr>
            <a:r>
              <a:rPr lang="en-US" sz="1800" b="1" dirty="0">
                <a:solidFill>
                  <a:schemeClr val="accent1"/>
                </a:solidFill>
                <a:latin typeface="Bahnschrift Light" panose="020B0502040204020203" charset="0"/>
                <a:sym typeface="+mn-ea"/>
              </a:rPr>
              <a:t>An application has to be downloaded from playstore to control the car in forward, backward, left and right directions. </a:t>
            </a:r>
          </a:p>
          <a:p>
            <a:pPr>
              <a:buFont typeface="Wingdings" panose="05000000000000000000" charset="0"/>
              <a:buChar char="q"/>
            </a:pPr>
            <a:r>
              <a:rPr lang="en-US" sz="1800" b="1" dirty="0">
                <a:solidFill>
                  <a:schemeClr val="accent1"/>
                </a:solidFill>
                <a:latin typeface="Bahnschrift Light" panose="020B0502040204020203" charset="0"/>
                <a:sym typeface="+mn-ea"/>
              </a:rPr>
              <a:t>For this Bluetooth module is used.</a:t>
            </a:r>
            <a:endParaRPr lang="en-US" sz="1800" b="1" dirty="0">
              <a:solidFill>
                <a:schemeClr val="accent1"/>
              </a:solidFill>
              <a:latin typeface="Bahnschrift Light" panose="020B0502040204020203" charset="0"/>
            </a:endParaRPr>
          </a:p>
          <a:p>
            <a:pPr>
              <a:buFont typeface="Wingdings" panose="05000000000000000000" charset="0"/>
              <a:buChar char="q"/>
            </a:pPr>
            <a:endParaRPr lang="en-US" sz="1800" b="1" dirty="0">
              <a:solidFill>
                <a:schemeClr val="accent1"/>
              </a:solidFill>
              <a:latin typeface="Bahnschrift Light" panose="020B0502040204020203" charset="0"/>
            </a:endParaRPr>
          </a:p>
        </p:txBody>
      </p:sp>
      <p:sp>
        <p:nvSpPr>
          <p:cNvPr id="4" name="Text Box 3"/>
          <p:cNvSpPr txBox="1"/>
          <p:nvPr/>
        </p:nvSpPr>
        <p:spPr>
          <a:xfrm>
            <a:off x="1115695" y="2067560"/>
            <a:ext cx="1174115" cy="1568450"/>
          </a:xfrm>
          <a:prstGeom prst="rect">
            <a:avLst/>
          </a:prstGeom>
          <a:noFill/>
        </p:spPr>
        <p:txBody>
          <a:bodyPr wrap="square" rtlCol="0">
            <a:spAutoFit/>
          </a:bodyPr>
          <a:lstStyle/>
          <a:p>
            <a:pPr algn="l"/>
            <a:r>
              <a:rPr lang="en-US" altLang="en-GB" sz="4800" b="1">
                <a:solidFill>
                  <a:srgbClr val="FFFFFF"/>
                </a:solidFill>
                <a:latin typeface="Nixie One"/>
                <a:ea typeface="Nixie One"/>
                <a:cs typeface="Nixie One"/>
                <a:sym typeface="Nixie One"/>
              </a:rPr>
              <a:t>2</a:t>
            </a:r>
            <a:endParaRPr sz="4800" b="1">
              <a:solidFill>
                <a:srgbClr val="FFFFFF"/>
              </a:solidFill>
            </a:endParaRPr>
          </a:p>
          <a:p>
            <a:pPr algn="l"/>
            <a:endParaRPr lang="en-US" sz="48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9875" y="908345"/>
            <a:ext cx="5638800" cy="1159800"/>
          </a:xfrm>
        </p:spPr>
        <p:txBody>
          <a:bodyPr/>
          <a:lstStyle/>
          <a:p>
            <a:r>
              <a:rPr lang="en-US" b="1" dirty="0">
                <a:solidFill>
                  <a:srgbClr val="FF0000"/>
                </a:solidFill>
                <a:latin typeface="Algerian" panose="04020705040A02060702" pitchFamily="82" charset="0"/>
                <a:sym typeface="+mn-ea"/>
              </a:rPr>
              <a:t>3.Voice Control:</a:t>
            </a:r>
            <a:endParaRPr lang="en-US" b="1" dirty="0"/>
          </a:p>
        </p:txBody>
      </p:sp>
      <p:sp>
        <p:nvSpPr>
          <p:cNvPr id="3" name="Subtitle 2"/>
          <p:cNvSpPr>
            <a:spLocks noGrp="1"/>
          </p:cNvSpPr>
          <p:nvPr>
            <p:ph type="subTitle" idx="1"/>
          </p:nvPr>
        </p:nvSpPr>
        <p:spPr>
          <a:xfrm>
            <a:off x="2627630" y="2068145"/>
            <a:ext cx="5696100" cy="784800"/>
          </a:xfrm>
        </p:spPr>
        <p:txBody>
          <a:bodyPr/>
          <a:lstStyle/>
          <a:p>
            <a:pPr>
              <a:buFont typeface="Wingdings" panose="05000000000000000000" charset="0"/>
              <a:buChar char="q"/>
            </a:pPr>
            <a:r>
              <a:rPr lang="en-US" sz="1800" b="1" dirty="0">
                <a:solidFill>
                  <a:schemeClr val="accent1"/>
                </a:solidFill>
                <a:latin typeface="Bahnschrift Light" panose="020B0502040204020203" charset="0"/>
                <a:cs typeface="Bahnschrift Light" panose="020B0502040204020203" charset="0"/>
              </a:rPr>
              <a:t>The aim of Voice Controlled Robotic Vehicle is to perform the required task by listening to the commands of the user. </a:t>
            </a:r>
          </a:p>
          <a:p>
            <a:pPr>
              <a:buFont typeface="Wingdings" panose="05000000000000000000" charset="0"/>
              <a:buChar char="q"/>
            </a:pPr>
            <a:r>
              <a:rPr lang="en-US" sz="1800" b="1" dirty="0">
                <a:solidFill>
                  <a:schemeClr val="accent1"/>
                </a:solidFill>
                <a:latin typeface="Bahnschrift Light" panose="020B0502040204020203" charset="0"/>
                <a:cs typeface="Bahnschrift Light" panose="020B0502040204020203" charset="0"/>
                <a:sym typeface="+mn-ea"/>
              </a:rPr>
              <a:t>This also requires a Bluetooth module and mobile app.</a:t>
            </a:r>
            <a:endParaRPr lang="en-US" sz="1800" b="1" dirty="0">
              <a:solidFill>
                <a:schemeClr val="accent1"/>
              </a:solidFill>
              <a:latin typeface="Bahnschrift Light" panose="020B0502040204020203" charset="0"/>
              <a:cs typeface="Bahnschrift Light" panose="020B0502040204020203" charset="0"/>
            </a:endParaRPr>
          </a:p>
        </p:txBody>
      </p:sp>
      <p:sp>
        <p:nvSpPr>
          <p:cNvPr id="4" name="Text Box 3"/>
          <p:cNvSpPr txBox="1"/>
          <p:nvPr/>
        </p:nvSpPr>
        <p:spPr>
          <a:xfrm>
            <a:off x="1115695" y="1952625"/>
            <a:ext cx="737870" cy="1014730"/>
          </a:xfrm>
          <a:prstGeom prst="rect">
            <a:avLst/>
          </a:prstGeom>
          <a:noFill/>
        </p:spPr>
        <p:txBody>
          <a:bodyPr wrap="none" rtlCol="0">
            <a:spAutoFit/>
          </a:bodyPr>
          <a:lstStyle/>
          <a:p>
            <a:pPr algn="l"/>
            <a:r>
              <a:rPr lang="en-US" altLang="en-GB" sz="6000" b="1">
                <a:solidFill>
                  <a:srgbClr val="FFFFFF"/>
                </a:solidFill>
                <a:latin typeface="Nixie One"/>
                <a:ea typeface="Nixie One"/>
                <a:cs typeface="Nixie One"/>
                <a:sym typeface="Nixie One"/>
              </a:rPr>
              <a:t>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7816" y="1263048"/>
            <a:ext cx="5638800" cy="1159800"/>
          </a:xfrm>
        </p:spPr>
        <p:txBody>
          <a:bodyPr/>
          <a:lstStyle/>
          <a:p>
            <a:r>
              <a:rPr lang="en-US" b="1" dirty="0">
                <a:solidFill>
                  <a:srgbClr val="FF0000"/>
                </a:solidFill>
                <a:latin typeface="Algerian" panose="04020705040A02060702" pitchFamily="82" charset="0"/>
                <a:cs typeface="Times New Roman" panose="02020603050405020304" pitchFamily="18" charset="0"/>
                <a:sym typeface="+mn-ea"/>
              </a:rPr>
              <a:t>4.Gesture Control</a:t>
            </a:r>
            <a:r>
              <a:rPr lang="en-US" b="1" dirty="0">
                <a:solidFill>
                  <a:srgbClr val="FF0000"/>
                </a:solidFill>
                <a:latin typeface="Algerian" panose="04020705040A02060702" pitchFamily="82" charset="0"/>
                <a:sym typeface="+mn-ea"/>
              </a:rPr>
              <a:t>:</a:t>
            </a:r>
            <a:br>
              <a:rPr lang="en-US" dirty="0">
                <a:solidFill>
                  <a:srgbClr val="FF0000"/>
                </a:solidFill>
                <a:latin typeface="Algerian" panose="04020705040A02060702" pitchFamily="82" charset="0"/>
              </a:rPr>
            </a:br>
            <a:endParaRPr lang="en-US" dirty="0"/>
          </a:p>
        </p:txBody>
      </p:sp>
      <p:sp>
        <p:nvSpPr>
          <p:cNvPr id="3" name="Subtitle 2"/>
          <p:cNvSpPr>
            <a:spLocks noGrp="1"/>
          </p:cNvSpPr>
          <p:nvPr>
            <p:ph type="subTitle" idx="1"/>
          </p:nvPr>
        </p:nvSpPr>
        <p:spPr>
          <a:xfrm>
            <a:off x="2697816" y="1786890"/>
            <a:ext cx="6293485" cy="784860"/>
          </a:xfrm>
        </p:spPr>
        <p:txBody>
          <a:bodyPr/>
          <a:lstStyle/>
          <a:p>
            <a:pPr algn="l">
              <a:buFont typeface="Wingdings" panose="05000000000000000000" charset="0"/>
              <a:buChar char="q"/>
            </a:pPr>
            <a:r>
              <a:rPr lang="en-US" sz="1800" b="1" dirty="0">
                <a:solidFill>
                  <a:schemeClr val="accent1"/>
                </a:solidFill>
                <a:latin typeface="Bahnschrift Light" panose="020B0502040204020203" charset="0"/>
                <a:sym typeface="+mn-ea"/>
              </a:rPr>
              <a:t>A Gesture Controlled robot is a robot</a:t>
            </a:r>
          </a:p>
          <a:p>
            <a:pPr marL="139700" indent="0" algn="l">
              <a:buFont typeface="Wingdings" panose="05000000000000000000" charset="0"/>
            </a:pPr>
            <a:r>
              <a:rPr lang="en-US" sz="1800" b="1" dirty="0">
                <a:solidFill>
                  <a:schemeClr val="accent1"/>
                </a:solidFill>
                <a:latin typeface="Bahnschrift Light" panose="020B0502040204020203" charset="0"/>
                <a:sym typeface="+mn-ea"/>
              </a:rPr>
              <a:t>     which can be controlled by your hand gestures.</a:t>
            </a:r>
          </a:p>
          <a:p>
            <a:pPr algn="l">
              <a:buFont typeface="Wingdings" panose="05000000000000000000" charset="0"/>
              <a:buChar char="q"/>
            </a:pPr>
            <a:r>
              <a:rPr lang="en-US" sz="1800" b="1" dirty="0">
                <a:solidFill>
                  <a:schemeClr val="accent1"/>
                </a:solidFill>
                <a:latin typeface="Bahnschrift Light" panose="020B0502040204020203" charset="0"/>
                <a:sym typeface="+mn-ea"/>
              </a:rPr>
              <a:t>You just need to have a Gyroscope in our mobile,</a:t>
            </a:r>
          </a:p>
          <a:p>
            <a:pPr marL="139700" indent="0" algn="l">
              <a:buFont typeface="Wingdings" panose="05000000000000000000" charset="0"/>
            </a:pPr>
            <a:r>
              <a:rPr lang="en-US" sz="1800" b="1" dirty="0">
                <a:solidFill>
                  <a:schemeClr val="accent1"/>
                </a:solidFill>
                <a:latin typeface="Bahnschrift Light" panose="020B0502040204020203" charset="0"/>
                <a:sym typeface="+mn-ea"/>
              </a:rPr>
              <a:t>     which included an acceleration meter to transmit </a:t>
            </a:r>
          </a:p>
          <a:p>
            <a:pPr marL="139700" indent="0" algn="l">
              <a:buFont typeface="Wingdings" panose="05000000000000000000" charset="0"/>
            </a:pPr>
            <a:r>
              <a:rPr lang="en-US" sz="1800" b="1" dirty="0">
                <a:solidFill>
                  <a:schemeClr val="accent1"/>
                </a:solidFill>
                <a:latin typeface="Bahnschrift Light" panose="020B0502040204020203" charset="0"/>
                <a:sym typeface="+mn-ea"/>
              </a:rPr>
              <a:t>     an appropriate command to the robot.</a:t>
            </a:r>
          </a:p>
          <a:p>
            <a:pPr algn="l">
              <a:buFont typeface="Wingdings" panose="05000000000000000000" charset="0"/>
              <a:buChar char="q"/>
            </a:pPr>
            <a:r>
              <a:rPr lang="en-US" sz="1800" b="1" dirty="0">
                <a:solidFill>
                  <a:schemeClr val="accent1"/>
                </a:solidFill>
                <a:latin typeface="Bahnschrift Light" panose="020B0502040204020203" charset="0"/>
                <a:sym typeface="+mn-ea"/>
              </a:rPr>
              <a:t>so</a:t>
            </a:r>
            <a:r>
              <a:rPr lang="en-US" sz="1800" b="1" dirty="0">
                <a:solidFill>
                  <a:schemeClr val="bg1"/>
                </a:solidFill>
                <a:latin typeface="Bahnschrift Light" panose="020B0502040204020203" charset="0"/>
                <a:sym typeface="+mn-ea"/>
              </a:rPr>
              <a:t> </a:t>
            </a:r>
            <a:r>
              <a:rPr lang="en-US" sz="1800" b="1" dirty="0">
                <a:solidFill>
                  <a:schemeClr val="accent1"/>
                </a:solidFill>
                <a:latin typeface="Bahnschrift Light" panose="020B0502040204020203" charset="0"/>
                <a:sym typeface="+mn-ea"/>
              </a:rPr>
              <a:t>it can do whatever we want.</a:t>
            </a:r>
            <a:endParaRPr lang="en-US" sz="1800" dirty="0">
              <a:solidFill>
                <a:schemeClr val="accent1"/>
              </a:solidFill>
            </a:endParaRPr>
          </a:p>
          <a:p>
            <a:pPr algn="l">
              <a:buFont typeface="Wingdings" panose="05000000000000000000" charset="0"/>
            </a:pPr>
            <a:endParaRPr lang="en-US" sz="1800" dirty="0">
              <a:solidFill>
                <a:schemeClr val="accent1"/>
              </a:solidFill>
            </a:endParaRPr>
          </a:p>
        </p:txBody>
      </p:sp>
      <p:sp>
        <p:nvSpPr>
          <p:cNvPr id="5" name="Text Box 4"/>
          <p:cNvSpPr txBox="1"/>
          <p:nvPr/>
        </p:nvSpPr>
        <p:spPr>
          <a:xfrm>
            <a:off x="1115695" y="2067560"/>
            <a:ext cx="737870" cy="1938020"/>
          </a:xfrm>
          <a:prstGeom prst="rect">
            <a:avLst/>
          </a:prstGeom>
          <a:noFill/>
        </p:spPr>
        <p:txBody>
          <a:bodyPr wrap="square" rtlCol="0">
            <a:spAutoFit/>
          </a:bodyPr>
          <a:lstStyle/>
          <a:p>
            <a:pPr algn="l"/>
            <a:r>
              <a:rPr lang="en-US" altLang="en-GB" sz="6000" b="1">
                <a:solidFill>
                  <a:srgbClr val="FFFFFF"/>
                </a:solidFill>
                <a:latin typeface="Nixie One"/>
                <a:ea typeface="Nixie One"/>
                <a:cs typeface="Nixie One"/>
                <a:sym typeface="Nixie One"/>
              </a:rPr>
              <a:t>4</a:t>
            </a:r>
            <a:endParaRPr sz="6000" b="1">
              <a:solidFill>
                <a:srgbClr val="FFFFFF"/>
              </a:solidFill>
            </a:endParaRPr>
          </a:p>
          <a:p>
            <a:endParaRPr lang="en-US" sz="6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9435" y="1207195"/>
            <a:ext cx="11887200" cy="1159510"/>
          </a:xfrm>
        </p:spPr>
        <p:txBody>
          <a:bodyPr/>
          <a:lstStyle/>
          <a:p>
            <a:r>
              <a:rPr lang="en-IN" b="1" dirty="0">
                <a:solidFill>
                  <a:srgbClr val="FF0000"/>
                </a:solidFill>
                <a:latin typeface="Algerian" panose="04020705040A02060702" pitchFamily="82" charset="0"/>
                <a:sym typeface="+mn-ea"/>
              </a:rPr>
              <a:t>5.D</a:t>
            </a:r>
            <a:r>
              <a:rPr lang="en-US" altLang="en-IN" b="1" dirty="0">
                <a:solidFill>
                  <a:srgbClr val="FF0000"/>
                </a:solidFill>
                <a:latin typeface="Algerian" panose="04020705040A02060702" pitchFamily="82" charset="0"/>
                <a:sym typeface="+mn-ea"/>
              </a:rPr>
              <a:t>rivers</a:t>
            </a:r>
            <a:r>
              <a:rPr lang="en-IN" b="1" dirty="0">
                <a:solidFill>
                  <a:srgbClr val="FF0000"/>
                </a:solidFill>
                <a:latin typeface="Algerian" panose="04020705040A02060702" pitchFamily="82" charset="0"/>
                <a:sym typeface="+mn-ea"/>
              </a:rPr>
              <a:t> A</a:t>
            </a:r>
            <a:r>
              <a:rPr lang="en-US" altLang="en-IN" b="1" dirty="0">
                <a:solidFill>
                  <a:srgbClr val="FF0000"/>
                </a:solidFill>
                <a:latin typeface="Algerian" panose="04020705040A02060702" pitchFamily="82" charset="0"/>
                <a:sym typeface="+mn-ea"/>
              </a:rPr>
              <a:t>nti</a:t>
            </a:r>
            <a:r>
              <a:rPr lang="en-IN" b="1" dirty="0">
                <a:solidFill>
                  <a:srgbClr val="FF0000"/>
                </a:solidFill>
                <a:latin typeface="Algerian" panose="04020705040A02060702" pitchFamily="82" charset="0"/>
                <a:sym typeface="+mn-ea"/>
              </a:rPr>
              <a:t> S</a:t>
            </a:r>
            <a:r>
              <a:rPr lang="en-US" altLang="en-IN" b="1" dirty="0" err="1">
                <a:solidFill>
                  <a:srgbClr val="FF0000"/>
                </a:solidFill>
                <a:latin typeface="Algerian" panose="04020705040A02060702" pitchFamily="82" charset="0"/>
                <a:sym typeface="+mn-ea"/>
              </a:rPr>
              <a:t>leEP</a:t>
            </a:r>
            <a:r>
              <a:rPr lang="en-IN" altLang="en-IN" b="1" dirty="0">
                <a:solidFill>
                  <a:srgbClr val="FF0000"/>
                </a:solidFill>
                <a:latin typeface="Algerian" panose="04020705040A02060702" pitchFamily="82" charset="0"/>
                <a:sym typeface="+mn-ea"/>
              </a:rPr>
              <a:t> </a:t>
            </a:r>
            <a:r>
              <a:rPr lang="en-IN" b="1" dirty="0">
                <a:solidFill>
                  <a:srgbClr val="FF0000"/>
                </a:solidFill>
                <a:latin typeface="Algerian" panose="04020705040A02060702" pitchFamily="82" charset="0"/>
                <a:sym typeface="+mn-ea"/>
              </a:rPr>
              <a:t>A</a:t>
            </a:r>
            <a:r>
              <a:rPr lang="en-US" altLang="en-IN" b="1" dirty="0">
                <a:solidFill>
                  <a:srgbClr val="FF0000"/>
                </a:solidFill>
                <a:latin typeface="Algerian" panose="04020705040A02060702" pitchFamily="82" charset="0"/>
                <a:sym typeface="+mn-ea"/>
              </a:rPr>
              <a:t>larm:</a:t>
            </a:r>
            <a:br>
              <a:rPr lang="en-IN" sz="4000" b="1" dirty="0">
                <a:solidFill>
                  <a:srgbClr val="FF0000"/>
                </a:solidFill>
                <a:latin typeface="Algerian" panose="04020705040A02060702" pitchFamily="82" charset="0"/>
              </a:rPr>
            </a:br>
            <a:endParaRPr lang="en-US" sz="4000" dirty="0"/>
          </a:p>
        </p:txBody>
      </p:sp>
      <p:sp>
        <p:nvSpPr>
          <p:cNvPr id="3" name="Subtitle 2"/>
          <p:cNvSpPr>
            <a:spLocks noGrp="1"/>
          </p:cNvSpPr>
          <p:nvPr>
            <p:ph type="subTitle" idx="1"/>
          </p:nvPr>
        </p:nvSpPr>
        <p:spPr>
          <a:xfrm>
            <a:off x="2179435" y="1697572"/>
            <a:ext cx="5696100" cy="784800"/>
          </a:xfrm>
        </p:spPr>
        <p:txBody>
          <a:bodyPr/>
          <a:lstStyle/>
          <a:p>
            <a:pPr>
              <a:buFont typeface="Wingdings" panose="05000000000000000000" charset="0"/>
              <a:buChar char="q"/>
            </a:pPr>
            <a:r>
              <a:rPr lang="en-US" sz="1800" b="1" dirty="0">
                <a:solidFill>
                  <a:schemeClr val="accent1"/>
                </a:solidFill>
                <a:effectLst/>
                <a:latin typeface="Bahnschrift Light" panose="020B0502040204020203" charset="0"/>
                <a:sym typeface="+mn-ea"/>
              </a:rPr>
              <a:t>Eye blink Sensor is a relatively simple sensor used to detect eye blinks. </a:t>
            </a:r>
          </a:p>
          <a:p>
            <a:pPr>
              <a:buFont typeface="Wingdings" panose="05000000000000000000" charset="0"/>
              <a:buChar char="q"/>
            </a:pPr>
            <a:r>
              <a:rPr lang="en-US" sz="1800" b="1" dirty="0">
                <a:solidFill>
                  <a:schemeClr val="accent1"/>
                </a:solidFill>
                <a:effectLst/>
                <a:latin typeface="Bahnschrift Light" panose="020B0502040204020203" charset="0"/>
                <a:sym typeface="+mn-ea"/>
              </a:rPr>
              <a:t>It uses a simple infrared sensor to detect if the person's eye is closed and the corresponding data received can further be processed by any logic as </a:t>
            </a:r>
            <a:r>
              <a:rPr lang="en-US" sz="1800" b="1" dirty="0">
                <a:solidFill>
                  <a:schemeClr val="accent1"/>
                </a:solidFill>
                <a:latin typeface="Bahnschrift Light" panose="020B0502040204020203" charset="0"/>
                <a:sym typeface="+mn-ea"/>
              </a:rPr>
              <a:t>re</a:t>
            </a:r>
            <a:r>
              <a:rPr lang="en-US" sz="1800" b="1" dirty="0">
                <a:solidFill>
                  <a:schemeClr val="accent1"/>
                </a:solidFill>
                <a:effectLst/>
                <a:latin typeface="Bahnschrift Light" panose="020B0502040204020203" charset="0"/>
                <a:sym typeface="+mn-ea"/>
              </a:rPr>
              <a:t>quired for the application. </a:t>
            </a:r>
          </a:p>
          <a:p>
            <a:pPr>
              <a:buFont typeface="Wingdings" panose="05000000000000000000" charset="0"/>
              <a:buChar char="q"/>
            </a:pPr>
            <a:r>
              <a:rPr lang="en-US" sz="1800" b="1" dirty="0">
                <a:solidFill>
                  <a:schemeClr val="accent1"/>
                </a:solidFill>
                <a:effectLst/>
                <a:latin typeface="Bahnschrift Light" panose="020B0502040204020203" charset="0"/>
                <a:sym typeface="+mn-ea"/>
              </a:rPr>
              <a:t>The eye blinks system comes with an IR sensor mounted on glasses which the user can wear like regular glasses.</a:t>
            </a:r>
            <a:endParaRPr lang="en-US" sz="1800" b="1" dirty="0">
              <a:solidFill>
                <a:schemeClr val="accent1"/>
              </a:solidFill>
              <a:effectLst/>
              <a:latin typeface="Bahnschrift Light" panose="020B0502040204020203" charset="0"/>
            </a:endParaRPr>
          </a:p>
          <a:p>
            <a:pPr>
              <a:buFont typeface="Wingdings" panose="05000000000000000000" charset="0"/>
              <a:buChar char="q"/>
            </a:pPr>
            <a:endParaRPr lang="en-US" sz="1800" b="1" dirty="0">
              <a:solidFill>
                <a:schemeClr val="accent1"/>
              </a:solidFill>
              <a:effectLst/>
              <a:latin typeface="Bahnschrift Light" panose="020B0502040204020203" charset="0"/>
            </a:endParaRPr>
          </a:p>
        </p:txBody>
      </p:sp>
      <p:sp>
        <p:nvSpPr>
          <p:cNvPr id="4" name="Text Box 3"/>
          <p:cNvSpPr txBox="1"/>
          <p:nvPr/>
        </p:nvSpPr>
        <p:spPr>
          <a:xfrm>
            <a:off x="1115695" y="1995805"/>
            <a:ext cx="737870" cy="1445260"/>
          </a:xfrm>
          <a:prstGeom prst="rect">
            <a:avLst/>
          </a:prstGeom>
          <a:noFill/>
        </p:spPr>
        <p:txBody>
          <a:bodyPr wrap="none" rtlCol="0">
            <a:spAutoFit/>
          </a:bodyPr>
          <a:lstStyle/>
          <a:p>
            <a:pPr algn="l"/>
            <a:r>
              <a:rPr lang="en-US" altLang="en-GB" sz="6000" b="1" dirty="0">
                <a:solidFill>
                  <a:srgbClr val="FFFFFF"/>
                </a:solidFill>
                <a:latin typeface="Nixie One"/>
                <a:ea typeface="Nixie One"/>
                <a:cs typeface="Nixie One"/>
                <a:sym typeface="Nixie One"/>
              </a:rPr>
              <a:t>5</a:t>
            </a:r>
            <a:endParaRPr sz="6000" b="1" dirty="0">
              <a:solidFill>
                <a:srgbClr val="FFFFFF"/>
              </a:solidFill>
            </a:endParaRPr>
          </a:p>
          <a:p>
            <a:pPr algn="l"/>
            <a:endParaRPr b="1" dirty="0">
              <a:solidFill>
                <a:srgbClr val="FFFFFF"/>
              </a:solidFill>
            </a:endParaRPr>
          </a:p>
          <a:p>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8469" y="647920"/>
            <a:ext cx="6151095" cy="1159800"/>
          </a:xfrm>
        </p:spPr>
        <p:txBody>
          <a:bodyPr/>
          <a:lstStyle/>
          <a:p>
            <a:r>
              <a:rPr lang="en-US" altLang="en-IN" b="1" dirty="0">
                <a:solidFill>
                  <a:srgbClr val="FF0000"/>
                </a:solidFill>
                <a:latin typeface="Algerian" panose="04020705040A02060702" pitchFamily="82" charset="0"/>
                <a:sym typeface="+mn-ea"/>
              </a:rPr>
              <a:t>6.FIRE DETECTION SYSTEM:</a:t>
            </a:r>
            <a:endParaRPr lang="en-US" b="1" dirty="0">
              <a:solidFill>
                <a:srgbClr val="FF0000"/>
              </a:solidFill>
            </a:endParaRPr>
          </a:p>
        </p:txBody>
      </p:sp>
      <p:sp>
        <p:nvSpPr>
          <p:cNvPr id="3" name="Subtitle 2"/>
          <p:cNvSpPr>
            <a:spLocks noGrp="1"/>
          </p:cNvSpPr>
          <p:nvPr>
            <p:ph type="subTitle" idx="1"/>
          </p:nvPr>
        </p:nvSpPr>
        <p:spPr>
          <a:xfrm>
            <a:off x="2468469" y="1646777"/>
            <a:ext cx="5696100" cy="784800"/>
          </a:xfrm>
        </p:spPr>
        <p:txBody>
          <a:bodyPr/>
          <a:lstStyle/>
          <a:p>
            <a:pPr>
              <a:buFont typeface="Wingdings" panose="05000000000000000000" charset="0"/>
              <a:buChar char="q"/>
            </a:pPr>
            <a:r>
              <a:rPr lang="en-US" sz="1800" b="1" dirty="0">
                <a:solidFill>
                  <a:schemeClr val="accent1"/>
                </a:solidFill>
                <a:latin typeface="Bahnschrift Light" panose="020B0502040204020203" charset="0"/>
              </a:rPr>
              <a:t>With the advancement of technology, developments in the face of situations that can result in the loss of human life are becoming more prevalent. </a:t>
            </a:r>
          </a:p>
          <a:p>
            <a:pPr>
              <a:buFont typeface="Wingdings" panose="05000000000000000000" charset="0"/>
              <a:buChar char="q"/>
            </a:pPr>
            <a:r>
              <a:rPr lang="en-US" sz="1800" b="1" dirty="0">
                <a:solidFill>
                  <a:schemeClr val="accent1"/>
                </a:solidFill>
                <a:latin typeface="Bahnschrift Light" panose="020B0502040204020203" charset="0"/>
              </a:rPr>
              <a:t>It </a:t>
            </a:r>
            <a:r>
              <a:rPr lang="en-US" sz="1800" b="1" dirty="0" err="1">
                <a:solidFill>
                  <a:schemeClr val="accent1"/>
                </a:solidFill>
                <a:latin typeface="Bahnschrift Light" panose="020B0502040204020203" charset="0"/>
              </a:rPr>
              <a:t>dectect</a:t>
            </a:r>
            <a:r>
              <a:rPr lang="en-US" sz="1800" b="1" dirty="0">
                <a:solidFill>
                  <a:schemeClr val="accent1"/>
                </a:solidFill>
                <a:latin typeface="Bahnschrift Light" panose="020B0502040204020203" charset="0"/>
              </a:rPr>
              <a:t> the fire by using fire sensor then it give the intimation to the driver then alarm will range.</a:t>
            </a:r>
            <a:endParaRPr lang="en-IN" sz="1800" b="1" dirty="0">
              <a:solidFill>
                <a:schemeClr val="accent1"/>
              </a:solidFill>
              <a:latin typeface="Bahnschrift Light" panose="020B0502040204020203" charset="0"/>
            </a:endParaRPr>
          </a:p>
          <a:p>
            <a:pPr>
              <a:buFont typeface="Wingdings" panose="05000000000000000000" charset="0"/>
              <a:buChar char="q"/>
            </a:pPr>
            <a:endParaRPr lang="en-US" sz="1800" dirty="0">
              <a:solidFill>
                <a:schemeClr val="accent1"/>
              </a:solidFill>
              <a:latin typeface="Bahnschrift Light" panose="020B0502040204020203" charset="0"/>
              <a:cs typeface="Bahnschrift Light" panose="020B0502040204020203" charset="0"/>
            </a:endParaRPr>
          </a:p>
        </p:txBody>
      </p:sp>
      <p:sp>
        <p:nvSpPr>
          <p:cNvPr id="5" name="Text Box 4"/>
          <p:cNvSpPr txBox="1"/>
          <p:nvPr/>
        </p:nvSpPr>
        <p:spPr>
          <a:xfrm>
            <a:off x="1131570" y="2064385"/>
            <a:ext cx="737870" cy="1014730"/>
          </a:xfrm>
          <a:prstGeom prst="rect">
            <a:avLst/>
          </a:prstGeom>
          <a:noFill/>
        </p:spPr>
        <p:txBody>
          <a:bodyPr wrap="none" rtlCol="0">
            <a:spAutoFit/>
          </a:bodyPr>
          <a:lstStyle/>
          <a:p>
            <a:pPr algn="l"/>
            <a:r>
              <a:rPr lang="en-US" altLang="en-GB" sz="6000" b="1">
                <a:solidFill>
                  <a:srgbClr val="FFFFFF"/>
                </a:solidFill>
                <a:latin typeface="Nixie One"/>
                <a:ea typeface="Nixie One"/>
                <a:cs typeface="Nixie One"/>
                <a:sym typeface="Nixie One"/>
              </a:rPr>
              <a:t>6</a:t>
            </a:r>
          </a:p>
        </p:txBody>
      </p:sp>
    </p:spTree>
  </p:cSld>
  <p:clrMapOvr>
    <a:masterClrMapping/>
  </p:clrMapOvr>
  <p:transition>
    <p:fade thruBlk="1"/>
  </p:transition>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834</Words>
  <Application>Microsoft Office PowerPoint</Application>
  <PresentationFormat>On-screen Show (16:9)</PresentationFormat>
  <Paragraphs>99</Paragraphs>
  <Slides>18</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Algerian</vt:lpstr>
      <vt:lpstr>Arial</vt:lpstr>
      <vt:lpstr>Bahnschrift Light</vt:lpstr>
      <vt:lpstr>Blackadder ITC</vt:lpstr>
      <vt:lpstr>Comic Sans MS</vt:lpstr>
      <vt:lpstr>Helvetica Neue</vt:lpstr>
      <vt:lpstr>Ink Free</vt:lpstr>
      <vt:lpstr>Kristen ITC</vt:lpstr>
      <vt:lpstr>Muli</vt:lpstr>
      <vt:lpstr>Nixie One</vt:lpstr>
      <vt:lpstr>Segoe Script</vt:lpstr>
      <vt:lpstr>Wingdings</vt:lpstr>
      <vt:lpstr>Imogen template</vt:lpstr>
      <vt:lpstr>Virtual Health Management with Robotics </vt:lpstr>
      <vt:lpstr>Virtual Health Management  USING  Robotics</vt:lpstr>
      <vt:lpstr>INTRODUCTION</vt:lpstr>
      <vt:lpstr>1.Obstacle Avoidance:</vt:lpstr>
      <vt:lpstr>2.Remote Control: </vt:lpstr>
      <vt:lpstr>3.Voice Control:</vt:lpstr>
      <vt:lpstr>4.Gesture Control: </vt:lpstr>
      <vt:lpstr>5.Drivers Anti SleEP Alarm: </vt:lpstr>
      <vt:lpstr>6.FIRE DETECTION SYSTEM:</vt:lpstr>
      <vt:lpstr>COMPONENTS IMAGES:- </vt:lpstr>
      <vt:lpstr>CIRCUIT  DIAGRAM</vt:lpstr>
      <vt:lpstr>APPLICATIONS :  OBSTACLE AVOIDENCE:</vt:lpstr>
      <vt:lpstr>PowerPoint Presentation</vt:lpstr>
      <vt:lpstr>PowerPoint Presentation</vt:lpstr>
      <vt:lpstr>WHAT ABOUT  THE  SAFETY…?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SMART VEHICLE USING  ADVANCE SAFETY SYSTEM:</dc:title>
  <dc:creator/>
  <cp:lastModifiedBy>Venkata Akash Pesala</cp:lastModifiedBy>
  <cp:revision>19</cp:revision>
  <dcterms:created xsi:type="dcterms:W3CDTF">2022-11-17T01:53:00Z</dcterms:created>
  <dcterms:modified xsi:type="dcterms:W3CDTF">2022-12-27T13:47:51Z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719B8F75F8544CCC9519F1DE4D7E0630</vt:lpwstr>
  </property>
  <property fmtid="{D5CDD505-2E9C-101B-9397-08002B2CF9AE}" pid="3" name="KSOProductBuildVer">
    <vt:lpwstr>1033-11.2.0.11380</vt:lpwstr>
  </property>
</Properties>
</file>