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69" r:id="rId12"/>
    <p:sldId id="271" r:id="rId13"/>
    <p:sldId id="270" r:id="rId14"/>
    <p:sldId id="272"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7"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1048588"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9" name="Date Placeholder 3"/>
          <p:cNvSpPr>
            <a:spLocks noGrp="1"/>
          </p:cNvSpPr>
          <p:nvPr>
            <p:ph type="dt" sz="half" idx="10"/>
          </p:nvPr>
        </p:nvSpPr>
        <p:spPr/>
        <p:txBody>
          <a:bodyPr/>
          <a:lstStyle/>
          <a:p>
            <a:fld id="{E8C48AC0-90D1-47E9-B992-A27647C456F2}" type="datetimeFigureOut">
              <a:rPr lang="en-IN" smtClean="0"/>
              <a:t>16-07-2023</a:t>
            </a:fld>
            <a:endParaRPr lang="en-IN"/>
          </a:p>
        </p:txBody>
      </p:sp>
      <p:sp>
        <p:nvSpPr>
          <p:cNvPr id="1048590" name="Footer Placeholder 4"/>
          <p:cNvSpPr>
            <a:spLocks noGrp="1"/>
          </p:cNvSpPr>
          <p:nvPr>
            <p:ph type="ftr" sz="quarter" idx="11"/>
          </p:nvPr>
        </p:nvSpPr>
        <p:spPr>
          <a:xfrm>
            <a:off x="2416500" y="329307"/>
            <a:ext cx="4973915" cy="309201"/>
          </a:xfrm>
        </p:spPr>
        <p:txBody>
          <a:bodyPr/>
          <a:lstStyle/>
          <a:p>
            <a:endParaRPr lang="en-IN"/>
          </a:p>
        </p:txBody>
      </p:sp>
      <p:sp>
        <p:nvSpPr>
          <p:cNvPr id="1048591" name="Slide Number Placeholder 5"/>
          <p:cNvSpPr>
            <a:spLocks noGrp="1"/>
          </p:cNvSpPr>
          <p:nvPr>
            <p:ph type="sldNum" sz="quarter" idx="12"/>
          </p:nvPr>
        </p:nvSpPr>
        <p:spPr>
          <a:xfrm>
            <a:off x="1437664" y="798973"/>
            <a:ext cx="811019" cy="503578"/>
          </a:xfrm>
        </p:spPr>
        <p:txBody>
          <a:bodyPr/>
          <a:lstStyle/>
          <a:p>
            <a:fld id="{9C88A96E-7EA0-4191-9476-BA33062E59AD}" type="slidenum">
              <a:rPr lang="en-IN" smtClean="0"/>
              <a:t>‹#›</a:t>
            </a:fld>
            <a:endParaRPr lang="en-IN"/>
          </a:p>
        </p:txBody>
      </p:sp>
      <p:cxnSp>
        <p:nvCxnSpPr>
          <p:cNvPr id="3145729"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US" dirty="0"/>
          </a:p>
        </p:txBody>
      </p:sp>
      <p:sp>
        <p:nvSpPr>
          <p:cNvPr id="104864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Date Placeholder 3"/>
          <p:cNvSpPr>
            <a:spLocks noGrp="1"/>
          </p:cNvSpPr>
          <p:nvPr>
            <p:ph type="dt" sz="half" idx="10"/>
          </p:nvPr>
        </p:nvSpPr>
        <p:spPr/>
        <p:txBody>
          <a:bodyPr/>
          <a:lstStyle/>
          <a:p>
            <a:fld id="{E8C48AC0-90D1-47E9-B992-A27647C456F2}" type="datetimeFigureOut">
              <a:rPr lang="en-IN" smtClean="0"/>
              <a:t>16-07-2023</a:t>
            </a:fld>
            <a:endParaRPr lang="en-IN"/>
          </a:p>
        </p:txBody>
      </p:sp>
      <p:sp>
        <p:nvSpPr>
          <p:cNvPr id="1048643" name="Footer Placeholder 4"/>
          <p:cNvSpPr>
            <a:spLocks noGrp="1"/>
          </p:cNvSpPr>
          <p:nvPr>
            <p:ph type="ftr" sz="quarter" idx="11"/>
          </p:nvPr>
        </p:nvSpPr>
        <p:spPr/>
        <p:txBody>
          <a:bodyPr/>
          <a:lstStyle/>
          <a:p>
            <a:endParaRPr lang="en-IN"/>
          </a:p>
        </p:txBody>
      </p:sp>
      <p:sp>
        <p:nvSpPr>
          <p:cNvPr id="1048644"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3145734"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7"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1048628"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9" name="Date Placeholder 3"/>
          <p:cNvSpPr>
            <a:spLocks noGrp="1"/>
          </p:cNvSpPr>
          <p:nvPr>
            <p:ph type="dt" sz="half" idx="10"/>
          </p:nvPr>
        </p:nvSpPr>
        <p:spPr/>
        <p:txBody>
          <a:bodyPr/>
          <a:lstStyle/>
          <a:p>
            <a:fld id="{E8C48AC0-90D1-47E9-B992-A27647C456F2}" type="datetimeFigureOut">
              <a:rPr lang="en-IN" smtClean="0"/>
              <a:t>16-07-2023</a:t>
            </a:fld>
            <a:endParaRPr lang="en-IN"/>
          </a:p>
        </p:txBody>
      </p:sp>
      <p:sp>
        <p:nvSpPr>
          <p:cNvPr id="1048630" name="Footer Placeholder 4"/>
          <p:cNvSpPr>
            <a:spLocks noGrp="1"/>
          </p:cNvSpPr>
          <p:nvPr>
            <p:ph type="ftr" sz="quarter" idx="11"/>
          </p:nvPr>
        </p:nvSpPr>
        <p:spPr/>
        <p:txBody>
          <a:bodyPr/>
          <a:lstStyle/>
          <a:p>
            <a:endParaRPr lang="en-IN"/>
          </a:p>
        </p:txBody>
      </p:sp>
      <p:sp>
        <p:nvSpPr>
          <p:cNvPr id="1048631"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3145732"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US" dirty="0"/>
          </a:p>
        </p:txBody>
      </p:sp>
      <p:sp>
        <p:nvSpPr>
          <p:cNvPr id="1048615"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6" name="Date Placeholder 3"/>
          <p:cNvSpPr>
            <a:spLocks noGrp="1"/>
          </p:cNvSpPr>
          <p:nvPr>
            <p:ph type="dt" sz="half" idx="10"/>
          </p:nvPr>
        </p:nvSpPr>
        <p:spPr/>
        <p:txBody>
          <a:bodyPr/>
          <a:lstStyle/>
          <a:p>
            <a:fld id="{E8C48AC0-90D1-47E9-B992-A27647C456F2}" type="datetimeFigureOut">
              <a:rPr lang="en-IN" smtClean="0"/>
              <a:t>16-07-2023</a:t>
            </a:fld>
            <a:endParaRPr lang="en-IN"/>
          </a:p>
        </p:txBody>
      </p:sp>
      <p:sp>
        <p:nvSpPr>
          <p:cNvPr id="1048617" name="Footer Placeholder 4"/>
          <p:cNvSpPr>
            <a:spLocks noGrp="1"/>
          </p:cNvSpPr>
          <p:nvPr>
            <p:ph type="ftr" sz="quarter" idx="11"/>
          </p:nvPr>
        </p:nvSpPr>
        <p:spPr/>
        <p:txBody>
          <a:bodyPr/>
          <a:lstStyle/>
          <a:p>
            <a:endParaRPr lang="en-IN"/>
          </a:p>
        </p:txBody>
      </p:sp>
      <p:sp>
        <p:nvSpPr>
          <p:cNvPr id="1048618"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3145730"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1048646"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lstStyle/>
          <a:p>
            <a:fld id="{E8C48AC0-90D1-47E9-B992-A27647C456F2}" type="datetimeFigureOut">
              <a:rPr lang="en-IN" smtClean="0"/>
              <a:t>16-07-2023</a:t>
            </a:fld>
            <a:endParaRPr lang="en-IN"/>
          </a:p>
        </p:txBody>
      </p:sp>
      <p:sp>
        <p:nvSpPr>
          <p:cNvPr id="1048648" name="Footer Placeholder 4"/>
          <p:cNvSpPr>
            <a:spLocks noGrp="1"/>
          </p:cNvSpPr>
          <p:nvPr>
            <p:ph type="ftr" sz="quarter" idx="11"/>
          </p:nvPr>
        </p:nvSpPr>
        <p:spPr/>
        <p:txBody>
          <a:bodyPr/>
          <a:lstStyle/>
          <a:p>
            <a:endParaRPr lang="en-IN"/>
          </a:p>
        </p:txBody>
      </p:sp>
      <p:sp>
        <p:nvSpPr>
          <p:cNvPr id="1048649"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3145735"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0"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1048651"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2"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Date Placeholder 4"/>
          <p:cNvSpPr>
            <a:spLocks noGrp="1"/>
          </p:cNvSpPr>
          <p:nvPr>
            <p:ph type="dt" sz="half" idx="10"/>
          </p:nvPr>
        </p:nvSpPr>
        <p:spPr/>
        <p:txBody>
          <a:bodyPr/>
          <a:lstStyle/>
          <a:p>
            <a:fld id="{E8C48AC0-90D1-47E9-B992-A27647C456F2}" type="datetimeFigureOut">
              <a:rPr lang="en-IN" smtClean="0"/>
              <a:t>16-07-2023</a:t>
            </a:fld>
            <a:endParaRPr lang="en-IN"/>
          </a:p>
        </p:txBody>
      </p:sp>
      <p:sp>
        <p:nvSpPr>
          <p:cNvPr id="1048654" name="Footer Placeholder 5"/>
          <p:cNvSpPr>
            <a:spLocks noGrp="1"/>
          </p:cNvSpPr>
          <p:nvPr>
            <p:ph type="ftr" sz="quarter" idx="11"/>
          </p:nvPr>
        </p:nvSpPr>
        <p:spPr/>
        <p:txBody>
          <a:bodyPr/>
          <a:lstStyle/>
          <a:p>
            <a:endParaRPr lang="en-IN"/>
          </a:p>
        </p:txBody>
      </p:sp>
      <p:sp>
        <p:nvSpPr>
          <p:cNvPr id="1048655"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3145736"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1048657"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1" name="Date Placeholder 6"/>
          <p:cNvSpPr>
            <a:spLocks noGrp="1"/>
          </p:cNvSpPr>
          <p:nvPr>
            <p:ph type="dt" sz="half" idx="10"/>
          </p:nvPr>
        </p:nvSpPr>
        <p:spPr/>
        <p:txBody>
          <a:bodyPr/>
          <a:lstStyle/>
          <a:p>
            <a:fld id="{E8C48AC0-90D1-47E9-B992-A27647C456F2}" type="datetimeFigureOut">
              <a:rPr lang="en-IN" smtClean="0"/>
              <a:t>16-07-2023</a:t>
            </a:fld>
            <a:endParaRPr lang="en-IN"/>
          </a:p>
        </p:txBody>
      </p:sp>
      <p:sp>
        <p:nvSpPr>
          <p:cNvPr id="1048662" name="Footer Placeholder 7"/>
          <p:cNvSpPr>
            <a:spLocks noGrp="1"/>
          </p:cNvSpPr>
          <p:nvPr>
            <p:ph type="ftr" sz="quarter" idx="11"/>
          </p:nvPr>
        </p:nvSpPr>
        <p:spPr/>
        <p:txBody>
          <a:bodyPr/>
          <a:lstStyle/>
          <a:p>
            <a:endParaRPr lang="en-IN"/>
          </a:p>
        </p:txBody>
      </p:sp>
      <p:sp>
        <p:nvSpPr>
          <p:cNvPr id="1048663" name="Slide Number Placeholder 8"/>
          <p:cNvSpPr>
            <a:spLocks noGrp="1"/>
          </p:cNvSpPr>
          <p:nvPr>
            <p:ph type="sldNum" sz="quarter" idx="12"/>
          </p:nvPr>
        </p:nvSpPr>
        <p:spPr/>
        <p:txBody>
          <a:bodyPr/>
          <a:lstStyle/>
          <a:p>
            <a:fld id="{9C88A96E-7EA0-4191-9476-BA33062E59AD}" type="slidenum">
              <a:rPr lang="en-IN" smtClean="0"/>
              <a:t>‹#›</a:t>
            </a:fld>
            <a:endParaRPr lang="en-IN"/>
          </a:p>
        </p:txBody>
      </p:sp>
      <p:cxnSp>
        <p:nvCxnSpPr>
          <p:cNvPr id="3145737"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a:t>Click to edit Master title style</a:t>
            </a:r>
            <a:endParaRPr lang="en-US" dirty="0"/>
          </a:p>
        </p:txBody>
      </p:sp>
      <p:sp>
        <p:nvSpPr>
          <p:cNvPr id="1048624" name="Date Placeholder 2"/>
          <p:cNvSpPr>
            <a:spLocks noGrp="1"/>
          </p:cNvSpPr>
          <p:nvPr>
            <p:ph type="dt" sz="half" idx="10"/>
          </p:nvPr>
        </p:nvSpPr>
        <p:spPr/>
        <p:txBody>
          <a:bodyPr/>
          <a:lstStyle/>
          <a:p>
            <a:fld id="{E8C48AC0-90D1-47E9-B992-A27647C456F2}" type="datetimeFigureOut">
              <a:rPr lang="en-IN" smtClean="0"/>
              <a:t>16-07-2023</a:t>
            </a:fld>
            <a:endParaRPr lang="en-IN"/>
          </a:p>
        </p:txBody>
      </p:sp>
      <p:sp>
        <p:nvSpPr>
          <p:cNvPr id="1048625" name="Footer Placeholder 3"/>
          <p:cNvSpPr>
            <a:spLocks noGrp="1"/>
          </p:cNvSpPr>
          <p:nvPr>
            <p:ph type="ftr" sz="quarter" idx="11"/>
          </p:nvPr>
        </p:nvSpPr>
        <p:spPr/>
        <p:txBody>
          <a:bodyPr/>
          <a:lstStyle/>
          <a:p>
            <a:endParaRPr lang="en-IN"/>
          </a:p>
        </p:txBody>
      </p:sp>
      <p:sp>
        <p:nvSpPr>
          <p:cNvPr id="1048626" name="Slide Number Placeholder 4"/>
          <p:cNvSpPr>
            <a:spLocks noGrp="1"/>
          </p:cNvSpPr>
          <p:nvPr>
            <p:ph type="sldNum" sz="quarter" idx="12"/>
          </p:nvPr>
        </p:nvSpPr>
        <p:spPr/>
        <p:txBody>
          <a:bodyPr/>
          <a:lstStyle/>
          <a:p>
            <a:fld id="{9C88A96E-7EA0-4191-9476-BA33062E59AD}" type="slidenum">
              <a:rPr lang="en-IN" smtClean="0"/>
              <a:t>‹#›</a:t>
            </a:fld>
            <a:endParaRPr lang="en-IN"/>
          </a:p>
        </p:txBody>
      </p:sp>
      <p:cxnSp>
        <p:nvCxnSpPr>
          <p:cNvPr id="3145731"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p>
            <a:fld id="{E8C48AC0-90D1-47E9-B992-A27647C456F2}" type="datetimeFigureOut">
              <a:rPr lang="en-IN" smtClean="0"/>
              <a:t>16-07-2023</a:t>
            </a:fld>
            <a:endParaRPr lang="en-IN"/>
          </a:p>
        </p:txBody>
      </p:sp>
      <p:sp>
        <p:nvSpPr>
          <p:cNvPr id="1048583" name="Footer Placeholder 2"/>
          <p:cNvSpPr>
            <a:spLocks noGrp="1"/>
          </p:cNvSpPr>
          <p:nvPr>
            <p:ph type="ftr" sz="quarter" idx="11"/>
          </p:nvPr>
        </p:nvSpPr>
        <p:spPr/>
        <p:txBody>
          <a:bodyPr/>
          <a:lstStyle/>
          <a:p>
            <a:endParaRPr lang="en-IN"/>
          </a:p>
        </p:txBody>
      </p:sp>
      <p:sp>
        <p:nvSpPr>
          <p:cNvPr id="1048584" name="Slide Number Placeholder 3"/>
          <p:cNvSpPr>
            <a:spLocks noGrp="1"/>
          </p:cNvSpPr>
          <p:nvPr>
            <p:ph type="sldNum" sz="quarter" idx="12"/>
          </p:nvPr>
        </p:nvSpPr>
        <p:spPr/>
        <p:txBody>
          <a:bodyPr/>
          <a:lstStyle/>
          <a:p>
            <a:fld id="{9C88A96E-7EA0-4191-9476-BA33062E59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4"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1048665"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lstStyle/>
          <a:p>
            <a:fld id="{E8C48AC0-90D1-47E9-B992-A27647C456F2}" type="datetimeFigureOut">
              <a:rPr lang="en-IN" smtClean="0"/>
              <a:t>16-07-2023</a:t>
            </a:fld>
            <a:endParaRPr lang="en-IN"/>
          </a:p>
        </p:txBody>
      </p:sp>
      <p:sp>
        <p:nvSpPr>
          <p:cNvPr id="1048668" name="Footer Placeholder 5"/>
          <p:cNvSpPr>
            <a:spLocks noGrp="1"/>
          </p:cNvSpPr>
          <p:nvPr>
            <p:ph type="ftr" sz="quarter" idx="11"/>
          </p:nvPr>
        </p:nvSpPr>
        <p:spPr/>
        <p:txBody>
          <a:bodyPr/>
          <a:lstStyle/>
          <a:p>
            <a:endParaRPr lang="en-IN"/>
          </a:p>
        </p:txBody>
      </p:sp>
      <p:sp>
        <p:nvSpPr>
          <p:cNvPr id="1048669"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5" name="Group 7"/>
          <p:cNvGrpSpPr/>
          <p:nvPr/>
        </p:nvGrpSpPr>
        <p:grpSpPr>
          <a:xfrm>
            <a:off x="7477387" y="482170"/>
            <a:ext cx="4074533" cy="5149101"/>
            <a:chOff x="7477387" y="482170"/>
            <a:chExt cx="4074533" cy="5149101"/>
          </a:xfrm>
        </p:grpSpPr>
        <p:sp>
          <p:nvSpPr>
            <p:cNvPr id="1048632"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33"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34"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1048635"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6"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7" name="Date Placeholder 4"/>
          <p:cNvSpPr>
            <a:spLocks noGrp="1"/>
          </p:cNvSpPr>
          <p:nvPr>
            <p:ph type="dt" sz="half" idx="10"/>
          </p:nvPr>
        </p:nvSpPr>
        <p:spPr>
          <a:xfrm>
            <a:off x="1447382" y="5469856"/>
            <a:ext cx="5527351" cy="320123"/>
          </a:xfrm>
        </p:spPr>
        <p:txBody>
          <a:bodyPr/>
          <a:lstStyle>
            <a:lvl1pPr algn="l"/>
          </a:lstStyle>
          <a:p>
            <a:fld id="{E8C48AC0-90D1-47E9-B992-A27647C456F2}" type="datetimeFigureOut">
              <a:rPr lang="en-IN" smtClean="0"/>
              <a:t>16-07-2023</a:t>
            </a:fld>
            <a:endParaRPr lang="en-IN"/>
          </a:p>
        </p:txBody>
      </p:sp>
      <p:sp>
        <p:nvSpPr>
          <p:cNvPr id="1048638" name="Footer Placeholder 5"/>
          <p:cNvSpPr>
            <a:spLocks noGrp="1"/>
          </p:cNvSpPr>
          <p:nvPr>
            <p:ph type="ftr" sz="quarter" idx="11"/>
          </p:nvPr>
        </p:nvSpPr>
        <p:spPr>
          <a:xfrm>
            <a:off x="1447382" y="318640"/>
            <a:ext cx="5541004" cy="320931"/>
          </a:xfrm>
        </p:spPr>
        <p:txBody>
          <a:bodyPr/>
          <a:lstStyle/>
          <a:p>
            <a:endParaRPr lang="en-IN"/>
          </a:p>
        </p:txBody>
      </p:sp>
      <p:sp>
        <p:nvSpPr>
          <p:cNvPr id="1048639"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3145733"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r:embed="rId14"/>
          <a:srcRect t="1538" b="-1538"/>
          <a:stretch>
            <a:fillRect/>
          </a:stretch>
        </p:blipFill>
        <p:spPr bwMode="black">
          <a:xfrm>
            <a:off x="0" y="6126480"/>
            <a:ext cx="12192000" cy="742950"/>
          </a:xfrm>
          <a:prstGeom prst="rect">
            <a:avLst/>
          </a:prstGeom>
        </p:spPr>
      </p:pic>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C48AC0-90D1-47E9-B992-A27647C456F2}" type="datetimeFigureOut">
              <a:rPr lang="en-IN" smtClean="0"/>
              <a:t>16-07-2023</a:t>
            </a:fld>
            <a:endParaRPr lang="en-IN"/>
          </a:p>
        </p:txBody>
      </p:sp>
      <p:sp>
        <p:nvSpPr>
          <p:cNvPr id="1048580"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1048581"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88A96E-7EA0-4191-9476-BA33062E59AD}" type="slidenum">
              <a:rPr lang="en-IN" smtClean="0"/>
              <a:t>‹#›</a:t>
            </a:fld>
            <a:endParaRPr lang="en-IN"/>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drive/1YBcLOxM1jwrnMIjGAQut6YPt9L5jJ-lK#scrollTo=95ewBsE-Mod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idx="4294967295"/>
          </p:nvPr>
        </p:nvSpPr>
        <p:spPr>
          <a:xfrm>
            <a:off x="1085532" y="1251903"/>
            <a:ext cx="10020935" cy="4854257"/>
          </a:xfrm>
        </p:spPr>
        <p:txBody>
          <a:bodyPr/>
          <a:lstStyle/>
          <a:p>
            <a:r>
              <a:rPr lang="en-US" sz="2800" dirty="0">
                <a:latin typeface="Times New Roman" panose="02020603050405020304" pitchFamily="18" charset="0"/>
                <a:cs typeface="Times New Roman" panose="02020603050405020304" pitchFamily="18" charset="0"/>
              </a:rPr>
              <a:t>N</a:t>
            </a:r>
            <a:r>
              <a:rPr lang="en-US" sz="2800" cap="none" dirty="0">
                <a:latin typeface="Times New Roman" panose="02020603050405020304" pitchFamily="18" charset="0"/>
                <a:cs typeface="Times New Roman" panose="02020603050405020304" pitchFamily="18" charset="0"/>
              </a:rPr>
              <a:t>ame                         : Pesala Venkata Akash</a:t>
            </a:r>
            <a:br>
              <a:rPr lang="en-US" sz="2800" cap="none" dirty="0">
                <a:latin typeface="Times New Roman" panose="02020603050405020304" pitchFamily="18" charset="0"/>
                <a:cs typeface="Times New Roman" panose="02020603050405020304" pitchFamily="18" charset="0"/>
              </a:rPr>
            </a:br>
            <a:r>
              <a:rPr lang="en-US" sz="2800" cap="none" dirty="0" err="1">
                <a:latin typeface="Times New Roman" panose="02020603050405020304" pitchFamily="18" charset="0"/>
                <a:cs typeface="Times New Roman" panose="02020603050405020304" pitchFamily="18" charset="0"/>
              </a:rPr>
              <a:t>SkillsBuild</a:t>
            </a:r>
            <a:r>
              <a:rPr lang="en-US" sz="2800" cap="none" dirty="0">
                <a:latin typeface="Times New Roman" panose="02020603050405020304" pitchFamily="18" charset="0"/>
                <a:cs typeface="Times New Roman" panose="02020603050405020304" pitchFamily="18" charset="0"/>
              </a:rPr>
              <a:t> Email ID : akashpesala165@gmail.com </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College Name            : Lakireddy </a:t>
            </a:r>
            <a:r>
              <a:rPr lang="en-US" sz="2800" cap="none" dirty="0" err="1">
                <a:latin typeface="Times New Roman" panose="02020603050405020304" pitchFamily="18" charset="0"/>
                <a:cs typeface="Times New Roman" panose="02020603050405020304" pitchFamily="18" charset="0"/>
              </a:rPr>
              <a:t>Balireddy</a:t>
            </a:r>
            <a:r>
              <a:rPr lang="en-US" sz="2800" cap="none" dirty="0">
                <a:latin typeface="Times New Roman" panose="02020603050405020304" pitchFamily="18" charset="0"/>
                <a:cs typeface="Times New Roman" panose="02020603050405020304" pitchFamily="18" charset="0"/>
              </a:rPr>
              <a:t> College of Engineering</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College State              : </a:t>
            </a:r>
            <a:r>
              <a:rPr lang="en-US" sz="2800" cap="none" dirty="0" err="1">
                <a:latin typeface="Times New Roman" panose="02020603050405020304" pitchFamily="18" charset="0"/>
                <a:cs typeface="Times New Roman" panose="02020603050405020304" pitchFamily="18" charset="0"/>
              </a:rPr>
              <a:t>Mylavaram</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Internship Domain     : Artificial intelligence </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Start and End Date     : 09/06/2023 and 03/07/2023</a:t>
            </a:r>
            <a:br>
              <a:rPr lang="en-US" cap="none" dirty="0"/>
            </a:br>
            <a:endParaRPr lang="en-US" cap="none" dirty="0"/>
          </a:p>
        </p:txBody>
      </p:sp>
      <p:pic>
        <p:nvPicPr>
          <p:cNvPr id="2097153" name="Picture 4"/>
          <p:cNvPicPr>
            <a:picLocks noChangeAspect="1"/>
          </p:cNvPicPr>
          <p:nvPr/>
        </p:nvPicPr>
        <p:blipFill rotWithShape="1">
          <a:blip r:embed="rId2"/>
          <a:srcRect l="8679" t="5010" r="7668" b="6814"/>
          <a:stretch>
            <a:fillRect/>
          </a:stretch>
        </p:blipFill>
        <p:spPr>
          <a:xfrm>
            <a:off x="4406265" y="3679031"/>
            <a:ext cx="2438400" cy="2443480"/>
          </a:xfrm>
          <a:prstGeom prst="rect">
            <a:avLst/>
          </a:prstGeom>
        </p:spPr>
      </p:pic>
      <p:sp>
        <p:nvSpPr>
          <p:cNvPr id="1048586" name="TextBox 5"/>
          <p:cNvSpPr txBox="1"/>
          <p:nvPr/>
        </p:nvSpPr>
        <p:spPr>
          <a:xfrm>
            <a:off x="294640" y="426720"/>
            <a:ext cx="6309360" cy="830997"/>
          </a:xfrm>
          <a:prstGeom prst="rect">
            <a:avLst/>
          </a:prstGeom>
          <a:noFill/>
        </p:spPr>
        <p:txBody>
          <a:bodyPr wrap="square" rtlCol="0">
            <a:spAutoFit/>
          </a:bodyPr>
          <a:lstStyle/>
          <a:p>
            <a:r>
              <a:rPr lang="en-US" sz="4800" dirty="0">
                <a:latin typeface="Algerian" panose="04020705040A02060702" pitchFamily="82" charset="0"/>
              </a:rPr>
              <a:t>Student Details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6000"/>
            <a:lum/>
          </a:blip>
          <a:srcRect/>
          <a:tile tx="0" ty="0" sx="100000" sy="100000" flip="none" algn="tl"/>
        </a:blipFill>
        <a:effectLst/>
      </p:bgPr>
    </p:bg>
    <p:spTree>
      <p:nvGrpSpPr>
        <p:cNvPr id="1" name=""/>
        <p:cNvGrpSpPr/>
        <p:nvPr/>
      </p:nvGrpSpPr>
      <p:grpSpPr>
        <a:xfrm>
          <a:off x="0" y="0"/>
          <a:ext cx="0" cy="0"/>
          <a:chOff x="0" y="0"/>
          <a:chExt cx="0" cy="0"/>
        </a:xfrm>
      </p:grpSpPr>
      <p:sp>
        <p:nvSpPr>
          <p:cNvPr id="1048619" name="Title 1"/>
          <p:cNvSpPr>
            <a:spLocks noGrp="1"/>
          </p:cNvSpPr>
          <p:nvPr>
            <p:ph type="title"/>
          </p:nvPr>
        </p:nvSpPr>
        <p:spPr>
          <a:xfrm>
            <a:off x="222219" y="194919"/>
            <a:ext cx="11751608" cy="1049235"/>
          </a:xfrm>
        </p:spPr>
        <p:txBody>
          <a:bodyPr>
            <a:noAutofit/>
          </a:bodyPr>
          <a:lstStyle/>
          <a:p>
            <a:r>
              <a:rPr lang="en-US" sz="4800" dirty="0">
                <a:effectLst>
                  <a:outerShdw blurRad="38100" dist="38100" dir="2700000" algn="tl">
                    <a:srgbClr val="000000">
                      <a:alpha val="43137"/>
                    </a:srgbClr>
                  </a:outerShdw>
                </a:effectLst>
                <a:latin typeface="Algerian" panose="04020705040A02060702" pitchFamily="82" charset="0"/>
              </a:rPr>
              <a:t>How did you customize the project and make it your own</a:t>
            </a:r>
            <a:endParaRPr lang="en-US" sz="4800" dirty="0">
              <a:latin typeface="Algerian" panose="04020705040A02060702" pitchFamily="82" charset="0"/>
            </a:endParaRPr>
          </a:p>
        </p:txBody>
      </p:sp>
      <p:pic>
        <p:nvPicPr>
          <p:cNvPr id="6" name="Picture 5">
            <a:extLst>
              <a:ext uri="{FF2B5EF4-FFF2-40B4-BE49-F238E27FC236}">
                <a16:creationId xmlns:a16="http://schemas.microsoft.com/office/drawing/2014/main" id="{8AF2331C-1317-FF6A-D875-7FE700578734}"/>
              </a:ext>
            </a:extLst>
          </p:cNvPr>
          <p:cNvPicPr>
            <a:picLocks noChangeAspect="1"/>
          </p:cNvPicPr>
          <p:nvPr/>
        </p:nvPicPr>
        <p:blipFill rotWithShape="1">
          <a:blip r:embed="rId3"/>
          <a:srcRect b="14762"/>
          <a:stretch/>
        </p:blipFill>
        <p:spPr>
          <a:xfrm>
            <a:off x="347346" y="1766998"/>
            <a:ext cx="5485563" cy="4632499"/>
          </a:xfrm>
          <a:prstGeom prst="rect">
            <a:avLst/>
          </a:prstGeom>
        </p:spPr>
      </p:pic>
      <p:pic>
        <p:nvPicPr>
          <p:cNvPr id="8" name="Picture 7">
            <a:extLst>
              <a:ext uri="{FF2B5EF4-FFF2-40B4-BE49-F238E27FC236}">
                <a16:creationId xmlns:a16="http://schemas.microsoft.com/office/drawing/2014/main" id="{A07FE641-BA8B-9818-C910-DC787124FE9B}"/>
              </a:ext>
            </a:extLst>
          </p:cNvPr>
          <p:cNvPicPr>
            <a:picLocks noChangeAspect="1"/>
          </p:cNvPicPr>
          <p:nvPr/>
        </p:nvPicPr>
        <p:blipFill>
          <a:blip r:embed="rId4"/>
          <a:stretch>
            <a:fillRect/>
          </a:stretch>
        </p:blipFill>
        <p:spPr>
          <a:xfrm>
            <a:off x="6015790" y="1766998"/>
            <a:ext cx="5958038" cy="46324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DD16A56-F950-A0D6-7D1A-938A8BFEFEA0}"/>
              </a:ext>
            </a:extLst>
          </p:cNvPr>
          <p:cNvPicPr>
            <a:picLocks noChangeAspect="1"/>
          </p:cNvPicPr>
          <p:nvPr/>
        </p:nvPicPr>
        <p:blipFill>
          <a:blip r:embed="rId2"/>
          <a:stretch>
            <a:fillRect/>
          </a:stretch>
        </p:blipFill>
        <p:spPr>
          <a:xfrm>
            <a:off x="250372" y="177082"/>
            <a:ext cx="5520645" cy="3001546"/>
          </a:xfrm>
          <a:prstGeom prst="rect">
            <a:avLst/>
          </a:prstGeom>
        </p:spPr>
      </p:pic>
      <p:pic>
        <p:nvPicPr>
          <p:cNvPr id="10" name="Picture 9">
            <a:extLst>
              <a:ext uri="{FF2B5EF4-FFF2-40B4-BE49-F238E27FC236}">
                <a16:creationId xmlns:a16="http://schemas.microsoft.com/office/drawing/2014/main" id="{2A783205-917E-5D95-CFC1-9FF990885E35}"/>
              </a:ext>
            </a:extLst>
          </p:cNvPr>
          <p:cNvPicPr>
            <a:picLocks noChangeAspect="1"/>
          </p:cNvPicPr>
          <p:nvPr/>
        </p:nvPicPr>
        <p:blipFill>
          <a:blip r:embed="rId3"/>
          <a:stretch>
            <a:fillRect/>
          </a:stretch>
        </p:blipFill>
        <p:spPr>
          <a:xfrm>
            <a:off x="6095999" y="177083"/>
            <a:ext cx="5780311" cy="3001546"/>
          </a:xfrm>
          <a:prstGeom prst="rect">
            <a:avLst/>
          </a:prstGeom>
        </p:spPr>
      </p:pic>
      <p:pic>
        <p:nvPicPr>
          <p:cNvPr id="12" name="Picture 11">
            <a:extLst>
              <a:ext uri="{FF2B5EF4-FFF2-40B4-BE49-F238E27FC236}">
                <a16:creationId xmlns:a16="http://schemas.microsoft.com/office/drawing/2014/main" id="{C4583C1A-F750-A8D3-9764-FDE77E30DB2A}"/>
              </a:ext>
            </a:extLst>
          </p:cNvPr>
          <p:cNvPicPr>
            <a:picLocks noChangeAspect="1"/>
          </p:cNvPicPr>
          <p:nvPr/>
        </p:nvPicPr>
        <p:blipFill>
          <a:blip r:embed="rId4"/>
          <a:stretch>
            <a:fillRect/>
          </a:stretch>
        </p:blipFill>
        <p:spPr>
          <a:xfrm>
            <a:off x="250372" y="3595294"/>
            <a:ext cx="5520645" cy="2959252"/>
          </a:xfrm>
          <a:prstGeom prst="rect">
            <a:avLst/>
          </a:prstGeom>
        </p:spPr>
      </p:pic>
      <p:pic>
        <p:nvPicPr>
          <p:cNvPr id="14" name="Picture 13">
            <a:extLst>
              <a:ext uri="{FF2B5EF4-FFF2-40B4-BE49-F238E27FC236}">
                <a16:creationId xmlns:a16="http://schemas.microsoft.com/office/drawing/2014/main" id="{C3C73537-C00D-DED0-DE1D-B1E4213E0B6E}"/>
              </a:ext>
            </a:extLst>
          </p:cNvPr>
          <p:cNvPicPr>
            <a:picLocks noChangeAspect="1"/>
          </p:cNvPicPr>
          <p:nvPr/>
        </p:nvPicPr>
        <p:blipFill>
          <a:blip r:embed="rId5"/>
          <a:stretch>
            <a:fillRect/>
          </a:stretch>
        </p:blipFill>
        <p:spPr>
          <a:xfrm>
            <a:off x="6063339" y="3561864"/>
            <a:ext cx="5845629" cy="3001546"/>
          </a:xfrm>
          <a:prstGeom prst="rect">
            <a:avLst/>
          </a:prstGeom>
        </p:spPr>
      </p:pic>
    </p:spTree>
    <p:extLst>
      <p:ext uri="{BB962C8B-B14F-4D97-AF65-F5344CB8AC3E}">
        <p14:creationId xmlns:p14="http://schemas.microsoft.com/office/powerpoint/2010/main" val="130119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TextBox 3"/>
          <p:cNvSpPr txBox="1"/>
          <p:nvPr/>
        </p:nvSpPr>
        <p:spPr>
          <a:xfrm>
            <a:off x="558266" y="288759"/>
            <a:ext cx="8027470" cy="1569660"/>
          </a:xfrm>
          <a:prstGeom prst="rect">
            <a:avLst/>
          </a:prstGeom>
          <a:noFill/>
        </p:spPr>
        <p:txBody>
          <a:bodyPr wrap="square" rtlCol="0">
            <a:spAutoFit/>
          </a:bodyPr>
          <a:lstStyle/>
          <a:p>
            <a:r>
              <a:rPr lang="en-US" sz="4800" dirty="0">
                <a:latin typeface="Algerian" panose="04020705040A02060702" pitchFamily="82" charset="0"/>
                <a:cs typeface="Times New Roman" pitchFamily="18" charset="0"/>
              </a:rPr>
              <a:t>Modelling</a:t>
            </a:r>
          </a:p>
          <a:p>
            <a:endParaRPr lang="en-IN" sz="4800" dirty="0">
              <a:latin typeface="Algerian" panose="04020705040A02060702" pitchFamily="82" charset="0"/>
            </a:endParaRPr>
          </a:p>
        </p:txBody>
      </p:sp>
      <p:pic>
        <p:nvPicPr>
          <p:cNvPr id="4" name="Picture 3">
            <a:extLst>
              <a:ext uri="{FF2B5EF4-FFF2-40B4-BE49-F238E27FC236}">
                <a16:creationId xmlns:a16="http://schemas.microsoft.com/office/drawing/2014/main" id="{7C42FCB8-DF9D-9BD7-04CD-1E5822AB8EE3}"/>
              </a:ext>
            </a:extLst>
          </p:cNvPr>
          <p:cNvPicPr>
            <a:picLocks noChangeAspect="1"/>
          </p:cNvPicPr>
          <p:nvPr/>
        </p:nvPicPr>
        <p:blipFill>
          <a:blip r:embed="rId2"/>
          <a:stretch>
            <a:fillRect/>
          </a:stretch>
        </p:blipFill>
        <p:spPr>
          <a:xfrm>
            <a:off x="768404" y="1381636"/>
            <a:ext cx="10560531" cy="5048040"/>
          </a:xfrm>
          <a:prstGeom prst="rect">
            <a:avLst/>
          </a:prstGeom>
        </p:spPr>
      </p:pic>
    </p:spTree>
    <p:extLst>
      <p:ext uri="{BB962C8B-B14F-4D97-AF65-F5344CB8AC3E}">
        <p14:creationId xmlns:p14="http://schemas.microsoft.com/office/powerpoint/2010/main" val="109444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TextBox 3"/>
          <p:cNvSpPr txBox="1"/>
          <p:nvPr/>
        </p:nvSpPr>
        <p:spPr>
          <a:xfrm>
            <a:off x="394636" y="134754"/>
            <a:ext cx="12455091" cy="1323439"/>
          </a:xfrm>
          <a:prstGeom prst="rect">
            <a:avLst/>
          </a:prstGeom>
          <a:noFill/>
        </p:spPr>
        <p:txBody>
          <a:bodyPr wrap="square" rtlCol="0">
            <a:spAutoFit/>
          </a:bodyPr>
          <a:lstStyle/>
          <a:p>
            <a:r>
              <a:rPr lang="en-GB" sz="4800" dirty="0">
                <a:latin typeface="Algerian" panose="04020705040A02060702" pitchFamily="82" charset="0"/>
              </a:rPr>
              <a:t>Results</a:t>
            </a:r>
            <a:br>
              <a:rPr lang="en-GB" sz="9600" dirty="0"/>
            </a:br>
            <a:r>
              <a:rPr lang="en-GB" sz="3200" dirty="0">
                <a:effectLst/>
                <a:latin typeface="Algerian" panose="04020705040A02060702" pitchFamily="82" charset="0"/>
              </a:rPr>
              <a:t>Random Forest Regressor</a:t>
            </a:r>
            <a:endParaRPr lang="en-IN" sz="3200" dirty="0">
              <a:latin typeface="Algerian" panose="04020705040A02060702" pitchFamily="82" charset="0"/>
            </a:endParaRPr>
          </a:p>
        </p:txBody>
      </p:sp>
      <p:pic>
        <p:nvPicPr>
          <p:cNvPr id="4" name="Picture 3">
            <a:extLst>
              <a:ext uri="{FF2B5EF4-FFF2-40B4-BE49-F238E27FC236}">
                <a16:creationId xmlns:a16="http://schemas.microsoft.com/office/drawing/2014/main" id="{A960B1B8-3B23-C8E8-896A-896DE7B10B36}"/>
              </a:ext>
            </a:extLst>
          </p:cNvPr>
          <p:cNvPicPr>
            <a:picLocks noChangeAspect="1"/>
          </p:cNvPicPr>
          <p:nvPr/>
        </p:nvPicPr>
        <p:blipFill>
          <a:blip r:embed="rId2"/>
          <a:stretch>
            <a:fillRect/>
          </a:stretch>
        </p:blipFill>
        <p:spPr>
          <a:xfrm>
            <a:off x="1145406" y="1625507"/>
            <a:ext cx="9326880" cy="4640539"/>
          </a:xfrm>
          <a:prstGeom prst="rect">
            <a:avLst/>
          </a:prstGeom>
        </p:spPr>
      </p:pic>
    </p:spTree>
    <p:extLst>
      <p:ext uri="{BB962C8B-B14F-4D97-AF65-F5344CB8AC3E}">
        <p14:creationId xmlns:p14="http://schemas.microsoft.com/office/powerpoint/2010/main" val="219663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TextBox 3"/>
          <p:cNvSpPr txBox="1"/>
          <p:nvPr/>
        </p:nvSpPr>
        <p:spPr>
          <a:xfrm>
            <a:off x="394636" y="163630"/>
            <a:ext cx="12455091" cy="1323439"/>
          </a:xfrm>
          <a:prstGeom prst="rect">
            <a:avLst/>
          </a:prstGeom>
          <a:noFill/>
        </p:spPr>
        <p:txBody>
          <a:bodyPr wrap="square" rtlCol="0">
            <a:spAutoFit/>
          </a:bodyPr>
          <a:lstStyle/>
          <a:p>
            <a:r>
              <a:rPr lang="en-GB" sz="4800" dirty="0">
                <a:latin typeface="Algerian" panose="04020705040A02060702" pitchFamily="82" charset="0"/>
              </a:rPr>
              <a:t>Results</a:t>
            </a:r>
            <a:br>
              <a:rPr lang="en-GB" sz="9600" dirty="0"/>
            </a:br>
            <a:r>
              <a:rPr lang="en-GB" sz="3200" dirty="0">
                <a:latin typeface="Algerian" panose="04020705040A02060702" pitchFamily="82" charset="0"/>
              </a:rPr>
              <a:t>Ada Boost Regressor</a:t>
            </a:r>
            <a:endParaRPr lang="en-IN" sz="3200" dirty="0">
              <a:latin typeface="Algerian" panose="04020705040A02060702" pitchFamily="82" charset="0"/>
            </a:endParaRPr>
          </a:p>
        </p:txBody>
      </p:sp>
      <p:pic>
        <p:nvPicPr>
          <p:cNvPr id="5" name="Picture 4">
            <a:extLst>
              <a:ext uri="{FF2B5EF4-FFF2-40B4-BE49-F238E27FC236}">
                <a16:creationId xmlns:a16="http://schemas.microsoft.com/office/drawing/2014/main" id="{43E2FE2F-0D3E-90C4-A605-D99D0EF52A44}"/>
              </a:ext>
            </a:extLst>
          </p:cNvPr>
          <p:cNvPicPr>
            <a:picLocks noChangeAspect="1"/>
          </p:cNvPicPr>
          <p:nvPr/>
        </p:nvPicPr>
        <p:blipFill>
          <a:blip r:embed="rId2"/>
          <a:stretch>
            <a:fillRect/>
          </a:stretch>
        </p:blipFill>
        <p:spPr>
          <a:xfrm>
            <a:off x="1694046" y="1722922"/>
            <a:ext cx="9711891" cy="4783755"/>
          </a:xfrm>
          <a:prstGeom prst="rect">
            <a:avLst/>
          </a:prstGeom>
        </p:spPr>
      </p:pic>
    </p:spTree>
    <p:extLst>
      <p:ext uri="{BB962C8B-B14F-4D97-AF65-F5344CB8AC3E}">
        <p14:creationId xmlns:p14="http://schemas.microsoft.com/office/powerpoint/2010/main" val="427380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232379" y="276199"/>
            <a:ext cx="5863621" cy="1049235"/>
          </a:xfrm>
        </p:spPr>
        <p:txBody>
          <a:bodyPr>
            <a:normAutofit/>
          </a:bodyPr>
          <a:lstStyle/>
          <a:p>
            <a:r>
              <a:rPr lang="en-US" sz="4800" dirty="0">
                <a:latin typeface="Algerian" panose="04020705040A02060702" pitchFamily="82" charset="0"/>
              </a:rPr>
              <a:t>Links</a:t>
            </a:r>
          </a:p>
        </p:txBody>
      </p:sp>
      <p:sp>
        <p:nvSpPr>
          <p:cNvPr id="1048621" name="TextBox 3"/>
          <p:cNvSpPr txBox="1"/>
          <p:nvPr/>
        </p:nvSpPr>
        <p:spPr>
          <a:xfrm>
            <a:off x="780715" y="1325434"/>
            <a:ext cx="10922000" cy="3600986"/>
          </a:xfrm>
          <a:prstGeom prst="rect">
            <a:avLst/>
          </a:prstGeom>
          <a:noFill/>
        </p:spPr>
        <p:txBody>
          <a:bodyPr wrap="square" rtlCol="0">
            <a:spAutoFit/>
          </a:bodyPr>
          <a:lstStyle/>
          <a:p>
            <a:r>
              <a:rPr lang="en-US" sz="3200" b="1" dirty="0">
                <a:latin typeface="Times New Roman" panose="02020603050405020304" pitchFamily="18" charset="0"/>
                <a:ea typeface="Lato" panose="020F0502020204030203" pitchFamily="34" charset="0"/>
                <a:cs typeface="Times New Roman" panose="02020603050405020304" pitchFamily="18" charset="0"/>
              </a:rPr>
              <a:t>The Google </a:t>
            </a:r>
            <a:r>
              <a:rPr lang="en-US" sz="3200" b="1" dirty="0" err="1">
                <a:latin typeface="Times New Roman" panose="02020603050405020304" pitchFamily="18" charset="0"/>
                <a:ea typeface="Lato" panose="020F0502020204030203" pitchFamily="34" charset="0"/>
                <a:cs typeface="Times New Roman" panose="02020603050405020304" pitchFamily="18" charset="0"/>
              </a:rPr>
              <a:t>Colab</a:t>
            </a:r>
            <a:r>
              <a:rPr lang="en-US" sz="3200" b="1" dirty="0">
                <a:latin typeface="Times New Roman" panose="02020603050405020304" pitchFamily="18" charset="0"/>
                <a:ea typeface="Lato" panose="020F0502020204030203" pitchFamily="34" charset="0"/>
                <a:cs typeface="Times New Roman" panose="02020603050405020304" pitchFamily="18" charset="0"/>
              </a:rPr>
              <a:t> Link :-</a:t>
            </a:r>
          </a:p>
          <a:p>
            <a:endParaRPr lang="en-US" sz="2800" b="1"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hlinkClick r:id="rId2"/>
              </a:rPr>
              <a:t>https://colab.research.google.com/drive/1YBcLOxM1jwrnMIjGAQut6YPt9L5jJ-lK#scrollTo=95ewBsE-ModY</a:t>
            </a:r>
            <a:endParaRPr lang="en-US" sz="2800" b="1" dirty="0">
              <a:solidFill>
                <a:srgbClr val="FF0000"/>
              </a:solidFill>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b="1" dirty="0" err="1">
                <a:latin typeface="Times New Roman" panose="02020603050405020304" pitchFamily="18" charset="0"/>
                <a:cs typeface="Times New Roman" panose="02020603050405020304" pitchFamily="18" charset="0"/>
              </a:rPr>
              <a:t>Github</a:t>
            </a:r>
            <a:r>
              <a:rPr lang="en-US" sz="2800" b="1" dirty="0">
                <a:latin typeface="Times New Roman" panose="02020603050405020304" pitchFamily="18" charset="0"/>
                <a:cs typeface="Times New Roman" panose="02020603050405020304" pitchFamily="18" charset="0"/>
              </a:rPr>
              <a:t> Links </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 https://github.com/akash-pesala/akash-Tutorial/tree/main</a:t>
            </a:r>
            <a:endParaRPr lang="zh-CN" alt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2" name="Content Placeholder 2"/>
          <p:cNvSpPr>
            <a:spLocks noGrp="1"/>
          </p:cNvSpPr>
          <p:nvPr>
            <p:ph idx="1"/>
          </p:nvPr>
        </p:nvSpPr>
        <p:spPr>
          <a:xfrm>
            <a:off x="2866492" y="2419993"/>
            <a:ext cx="9603275" cy="3450613"/>
          </a:xfrm>
        </p:spPr>
        <p:txBody>
          <a:bodyPr>
            <a:normAutofit/>
          </a:bodyPr>
          <a:lstStyle/>
          <a:p>
            <a:pPr marL="0" indent="0">
              <a:buNone/>
            </a:pPr>
            <a:r>
              <a:rPr lang="en-US" sz="8800" dirty="0">
                <a:solidFill>
                  <a:srgbClr val="FF0000"/>
                </a:solidFill>
                <a:latin typeface="Algerian" panose="04020705040A02060702" pitchFamily="82" charset="0"/>
              </a:rPr>
              <a:t>THANK YOU</a:t>
            </a:r>
            <a:endParaRPr lang="en-IN" sz="8800" dirty="0">
              <a:solidFill>
                <a:srgbClr val="FF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ctrTitle"/>
          </p:nvPr>
        </p:nvSpPr>
        <p:spPr/>
        <p:txBody>
          <a:bodyPr>
            <a:normAutofit fontScale="90000"/>
          </a:bodyPr>
          <a:lstStyle/>
          <a:p>
            <a:r>
              <a:rPr lang="en-US" sz="5300" b="0" dirty="0">
                <a:solidFill>
                  <a:schemeClr val="tx1"/>
                </a:solidFill>
                <a:effectLst/>
                <a:latin typeface="Algerian" panose="04020705040A02060702" pitchFamily="82" charset="0"/>
                <a:cs typeface="Times New Roman" pitchFamily="18" charset="0"/>
              </a:rPr>
              <a:t>EMPLOYEES BURNOUT  ANALYSIS AND PREDICTION</a:t>
            </a:r>
            <a:br>
              <a:rPr lang="en-US" sz="6600" b="0" dirty="0">
                <a:ln w="10541" cmpd="sng">
                  <a:solidFill>
                    <a:schemeClr val="accent1">
                      <a:shade val="88000"/>
                      <a:satMod val="110000"/>
                    </a:schemeClr>
                  </a:solidFill>
                  <a:prstDash val="solid"/>
                </a:ln>
                <a:solidFill>
                  <a:schemeClr val="tx1"/>
                </a:solidFill>
                <a:effectLst/>
                <a:latin typeface="Times New Roman" pitchFamily="18" charset="0"/>
                <a:cs typeface="Times New Roman" pitchFamily="18" charset="0"/>
              </a:rPr>
            </a:br>
            <a:endParaRPr lang="en-IN" dirty="0">
              <a:latin typeface="Algerian" panose="04020705040A02060702" pitchFamily="8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048593" name="Title 1"/>
          <p:cNvSpPr>
            <a:spLocks noGrp="1"/>
          </p:cNvSpPr>
          <p:nvPr>
            <p:ph type="ctrTitle"/>
          </p:nvPr>
        </p:nvSpPr>
        <p:spPr>
          <a:xfrm>
            <a:off x="317635" y="317635"/>
            <a:ext cx="6689557" cy="741144"/>
          </a:xfrm>
        </p:spPr>
        <p:txBody>
          <a:bodyPr>
            <a:normAutofit/>
          </a:bodyPr>
          <a:lstStyle/>
          <a:p>
            <a:r>
              <a:rPr lang="en-US" sz="4800" dirty="0">
                <a:latin typeface="Algerian" panose="04020705040A02060702" pitchFamily="82" charset="0"/>
              </a:rPr>
              <a:t>PROBLEM STATEMENT</a:t>
            </a:r>
            <a:endParaRPr lang="en-IN" sz="4800" dirty="0">
              <a:latin typeface="Algerian" panose="04020705040A02060702" pitchFamily="82" charset="0"/>
            </a:endParaRPr>
          </a:p>
        </p:txBody>
      </p:sp>
      <p:sp>
        <p:nvSpPr>
          <p:cNvPr id="1048594" name="Subtitle 2"/>
          <p:cNvSpPr>
            <a:spLocks noGrp="1"/>
          </p:cNvSpPr>
          <p:nvPr>
            <p:ph type="subTitle" idx="1"/>
          </p:nvPr>
        </p:nvSpPr>
        <p:spPr>
          <a:xfrm>
            <a:off x="837398" y="1434164"/>
            <a:ext cx="10578163" cy="2473693"/>
          </a:xfrm>
        </p:spPr>
        <p:txBody>
          <a:bodyPr>
            <a:normAutofit fontScale="94444"/>
          </a:bodyPr>
          <a:lstStyle/>
          <a:p>
            <a:pPr algn="just"/>
            <a:r>
              <a:rPr lang="en-US" sz="2000" b="0" cap="none" dirty="0">
                <a:solidFill>
                  <a:schemeClr val="tx1"/>
                </a:solidFill>
                <a:effectLst/>
                <a:latin typeface="Lato" panose="020F0502020204030203" pitchFamily="34" charset="0"/>
                <a:ea typeface="Lato" panose="020F0502020204030203" pitchFamily="34" charset="0"/>
                <a:cs typeface="Lato" panose="020F0502020204030203" pitchFamily="34" charset="0"/>
              </a:rPr>
              <a:t>The objective of this day is to raise awareness about mental health issues around the world and mobilize efforts in support of mental health. According to an anonymous survey, about 450 million people live with mental disorders that can be one of the primary causes of poor health and disability worldwide. These days when the world is suffering from A pandemic situation, it becomes really hard to maintain mental fitness.</a:t>
            </a:r>
            <a:endParaRPr lang="en-IN" cap="none"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5" name="TextBox 4"/>
          <p:cNvSpPr txBox="1"/>
          <p:nvPr/>
        </p:nvSpPr>
        <p:spPr>
          <a:xfrm>
            <a:off x="442762" y="250256"/>
            <a:ext cx="5072513" cy="830997"/>
          </a:xfrm>
          <a:prstGeom prst="rect">
            <a:avLst/>
          </a:prstGeom>
          <a:noFill/>
        </p:spPr>
        <p:txBody>
          <a:bodyPr wrap="square" rtlCol="0">
            <a:spAutoFit/>
          </a:bodyPr>
          <a:lstStyle/>
          <a:p>
            <a:r>
              <a:rPr lang="en-US" sz="4800" dirty="0">
                <a:effectLst/>
                <a:latin typeface="Algerian" panose="04020705040A02060702" pitchFamily="82" charset="0"/>
                <a:cs typeface="Times New Roman" pitchFamily="18" charset="0"/>
              </a:rPr>
              <a:t>AGENDA</a:t>
            </a:r>
            <a:endParaRPr lang="en-IN" sz="4800" dirty="0">
              <a:latin typeface="Algerian" panose="04020705040A02060702" pitchFamily="82" charset="0"/>
            </a:endParaRPr>
          </a:p>
        </p:txBody>
      </p:sp>
      <p:sp>
        <p:nvSpPr>
          <p:cNvPr id="1048596" name="TextBox 5"/>
          <p:cNvSpPr txBox="1"/>
          <p:nvPr/>
        </p:nvSpPr>
        <p:spPr>
          <a:xfrm>
            <a:off x="1533625" y="1530416"/>
            <a:ext cx="9124749" cy="2554545"/>
          </a:xfrm>
          <a:prstGeom prst="rect">
            <a:avLst/>
          </a:prstGeom>
          <a:noFill/>
        </p:spPr>
        <p:txBody>
          <a:bodyPr wrap="square" rtlCol="0">
            <a:spAutoFit/>
          </a:bodyPr>
          <a:lstStyle/>
          <a:p>
            <a:pPr algn="just"/>
            <a:r>
              <a:rPr lang="en-US" sz="2000" dirty="0">
                <a:latin typeface="Lato" panose="020F0502020204030203" pitchFamily="34" charset="0"/>
                <a:ea typeface="Lato" panose="020F0502020204030203" pitchFamily="34" charset="0"/>
                <a:cs typeface="Lato" panose="020F0502020204030203" pitchFamily="34" charset="0"/>
              </a:rPr>
              <a:t>Research shows that in today’s network-centric, knowledge-centric and collaborative enterprise, employee burnout is the biggest threat to building an engaged workforce. Employee disengagement has a huge impact on productivity and overall business success. Preventing employee burnout has become a priority for business and human resource leaders. However, identifying at-risk employees has always been difficult because traditional HR data, which can be subjective and often out of date, is of limited value in predicting employee burnout.</a:t>
            </a:r>
            <a:endParaRPr lang="en-IN" sz="20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7" name="Title 1"/>
          <p:cNvSpPr>
            <a:spLocks noGrp="1"/>
          </p:cNvSpPr>
          <p:nvPr>
            <p:ph type="ctrTitle"/>
          </p:nvPr>
        </p:nvSpPr>
        <p:spPr>
          <a:xfrm>
            <a:off x="179906" y="484665"/>
            <a:ext cx="7241172" cy="977622"/>
          </a:xfrm>
        </p:spPr>
        <p:txBody>
          <a:bodyPr>
            <a:noAutofit/>
          </a:bodyPr>
          <a:lstStyle/>
          <a:p>
            <a:r>
              <a:rPr lang="en-US" sz="4800" dirty="0">
                <a:latin typeface="Algerian" panose="04020705040A02060702" pitchFamily="82" charset="0"/>
              </a:rPr>
              <a:t>PROJECT  OVERVIEW</a:t>
            </a:r>
            <a:endParaRPr lang="en-IN" sz="4800" dirty="0">
              <a:latin typeface="Algerian" panose="04020705040A02060702" pitchFamily="82" charset="0"/>
            </a:endParaRPr>
          </a:p>
        </p:txBody>
      </p:sp>
      <p:sp>
        <p:nvSpPr>
          <p:cNvPr id="1048598" name="Subtitle 2"/>
          <p:cNvSpPr>
            <a:spLocks noGrp="1"/>
          </p:cNvSpPr>
          <p:nvPr>
            <p:ph type="subTitle" idx="1"/>
          </p:nvPr>
        </p:nvSpPr>
        <p:spPr>
          <a:xfrm>
            <a:off x="1551505" y="1500035"/>
            <a:ext cx="9517548" cy="4207746"/>
          </a:xfrm>
        </p:spPr>
        <p:txBody>
          <a:bodyPr>
            <a:normAutofit fontScale="92500" lnSpcReduction="10000"/>
          </a:bodyPr>
          <a:lstStyle/>
          <a:p>
            <a:pPr algn="just">
              <a:lnSpc>
                <a:spcPct val="100000"/>
              </a:lnSpc>
            </a:pPr>
            <a:r>
              <a:rPr lang="en-US" sz="2000" cap="none" dirty="0">
                <a:latin typeface="Lato" panose="020F0502020204030203" pitchFamily="34" charset="0"/>
                <a:ea typeface="Lato" panose="020F0502020204030203" pitchFamily="34" charset="0"/>
                <a:cs typeface="Lato" panose="020F0502020204030203" pitchFamily="34" charset="0"/>
              </a:rPr>
              <a:t>	</a:t>
            </a:r>
            <a:r>
              <a:rPr lang="en-US" sz="2000" dirty="0">
                <a:solidFill>
                  <a:schemeClr val="tx2"/>
                </a:solidFill>
                <a:latin typeface="Times New Roman" pitchFamily="18" charset="0"/>
                <a:cs typeface="Times New Roman" pitchFamily="18" charset="0"/>
              </a:rPr>
              <a:t> </a:t>
            </a:r>
            <a:r>
              <a:rPr lang="en-US" sz="2100" cap="none" dirty="0">
                <a:solidFill>
                  <a:schemeClr val="tx2"/>
                </a:solidFill>
                <a:latin typeface="Lato" panose="020F0502020204030203" pitchFamily="34" charset="0"/>
                <a:ea typeface="Lato" panose="020F0502020204030203" pitchFamily="34" charset="0"/>
                <a:cs typeface="Lato" panose="020F0502020204030203" pitchFamily="34" charset="0"/>
              </a:rPr>
              <a:t>Burnout is a mental state caused by excessive stress that results in emotional instability and a reduction in an individual’s performance capacity. Burnout is defined as, among other things, a fear of failure, a sense of powerlessness, and a sense of performance pressure. It has more to do with dealing with one’s conscience than with dealing with society. Tiredness, a lack of sleep, a lack of inspiration and productivity, concentration issues, frequent headaches, and other factors all contribute to burnout. Burnout isn’t just a problem for people in the business world; it can affect anyone, including students, stay-at-home moms, teachers, and others. Many people are affected by this, and they are unaware that they are “burned out,” therefore the symptoms go untreated, which can be problematic in the long term. It is possible to create a model that allows people to assess themselves using a curated set of criteria (factors) and estimate the rate of burnout. This paper gives an overview of various regression models offered in the existing literature for predicting employee burnout, and the best performing model is selected through a comparison based on different evaluation techniques.</a:t>
            </a:r>
            <a:endParaRPr lang="en-IN" sz="2100" cap="none"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585771" y="284989"/>
            <a:ext cx="11606229" cy="1486059"/>
          </a:xfrm>
        </p:spPr>
        <p:txBody>
          <a:bodyPr>
            <a:noAutofit/>
          </a:bodyPr>
          <a:lstStyle/>
          <a:p>
            <a:r>
              <a:rPr lang="en-US" sz="4800" dirty="0">
                <a:latin typeface="Algerian" panose="04020705040A02060702" pitchFamily="82" charset="0"/>
              </a:rPr>
              <a:t>YOUR SOLUTION AND ITS VALUE PROPOSITION</a:t>
            </a:r>
            <a:endParaRPr lang="en-IN" sz="4800" dirty="0">
              <a:latin typeface="Algerian" panose="04020705040A02060702" pitchFamily="82" charset="0"/>
            </a:endParaRPr>
          </a:p>
        </p:txBody>
      </p:sp>
      <p:sp>
        <p:nvSpPr>
          <p:cNvPr id="1048603" name="Subtitle 2"/>
          <p:cNvSpPr>
            <a:spLocks noGrp="1"/>
          </p:cNvSpPr>
          <p:nvPr>
            <p:ph type="subTitle" idx="1"/>
          </p:nvPr>
        </p:nvSpPr>
        <p:spPr>
          <a:xfrm>
            <a:off x="1268928" y="2300743"/>
            <a:ext cx="9957572" cy="3142038"/>
          </a:xfrm>
        </p:spPr>
        <p:txBody>
          <a:bodyPr>
            <a:normAutofit/>
          </a:bodyPr>
          <a:lstStyle/>
          <a:p>
            <a:pPr algn="just"/>
            <a:r>
              <a:rPr lang="en-US" cap="none" dirty="0">
                <a:latin typeface="Lato" panose="020F0502020204030203" pitchFamily="34" charset="0"/>
                <a:ea typeface="Lato" panose="020F0502020204030203" pitchFamily="34" charset="0"/>
                <a:cs typeface="Lato" panose="020F0502020204030203" pitchFamily="34" charset="0"/>
              </a:rPr>
              <a:t>The system consists of both hardware and software in order to accurately track the time and attendance . employees simply clock in or clock out from shifts using digital authentication methods, such as an ID card or password. Then, time data is automatically synced with back-end software, payroll systems, and more.</a:t>
            </a:r>
            <a:endParaRPr lang="en-IN" cap="none"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495934" y="163629"/>
            <a:ext cx="11381641" cy="1495679"/>
          </a:xfrm>
        </p:spPr>
        <p:txBody>
          <a:bodyPr>
            <a:noAutofit/>
          </a:bodyPr>
          <a:lstStyle/>
          <a:p>
            <a:r>
              <a:rPr lang="en-US" sz="4800" dirty="0">
                <a:latin typeface="Algerian" panose="04020705040A02060702" pitchFamily="82" charset="0"/>
              </a:rPr>
              <a:t>WHO ARE THE END USERS of this project?</a:t>
            </a:r>
            <a:endParaRPr lang="en-IN" sz="4800" dirty="0">
              <a:latin typeface="Algerian" panose="04020705040A02060702" pitchFamily="82" charset="0"/>
            </a:endParaRPr>
          </a:p>
        </p:txBody>
      </p:sp>
      <p:sp>
        <p:nvSpPr>
          <p:cNvPr id="1048605" name="Subtitle 2"/>
          <p:cNvSpPr>
            <a:spLocks noGrp="1"/>
          </p:cNvSpPr>
          <p:nvPr>
            <p:ph type="subTitle" idx="1"/>
          </p:nvPr>
        </p:nvSpPr>
        <p:spPr>
          <a:xfrm>
            <a:off x="1305826" y="1971911"/>
            <a:ext cx="10427370" cy="4419264"/>
          </a:xfrm>
        </p:spPr>
        <p:txBody>
          <a:bodyPr>
            <a:normAutofit/>
          </a:bodyPr>
          <a:lstStyle/>
          <a:p>
            <a:pPr algn="just">
              <a:buNone/>
            </a:pPr>
            <a:r>
              <a:rPr lang="en-US" sz="1900" cap="none" dirty="0">
                <a:latin typeface="Lato" panose="020F0502020204030203" pitchFamily="34" charset="0"/>
                <a:ea typeface="Lato" panose="020F0502020204030203" pitchFamily="34" charset="0"/>
                <a:cs typeface="Lato" panose="020F0502020204030203" pitchFamily="34" charset="0"/>
              </a:rPr>
              <a:t>	AI can understand what kind of behavior is normal and what’s out of the ordinary. If an employee that is usually very efficient with their time suddenly becomes slow and unproductive in their work, it’s a red flag that they’re getting burnt out and need a break. HR can use the data collected by AI as evidence for telling employees why they need vacation. Workers are often hesitant to take much-needed time off. But now companies can have solid evidence as to why it’s necessary. Upon returning from a short work leave, employees tend to have more motivation, a better attitude, improved focus. And overall, they are more effective, efficient and proactive in the work that they do.</a:t>
            </a:r>
          </a:p>
          <a:p>
            <a:pPr marL="342900" indent="-342900" algn="just">
              <a:buFont typeface="Arial" panose="020B0604020202020204" pitchFamily="34" charset="0"/>
              <a:buChar char="•"/>
            </a:pPr>
            <a:r>
              <a:rPr lang="en-US" sz="1900" cap="none" dirty="0">
                <a:latin typeface="Lato" panose="020F0502020204030203" pitchFamily="34" charset="0"/>
                <a:ea typeface="Lato" panose="020F0502020204030203" pitchFamily="34" charset="0"/>
                <a:cs typeface="Lato" panose="020F0502020204030203" pitchFamily="34" charset="0"/>
              </a:rPr>
              <a:t>Ai solutions</a:t>
            </a:r>
          </a:p>
          <a:p>
            <a:pPr marL="342900" indent="-342900" algn="just">
              <a:buFont typeface="Arial" panose="020B0604020202020204" pitchFamily="34" charset="0"/>
              <a:buChar char="•"/>
            </a:pPr>
            <a:r>
              <a:rPr lang="en-US" sz="1900" cap="none" dirty="0">
                <a:latin typeface="Lato" panose="020F0502020204030203" pitchFamily="34" charset="0"/>
                <a:ea typeface="Lato" panose="020F0502020204030203" pitchFamily="34" charset="0"/>
                <a:cs typeface="Lato" panose="020F0502020204030203" pitchFamily="34" charset="0"/>
              </a:rPr>
              <a:t>HR challenges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TextBox 3"/>
          <p:cNvSpPr txBox="1"/>
          <p:nvPr/>
        </p:nvSpPr>
        <p:spPr>
          <a:xfrm>
            <a:off x="0" y="240632"/>
            <a:ext cx="12455091" cy="830997"/>
          </a:xfrm>
          <a:prstGeom prst="rect">
            <a:avLst/>
          </a:prstGeom>
          <a:noFill/>
        </p:spPr>
        <p:txBody>
          <a:bodyPr wrap="square" rtlCol="0">
            <a:spAutoFit/>
          </a:bodyPr>
          <a:lstStyle/>
          <a:p>
            <a:r>
              <a:rPr lang="en-US" sz="4800" dirty="0">
                <a:latin typeface="Algerian" panose="04020705040A02060702" pitchFamily="82" charset="0"/>
              </a:rPr>
              <a:t>Installation of Anaconda Navigator</a:t>
            </a:r>
            <a:endParaRPr lang="en-IN" sz="4800" dirty="0">
              <a:latin typeface="Algerian" panose="04020705040A02060702" pitchFamily="82" charset="0"/>
            </a:endParaRPr>
          </a:p>
        </p:txBody>
      </p:sp>
      <p:sp>
        <p:nvSpPr>
          <p:cNvPr id="1048607" name="TextBox 4"/>
          <p:cNvSpPr txBox="1"/>
          <p:nvPr/>
        </p:nvSpPr>
        <p:spPr>
          <a:xfrm>
            <a:off x="972151" y="1424539"/>
            <a:ext cx="10202779" cy="3134127"/>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Open Google Chrome in system.</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Type “Anaconda” in the search bar and press Enter.</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Click on first link in anaconda navigator.</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Select Windows if your system is windows 64-bit / Linux / Mac.</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After download go to file manager and click on it.</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Click on Next, Next , Next .</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Wait for sometime.</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The Anaconda Navigator will be installed.</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After installation in windows search bar type “Anaconda Navigator “. Press enter</a:t>
            </a:r>
          </a:p>
          <a:p>
            <a:pPr marL="285750" indent="-285750">
              <a:buFont typeface="Wingdings" panose="05000000000000000000" pitchFamily="2" charset="2"/>
              <a:buChar char="Ø"/>
            </a:pPr>
            <a:r>
              <a:rPr lang="en-US" sz="1800" dirty="0">
                <a:latin typeface="Lato" panose="020F0502020204030203" pitchFamily="34" charset="0"/>
                <a:ea typeface="Lato" panose="020F0502020204030203" pitchFamily="34" charset="0"/>
                <a:cs typeface="Lato" panose="020F0502020204030203" pitchFamily="34" charset="0"/>
              </a:rPr>
              <a:t>The page will be open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Title 1"/>
          <p:cNvSpPr>
            <a:spLocks noGrp="1"/>
          </p:cNvSpPr>
          <p:nvPr>
            <p:ph type="ctrTitle"/>
          </p:nvPr>
        </p:nvSpPr>
        <p:spPr>
          <a:xfrm>
            <a:off x="280970" y="154004"/>
            <a:ext cx="11911030" cy="1504189"/>
          </a:xfrm>
        </p:spPr>
        <p:txBody>
          <a:bodyPr>
            <a:noAutofit/>
          </a:bodyPr>
          <a:lstStyle/>
          <a:p>
            <a:r>
              <a:rPr lang="en-US" sz="4800" dirty="0">
                <a:latin typeface="Algerian" panose="04020705040A02060702" pitchFamily="82" charset="0"/>
              </a:rPr>
              <a:t>Dataset of Employees burnout analysis and prediction</a:t>
            </a:r>
            <a:endParaRPr lang="en-IN" sz="4800" dirty="0">
              <a:latin typeface="Algerian" panose="04020705040A02060702" pitchFamily="82" charset="0"/>
            </a:endParaRPr>
          </a:p>
        </p:txBody>
      </p:sp>
      <p:sp>
        <p:nvSpPr>
          <p:cNvPr id="1048613" name="TextBox 8"/>
          <p:cNvSpPr txBox="1"/>
          <p:nvPr/>
        </p:nvSpPr>
        <p:spPr>
          <a:xfrm>
            <a:off x="875898" y="1896177"/>
            <a:ext cx="10039149"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/content/</a:t>
            </a:r>
            <a:r>
              <a:rPr lang="en-US" dirty="0" err="1">
                <a:latin typeface="Lato" panose="020F0502020204030203" pitchFamily="34" charset="0"/>
                <a:ea typeface="Lato" panose="020F0502020204030203" pitchFamily="34" charset="0"/>
                <a:cs typeface="Lato" panose="020F0502020204030203" pitchFamily="34" charset="0"/>
              </a:rPr>
              <a:t>employee_burnout_analysis.c</a:t>
            </a:r>
            <a:r>
              <a:rPr lang="en-US" dirty="0">
                <a:latin typeface="Lato" panose="020F0502020204030203" pitchFamily="34" charset="0"/>
                <a:ea typeface="Lato" panose="020F0502020204030203" pitchFamily="34" charset="0"/>
                <a:cs typeface="Lato" panose="020F0502020204030203" pitchFamily="34" charset="0"/>
              </a:rPr>
              <a:t>/content/employee_burnout_analysis.csv</a:t>
            </a:r>
          </a:p>
          <a:p>
            <a:pPr marL="285750" indent="-285750">
              <a:buClr>
                <a:srgbClr val="C00000"/>
              </a:buClr>
              <a:buFont typeface="Arial" panose="020B0604020202020204" pitchFamily="34" charset="0"/>
              <a:buChar char="•"/>
            </a:pPr>
            <a:endParaRPr lang="en-IN" dirty="0">
              <a:latin typeface="Lato" panose="020F0502020204030203"/>
            </a:endParaRPr>
          </a:p>
        </p:txBody>
      </p:sp>
      <p:pic>
        <p:nvPicPr>
          <p:cNvPr id="4" name="Picture 2">
            <a:extLst>
              <a:ext uri="{FF2B5EF4-FFF2-40B4-BE49-F238E27FC236}">
                <a16:creationId xmlns:a16="http://schemas.microsoft.com/office/drawing/2014/main" id="{62C4228F-6826-C6BD-7CB4-9B2DC9E24209}"/>
              </a:ext>
            </a:extLst>
          </p:cNvPr>
          <p:cNvPicPr>
            <a:picLocks noChangeAspect="1" noChangeArrowheads="1"/>
          </p:cNvPicPr>
          <p:nvPr/>
        </p:nvPicPr>
        <p:blipFill>
          <a:blip r:embed="rId2"/>
          <a:srcRect/>
          <a:stretch>
            <a:fillRect/>
          </a:stretch>
        </p:blipFill>
        <p:spPr bwMode="auto">
          <a:xfrm>
            <a:off x="2078313" y="2323775"/>
            <a:ext cx="7266441" cy="4267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828</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Gill Sans MT</vt:lpstr>
      <vt:lpstr>Lato</vt:lpstr>
      <vt:lpstr>Times New Roman</vt:lpstr>
      <vt:lpstr>Wingdings</vt:lpstr>
      <vt:lpstr>Gallery</vt:lpstr>
      <vt:lpstr>Name                         : Pesala Venkata Akash SkillsBuild Email ID : akashpesala165@gmail.com  College Name            : Lakireddy Balireddy College of Engineering College State              : Mylavaram Internship Domain     : Artificial intelligence  Start and End Date     : 09/06/2023 and 03/07/2023 </vt:lpstr>
      <vt:lpstr>EMPLOYEES BURNOUT  ANALYSIS AND PREDICTION </vt:lpstr>
      <vt:lpstr>PROBLEM STATEMENT</vt:lpstr>
      <vt:lpstr>PowerPoint Presentation</vt:lpstr>
      <vt:lpstr>PROJECT  OVERVIEW</vt:lpstr>
      <vt:lpstr>YOUR SOLUTION AND ITS VALUE PROPOSITION</vt:lpstr>
      <vt:lpstr>WHO ARE THE END USERS of this project?</vt:lpstr>
      <vt:lpstr>PowerPoint Presentation</vt:lpstr>
      <vt:lpstr>Dataset of Employees burnout analysis and prediction</vt:lpstr>
      <vt:lpstr>How did you customize the project and make it your own</vt:lpstr>
      <vt:lpstr>PowerPoint Presentation</vt:lpstr>
      <vt:lpstr>PowerPoint Presentation</vt:lpstr>
      <vt:lpstr>PowerPoint Presentation</vt:lpstr>
      <vt:lpstr>PowerPoint Presentation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dc:title>
  <dc:creator>Venkata Akash Pesala</dc:creator>
  <cp:lastModifiedBy>Venkata Akash Pesala</cp:lastModifiedBy>
  <cp:revision>1</cp:revision>
  <dcterms:created xsi:type="dcterms:W3CDTF">2022-12-03T04:47:24Z</dcterms:created>
  <dcterms:modified xsi:type="dcterms:W3CDTF">2023-07-16T10:58:17Z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3aceaa314d0a481c91ee16587bc1c0d8</vt:lpwstr>
  </property>
</Properties>
</file>