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6" r:id="rId2"/>
    <p:sldId id="256" r:id="rId3"/>
    <p:sldId id="257" r:id="rId4"/>
    <p:sldId id="258" r:id="rId5"/>
    <p:sldId id="259" r:id="rId6"/>
    <p:sldId id="260" r:id="rId7"/>
    <p:sldId id="262" r:id="rId8"/>
    <p:sldId id="264" r:id="rId9"/>
    <p:sldId id="263" r:id="rId10"/>
    <p:sldId id="265" r:id="rId11"/>
    <p:sldId id="267"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03-07-2023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C88A96E-7EA0-4191-9476-BA33062E59A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56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83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91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15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48AC0-90D1-47E9-B992-A27647C456F2}"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58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48AC0-90D1-47E9-B992-A27647C456F2}"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5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48AC0-90D1-47E9-B992-A27647C456F2}" type="datetimeFigureOut">
              <a:rPr lang="en-IN" smtClean="0"/>
              <a:t>03-07-2023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8A96E-7EA0-4191-9476-BA33062E59A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67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48AC0-90D1-47E9-B992-A27647C456F2}" type="datetimeFigureOut">
              <a:rPr lang="en-IN" smtClean="0"/>
              <a:t>03-07-2023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88A96E-7EA0-4191-9476-BA33062E59A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87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48AC0-90D1-47E9-B992-A27647C456F2}" type="datetimeFigureOut">
              <a:rPr lang="en-IN" smtClean="0"/>
              <a:t>03-07-2023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88A96E-7EA0-4191-9476-BA33062E59AD}" type="slidenum">
              <a:rPr lang="en-IN" smtClean="0"/>
              <a:t>‹#›</a:t>
            </a:fld>
            <a:endParaRPr lang="en-IN"/>
          </a:p>
        </p:txBody>
      </p:sp>
    </p:spTree>
    <p:extLst>
      <p:ext uri="{BB962C8B-B14F-4D97-AF65-F5344CB8AC3E}">
        <p14:creationId xmlns:p14="http://schemas.microsoft.com/office/powerpoint/2010/main" val="267962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C48AC0-90D1-47E9-B992-A27647C456F2}"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79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C48AC0-90D1-47E9-B992-A27647C456F2}" type="datetimeFigureOut">
              <a:rPr lang="en-IN" smtClean="0"/>
              <a:t>03-07-2023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149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C48AC0-90D1-47E9-B992-A27647C456F2}" type="datetimeFigureOut">
              <a:rPr lang="en-IN" smtClean="0"/>
              <a:t>03-07-2023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88A96E-7EA0-4191-9476-BA33062E59A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0530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A723-CA8F-0715-1829-6373968635A2}"/>
              </a:ext>
            </a:extLst>
          </p:cNvPr>
          <p:cNvSpPr>
            <a:spLocks noGrp="1"/>
          </p:cNvSpPr>
          <p:nvPr>
            <p:ph type="title" idx="4294967295"/>
          </p:nvPr>
        </p:nvSpPr>
        <p:spPr>
          <a:xfrm>
            <a:off x="1085532" y="1251903"/>
            <a:ext cx="10020935" cy="4854257"/>
          </a:xfrm>
        </p:spPr>
        <p:txBody>
          <a:bodyPr/>
          <a:lstStyle/>
          <a:p>
            <a:r>
              <a:rPr lang="en-US" sz="2800" dirty="0">
                <a:latin typeface="Times New Roman" panose="02020603050405020304" pitchFamily="18" charset="0"/>
                <a:cs typeface="Times New Roman" panose="02020603050405020304" pitchFamily="18" charset="0"/>
              </a:rPr>
              <a:t>N</a:t>
            </a:r>
            <a:r>
              <a:rPr lang="en-US" sz="2800" cap="none" dirty="0">
                <a:latin typeface="Times New Roman" panose="02020603050405020304" pitchFamily="18" charset="0"/>
                <a:cs typeface="Times New Roman" panose="02020603050405020304" pitchFamily="18" charset="0"/>
              </a:rPr>
              <a:t>ame : </a:t>
            </a:r>
            <a:r>
              <a:rPr lang="en-US" sz="2800" cap="none" dirty="0" err="1">
                <a:latin typeface="Times New Roman" panose="02020603050405020304" pitchFamily="18" charset="0"/>
                <a:cs typeface="Times New Roman" panose="02020603050405020304" pitchFamily="18" charset="0"/>
              </a:rPr>
              <a:t>Pesala</a:t>
            </a:r>
            <a:r>
              <a:rPr lang="en-US" sz="2800" cap="none" dirty="0">
                <a:latin typeface="Times New Roman" panose="02020603050405020304" pitchFamily="18" charset="0"/>
                <a:cs typeface="Times New Roman" panose="02020603050405020304" pitchFamily="18" charset="0"/>
              </a:rPr>
              <a:t> Venkata Akash</a:t>
            </a:r>
            <a:br>
              <a:rPr lang="en-US" sz="2800" cap="none" dirty="0">
                <a:latin typeface="Times New Roman" panose="02020603050405020304" pitchFamily="18" charset="0"/>
                <a:cs typeface="Times New Roman" panose="02020603050405020304" pitchFamily="18" charset="0"/>
              </a:rPr>
            </a:br>
            <a:r>
              <a:rPr lang="en-US" sz="2800" cap="none" dirty="0" err="1">
                <a:latin typeface="Times New Roman" panose="02020603050405020304" pitchFamily="18" charset="0"/>
                <a:cs typeface="Times New Roman" panose="02020603050405020304" pitchFamily="18" charset="0"/>
              </a:rPr>
              <a:t>SkillsBuild</a:t>
            </a:r>
            <a:r>
              <a:rPr lang="en-US" sz="2800" cap="none" dirty="0">
                <a:latin typeface="Times New Roman" panose="02020603050405020304" pitchFamily="18" charset="0"/>
                <a:cs typeface="Times New Roman" panose="02020603050405020304" pitchFamily="18" charset="0"/>
              </a:rPr>
              <a:t> Email ID : akashpesala165@gmail.com </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College Name : Lakireddy </a:t>
            </a:r>
            <a:r>
              <a:rPr lang="en-US" sz="2800" cap="none" dirty="0" err="1">
                <a:latin typeface="Times New Roman" panose="02020603050405020304" pitchFamily="18" charset="0"/>
                <a:cs typeface="Times New Roman" panose="02020603050405020304" pitchFamily="18" charset="0"/>
              </a:rPr>
              <a:t>Balireddy</a:t>
            </a:r>
            <a:r>
              <a:rPr lang="en-US" sz="2800" cap="none" dirty="0">
                <a:latin typeface="Times New Roman" panose="02020603050405020304" pitchFamily="18" charset="0"/>
                <a:cs typeface="Times New Roman" panose="02020603050405020304" pitchFamily="18" charset="0"/>
              </a:rPr>
              <a:t> College of Engineering</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College State : </a:t>
            </a:r>
            <a:r>
              <a:rPr lang="en-US" sz="2800" cap="none" dirty="0" err="1">
                <a:latin typeface="Times New Roman" panose="02020603050405020304" pitchFamily="18" charset="0"/>
                <a:cs typeface="Times New Roman" panose="02020603050405020304" pitchFamily="18" charset="0"/>
              </a:rPr>
              <a:t>Mylavaram</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Internship Domain : Artificial intelligence </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Internship Start and End Date : 09/06/2023 and 03/07/2023</a:t>
            </a:r>
            <a:br>
              <a:rPr lang="en-US" cap="none" dirty="0"/>
            </a:br>
            <a:endParaRPr lang="en-US" cap="none" dirty="0"/>
          </a:p>
        </p:txBody>
      </p:sp>
      <p:pic>
        <p:nvPicPr>
          <p:cNvPr id="5" name="Picture 4">
            <a:extLst>
              <a:ext uri="{FF2B5EF4-FFF2-40B4-BE49-F238E27FC236}">
                <a16:creationId xmlns:a16="http://schemas.microsoft.com/office/drawing/2014/main" id="{C6140D17-67A6-E4FC-5BD0-C903AB390A43}"/>
              </a:ext>
            </a:extLst>
          </p:cNvPr>
          <p:cNvPicPr>
            <a:picLocks noChangeAspect="1"/>
          </p:cNvPicPr>
          <p:nvPr/>
        </p:nvPicPr>
        <p:blipFill rotWithShape="1">
          <a:blip r:embed="rId2"/>
          <a:srcRect l="8679" t="5010" r="7668" b="6814"/>
          <a:stretch/>
        </p:blipFill>
        <p:spPr>
          <a:xfrm>
            <a:off x="4406265" y="3679031"/>
            <a:ext cx="2438400" cy="2443480"/>
          </a:xfrm>
          <a:prstGeom prst="rect">
            <a:avLst/>
          </a:prstGeom>
        </p:spPr>
      </p:pic>
      <p:sp>
        <p:nvSpPr>
          <p:cNvPr id="6" name="TextBox 5">
            <a:extLst>
              <a:ext uri="{FF2B5EF4-FFF2-40B4-BE49-F238E27FC236}">
                <a16:creationId xmlns:a16="http://schemas.microsoft.com/office/drawing/2014/main" id="{78764934-E3F1-6595-16F0-F135F0E03412}"/>
              </a:ext>
            </a:extLst>
          </p:cNvPr>
          <p:cNvSpPr txBox="1"/>
          <p:nvPr/>
        </p:nvSpPr>
        <p:spPr>
          <a:xfrm>
            <a:off x="294640" y="426720"/>
            <a:ext cx="6309360" cy="830997"/>
          </a:xfrm>
          <a:prstGeom prst="rect">
            <a:avLst/>
          </a:prstGeom>
          <a:noFill/>
        </p:spPr>
        <p:txBody>
          <a:bodyPr wrap="square" rtlCol="0">
            <a:spAutoFit/>
          </a:bodyPr>
          <a:lstStyle/>
          <a:p>
            <a:r>
              <a:rPr lang="en-US" sz="4800" dirty="0">
                <a:latin typeface="Algerian" panose="04020705040A02060702" pitchFamily="82" charset="0"/>
              </a:rPr>
              <a:t>Student Details</a:t>
            </a:r>
          </a:p>
        </p:txBody>
      </p:sp>
    </p:spTree>
    <p:extLst>
      <p:ext uri="{BB962C8B-B14F-4D97-AF65-F5344CB8AC3E}">
        <p14:creationId xmlns:p14="http://schemas.microsoft.com/office/powerpoint/2010/main" val="82734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E472-FCD7-5BBF-E1B6-FC04D5C750BC}"/>
              </a:ext>
            </a:extLst>
          </p:cNvPr>
          <p:cNvSpPr>
            <a:spLocks noGrp="1"/>
          </p:cNvSpPr>
          <p:nvPr>
            <p:ph type="ctrTitle"/>
          </p:nvPr>
        </p:nvSpPr>
        <p:spPr>
          <a:xfrm>
            <a:off x="242470" y="205532"/>
            <a:ext cx="6427838" cy="769267"/>
          </a:xfrm>
        </p:spPr>
        <p:txBody>
          <a:bodyPr>
            <a:normAutofit/>
          </a:bodyPr>
          <a:lstStyle/>
          <a:p>
            <a:r>
              <a:rPr lang="en-IN" sz="4400" dirty="0">
                <a:latin typeface="Algerian" panose="04020705040A02060702" pitchFamily="82" charset="0"/>
              </a:rPr>
              <a:t>NON LINEAR SVM</a:t>
            </a:r>
          </a:p>
        </p:txBody>
      </p:sp>
      <p:sp>
        <p:nvSpPr>
          <p:cNvPr id="3" name="Subtitle 2">
            <a:extLst>
              <a:ext uri="{FF2B5EF4-FFF2-40B4-BE49-F238E27FC236}">
                <a16:creationId xmlns:a16="http://schemas.microsoft.com/office/drawing/2014/main" id="{6A75C81C-A6A1-EA55-1306-BF41454781DF}"/>
              </a:ext>
            </a:extLst>
          </p:cNvPr>
          <p:cNvSpPr>
            <a:spLocks noGrp="1"/>
          </p:cNvSpPr>
          <p:nvPr>
            <p:ph type="subTitle" idx="1"/>
          </p:nvPr>
        </p:nvSpPr>
        <p:spPr>
          <a:xfrm>
            <a:off x="242470" y="1086387"/>
            <a:ext cx="9363543" cy="1916695"/>
          </a:xfrm>
        </p:spPr>
        <p:txBody>
          <a:bodyPr>
            <a:normAutofit fontScale="92500" lnSpcReduction="20000"/>
          </a:bodyPr>
          <a:lstStyle/>
          <a:p>
            <a:pPr marL="285750" indent="-285750">
              <a:buFont typeface="Arial" panose="020B0604020202020204" pitchFamily="34" charset="0"/>
              <a:buChar char="•"/>
            </a:pPr>
            <a:r>
              <a:rPr lang="en-US" cap="none" dirty="0">
                <a:latin typeface="Lato" panose="020F0502020204030203"/>
              </a:rPr>
              <a:t>If data is linearly arranged, then we can separate it by using a straight line, but for non-linear data, we cannot draw a single straight line. Consider the below image: so to separate these data points, we need to add one more dimension. For linear data, we have used two dimensions x and y, so for non-linear data, we will add a third dimension z. It can be calculated as: </a:t>
            </a:r>
          </a:p>
          <a:p>
            <a:r>
              <a:rPr lang="en-US" cap="none" dirty="0">
                <a:latin typeface="Lato" panose="020F0502020204030203"/>
              </a:rPr>
              <a:t>      z=x2 +y2 </a:t>
            </a:r>
            <a:endParaRPr lang="en-IN" cap="none" dirty="0">
              <a:latin typeface="Lato" panose="020F0502020204030203"/>
            </a:endParaRPr>
          </a:p>
        </p:txBody>
      </p:sp>
      <p:pic>
        <p:nvPicPr>
          <p:cNvPr id="5" name="Picture 4">
            <a:extLst>
              <a:ext uri="{FF2B5EF4-FFF2-40B4-BE49-F238E27FC236}">
                <a16:creationId xmlns:a16="http://schemas.microsoft.com/office/drawing/2014/main" id="{2D09DF7A-3E1A-A882-A0C7-06C6DE22FC33}"/>
              </a:ext>
            </a:extLst>
          </p:cNvPr>
          <p:cNvPicPr>
            <a:picLocks noChangeAspect="1"/>
          </p:cNvPicPr>
          <p:nvPr/>
        </p:nvPicPr>
        <p:blipFill>
          <a:blip r:embed="rId2"/>
          <a:stretch>
            <a:fillRect/>
          </a:stretch>
        </p:blipFill>
        <p:spPr>
          <a:xfrm>
            <a:off x="9606013" y="974799"/>
            <a:ext cx="2189513" cy="1537395"/>
          </a:xfrm>
          <a:prstGeom prst="rect">
            <a:avLst/>
          </a:prstGeom>
        </p:spPr>
      </p:pic>
      <p:sp>
        <p:nvSpPr>
          <p:cNvPr id="6" name="TextBox 5">
            <a:extLst>
              <a:ext uri="{FF2B5EF4-FFF2-40B4-BE49-F238E27FC236}">
                <a16:creationId xmlns:a16="http://schemas.microsoft.com/office/drawing/2014/main" id="{6F0D61C5-B784-D093-607F-0B055F2BA189}"/>
              </a:ext>
            </a:extLst>
          </p:cNvPr>
          <p:cNvSpPr txBox="1"/>
          <p:nvPr/>
        </p:nvSpPr>
        <p:spPr>
          <a:xfrm>
            <a:off x="242470" y="3429000"/>
            <a:ext cx="8622397"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F0502020204030203"/>
              </a:rPr>
              <a:t>So now, SVM will divide the datasets into classes in the following way. Consider the below image:</a:t>
            </a:r>
            <a:endParaRPr lang="en-IN" dirty="0">
              <a:latin typeface="Lato" panose="020F0502020204030203"/>
            </a:endParaRPr>
          </a:p>
        </p:txBody>
      </p:sp>
      <p:pic>
        <p:nvPicPr>
          <p:cNvPr id="8" name="Picture 7">
            <a:extLst>
              <a:ext uri="{FF2B5EF4-FFF2-40B4-BE49-F238E27FC236}">
                <a16:creationId xmlns:a16="http://schemas.microsoft.com/office/drawing/2014/main" id="{721F8ABB-B536-5A3E-9B8E-BBD67D3608E9}"/>
              </a:ext>
            </a:extLst>
          </p:cNvPr>
          <p:cNvPicPr>
            <a:picLocks noChangeAspect="1"/>
          </p:cNvPicPr>
          <p:nvPr/>
        </p:nvPicPr>
        <p:blipFill>
          <a:blip r:embed="rId3"/>
          <a:stretch>
            <a:fillRect/>
          </a:stretch>
        </p:blipFill>
        <p:spPr>
          <a:xfrm>
            <a:off x="9606013" y="3035803"/>
            <a:ext cx="2189513" cy="1537396"/>
          </a:xfrm>
          <a:prstGeom prst="rect">
            <a:avLst/>
          </a:prstGeom>
        </p:spPr>
      </p:pic>
      <p:sp>
        <p:nvSpPr>
          <p:cNvPr id="9" name="TextBox 8">
            <a:extLst>
              <a:ext uri="{FF2B5EF4-FFF2-40B4-BE49-F238E27FC236}">
                <a16:creationId xmlns:a16="http://schemas.microsoft.com/office/drawing/2014/main" id="{23BAB90F-162C-097F-372C-B85CCE9326E6}"/>
              </a:ext>
            </a:extLst>
          </p:cNvPr>
          <p:cNvSpPr txBox="1"/>
          <p:nvPr/>
        </p:nvSpPr>
        <p:spPr>
          <a:xfrm>
            <a:off x="404261" y="5216893"/>
            <a:ext cx="8460606"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F0502020204030203"/>
              </a:rPr>
              <a:t>Since we are in 3-d Space, hence it is looking like a plane parallel to the x-axis. If we convert it in 2d space with z=1, then it will become as:</a:t>
            </a:r>
            <a:endParaRPr lang="en-IN" dirty="0">
              <a:latin typeface="Lato" panose="020F0502020204030203"/>
            </a:endParaRPr>
          </a:p>
        </p:txBody>
      </p:sp>
      <p:pic>
        <p:nvPicPr>
          <p:cNvPr id="11" name="Picture 10">
            <a:extLst>
              <a:ext uri="{FF2B5EF4-FFF2-40B4-BE49-F238E27FC236}">
                <a16:creationId xmlns:a16="http://schemas.microsoft.com/office/drawing/2014/main" id="{2BD2F0D7-3860-7116-3F36-2921064CDA56}"/>
              </a:ext>
            </a:extLst>
          </p:cNvPr>
          <p:cNvPicPr>
            <a:picLocks noChangeAspect="1"/>
          </p:cNvPicPr>
          <p:nvPr/>
        </p:nvPicPr>
        <p:blipFill>
          <a:blip r:embed="rId4"/>
          <a:stretch>
            <a:fillRect/>
          </a:stretch>
        </p:blipFill>
        <p:spPr>
          <a:xfrm>
            <a:off x="9606013" y="5094526"/>
            <a:ext cx="2189513" cy="1537396"/>
          </a:xfrm>
          <a:prstGeom prst="rect">
            <a:avLst/>
          </a:prstGeom>
        </p:spPr>
      </p:pic>
    </p:spTree>
    <p:extLst>
      <p:ext uri="{BB962C8B-B14F-4D97-AF65-F5344CB8AC3E}">
        <p14:creationId xmlns:p14="http://schemas.microsoft.com/office/powerpoint/2010/main" val="36528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03F6-7C28-D5B3-B0E8-8FAC8D4F265C}"/>
              </a:ext>
            </a:extLst>
          </p:cNvPr>
          <p:cNvSpPr>
            <a:spLocks noGrp="1"/>
          </p:cNvSpPr>
          <p:nvPr>
            <p:ph type="title"/>
          </p:nvPr>
        </p:nvSpPr>
        <p:spPr>
          <a:xfrm>
            <a:off x="222219" y="194919"/>
            <a:ext cx="9603275" cy="1049235"/>
          </a:xfrm>
        </p:spPr>
        <p:txBody>
          <a:bodyPr>
            <a:normAutofit/>
          </a:bodyPr>
          <a:lstStyle/>
          <a:p>
            <a:r>
              <a:rPr lang="en-US" sz="4800" dirty="0">
                <a:latin typeface="Algerian" panose="04020705040A02060702" pitchFamily="82" charset="0"/>
              </a:rPr>
              <a:t>Results</a:t>
            </a:r>
            <a:r>
              <a:rPr lang="en-US" sz="4800" dirty="0"/>
              <a:t> </a:t>
            </a:r>
          </a:p>
        </p:txBody>
      </p:sp>
      <p:pic>
        <p:nvPicPr>
          <p:cNvPr id="5" name="Picture 4">
            <a:extLst>
              <a:ext uri="{FF2B5EF4-FFF2-40B4-BE49-F238E27FC236}">
                <a16:creationId xmlns:a16="http://schemas.microsoft.com/office/drawing/2014/main" id="{B6F0FAE7-728B-1438-6866-BA7F31EE27C1}"/>
              </a:ext>
            </a:extLst>
          </p:cNvPr>
          <p:cNvPicPr>
            <a:picLocks noChangeAspect="1"/>
          </p:cNvPicPr>
          <p:nvPr/>
        </p:nvPicPr>
        <p:blipFill>
          <a:blip r:embed="rId3"/>
          <a:stretch>
            <a:fillRect/>
          </a:stretch>
        </p:blipFill>
        <p:spPr>
          <a:xfrm>
            <a:off x="880645" y="1177899"/>
            <a:ext cx="4819115" cy="2906421"/>
          </a:xfrm>
          <a:prstGeom prst="rect">
            <a:avLst/>
          </a:prstGeom>
        </p:spPr>
      </p:pic>
      <p:pic>
        <p:nvPicPr>
          <p:cNvPr id="7" name="Picture 6">
            <a:extLst>
              <a:ext uri="{FF2B5EF4-FFF2-40B4-BE49-F238E27FC236}">
                <a16:creationId xmlns:a16="http://schemas.microsoft.com/office/drawing/2014/main" id="{C3352225-70A4-FB36-9033-D4535428FD9F}"/>
              </a:ext>
            </a:extLst>
          </p:cNvPr>
          <p:cNvPicPr>
            <a:picLocks noChangeAspect="1"/>
          </p:cNvPicPr>
          <p:nvPr/>
        </p:nvPicPr>
        <p:blipFill>
          <a:blip r:embed="rId4"/>
          <a:stretch>
            <a:fillRect/>
          </a:stretch>
        </p:blipFill>
        <p:spPr>
          <a:xfrm>
            <a:off x="6492241" y="1177899"/>
            <a:ext cx="4819113" cy="2906420"/>
          </a:xfrm>
          <a:prstGeom prst="rect">
            <a:avLst/>
          </a:prstGeom>
        </p:spPr>
      </p:pic>
      <p:pic>
        <p:nvPicPr>
          <p:cNvPr id="11" name="Picture 10">
            <a:extLst>
              <a:ext uri="{FF2B5EF4-FFF2-40B4-BE49-F238E27FC236}">
                <a16:creationId xmlns:a16="http://schemas.microsoft.com/office/drawing/2014/main" id="{267C3C21-BAA0-C32E-A092-E1607A84013A}"/>
              </a:ext>
            </a:extLst>
          </p:cNvPr>
          <p:cNvPicPr>
            <a:picLocks noChangeAspect="1"/>
          </p:cNvPicPr>
          <p:nvPr/>
        </p:nvPicPr>
        <p:blipFill>
          <a:blip r:embed="rId5"/>
          <a:stretch>
            <a:fillRect/>
          </a:stretch>
        </p:blipFill>
        <p:spPr>
          <a:xfrm>
            <a:off x="870485" y="4278522"/>
            <a:ext cx="10440869" cy="1049235"/>
          </a:xfrm>
          <a:prstGeom prst="rect">
            <a:avLst/>
          </a:prstGeom>
        </p:spPr>
      </p:pic>
      <p:pic>
        <p:nvPicPr>
          <p:cNvPr id="13" name="Picture 12">
            <a:extLst>
              <a:ext uri="{FF2B5EF4-FFF2-40B4-BE49-F238E27FC236}">
                <a16:creationId xmlns:a16="http://schemas.microsoft.com/office/drawing/2014/main" id="{E74C602C-03AE-6B80-B323-471A3E497A62}"/>
              </a:ext>
            </a:extLst>
          </p:cNvPr>
          <p:cNvPicPr>
            <a:picLocks noChangeAspect="1"/>
          </p:cNvPicPr>
          <p:nvPr/>
        </p:nvPicPr>
        <p:blipFill>
          <a:blip r:embed="rId6"/>
          <a:stretch>
            <a:fillRect/>
          </a:stretch>
        </p:blipFill>
        <p:spPr>
          <a:xfrm>
            <a:off x="870484" y="5521959"/>
            <a:ext cx="10440869" cy="1049234"/>
          </a:xfrm>
          <a:prstGeom prst="rect">
            <a:avLst/>
          </a:prstGeom>
        </p:spPr>
      </p:pic>
    </p:spTree>
    <p:extLst>
      <p:ext uri="{BB962C8B-B14F-4D97-AF65-F5344CB8AC3E}">
        <p14:creationId xmlns:p14="http://schemas.microsoft.com/office/powerpoint/2010/main" val="16417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60A6-EE71-63E4-ABE9-078EC2693415}"/>
              </a:ext>
            </a:extLst>
          </p:cNvPr>
          <p:cNvSpPr>
            <a:spLocks noGrp="1"/>
          </p:cNvSpPr>
          <p:nvPr>
            <p:ph type="title"/>
          </p:nvPr>
        </p:nvSpPr>
        <p:spPr>
          <a:xfrm>
            <a:off x="232379" y="276199"/>
            <a:ext cx="5863621" cy="1049235"/>
          </a:xfrm>
        </p:spPr>
        <p:txBody>
          <a:bodyPr>
            <a:normAutofit/>
          </a:bodyPr>
          <a:lstStyle/>
          <a:p>
            <a:r>
              <a:rPr lang="en-US" sz="4800" dirty="0">
                <a:latin typeface="Algerian" panose="04020705040A02060702" pitchFamily="82" charset="0"/>
              </a:rPr>
              <a:t>Links</a:t>
            </a:r>
          </a:p>
        </p:txBody>
      </p:sp>
      <p:sp>
        <p:nvSpPr>
          <p:cNvPr id="4" name="TextBox 3">
            <a:extLst>
              <a:ext uri="{FF2B5EF4-FFF2-40B4-BE49-F238E27FC236}">
                <a16:creationId xmlns:a16="http://schemas.microsoft.com/office/drawing/2014/main" id="{8D9DC545-BC91-1FBC-19EE-26654AE828A8}"/>
              </a:ext>
            </a:extLst>
          </p:cNvPr>
          <p:cNvSpPr txBox="1"/>
          <p:nvPr/>
        </p:nvSpPr>
        <p:spPr>
          <a:xfrm>
            <a:off x="751840" y="1920240"/>
            <a:ext cx="10922000" cy="1815882"/>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Links </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https://github.com/akash-pesala/akash-Tutorial/blob/main/FINAL_ML_PROJECT.ipynb</a:t>
            </a:r>
          </a:p>
        </p:txBody>
      </p:sp>
    </p:spTree>
    <p:extLst>
      <p:ext uri="{BB962C8B-B14F-4D97-AF65-F5344CB8AC3E}">
        <p14:creationId xmlns:p14="http://schemas.microsoft.com/office/powerpoint/2010/main" val="85547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1B5F0-503A-E2CE-5249-20B3EAC3A40B}"/>
              </a:ext>
            </a:extLst>
          </p:cNvPr>
          <p:cNvSpPr>
            <a:spLocks noGrp="1"/>
          </p:cNvSpPr>
          <p:nvPr>
            <p:ph idx="1"/>
          </p:nvPr>
        </p:nvSpPr>
        <p:spPr>
          <a:xfrm>
            <a:off x="2866492" y="2419993"/>
            <a:ext cx="9603275" cy="3450613"/>
          </a:xfrm>
        </p:spPr>
        <p:txBody>
          <a:bodyPr>
            <a:normAutofit/>
          </a:bodyPr>
          <a:lstStyle/>
          <a:p>
            <a:pPr marL="0" indent="0">
              <a:buNone/>
            </a:pPr>
            <a:r>
              <a:rPr lang="en-US" sz="8800" dirty="0">
                <a:solidFill>
                  <a:srgbClr val="FF0000"/>
                </a:solidFill>
                <a:latin typeface="Algerian" panose="04020705040A02060702" pitchFamily="82" charset="0"/>
              </a:rPr>
              <a:t>THANK YOU</a:t>
            </a:r>
            <a:endParaRPr lang="en-IN" sz="8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98881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852B-2325-E99D-C38F-781C7E8F935B}"/>
              </a:ext>
            </a:extLst>
          </p:cNvPr>
          <p:cNvSpPr>
            <a:spLocks noGrp="1"/>
          </p:cNvSpPr>
          <p:nvPr>
            <p:ph type="ctrTitle"/>
          </p:nvPr>
        </p:nvSpPr>
        <p:spPr/>
        <p:txBody>
          <a:bodyPr>
            <a:normAutofit/>
          </a:bodyPr>
          <a:lstStyle/>
          <a:p>
            <a:r>
              <a:rPr lang="en-US" dirty="0">
                <a:latin typeface="Algerian" panose="04020705040A02060702" pitchFamily="82" charset="0"/>
              </a:rPr>
              <a:t>LOAN STATUS PREDICTION</a:t>
            </a:r>
            <a:endParaRPr lang="en-IN" dirty="0">
              <a:latin typeface="Algerian" panose="04020705040A02060702" pitchFamily="82" charset="0"/>
            </a:endParaRPr>
          </a:p>
        </p:txBody>
      </p:sp>
      <p:pic>
        <p:nvPicPr>
          <p:cNvPr id="1028" name="Picture 4" descr="5 Things to Keep in Mind While Applying for a Home Loan">
            <a:extLst>
              <a:ext uri="{FF2B5EF4-FFF2-40B4-BE49-F238E27FC236}">
                <a16:creationId xmlns:a16="http://schemas.microsoft.com/office/drawing/2014/main" id="{90156532-84ED-1EB7-50EE-EF444F7A5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116" y="3657600"/>
            <a:ext cx="4090736" cy="23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871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BEBA8EAE-BF5A-486C-A8C5-ECC9F3942E4B}">
                <a14:imgProps xmlns:a14="http://schemas.microsoft.com/office/drawing/2010/main">
                  <a14:imgLayer r:embed="rId3">
                    <a14:imgEffect>
                      <a14:sharpenSoften amount="-6000"/>
                    </a14:imgEffect>
                    <a14:imgEffect>
                      <a14:saturation sat="200000"/>
                    </a14:imgEffect>
                    <a14:imgEffect>
                      <a14:brightnessContrast bright="-3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3441-6339-F904-AA28-088C16147D08}"/>
              </a:ext>
            </a:extLst>
          </p:cNvPr>
          <p:cNvSpPr>
            <a:spLocks noGrp="1"/>
          </p:cNvSpPr>
          <p:nvPr>
            <p:ph type="ctrTitle"/>
          </p:nvPr>
        </p:nvSpPr>
        <p:spPr>
          <a:xfrm>
            <a:off x="317635" y="317635"/>
            <a:ext cx="6689557" cy="741144"/>
          </a:xfrm>
        </p:spPr>
        <p:txBody>
          <a:bodyPr>
            <a:normAutofit/>
          </a:bodyPr>
          <a:lstStyle/>
          <a:p>
            <a:r>
              <a:rPr lang="en-US" sz="4800" dirty="0">
                <a:latin typeface="Algerian" panose="04020705040A02060702" pitchFamily="82" charset="0"/>
              </a:rPr>
              <a:t>PROBLEM STATEMENT</a:t>
            </a:r>
            <a:endParaRPr lang="en-IN" sz="4800" dirty="0">
              <a:latin typeface="Algerian" panose="04020705040A02060702" pitchFamily="82" charset="0"/>
            </a:endParaRPr>
          </a:p>
        </p:txBody>
      </p:sp>
      <p:pic>
        <p:nvPicPr>
          <p:cNvPr id="6" name="Picture 5">
            <a:extLst>
              <a:ext uri="{FF2B5EF4-FFF2-40B4-BE49-F238E27FC236}">
                <a16:creationId xmlns:a16="http://schemas.microsoft.com/office/drawing/2014/main" id="{7BCA22D8-5686-1402-4D8F-C23C7677F880}"/>
              </a:ext>
            </a:extLst>
          </p:cNvPr>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artisticMarker size="94"/>
                    </a14:imgEffect>
                    <a14:imgEffect>
                      <a14:brightnessContrast bright="2000"/>
                    </a14:imgEffect>
                  </a14:imgLayer>
                </a14:imgProps>
              </a:ext>
              <a:ext uri="{28A0092B-C50C-407E-A947-70E740481C1C}">
                <a14:useLocalDpi xmlns:a14="http://schemas.microsoft.com/office/drawing/2010/main" val="0"/>
              </a:ext>
            </a:extLst>
          </a:blip>
          <a:stretch>
            <a:fillRect/>
          </a:stretch>
        </p:blipFill>
        <p:spPr>
          <a:xfrm>
            <a:off x="1990474" y="4508825"/>
            <a:ext cx="2719043" cy="2180733"/>
          </a:xfrm>
          <a:prstGeom prst="rect">
            <a:avLst/>
          </a:prstGeom>
          <a:pattFill prst="pct5">
            <a:fgClr>
              <a:srgbClr val="FFFFFF">
                <a:shade val="85000"/>
              </a:srgbClr>
            </a:fgClr>
            <a:bgClr>
              <a:schemeClr val="bg1"/>
            </a:bgClr>
          </a:patt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ubtitle 2">
            <a:extLst>
              <a:ext uri="{FF2B5EF4-FFF2-40B4-BE49-F238E27FC236}">
                <a16:creationId xmlns:a16="http://schemas.microsoft.com/office/drawing/2014/main" id="{DD3FCCD5-382B-C6DA-41EE-8B210506A101}"/>
              </a:ext>
            </a:extLst>
          </p:cNvPr>
          <p:cNvSpPr>
            <a:spLocks noGrp="1"/>
          </p:cNvSpPr>
          <p:nvPr>
            <p:ph type="subTitle" idx="1"/>
          </p:nvPr>
        </p:nvSpPr>
        <p:spPr>
          <a:xfrm>
            <a:off x="837398" y="1434164"/>
            <a:ext cx="10578163" cy="3074661"/>
          </a:xfrm>
        </p:spPr>
        <p:txBody>
          <a:bodyPr>
            <a:normAutofit/>
          </a:bodyPr>
          <a:lstStyle/>
          <a:p>
            <a:pPr algn="just"/>
            <a:r>
              <a:rPr lang="en-US" sz="2000" b="0" i="0" cap="none" dirty="0">
                <a:solidFill>
                  <a:srgbClr val="222222"/>
                </a:solidFill>
                <a:effectLst/>
                <a:latin typeface="Lato" panose="020B0604020202020204" pitchFamily="34" charset="0"/>
              </a:rPr>
              <a:t>Dream housing finance company deals in all home loans. They have a presence across all urban, semi-urban and rural areas. Customers first apply for a home loan after that company validates the customer’s eligibility for a loan. The company wants to automate the loan eligibility process (real-time) based on customer detail provided while filling out the online application form. These details are gender, marital status, education, number of dependents, income, loan amount, credit history, and others. To automate this process, they have given a problem to identify the customer segments, that are eligible for loan amounts so that they can specifically target these customers</a:t>
            </a:r>
            <a:r>
              <a:rPr lang="en-US" b="0" i="0" dirty="0">
                <a:solidFill>
                  <a:srgbClr val="222222"/>
                </a:solidFill>
                <a:effectLst/>
                <a:latin typeface="Lato" panose="020B0604020202020204" pitchFamily="34" charset="0"/>
              </a:rPr>
              <a:t>.</a:t>
            </a:r>
            <a:endParaRPr lang="en-IN" cap="none" dirty="0"/>
          </a:p>
        </p:txBody>
      </p:sp>
      <p:pic>
        <p:nvPicPr>
          <p:cNvPr id="8" name="Picture 7">
            <a:extLst>
              <a:ext uri="{FF2B5EF4-FFF2-40B4-BE49-F238E27FC236}">
                <a16:creationId xmlns:a16="http://schemas.microsoft.com/office/drawing/2014/main" id="{03702833-7473-257D-9AC3-6F1B185E347B}"/>
              </a:ext>
            </a:extLst>
          </p:cNvPr>
          <p:cNvPicPr>
            <a:picLocks noChangeAspect="1"/>
          </p:cNvPicPr>
          <p:nvPr/>
        </p:nvPicPr>
        <p:blipFill>
          <a:blip r:embed="rId6">
            <a:clrChange>
              <a:clrFrom>
                <a:srgbClr val="000000">
                  <a:alpha val="0"/>
                </a:srgbClr>
              </a:clrFrom>
              <a:clrTo>
                <a:srgbClr val="000000">
                  <a:alpha val="0"/>
                </a:srgbClr>
              </a:clrTo>
            </a:clrChange>
            <a:duotone>
              <a:prstClr val="black"/>
              <a:schemeClr val="accent1">
                <a:tint val="45000"/>
                <a:satMod val="400000"/>
              </a:schemeClr>
            </a:duotone>
            <a:extLst>
              <a:ext uri="{BEBA8EAE-BF5A-486C-A8C5-ECC9F3942E4B}">
                <a14:imgProps xmlns:a14="http://schemas.microsoft.com/office/drawing/2010/main">
                  <a14:imgLayer r:embed="rId7">
                    <a14:imgEffect>
                      <a14:backgroundRemoval t="10000" b="90000" l="10000" r="90000"/>
                    </a14:imgEffect>
                    <a14:imgEffect>
                      <a14:artisticGlowEdges/>
                    </a14:imgEffect>
                    <a14:imgEffect>
                      <a14:sharpenSoften amount="-14000"/>
                    </a14:imgEffect>
                    <a14:imgEffect>
                      <a14:colorTemperature colorTemp="4700"/>
                    </a14:imgEffect>
                    <a14:imgEffect>
                      <a14:saturation sat="124000"/>
                    </a14:imgEffect>
                    <a14:imgEffect>
                      <a14:brightnessContrast bright="4000" contrast="-4000"/>
                    </a14:imgEffect>
                  </a14:imgLayer>
                </a14:imgProps>
              </a:ext>
              <a:ext uri="{28A0092B-C50C-407E-A947-70E740481C1C}">
                <a14:useLocalDpi xmlns:a14="http://schemas.microsoft.com/office/drawing/2010/main" val="0"/>
              </a:ext>
            </a:extLst>
          </a:blip>
          <a:stretch>
            <a:fillRect/>
          </a:stretch>
        </p:blipFill>
        <p:spPr>
          <a:xfrm>
            <a:off x="7007192" y="4508824"/>
            <a:ext cx="2829827" cy="21807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551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5B6D8D-91CB-B7F0-8B06-AAD3870F1587}"/>
              </a:ext>
            </a:extLst>
          </p:cNvPr>
          <p:cNvSpPr txBox="1"/>
          <p:nvPr/>
        </p:nvSpPr>
        <p:spPr>
          <a:xfrm>
            <a:off x="442762" y="250256"/>
            <a:ext cx="5072513" cy="830997"/>
          </a:xfrm>
          <a:prstGeom prst="rect">
            <a:avLst/>
          </a:prstGeom>
          <a:noFill/>
        </p:spPr>
        <p:txBody>
          <a:bodyPr wrap="square" rtlCol="0">
            <a:spAutoFit/>
          </a:bodyPr>
          <a:lstStyle/>
          <a:p>
            <a:r>
              <a:rPr lang="en-US" sz="4800" dirty="0">
                <a:latin typeface="Algerian" panose="04020705040A02060702" pitchFamily="82" charset="0"/>
              </a:rPr>
              <a:t>INTRODUCTION</a:t>
            </a:r>
            <a:endParaRPr lang="en-IN" sz="4800" dirty="0">
              <a:latin typeface="Algerian" panose="04020705040A02060702" pitchFamily="82" charset="0"/>
            </a:endParaRPr>
          </a:p>
        </p:txBody>
      </p:sp>
      <p:sp>
        <p:nvSpPr>
          <p:cNvPr id="6" name="TextBox 5">
            <a:extLst>
              <a:ext uri="{FF2B5EF4-FFF2-40B4-BE49-F238E27FC236}">
                <a16:creationId xmlns:a16="http://schemas.microsoft.com/office/drawing/2014/main" id="{72D70790-6665-5C0E-D0A5-D7C520F18372}"/>
              </a:ext>
            </a:extLst>
          </p:cNvPr>
          <p:cNvSpPr txBox="1"/>
          <p:nvPr/>
        </p:nvSpPr>
        <p:spPr>
          <a:xfrm>
            <a:off x="1533625" y="1530416"/>
            <a:ext cx="9124749" cy="3477875"/>
          </a:xfrm>
          <a:prstGeom prst="rect">
            <a:avLst/>
          </a:prstGeom>
          <a:noFill/>
        </p:spPr>
        <p:txBody>
          <a:bodyPr wrap="square" rtlCol="0">
            <a:spAutoFit/>
          </a:bodyPr>
          <a:lstStyle/>
          <a:p>
            <a:pPr algn="just"/>
            <a:r>
              <a:rPr lang="en-US" sz="2000" b="0" i="0" dirty="0">
                <a:solidFill>
                  <a:srgbClr val="222222"/>
                </a:solidFill>
                <a:effectLst/>
                <a:latin typeface="Lato" panose="020F0502020204030203" pitchFamily="34" charset="0"/>
              </a:rPr>
              <a:t>It is a classification problem where we have to predict whether a loan would be approved or not. In these kinds of problems, we have to predict discrete values based on a given set of independent variables (s). Classification can be of two types:</a:t>
            </a:r>
          </a:p>
          <a:p>
            <a:pPr algn="just">
              <a:buClr>
                <a:srgbClr val="C00000"/>
              </a:buClr>
              <a:buFont typeface="Arial" panose="020B0604020202020204" pitchFamily="34" charset="0"/>
              <a:buChar char="•"/>
            </a:pPr>
            <a:r>
              <a:rPr lang="en-US" sz="2000" b="1" i="0" dirty="0">
                <a:solidFill>
                  <a:srgbClr val="222222"/>
                </a:solidFill>
                <a:effectLst/>
                <a:latin typeface="Lato" panose="020F0502020204030203" pitchFamily="34" charset="0"/>
              </a:rPr>
              <a:t> Binary Classification </a:t>
            </a:r>
            <a:r>
              <a:rPr lang="en-US" sz="2000" b="0" i="0" dirty="0">
                <a:solidFill>
                  <a:srgbClr val="222222"/>
                </a:solidFill>
                <a:effectLst/>
                <a:latin typeface="Lato" panose="020F0502020204030203" pitchFamily="34" charset="0"/>
              </a:rPr>
              <a:t>:- In this, we have to predict either of the two given classes. For example: classifying the “gender” as male or female, predicting the “result” as to win or loss, etc.</a:t>
            </a:r>
          </a:p>
          <a:p>
            <a:pPr algn="just">
              <a:buClr>
                <a:srgbClr val="C00000"/>
              </a:buClr>
              <a:buFont typeface="Arial" panose="020B0604020202020204" pitchFamily="34" charset="0"/>
              <a:buChar char="•"/>
            </a:pPr>
            <a:r>
              <a:rPr lang="en-US" sz="2000" b="1" i="0" dirty="0">
                <a:solidFill>
                  <a:srgbClr val="222222"/>
                </a:solidFill>
                <a:effectLst/>
                <a:latin typeface="Lato" panose="020F0502020204030203" pitchFamily="34" charset="0"/>
              </a:rPr>
              <a:t> </a:t>
            </a:r>
            <a:r>
              <a:rPr lang="en-US" sz="2000" b="1" i="0" dirty="0" err="1">
                <a:solidFill>
                  <a:srgbClr val="222222"/>
                </a:solidFill>
                <a:effectLst/>
                <a:latin typeface="Lato" panose="020F0502020204030203" pitchFamily="34" charset="0"/>
              </a:rPr>
              <a:t>MultiClass</a:t>
            </a:r>
            <a:r>
              <a:rPr lang="en-US" sz="2000" b="1" i="0" dirty="0">
                <a:solidFill>
                  <a:srgbClr val="222222"/>
                </a:solidFill>
                <a:effectLst/>
                <a:latin typeface="Lato" panose="020F0502020204030203" pitchFamily="34" charset="0"/>
              </a:rPr>
              <a:t> Classification </a:t>
            </a:r>
            <a:r>
              <a:rPr lang="en-US" sz="2000" b="0" i="0" dirty="0">
                <a:solidFill>
                  <a:srgbClr val="222222"/>
                </a:solidFill>
                <a:effectLst/>
                <a:latin typeface="Lato" panose="020F0502020204030203" pitchFamily="34" charset="0"/>
              </a:rPr>
              <a:t>:-  Here we have to classify the data into three or more classes. For example: classifying a “movie’s genre” as comedy, action, or romantic, classifying “fruits” like oranges, apples, pears, etc.</a:t>
            </a:r>
          </a:p>
          <a:p>
            <a:endParaRPr lang="en-IN" sz="2000" dirty="0"/>
          </a:p>
        </p:txBody>
      </p:sp>
    </p:spTree>
    <p:extLst>
      <p:ext uri="{BB962C8B-B14F-4D97-AF65-F5344CB8AC3E}">
        <p14:creationId xmlns:p14="http://schemas.microsoft.com/office/powerpoint/2010/main" val="268873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EF2-B2FD-49F0-4293-AAF361C63A27}"/>
              </a:ext>
            </a:extLst>
          </p:cNvPr>
          <p:cNvSpPr>
            <a:spLocks noGrp="1"/>
          </p:cNvSpPr>
          <p:nvPr>
            <p:ph type="ctrTitle"/>
          </p:nvPr>
        </p:nvSpPr>
        <p:spPr>
          <a:xfrm>
            <a:off x="179906" y="484665"/>
            <a:ext cx="4475747" cy="977622"/>
          </a:xfrm>
        </p:spPr>
        <p:txBody>
          <a:bodyPr>
            <a:normAutofit/>
          </a:bodyPr>
          <a:lstStyle/>
          <a:p>
            <a:r>
              <a:rPr lang="en-US" sz="5400" dirty="0">
                <a:latin typeface="Algerian" panose="04020705040A02060702" pitchFamily="82" charset="0"/>
              </a:rPr>
              <a:t>LIBRARIES</a:t>
            </a:r>
            <a:endParaRPr lang="en-IN" sz="5400" dirty="0">
              <a:latin typeface="Algerian" panose="04020705040A02060702" pitchFamily="82" charset="0"/>
            </a:endParaRPr>
          </a:p>
        </p:txBody>
      </p:sp>
      <p:sp>
        <p:nvSpPr>
          <p:cNvPr id="3" name="Subtitle 2">
            <a:extLst>
              <a:ext uri="{FF2B5EF4-FFF2-40B4-BE49-F238E27FC236}">
                <a16:creationId xmlns:a16="http://schemas.microsoft.com/office/drawing/2014/main" id="{72442A31-CA06-EF6A-21FD-62968CDA309F}"/>
              </a:ext>
            </a:extLst>
          </p:cNvPr>
          <p:cNvSpPr>
            <a:spLocks noGrp="1"/>
          </p:cNvSpPr>
          <p:nvPr>
            <p:ph type="subTitle" idx="1"/>
          </p:nvPr>
        </p:nvSpPr>
        <p:spPr>
          <a:xfrm>
            <a:off x="1551505" y="1500035"/>
            <a:ext cx="2067593" cy="2641524"/>
          </a:xfrm>
        </p:spPr>
        <p:txBody>
          <a:bodyPr>
            <a:normAutofit/>
          </a:bodyPr>
          <a:lstStyle/>
          <a:p>
            <a:pPr marL="342900" indent="-342900">
              <a:lnSpc>
                <a:spcPct val="100000"/>
              </a:lnSpc>
              <a:buFont typeface="Arial" panose="020B0604020202020204" pitchFamily="34" charset="0"/>
              <a:buChar char="•"/>
            </a:pPr>
            <a:r>
              <a:rPr lang="en-US" sz="2000" cap="none" dirty="0" err="1">
                <a:latin typeface="Lato" panose="020F0502020204030203" pitchFamily="34" charset="0"/>
                <a:ea typeface="Lato" panose="020F0502020204030203" pitchFamily="34" charset="0"/>
                <a:cs typeface="Lato" panose="020F0502020204030203" pitchFamily="34" charset="0"/>
              </a:rPr>
              <a:t>Numpy</a:t>
            </a:r>
            <a:endParaRPr lang="en-US" sz="2000" cap="none" dirty="0">
              <a:latin typeface="Lato" panose="020F0502020204030203" pitchFamily="34" charset="0"/>
              <a:ea typeface="Lato" panose="020F0502020204030203" pitchFamily="34" charset="0"/>
              <a:cs typeface="Lato" panose="020F0502020204030203" pitchFamily="34" charset="0"/>
            </a:endParaRPr>
          </a:p>
          <a:p>
            <a:pPr marL="342900" indent="-342900">
              <a:lnSpc>
                <a:spcPct val="100000"/>
              </a:lnSpc>
              <a:buFont typeface="Arial" panose="020B0604020202020204" pitchFamily="34" charset="0"/>
              <a:buChar char="•"/>
            </a:pPr>
            <a:r>
              <a:rPr lang="en-US" sz="2000" cap="none" dirty="0">
                <a:latin typeface="Lato" panose="020F0502020204030203" pitchFamily="34" charset="0"/>
                <a:ea typeface="Lato" panose="020F0502020204030203" pitchFamily="34" charset="0"/>
                <a:cs typeface="Lato" panose="020F0502020204030203" pitchFamily="34" charset="0"/>
              </a:rPr>
              <a:t>Pandas </a:t>
            </a:r>
          </a:p>
          <a:p>
            <a:pPr marL="342900" indent="-342900">
              <a:lnSpc>
                <a:spcPct val="100000"/>
              </a:lnSpc>
              <a:buFont typeface="Arial" panose="020B0604020202020204" pitchFamily="34" charset="0"/>
              <a:buChar char="•"/>
            </a:pPr>
            <a:r>
              <a:rPr lang="en-US" sz="2000" cap="none" dirty="0">
                <a:latin typeface="Lato" panose="020F0502020204030203" pitchFamily="34" charset="0"/>
                <a:ea typeface="Lato" panose="020F0502020204030203" pitchFamily="34" charset="0"/>
                <a:cs typeface="Lato" panose="020F0502020204030203" pitchFamily="34" charset="0"/>
              </a:rPr>
              <a:t>Seaborn</a:t>
            </a:r>
          </a:p>
          <a:p>
            <a:pPr marL="342900" indent="-342900">
              <a:lnSpc>
                <a:spcPct val="100000"/>
              </a:lnSpc>
              <a:buFont typeface="Arial" panose="020B0604020202020204" pitchFamily="34" charset="0"/>
              <a:buChar char="•"/>
            </a:pPr>
            <a:r>
              <a:rPr lang="en-US" sz="2000" cap="none" dirty="0" err="1">
                <a:latin typeface="Lato" panose="020F0502020204030203" pitchFamily="34" charset="0"/>
                <a:ea typeface="Lato" panose="020F0502020204030203" pitchFamily="34" charset="0"/>
                <a:cs typeface="Lato" panose="020F0502020204030203" pitchFamily="34" charset="0"/>
              </a:rPr>
              <a:t>Sklearn</a:t>
            </a:r>
            <a:endParaRPr lang="en-IN" sz="2000" cap="none" dirty="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89399019-AC62-5071-740E-69240FD821C4}"/>
              </a:ext>
            </a:extLst>
          </p:cNvPr>
          <p:cNvSpPr txBox="1"/>
          <p:nvPr/>
        </p:nvSpPr>
        <p:spPr>
          <a:xfrm>
            <a:off x="179906" y="3174708"/>
            <a:ext cx="4199589" cy="646331"/>
          </a:xfrm>
          <a:prstGeom prst="rect">
            <a:avLst/>
          </a:prstGeom>
          <a:noFill/>
        </p:spPr>
        <p:txBody>
          <a:bodyPr wrap="square" rtlCol="0">
            <a:spAutoFit/>
          </a:bodyPr>
          <a:lstStyle/>
          <a:p>
            <a:r>
              <a:rPr lang="en-US" sz="3600" dirty="0">
                <a:latin typeface="Algerian" panose="04020705040A02060702" pitchFamily="82" charset="0"/>
              </a:rPr>
              <a:t>MODULES</a:t>
            </a:r>
            <a:endParaRPr lang="en-IN" sz="3600" dirty="0">
              <a:latin typeface="Algerian" panose="04020705040A02060702" pitchFamily="82" charset="0"/>
            </a:endParaRPr>
          </a:p>
        </p:txBody>
      </p:sp>
      <p:sp>
        <p:nvSpPr>
          <p:cNvPr id="5" name="TextBox 4">
            <a:extLst>
              <a:ext uri="{FF2B5EF4-FFF2-40B4-BE49-F238E27FC236}">
                <a16:creationId xmlns:a16="http://schemas.microsoft.com/office/drawing/2014/main" id="{E8F7CA42-31F7-A614-C5E9-540ADEDD7FDE}"/>
              </a:ext>
            </a:extLst>
          </p:cNvPr>
          <p:cNvSpPr txBox="1"/>
          <p:nvPr/>
        </p:nvSpPr>
        <p:spPr>
          <a:xfrm>
            <a:off x="1551505" y="3821039"/>
            <a:ext cx="4117775" cy="400110"/>
          </a:xfrm>
          <a:prstGeom prst="rect">
            <a:avLst/>
          </a:prstGeom>
          <a:noFill/>
        </p:spPr>
        <p:txBody>
          <a:bodyPr wrap="square" rtlCol="0">
            <a:spAutoFit/>
          </a:bodyPr>
          <a:lstStyle/>
          <a:p>
            <a:pPr marL="342900" indent="-342900">
              <a:buClr>
                <a:srgbClr val="C00000"/>
              </a:buClr>
              <a:buFont typeface="Arial" panose="020B0604020202020204" pitchFamily="34" charset="0"/>
              <a:buChar char="•"/>
            </a:pPr>
            <a:r>
              <a:rPr lang="en-US" sz="2000" dirty="0">
                <a:latin typeface="Lato" panose="020F0502020204030203" pitchFamily="34" charset="0"/>
                <a:ea typeface="Lato" panose="020F0502020204030203" pitchFamily="34" charset="0"/>
                <a:cs typeface="Lato" panose="020F0502020204030203" pitchFamily="34" charset="0"/>
              </a:rPr>
              <a:t>SUPPORT VECTOR MACHINE</a:t>
            </a:r>
            <a:endParaRPr lang="en-IN"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461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A02B-5F99-41E8-4C26-0ECCFB69C979}"/>
              </a:ext>
            </a:extLst>
          </p:cNvPr>
          <p:cNvSpPr>
            <a:spLocks noGrp="1"/>
          </p:cNvSpPr>
          <p:nvPr>
            <p:ph type="ctrTitle"/>
          </p:nvPr>
        </p:nvSpPr>
        <p:spPr>
          <a:xfrm>
            <a:off x="107717" y="591298"/>
            <a:ext cx="5224680" cy="554108"/>
          </a:xfrm>
        </p:spPr>
        <p:txBody>
          <a:bodyPr>
            <a:noAutofit/>
          </a:bodyPr>
          <a:lstStyle/>
          <a:p>
            <a:r>
              <a:rPr lang="en-US" sz="4800" dirty="0">
                <a:latin typeface="Algerian" panose="04020705040A02060702" pitchFamily="82" charset="0"/>
              </a:rPr>
              <a:t>WORK FLOW</a:t>
            </a:r>
            <a:endParaRPr lang="en-IN" sz="4800" dirty="0">
              <a:latin typeface="Algerian" panose="04020705040A02060702" pitchFamily="82" charset="0"/>
            </a:endParaRPr>
          </a:p>
        </p:txBody>
      </p:sp>
      <p:pic>
        <p:nvPicPr>
          <p:cNvPr id="9" name="Picture 8">
            <a:extLst>
              <a:ext uri="{FF2B5EF4-FFF2-40B4-BE49-F238E27FC236}">
                <a16:creationId xmlns:a16="http://schemas.microsoft.com/office/drawing/2014/main" id="{B1D87402-73B0-3E89-72AB-30497D923B0E}"/>
              </a:ext>
            </a:extLst>
          </p:cNvPr>
          <p:cNvPicPr>
            <a:picLocks noChangeAspect="1"/>
          </p:cNvPicPr>
          <p:nvPr/>
        </p:nvPicPr>
        <p:blipFill rotWithShape="1">
          <a:blip r:embed="rId2">
            <a:clrChange>
              <a:clrFrom>
                <a:srgbClr val="FFFFFF"/>
              </a:clrFrom>
              <a:clrTo>
                <a:srgbClr val="FFFFFF">
                  <a:alpha val="0"/>
                </a:srgbClr>
              </a:clrTo>
            </a:clrChange>
            <a:duotone>
              <a:prstClr val="black"/>
              <a:srgbClr val="D9C3A5">
                <a:tint val="50000"/>
                <a:satMod val="180000"/>
              </a:srgbClr>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12855" r="14982"/>
          <a:stretch/>
        </p:blipFill>
        <p:spPr>
          <a:xfrm>
            <a:off x="680721" y="1260908"/>
            <a:ext cx="10241280" cy="5321267"/>
          </a:xfrm>
          <a:prstGeom prst="rect">
            <a:avLst/>
          </a:prstGeom>
        </p:spPr>
      </p:pic>
    </p:spTree>
    <p:extLst>
      <p:ext uri="{BB962C8B-B14F-4D97-AF65-F5344CB8AC3E}">
        <p14:creationId xmlns:p14="http://schemas.microsoft.com/office/powerpoint/2010/main" val="314701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23F8-930E-0425-055D-7F40DF639E0E}"/>
              </a:ext>
            </a:extLst>
          </p:cNvPr>
          <p:cNvSpPr>
            <a:spLocks noGrp="1"/>
          </p:cNvSpPr>
          <p:nvPr>
            <p:ph type="ctrTitle"/>
          </p:nvPr>
        </p:nvSpPr>
        <p:spPr>
          <a:xfrm>
            <a:off x="146217" y="217613"/>
            <a:ext cx="9777429" cy="785870"/>
          </a:xfrm>
        </p:spPr>
        <p:txBody>
          <a:bodyPr>
            <a:normAutofit/>
          </a:bodyPr>
          <a:lstStyle/>
          <a:p>
            <a:r>
              <a:rPr lang="en-IN" sz="4800" dirty="0">
                <a:latin typeface="Algerian" panose="04020705040A02060702" pitchFamily="82" charset="0"/>
              </a:rPr>
              <a:t>SUPPORT VECTOR MACHINE</a:t>
            </a:r>
          </a:p>
        </p:txBody>
      </p:sp>
      <p:sp>
        <p:nvSpPr>
          <p:cNvPr id="3" name="Subtitle 2">
            <a:extLst>
              <a:ext uri="{FF2B5EF4-FFF2-40B4-BE49-F238E27FC236}">
                <a16:creationId xmlns:a16="http://schemas.microsoft.com/office/drawing/2014/main" id="{4036DF1D-4E8B-A4AE-96B2-6CB5C1ADFF5C}"/>
              </a:ext>
            </a:extLst>
          </p:cNvPr>
          <p:cNvSpPr>
            <a:spLocks noGrp="1"/>
          </p:cNvSpPr>
          <p:nvPr>
            <p:ph type="subTitle" idx="1"/>
          </p:nvPr>
        </p:nvSpPr>
        <p:spPr>
          <a:xfrm>
            <a:off x="847023" y="1087655"/>
            <a:ext cx="9957572" cy="3142038"/>
          </a:xfrm>
        </p:spPr>
        <p:txBody>
          <a:bodyPr>
            <a:normAutofit/>
          </a:bodyPr>
          <a:lstStyle/>
          <a:p>
            <a:pPr marL="342900" indent="-342900" algn="just">
              <a:buFont typeface="Wingdings" panose="05000000000000000000" pitchFamily="2" charset="2"/>
              <a:buChar char="Ø"/>
            </a:pPr>
            <a:r>
              <a:rPr lang="en-US" sz="2000" cap="none" dirty="0">
                <a:latin typeface="Lato" panose="020B0604020202020204"/>
              </a:rPr>
              <a:t>Support vector machine or SVM is one of the most popular supervised learning algorithms, which is used for classification as well as regression problems.</a:t>
            </a:r>
          </a:p>
          <a:p>
            <a:pPr marL="342900" indent="-342900" algn="just">
              <a:buFont typeface="Wingdings" panose="05000000000000000000" pitchFamily="2" charset="2"/>
              <a:buChar char="Ø"/>
            </a:pPr>
            <a:r>
              <a:rPr lang="en-US" sz="2000" cap="none" dirty="0">
                <a:latin typeface="Lato" panose="020B0604020202020204"/>
              </a:rPr>
              <a:t>The goal of the </a:t>
            </a:r>
            <a:r>
              <a:rPr lang="en-US" sz="2000" cap="none" dirty="0" err="1">
                <a:latin typeface="Lato" panose="020B0604020202020204"/>
              </a:rPr>
              <a:t>svm</a:t>
            </a:r>
            <a:r>
              <a:rPr lang="en-US" sz="2000" cap="none" dirty="0">
                <a:latin typeface="Lato" panose="020B0604020202020204"/>
              </a:rPr>
              <a:t> algorithm is to create the best line or decision boundary that can segregate </a:t>
            </a:r>
            <a:r>
              <a:rPr lang="en-US" sz="2000" cap="none" dirty="0" err="1">
                <a:latin typeface="Lato" panose="020B0604020202020204"/>
              </a:rPr>
              <a:t>ndimensional</a:t>
            </a:r>
            <a:r>
              <a:rPr lang="en-US" sz="2000" cap="none" dirty="0">
                <a:latin typeface="Lato" panose="020B0604020202020204"/>
              </a:rPr>
              <a:t> space into classes so that we can easily put the new data point in the correct category in the future. This best decision boundary is called a hyperplane</a:t>
            </a:r>
            <a:endParaRPr lang="en-IN" sz="2000" cap="none" dirty="0">
              <a:latin typeface="Lato" panose="020B0604020202020204"/>
            </a:endParaRPr>
          </a:p>
        </p:txBody>
      </p:sp>
      <p:pic>
        <p:nvPicPr>
          <p:cNvPr id="5" name="Picture 4">
            <a:extLst>
              <a:ext uri="{FF2B5EF4-FFF2-40B4-BE49-F238E27FC236}">
                <a16:creationId xmlns:a16="http://schemas.microsoft.com/office/drawing/2014/main" id="{E17FDD6A-E896-005A-7A33-64E467292332}"/>
              </a:ext>
            </a:extLst>
          </p:cNvPr>
          <p:cNvPicPr>
            <a:picLocks noChangeAspect="1"/>
          </p:cNvPicPr>
          <p:nvPr/>
        </p:nvPicPr>
        <p:blipFill rotWithShape="1">
          <a:blip r:embed="rId2">
            <a:extLst>
              <a:ext uri="{28A0092B-C50C-407E-A947-70E740481C1C}">
                <a14:useLocalDpi xmlns:a14="http://schemas.microsoft.com/office/drawing/2010/main" val="0"/>
              </a:ext>
            </a:extLst>
          </a:blip>
          <a:srcRect l="31501" t="31157" r="34157" b="27158"/>
          <a:stretch/>
        </p:blipFill>
        <p:spPr>
          <a:xfrm>
            <a:off x="3484345" y="3638349"/>
            <a:ext cx="4408371" cy="3002038"/>
          </a:xfrm>
          <a:prstGeom prst="rect">
            <a:avLst/>
          </a:prstGeom>
        </p:spPr>
      </p:pic>
    </p:spTree>
    <p:extLst>
      <p:ext uri="{BB962C8B-B14F-4D97-AF65-F5344CB8AC3E}">
        <p14:creationId xmlns:p14="http://schemas.microsoft.com/office/powerpoint/2010/main" val="386948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F4FA-1728-C01E-C482-2F11808F8775}"/>
              </a:ext>
            </a:extLst>
          </p:cNvPr>
          <p:cNvSpPr>
            <a:spLocks noGrp="1"/>
          </p:cNvSpPr>
          <p:nvPr>
            <p:ph type="ctrTitle"/>
          </p:nvPr>
        </p:nvSpPr>
        <p:spPr>
          <a:xfrm>
            <a:off x="139800" y="258176"/>
            <a:ext cx="5956200" cy="977621"/>
          </a:xfrm>
        </p:spPr>
        <p:txBody>
          <a:bodyPr/>
          <a:lstStyle/>
          <a:p>
            <a:r>
              <a:rPr lang="en-IN" sz="6600" dirty="0">
                <a:latin typeface="Algerian" panose="04020705040A02060702" pitchFamily="82" charset="0"/>
              </a:rPr>
              <a:t>TYPES OF SVM</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296A0969-19FA-B8EC-2A9F-869C7D76B909}"/>
              </a:ext>
            </a:extLst>
          </p:cNvPr>
          <p:cNvSpPr>
            <a:spLocks noGrp="1"/>
          </p:cNvSpPr>
          <p:nvPr>
            <p:ph type="subTitle" idx="1"/>
          </p:nvPr>
        </p:nvSpPr>
        <p:spPr>
          <a:xfrm>
            <a:off x="2191350" y="1817906"/>
            <a:ext cx="8637072" cy="2215079"/>
          </a:xfrm>
        </p:spPr>
        <p:txBody>
          <a:bodyPr/>
          <a:lstStyle/>
          <a:p>
            <a:r>
              <a:rPr lang="en-IN" sz="3200" cap="none" dirty="0">
                <a:latin typeface="Lato" panose="020B0604020202020204"/>
              </a:rPr>
              <a:t>Two types of SVM :</a:t>
            </a:r>
          </a:p>
          <a:p>
            <a:pPr marL="285750" indent="-285750">
              <a:buFont typeface="Arial" panose="020B0604020202020204" pitchFamily="34" charset="0"/>
              <a:buChar char="•"/>
            </a:pPr>
            <a:r>
              <a:rPr lang="en-IN" sz="3200" cap="none" dirty="0">
                <a:latin typeface="Lato" panose="020B0604020202020204"/>
              </a:rPr>
              <a:t>Linear SVM </a:t>
            </a:r>
          </a:p>
          <a:p>
            <a:pPr marL="285750" indent="-285750">
              <a:buFont typeface="Arial" panose="020B0604020202020204" pitchFamily="34" charset="0"/>
              <a:buChar char="•"/>
            </a:pPr>
            <a:r>
              <a:rPr lang="en-IN" sz="3200" cap="none" dirty="0">
                <a:latin typeface="Lato" panose="020B0604020202020204"/>
              </a:rPr>
              <a:t>Non linear SVM</a:t>
            </a:r>
          </a:p>
          <a:p>
            <a:endParaRPr lang="en-IN" dirty="0"/>
          </a:p>
        </p:txBody>
      </p:sp>
    </p:spTree>
    <p:extLst>
      <p:ext uri="{BB962C8B-B14F-4D97-AF65-F5344CB8AC3E}">
        <p14:creationId xmlns:p14="http://schemas.microsoft.com/office/powerpoint/2010/main" val="307596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FCC41-CF24-0F20-0B5D-FB0B59B99DD7}"/>
              </a:ext>
            </a:extLst>
          </p:cNvPr>
          <p:cNvSpPr txBox="1"/>
          <p:nvPr/>
        </p:nvSpPr>
        <p:spPr>
          <a:xfrm>
            <a:off x="375385" y="264894"/>
            <a:ext cx="4004110" cy="769441"/>
          </a:xfrm>
          <a:prstGeom prst="rect">
            <a:avLst/>
          </a:prstGeom>
          <a:noFill/>
        </p:spPr>
        <p:txBody>
          <a:bodyPr wrap="square" rtlCol="0">
            <a:spAutoFit/>
          </a:bodyPr>
          <a:lstStyle/>
          <a:p>
            <a:r>
              <a:rPr lang="en-IN" sz="4400" dirty="0">
                <a:latin typeface="Algerian" panose="04020705040A02060702" pitchFamily="82" charset="0"/>
              </a:rPr>
              <a:t>Linear SVM</a:t>
            </a:r>
          </a:p>
        </p:txBody>
      </p:sp>
      <p:sp>
        <p:nvSpPr>
          <p:cNvPr id="5" name="TextBox 4">
            <a:extLst>
              <a:ext uri="{FF2B5EF4-FFF2-40B4-BE49-F238E27FC236}">
                <a16:creationId xmlns:a16="http://schemas.microsoft.com/office/drawing/2014/main" id="{E852EF69-70EF-B02E-E6F7-CB53048FC69C}"/>
              </a:ext>
            </a:extLst>
          </p:cNvPr>
          <p:cNvSpPr txBox="1"/>
          <p:nvPr/>
        </p:nvSpPr>
        <p:spPr>
          <a:xfrm>
            <a:off x="375385" y="1063210"/>
            <a:ext cx="9038122" cy="1477328"/>
          </a:xfrm>
          <a:prstGeom prst="rect">
            <a:avLst/>
          </a:prstGeom>
          <a:noFill/>
        </p:spPr>
        <p:txBody>
          <a:bodyPr wrap="square" rtlCol="0">
            <a:spAutoFit/>
          </a:bodyPr>
          <a:lstStyle/>
          <a:p>
            <a:pPr marL="285750" indent="-285750" algn="just">
              <a:buClr>
                <a:srgbClr val="C00000"/>
              </a:buClr>
              <a:buFont typeface="Arial" panose="020B0604020202020204" pitchFamily="34" charset="0"/>
              <a:buChar char="•"/>
            </a:pPr>
            <a:r>
              <a:rPr lang="en-US" dirty="0">
                <a:latin typeface="Lato" panose="020B0604020202020204"/>
              </a:rPr>
              <a:t>The working of the SVM algorithm can be understood by using an example. Suppose we have a dataset that has two tags (green and blue), and the dataset has two features x1 and x2. We want a classifier that can classify the pair(x1, x2)of coordinates in either green or blue. Consider the below image: </a:t>
            </a:r>
          </a:p>
          <a:p>
            <a:endParaRPr lang="en-IN" dirty="0"/>
          </a:p>
        </p:txBody>
      </p:sp>
      <p:pic>
        <p:nvPicPr>
          <p:cNvPr id="7" name="Picture 6">
            <a:extLst>
              <a:ext uri="{FF2B5EF4-FFF2-40B4-BE49-F238E27FC236}">
                <a16:creationId xmlns:a16="http://schemas.microsoft.com/office/drawing/2014/main" id="{EEEA0C85-403C-EF0D-D215-3331F24C703C}"/>
              </a:ext>
            </a:extLst>
          </p:cNvPr>
          <p:cNvPicPr>
            <a:picLocks noChangeAspect="1"/>
          </p:cNvPicPr>
          <p:nvPr/>
        </p:nvPicPr>
        <p:blipFill>
          <a:blip r:embed="rId2"/>
          <a:stretch>
            <a:fillRect/>
          </a:stretch>
        </p:blipFill>
        <p:spPr>
          <a:xfrm>
            <a:off x="9759766" y="678489"/>
            <a:ext cx="1941770" cy="1584596"/>
          </a:xfrm>
          <a:prstGeom prst="rect">
            <a:avLst/>
          </a:prstGeom>
        </p:spPr>
      </p:pic>
      <p:sp>
        <p:nvSpPr>
          <p:cNvPr id="8" name="TextBox 7">
            <a:extLst>
              <a:ext uri="{FF2B5EF4-FFF2-40B4-BE49-F238E27FC236}">
                <a16:creationId xmlns:a16="http://schemas.microsoft.com/office/drawing/2014/main" id="{C31FA499-2C08-C93B-0A95-BADC084E5975}"/>
              </a:ext>
            </a:extLst>
          </p:cNvPr>
          <p:cNvSpPr txBox="1"/>
          <p:nvPr/>
        </p:nvSpPr>
        <p:spPr>
          <a:xfrm>
            <a:off x="375385" y="2593955"/>
            <a:ext cx="8694020"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B0604020202020204"/>
              </a:rPr>
              <a:t>So as it is 2-d space so by just using a straight line, we can easily separate these two classes. But there can be multiple lines that can separate these classes. Consider the below image:</a:t>
            </a:r>
            <a:endParaRPr lang="en-IN" dirty="0">
              <a:latin typeface="Lato" panose="020B0604020202020204"/>
            </a:endParaRPr>
          </a:p>
        </p:txBody>
      </p:sp>
      <p:pic>
        <p:nvPicPr>
          <p:cNvPr id="10" name="Picture 9">
            <a:extLst>
              <a:ext uri="{FF2B5EF4-FFF2-40B4-BE49-F238E27FC236}">
                <a16:creationId xmlns:a16="http://schemas.microsoft.com/office/drawing/2014/main" id="{AF0BB970-1304-F49E-73D4-CEDB93E74A6D}"/>
              </a:ext>
            </a:extLst>
          </p:cNvPr>
          <p:cNvPicPr>
            <a:picLocks noChangeAspect="1"/>
          </p:cNvPicPr>
          <p:nvPr/>
        </p:nvPicPr>
        <p:blipFill>
          <a:blip r:embed="rId3"/>
          <a:stretch>
            <a:fillRect/>
          </a:stretch>
        </p:blipFill>
        <p:spPr>
          <a:xfrm>
            <a:off x="9759765" y="2724987"/>
            <a:ext cx="1941770" cy="1584596"/>
          </a:xfrm>
          <a:prstGeom prst="rect">
            <a:avLst/>
          </a:prstGeom>
        </p:spPr>
      </p:pic>
      <p:sp>
        <p:nvSpPr>
          <p:cNvPr id="11" name="TextBox 10">
            <a:extLst>
              <a:ext uri="{FF2B5EF4-FFF2-40B4-BE49-F238E27FC236}">
                <a16:creationId xmlns:a16="http://schemas.microsoft.com/office/drawing/2014/main" id="{438094C6-3E59-11E5-5DCF-A3B3B4A9A1ED}"/>
              </a:ext>
            </a:extLst>
          </p:cNvPr>
          <p:cNvSpPr txBox="1"/>
          <p:nvPr/>
        </p:nvSpPr>
        <p:spPr>
          <a:xfrm>
            <a:off x="375385" y="4612669"/>
            <a:ext cx="8925027" cy="1754326"/>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B0604020202020204"/>
              </a:rPr>
              <a:t>Hence, the SVM algorithm helps to find the best line or decision boundary; this best boundary or region is called as a hyperplane. SVM algorithm finds the closest point of the lines from both the classes. These points are called support vectors. The distance between the vectors and the hyperplane is called as margin. And the goal of SVM is to maximize this margin. The hyperplane with maximum margin is called the optimal hyperplane.</a:t>
            </a:r>
            <a:endParaRPr lang="en-IN" dirty="0">
              <a:latin typeface="Lato" panose="020B0604020202020204"/>
            </a:endParaRPr>
          </a:p>
        </p:txBody>
      </p:sp>
      <p:pic>
        <p:nvPicPr>
          <p:cNvPr id="13" name="Picture 12">
            <a:extLst>
              <a:ext uri="{FF2B5EF4-FFF2-40B4-BE49-F238E27FC236}">
                <a16:creationId xmlns:a16="http://schemas.microsoft.com/office/drawing/2014/main" id="{F253841F-A64E-02BC-BA55-A21EDFC7B630}"/>
              </a:ext>
            </a:extLst>
          </p:cNvPr>
          <p:cNvPicPr>
            <a:picLocks noChangeAspect="1"/>
          </p:cNvPicPr>
          <p:nvPr/>
        </p:nvPicPr>
        <p:blipFill>
          <a:blip r:embed="rId4"/>
          <a:stretch>
            <a:fillRect/>
          </a:stretch>
        </p:blipFill>
        <p:spPr>
          <a:xfrm>
            <a:off x="9759765" y="4612669"/>
            <a:ext cx="1941770" cy="2076951"/>
          </a:xfrm>
          <a:prstGeom prst="rect">
            <a:avLst/>
          </a:prstGeom>
        </p:spPr>
      </p:pic>
    </p:spTree>
    <p:extLst>
      <p:ext uri="{BB962C8B-B14F-4D97-AF65-F5344CB8AC3E}">
        <p14:creationId xmlns:p14="http://schemas.microsoft.com/office/powerpoint/2010/main" val="3106383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180</TotalTime>
  <Words>781</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Gill Sans MT</vt:lpstr>
      <vt:lpstr>Lato</vt:lpstr>
      <vt:lpstr>Times New Roman</vt:lpstr>
      <vt:lpstr>Wingdings</vt:lpstr>
      <vt:lpstr>Gallery</vt:lpstr>
      <vt:lpstr>Name : Pesala Venkata Akash SkillsBuild Email ID : akashpesala165@gmail.com  College Name : Lakireddy Balireddy College of Engineering College State : Mylavaram Internship Domain : Artificial intelligence  Internship Start and End Date : 09/06/2023 and 03/07/2023 </vt:lpstr>
      <vt:lpstr>LOAN STATUS PREDICTION</vt:lpstr>
      <vt:lpstr>PROBLEM STATEMENT</vt:lpstr>
      <vt:lpstr>PowerPoint Presentation</vt:lpstr>
      <vt:lpstr>LIBRARIES</vt:lpstr>
      <vt:lpstr>WORK FLOW</vt:lpstr>
      <vt:lpstr>SUPPORT VECTOR MACHINE</vt:lpstr>
      <vt:lpstr>TYPES OF SVM</vt:lpstr>
      <vt:lpstr>PowerPoint Presentation</vt:lpstr>
      <vt:lpstr>NON LINEAR SVM</vt:lpstr>
      <vt:lpstr>Results </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Venkata Akash Pesala</dc:creator>
  <cp:lastModifiedBy>20761A0512</cp:lastModifiedBy>
  <cp:revision>4</cp:revision>
  <dcterms:created xsi:type="dcterms:W3CDTF">2022-12-03T15:47:24Z</dcterms:created>
  <dcterms:modified xsi:type="dcterms:W3CDTF">2023-07-03T16:08:01Z</dcterms:modified>
</cp:coreProperties>
</file>