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63" d="100"/>
          <a:sy n="63" d="100"/>
        </p:scale>
        <p:origin x="804" y="5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8" name=""/>
        <p:cNvGrpSpPr/>
        <p:nvPr/>
      </p:nvGrpSpPr>
      <p:grpSpPr>
        <a:xfrm>
          <a:off x="0" y="0"/>
          <a:ext cx="0" cy="0"/>
          <a:chOff x="0" y="0"/>
          <a:chExt cx="0" cy="0"/>
        </a:xfrm>
      </p:grpSpPr>
      <p:sp>
        <p:nvSpPr>
          <p:cNvPr id="1048587"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588"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9" name="Date Placeholder 3"/>
          <p:cNvSpPr>
            <a:spLocks noGrp="1"/>
          </p:cNvSpPr>
          <p:nvPr>
            <p:ph type="dt" sz="half" idx="10"/>
          </p:nvPr>
        </p:nvSpPr>
        <p:spPr/>
        <p:txBody>
          <a:bodyPr/>
          <a:p>
            <a:fld id="{E8C48AC0-90D1-47E9-B992-A27647C456F2}" type="datetimeFigureOut">
              <a:rPr lang="en-IN" smtClean="0"/>
              <a:t>03-07-2023</a:t>
            </a:fld>
            <a:endParaRPr lang="en-IN"/>
          </a:p>
        </p:txBody>
      </p:sp>
      <p:sp>
        <p:nvSpPr>
          <p:cNvPr id="1048590" name="Footer Placeholder 4"/>
          <p:cNvSpPr>
            <a:spLocks noGrp="1"/>
          </p:cNvSpPr>
          <p:nvPr>
            <p:ph type="ftr" sz="quarter" idx="11"/>
          </p:nvPr>
        </p:nvSpPr>
        <p:spPr>
          <a:xfrm>
            <a:off x="2416500" y="329307"/>
            <a:ext cx="4973915" cy="309201"/>
          </a:xfrm>
        </p:spPr>
        <p:txBody>
          <a:bodyPr/>
          <a:p>
            <a:endParaRPr lang="en-IN"/>
          </a:p>
        </p:txBody>
      </p:sp>
      <p:sp>
        <p:nvSpPr>
          <p:cNvPr id="1048591" name="Slide Number Placeholder 5"/>
          <p:cNvSpPr>
            <a:spLocks noGrp="1"/>
          </p:cNvSpPr>
          <p:nvPr>
            <p:ph type="sldNum" sz="quarter" idx="12"/>
          </p:nvPr>
        </p:nvSpPr>
        <p:spPr>
          <a:xfrm>
            <a:off x="1437664" y="798973"/>
            <a:ext cx="811019" cy="503578"/>
          </a:xfrm>
        </p:spPr>
        <p:txBody>
          <a:bodyPr/>
          <a:p>
            <a:fld id="{9C88A96E-7EA0-4191-9476-BA33062E59AD}" type="slidenum">
              <a:rPr lang="en-IN" smtClean="0"/>
              <a:t>‹#›</a:t>
            </a:fld>
            <a:endParaRPr lang="en-IN"/>
          </a:p>
        </p:txBody>
      </p:sp>
      <p:cxnSp>
        <p:nvCxnSpPr>
          <p:cNvPr id="3145729"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0" name="Title 1"/>
          <p:cNvSpPr>
            <a:spLocks noGrp="1"/>
          </p:cNvSpPr>
          <p:nvPr>
            <p:ph type="title"/>
          </p:nvPr>
        </p:nvSpPr>
        <p:spPr/>
        <p:txBody>
          <a:bodyPr/>
          <a:p>
            <a:r>
              <a:rPr lang="en-US"/>
              <a:t>Click to edit Master title style</a:t>
            </a:r>
            <a:endParaRPr dirty="0" lang="en-US"/>
          </a:p>
        </p:txBody>
      </p:sp>
      <p:sp>
        <p:nvSpPr>
          <p:cNvPr id="104864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Date Placeholder 3"/>
          <p:cNvSpPr>
            <a:spLocks noGrp="1"/>
          </p:cNvSpPr>
          <p:nvPr>
            <p:ph type="dt" sz="half" idx="10"/>
          </p:nvPr>
        </p:nvSpPr>
        <p:spPr/>
        <p:txBody>
          <a:bodyPr/>
          <a:p>
            <a:fld id="{E8C48AC0-90D1-47E9-B992-A27647C456F2}" type="datetimeFigureOut">
              <a:rPr lang="en-IN" smtClean="0"/>
              <a:t>03-07-2023</a:t>
            </a:fld>
            <a:endParaRPr lang="en-IN"/>
          </a:p>
        </p:txBody>
      </p:sp>
      <p:sp>
        <p:nvSpPr>
          <p:cNvPr id="1048643" name="Footer Placeholder 4"/>
          <p:cNvSpPr>
            <a:spLocks noGrp="1"/>
          </p:cNvSpPr>
          <p:nvPr>
            <p:ph type="ftr" sz="quarter" idx="11"/>
          </p:nvPr>
        </p:nvSpPr>
        <p:spPr/>
        <p:txBody>
          <a:bodyPr/>
          <a:p>
            <a:endParaRPr lang="en-IN"/>
          </a:p>
        </p:txBody>
      </p:sp>
      <p:sp>
        <p:nvSpPr>
          <p:cNvPr id="1048644" name="Slide Number Placeholder 5"/>
          <p:cNvSpPr>
            <a:spLocks noGrp="1"/>
          </p:cNvSpPr>
          <p:nvPr>
            <p:ph type="sldNum" sz="quarter" idx="12"/>
          </p:nvPr>
        </p:nvSpPr>
        <p:spPr/>
        <p:txBody>
          <a:bodyPr/>
          <a:p>
            <a:fld id="{9C88A96E-7EA0-4191-9476-BA33062E59AD}" type="slidenum">
              <a:rPr lang="en-IN" smtClean="0"/>
              <a:t>‹#›</a:t>
            </a:fld>
            <a:endParaRPr lang="en-IN"/>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7"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28"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9" name="Date Placeholder 3"/>
          <p:cNvSpPr>
            <a:spLocks noGrp="1"/>
          </p:cNvSpPr>
          <p:nvPr>
            <p:ph type="dt" sz="half" idx="10"/>
          </p:nvPr>
        </p:nvSpPr>
        <p:spPr/>
        <p:txBody>
          <a:bodyPr/>
          <a:p>
            <a:fld id="{E8C48AC0-90D1-47E9-B992-A27647C456F2}" type="datetimeFigureOut">
              <a:rPr lang="en-IN" smtClean="0"/>
              <a:t>03-07-2023</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9C88A96E-7EA0-4191-9476-BA33062E59AD}" type="slidenum">
              <a:rPr lang="en-IN" smtClean="0"/>
              <a:t>‹#›</a:t>
            </a:fld>
            <a:endParaRPr lang="en-IN"/>
          </a:p>
        </p:txBody>
      </p:sp>
      <p:cxnSp>
        <p:nvCxnSpPr>
          <p:cNvPr id="3145732"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6" name="Date Placeholder 3"/>
          <p:cNvSpPr>
            <a:spLocks noGrp="1"/>
          </p:cNvSpPr>
          <p:nvPr>
            <p:ph type="dt" sz="half" idx="10"/>
          </p:nvPr>
        </p:nvSpPr>
        <p:spPr/>
        <p:txBody>
          <a:bodyPr/>
          <a:p>
            <a:fld id="{E8C48AC0-90D1-47E9-B992-A27647C456F2}" type="datetimeFigureOut">
              <a:rPr lang="en-IN" smtClean="0"/>
              <a:t>03-07-2023</a:t>
            </a:fld>
            <a:endParaRPr lang="en-IN"/>
          </a:p>
        </p:txBody>
      </p:sp>
      <p:sp>
        <p:nvSpPr>
          <p:cNvPr id="1048617" name="Footer Placeholder 4"/>
          <p:cNvSpPr>
            <a:spLocks noGrp="1"/>
          </p:cNvSpPr>
          <p:nvPr>
            <p:ph type="ftr" sz="quarter" idx="11"/>
          </p:nvPr>
        </p:nvSpPr>
        <p:spPr/>
        <p:txBody>
          <a:bodyPr/>
          <a:p>
            <a:endParaRPr lang="en-IN"/>
          </a:p>
        </p:txBody>
      </p:sp>
      <p:sp>
        <p:nvSpPr>
          <p:cNvPr id="1048618" name="Slide Number Placeholder 5"/>
          <p:cNvSpPr>
            <a:spLocks noGrp="1"/>
          </p:cNvSpPr>
          <p:nvPr>
            <p:ph type="sldNum" sz="quarter" idx="12"/>
          </p:nvPr>
        </p:nvSpPr>
        <p:spPr/>
        <p:txBody>
          <a:bodyPr/>
          <a:p>
            <a:fld id="{9C88A96E-7EA0-4191-9476-BA33062E59AD}" type="slidenum">
              <a:rPr lang="en-IN" smtClean="0"/>
              <a:t>‹#›</a:t>
            </a:fld>
            <a:endParaRPr lang="en-IN"/>
          </a:p>
        </p:txBody>
      </p:sp>
      <p:cxnSp>
        <p:nvCxnSpPr>
          <p:cNvPr id="3145730"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5"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46"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E8C48AC0-90D1-47E9-B992-A27647C456F2}" type="datetimeFigureOut">
              <a:rPr lang="en-IN" smtClean="0"/>
              <a:t>03-07-2023</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9C88A96E-7EA0-4191-9476-BA33062E59AD}" type="slidenum">
              <a:rPr lang="en-IN" smtClean="0"/>
              <a:t>‹#›</a:t>
            </a:fld>
            <a:endParaRPr lang="en-IN"/>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0"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51"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2"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Date Placeholder 4"/>
          <p:cNvSpPr>
            <a:spLocks noGrp="1"/>
          </p:cNvSpPr>
          <p:nvPr>
            <p:ph type="dt" sz="half" idx="10"/>
          </p:nvPr>
        </p:nvSpPr>
        <p:spPr/>
        <p:txBody>
          <a:bodyPr/>
          <a:p>
            <a:fld id="{E8C48AC0-90D1-47E9-B992-A27647C456F2}" type="datetimeFigureOut">
              <a:rPr lang="en-IN" smtClean="0"/>
              <a:t>03-07-2023</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9C88A96E-7EA0-4191-9476-BA33062E59AD}" type="slidenum">
              <a:rPr lang="en-IN" smtClean="0"/>
              <a:t>‹#›</a:t>
            </a:fld>
            <a:endParaRPr lang="en-IN"/>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6"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57"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E8C48AC0-90D1-47E9-B992-A27647C456F2}" type="datetimeFigureOut">
              <a:rPr lang="en-IN" smtClean="0"/>
              <a:t>03-07-2023</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9C88A96E-7EA0-4191-9476-BA33062E59AD}" type="slidenum">
              <a:rPr lang="en-IN" smtClean="0"/>
              <a:t>‹#›</a:t>
            </a:fld>
            <a:endParaRPr lang="en-IN"/>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dirty="0" lang="en-US"/>
          </a:p>
        </p:txBody>
      </p:sp>
      <p:sp>
        <p:nvSpPr>
          <p:cNvPr id="1048624" name="Date Placeholder 2"/>
          <p:cNvSpPr>
            <a:spLocks noGrp="1"/>
          </p:cNvSpPr>
          <p:nvPr>
            <p:ph type="dt" sz="half" idx="10"/>
          </p:nvPr>
        </p:nvSpPr>
        <p:spPr/>
        <p:txBody>
          <a:bodyPr/>
          <a:p>
            <a:fld id="{E8C48AC0-90D1-47E9-B992-A27647C456F2}" type="datetimeFigureOut">
              <a:rPr lang="en-IN" smtClean="0"/>
              <a:t>03-07-2023</a:t>
            </a:fld>
            <a:endParaRPr lang="en-IN"/>
          </a:p>
        </p:txBody>
      </p:sp>
      <p:sp>
        <p:nvSpPr>
          <p:cNvPr id="1048625" name="Footer Placeholder 3"/>
          <p:cNvSpPr>
            <a:spLocks noGrp="1"/>
          </p:cNvSpPr>
          <p:nvPr>
            <p:ph type="ftr" sz="quarter" idx="11"/>
          </p:nvPr>
        </p:nvSpPr>
        <p:spPr/>
        <p:txBody>
          <a:bodyPr/>
          <a:p>
            <a:endParaRPr lang="en-IN"/>
          </a:p>
        </p:txBody>
      </p:sp>
      <p:sp>
        <p:nvSpPr>
          <p:cNvPr id="1048626" name="Slide Number Placeholder 4"/>
          <p:cNvSpPr>
            <a:spLocks noGrp="1"/>
          </p:cNvSpPr>
          <p:nvPr>
            <p:ph type="sldNum" sz="quarter" idx="12"/>
          </p:nvPr>
        </p:nvSpPr>
        <p:spPr/>
        <p:txBody>
          <a:bodyPr/>
          <a:p>
            <a:fld id="{9C88A96E-7EA0-4191-9476-BA33062E59AD}" type="slidenum">
              <a:rPr lang="en-IN" smtClean="0"/>
              <a:t>‹#›</a:t>
            </a:fld>
            <a:endParaRPr lang="en-IN"/>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p>
            <a:fld id="{E8C48AC0-90D1-47E9-B992-A27647C456F2}" type="datetimeFigureOut">
              <a:rPr lang="en-IN" smtClean="0"/>
              <a:t>03-07-2023</a:t>
            </a:fld>
            <a:endParaRPr lang="en-IN"/>
          </a:p>
        </p:txBody>
      </p:sp>
      <p:sp>
        <p:nvSpPr>
          <p:cNvPr id="1048583" name="Footer Placeholder 2"/>
          <p:cNvSpPr>
            <a:spLocks noGrp="1"/>
          </p:cNvSpPr>
          <p:nvPr>
            <p:ph type="ftr" sz="quarter" idx="11"/>
          </p:nvPr>
        </p:nvSpPr>
        <p:spPr/>
        <p:txBody>
          <a:bodyPr/>
          <a:p>
            <a:endParaRPr lang="en-IN"/>
          </a:p>
        </p:txBody>
      </p:sp>
      <p:sp>
        <p:nvSpPr>
          <p:cNvPr id="1048584" name="Slide Number Placeholder 3"/>
          <p:cNvSpPr>
            <a:spLocks noGrp="1"/>
          </p:cNvSpPr>
          <p:nvPr>
            <p:ph type="sldNum" sz="quarter" idx="12"/>
          </p:nvPr>
        </p:nvSpPr>
        <p:spPr/>
        <p:txBody>
          <a:bodyPr/>
          <a:p>
            <a:fld id="{9C88A96E-7EA0-4191-9476-BA33062E59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65"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E8C48AC0-90D1-47E9-B992-A27647C456F2}" type="datetimeFigureOut">
              <a:rPr lang="en-IN" smtClean="0"/>
              <a:t>03-07-2023</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9C88A96E-7EA0-4191-9476-BA33062E59AD}" type="slidenum">
              <a:rPr lang="en-IN" smtClean="0"/>
              <a:t>‹#›</a:t>
            </a:fld>
            <a:endParaRPr lang="en-IN"/>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grpSp>
        <p:nvGrpSpPr>
          <p:cNvPr id="45" name="Group 7"/>
          <p:cNvGrpSpPr/>
          <p:nvPr/>
        </p:nvGrpSpPr>
        <p:grpSpPr>
          <a:xfrm>
            <a:off x="7477387" y="482170"/>
            <a:ext cx="4074533" cy="5149101"/>
            <a:chOff x="7477387" y="482170"/>
            <a:chExt cx="4074533" cy="5149101"/>
          </a:xfrm>
        </p:grpSpPr>
        <p:sp>
          <p:nvSpPr>
            <p:cNvPr id="1048632"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33"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34"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35"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6"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7" name="Date Placeholder 4"/>
          <p:cNvSpPr>
            <a:spLocks noGrp="1"/>
          </p:cNvSpPr>
          <p:nvPr>
            <p:ph type="dt" sz="half" idx="10"/>
          </p:nvPr>
        </p:nvSpPr>
        <p:spPr>
          <a:xfrm>
            <a:off x="1447382" y="5469856"/>
            <a:ext cx="5527351" cy="320123"/>
          </a:xfrm>
        </p:spPr>
        <p:txBody>
          <a:bodyPr/>
          <a:lstStyle>
            <a:lvl1pPr algn="l"/>
          </a:lstStyle>
          <a:p>
            <a:fld id="{E8C48AC0-90D1-47E9-B992-A27647C456F2}" type="datetimeFigureOut">
              <a:rPr lang="en-IN" smtClean="0"/>
              <a:t>03-07-2023</a:t>
            </a:fld>
            <a:endParaRPr lang="en-IN"/>
          </a:p>
        </p:txBody>
      </p:sp>
      <p:sp>
        <p:nvSpPr>
          <p:cNvPr id="1048638" name="Footer Placeholder 5"/>
          <p:cNvSpPr>
            <a:spLocks noGrp="1"/>
          </p:cNvSpPr>
          <p:nvPr>
            <p:ph type="ftr" sz="quarter" idx="11"/>
          </p:nvPr>
        </p:nvSpPr>
        <p:spPr>
          <a:xfrm>
            <a:off x="1447382" y="318640"/>
            <a:ext cx="5541004" cy="320931"/>
          </a:xfrm>
        </p:spPr>
        <p:txBody>
          <a:bodyPr/>
          <a:p>
            <a:endParaRPr lang="en-IN"/>
          </a:p>
        </p:txBody>
      </p:sp>
      <p:sp>
        <p:nvSpPr>
          <p:cNvPr id="1048639" name="Slide Number Placeholder 6"/>
          <p:cNvSpPr>
            <a:spLocks noGrp="1"/>
          </p:cNvSpPr>
          <p:nvPr>
            <p:ph type="sldNum" sz="quarter" idx="12"/>
          </p:nvPr>
        </p:nvSpPr>
        <p:spPr/>
        <p:txBody>
          <a:bodyPr/>
          <a:p>
            <a:fld id="{9C88A96E-7EA0-4191-9476-BA33062E59AD}" type="slidenum">
              <a:rPr lang="en-IN" smtClean="0"/>
              <a:t>‹#›</a:t>
            </a:fld>
            <a:endParaRPr lang="en-IN"/>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image" Target="../media/image2.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srcRect/>
          <a:tile algn="tl" flip="none" sx="100000" sy="100000" tx="0" ty="0"/>
        </a:blipFill>
        <a:effectLst/>
      </p:bgPr>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3"/>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E8C48AC0-90D1-47E9-B992-A27647C456F2}" type="datetimeFigureOut">
              <a:rPr lang="en-IN" smtClean="0"/>
              <a:t>03-07-2023</a:t>
            </a:fld>
            <a:endParaRPr lang="en-IN"/>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lang="en-IN"/>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9C88A96E-7EA0-4191-9476-BA33062E59AD}" type="slidenum">
              <a:rPr lang="en-IN" smtClean="0"/>
              <a:t>‹#›</a:t>
            </a:fld>
            <a:endParaRPr lang="en-IN"/>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itle 1"/>
          <p:cNvSpPr>
            <a:spLocks noGrp="1"/>
          </p:cNvSpPr>
          <p:nvPr>
            <p:ph type="title" idx="4294967295"/>
          </p:nvPr>
        </p:nvSpPr>
        <p:spPr>
          <a:xfrm>
            <a:off x="1085532" y="1251903"/>
            <a:ext cx="10020935" cy="4854257"/>
          </a:xfrm>
        </p:spPr>
        <p:txBody>
          <a:bodyPr/>
          <a:p>
            <a:r>
              <a:rPr dirty="0" sz="2800" lang="en-US">
                <a:latin typeface="Times New Roman" panose="02020603050405020304" pitchFamily="18" charset="0"/>
                <a:cs typeface="Times New Roman" panose="02020603050405020304" pitchFamily="18" charset="0"/>
              </a:rPr>
              <a:t>N</a:t>
            </a:r>
            <a:r>
              <a:rPr cap="none" dirty="0" sz="2800" lang="en-US">
                <a:latin typeface="Times New Roman" panose="02020603050405020304" pitchFamily="18" charset="0"/>
                <a:cs typeface="Times New Roman" panose="02020603050405020304" pitchFamily="18" charset="0"/>
              </a:rPr>
              <a:t>ame : </a:t>
            </a:r>
            <a:r>
              <a:rPr cap="none" dirty="0" sz="2800" lang="en-US" err="1">
                <a:latin typeface="Times New Roman" panose="02020603050405020304" pitchFamily="18" charset="0"/>
                <a:cs typeface="Times New Roman" panose="02020603050405020304" pitchFamily="18" charset="0"/>
              </a:rPr>
              <a:t>Pesala</a:t>
            </a:r>
            <a:r>
              <a:rPr cap="none" dirty="0" sz="2800" lang="en-US">
                <a:latin typeface="Times New Roman" panose="02020603050405020304" pitchFamily="18" charset="0"/>
                <a:cs typeface="Times New Roman" panose="02020603050405020304" pitchFamily="18" charset="0"/>
              </a:rPr>
              <a:t> Venkata Akash</a:t>
            </a:r>
            <a:br>
              <a:rPr cap="none" dirty="0" sz="2800" lang="en-US">
                <a:latin typeface="Times New Roman" panose="02020603050405020304" pitchFamily="18" charset="0"/>
                <a:cs typeface="Times New Roman" panose="02020603050405020304" pitchFamily="18" charset="0"/>
              </a:rPr>
            </a:br>
            <a:r>
              <a:rPr cap="none" dirty="0" sz="2800" lang="en-US" err="1">
                <a:latin typeface="Times New Roman" panose="02020603050405020304" pitchFamily="18" charset="0"/>
                <a:cs typeface="Times New Roman" panose="02020603050405020304" pitchFamily="18" charset="0"/>
              </a:rPr>
              <a:t>SkillsBuild</a:t>
            </a:r>
            <a:r>
              <a:rPr cap="none" dirty="0" sz="2800" lang="en-US">
                <a:latin typeface="Times New Roman" panose="02020603050405020304" pitchFamily="18" charset="0"/>
                <a:cs typeface="Times New Roman" panose="02020603050405020304" pitchFamily="18" charset="0"/>
              </a:rPr>
              <a:t> Email ID : akashpesala165@gmail.com </a:t>
            </a:r>
            <a:br>
              <a:rPr cap="none" dirty="0" sz="2800" lang="en-US">
                <a:latin typeface="Times New Roman" panose="02020603050405020304" pitchFamily="18" charset="0"/>
                <a:cs typeface="Times New Roman" panose="02020603050405020304" pitchFamily="18" charset="0"/>
              </a:rPr>
            </a:br>
            <a:r>
              <a:rPr cap="none" dirty="0" sz="2800" lang="en-US">
                <a:latin typeface="Times New Roman" panose="02020603050405020304" pitchFamily="18" charset="0"/>
                <a:cs typeface="Times New Roman" panose="02020603050405020304" pitchFamily="18" charset="0"/>
              </a:rPr>
              <a:t>College Name : Lakireddy </a:t>
            </a:r>
            <a:r>
              <a:rPr cap="none" dirty="0" sz="2800" lang="en-US" err="1">
                <a:latin typeface="Times New Roman" panose="02020603050405020304" pitchFamily="18" charset="0"/>
                <a:cs typeface="Times New Roman" panose="02020603050405020304" pitchFamily="18" charset="0"/>
              </a:rPr>
              <a:t>Balireddy</a:t>
            </a:r>
            <a:r>
              <a:rPr cap="none" dirty="0" sz="2800" lang="en-US">
                <a:latin typeface="Times New Roman" panose="02020603050405020304" pitchFamily="18" charset="0"/>
                <a:cs typeface="Times New Roman" panose="02020603050405020304" pitchFamily="18" charset="0"/>
              </a:rPr>
              <a:t> College of Engineering</a:t>
            </a:r>
            <a:br>
              <a:rPr cap="none" dirty="0" sz="2800" lang="en-US">
                <a:latin typeface="Times New Roman" panose="02020603050405020304" pitchFamily="18" charset="0"/>
                <a:cs typeface="Times New Roman" panose="02020603050405020304" pitchFamily="18" charset="0"/>
              </a:rPr>
            </a:br>
            <a:r>
              <a:rPr cap="none" dirty="0" sz="2800" lang="en-US">
                <a:latin typeface="Times New Roman" panose="02020603050405020304" pitchFamily="18" charset="0"/>
                <a:cs typeface="Times New Roman" panose="02020603050405020304" pitchFamily="18" charset="0"/>
              </a:rPr>
              <a:t>College State : </a:t>
            </a:r>
            <a:r>
              <a:rPr cap="none" dirty="0" sz="2800" lang="en-US" err="1">
                <a:latin typeface="Times New Roman" panose="02020603050405020304" pitchFamily="18" charset="0"/>
                <a:cs typeface="Times New Roman" panose="02020603050405020304" pitchFamily="18" charset="0"/>
              </a:rPr>
              <a:t>Mylavaram</a:t>
            </a:r>
            <a:br>
              <a:rPr cap="none" dirty="0" sz="2800" lang="en-US">
                <a:latin typeface="Times New Roman" panose="02020603050405020304" pitchFamily="18" charset="0"/>
                <a:cs typeface="Times New Roman" panose="02020603050405020304" pitchFamily="18" charset="0"/>
              </a:rPr>
            </a:br>
            <a:r>
              <a:rPr cap="none" dirty="0" sz="2800" lang="en-US">
                <a:latin typeface="Times New Roman" panose="02020603050405020304" pitchFamily="18" charset="0"/>
                <a:cs typeface="Times New Roman" panose="02020603050405020304" pitchFamily="18" charset="0"/>
              </a:rPr>
              <a:t>Internship Domain : Artificial intelligence </a:t>
            </a:r>
            <a:br>
              <a:rPr cap="none" dirty="0" sz="2800" lang="en-US">
                <a:latin typeface="Times New Roman" panose="02020603050405020304" pitchFamily="18" charset="0"/>
                <a:cs typeface="Times New Roman" panose="02020603050405020304" pitchFamily="18" charset="0"/>
              </a:rPr>
            </a:br>
            <a:r>
              <a:rPr cap="none" dirty="0" sz="2800" lang="en-US">
                <a:latin typeface="Times New Roman" panose="02020603050405020304" pitchFamily="18" charset="0"/>
                <a:cs typeface="Times New Roman" panose="02020603050405020304" pitchFamily="18" charset="0"/>
              </a:rPr>
              <a:t>Internship Start and End Date : 09/06/2023 and 03/07/2023</a:t>
            </a:r>
            <a:br>
              <a:rPr cap="none" dirty="0" lang="en-US"/>
            </a:br>
            <a:endParaRPr cap="none" dirty="0" lang="en-US"/>
          </a:p>
        </p:txBody>
      </p:sp>
      <p:pic>
        <p:nvPicPr>
          <p:cNvPr id="2097153" name="Picture 4"/>
          <p:cNvPicPr>
            <a:picLocks noChangeAspect="1"/>
          </p:cNvPicPr>
          <p:nvPr/>
        </p:nvPicPr>
        <p:blipFill rotWithShape="1">
          <a:blip xmlns:r="http://schemas.openxmlformats.org/officeDocument/2006/relationships" r:embed="rId1"/>
          <a:srcRect l="8679" t="5010" r="7668" b="6814"/>
          <a:stretch>
            <a:fillRect/>
          </a:stretch>
        </p:blipFill>
        <p:spPr>
          <a:xfrm>
            <a:off x="4406265" y="3679031"/>
            <a:ext cx="2438400" cy="2443480"/>
          </a:xfrm>
          <a:prstGeom prst="rect"/>
        </p:spPr>
      </p:pic>
      <p:sp>
        <p:nvSpPr>
          <p:cNvPr id="1048586" name="TextBox 5"/>
          <p:cNvSpPr txBox="1"/>
          <p:nvPr/>
        </p:nvSpPr>
        <p:spPr>
          <a:xfrm>
            <a:off x="294640" y="426720"/>
            <a:ext cx="6309360" cy="830997"/>
          </a:xfrm>
          <a:prstGeom prst="rect"/>
          <a:noFill/>
        </p:spPr>
        <p:txBody>
          <a:bodyPr rtlCol="0" wrap="square">
            <a:spAutoFit/>
          </a:bodyPr>
          <a:p>
            <a:r>
              <a:rPr dirty="0" sz="4800" lang="en-US">
                <a:latin typeface="Algerian" panose="04020705040A02060702" pitchFamily="82" charset="0"/>
              </a:rPr>
              <a:t>Student Details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10" name="Title 1"/>
          <p:cNvSpPr>
            <a:spLocks noGrp="1"/>
          </p:cNvSpPr>
          <p:nvPr>
            <p:ph type="ctrTitle"/>
          </p:nvPr>
        </p:nvSpPr>
        <p:spPr>
          <a:xfrm>
            <a:off x="242470" y="205532"/>
            <a:ext cx="6427838" cy="769267"/>
          </a:xfrm>
        </p:spPr>
        <p:txBody>
          <a:bodyPr>
            <a:normAutofit/>
          </a:bodyPr>
          <a:p>
            <a:r>
              <a:rPr dirty="0" sz="4400" lang="en-IN">
                <a:latin typeface="Algerian" panose="04020705040A02060702" pitchFamily="82" charset="0"/>
              </a:rPr>
              <a:t>NON LINEAR SVM</a:t>
            </a:r>
          </a:p>
        </p:txBody>
      </p:sp>
      <p:sp>
        <p:nvSpPr>
          <p:cNvPr id="1048611" name="Subtitle 2"/>
          <p:cNvSpPr>
            <a:spLocks noGrp="1"/>
          </p:cNvSpPr>
          <p:nvPr>
            <p:ph type="subTitle" idx="1"/>
          </p:nvPr>
        </p:nvSpPr>
        <p:spPr>
          <a:xfrm>
            <a:off x="242470" y="1086387"/>
            <a:ext cx="9363543" cy="1916695"/>
          </a:xfrm>
        </p:spPr>
        <p:txBody>
          <a:bodyPr>
            <a:normAutofit/>
          </a:bodyPr>
          <a:p>
            <a:pPr indent="-285750" marL="285750">
              <a:buFont typeface="Arial" panose="020B0604020202020204" pitchFamily="34" charset="0"/>
              <a:buChar char="•"/>
            </a:pPr>
            <a:r>
              <a:rPr cap="none" dirty="0" lang="en-US">
                <a:latin typeface="Lato" panose="020F0502020204030203"/>
              </a:rPr>
              <a:t>If data is linearly arranged, then we can separate it by using a straight line, but for non-linear data, we cannot draw a single straight line. Consider the below image: so to separate these data points, we need to add one more dimension. For linear data, we have used two dimensions x and y, so for non-linear data, we will add a third dimension z. It can be calculated as: </a:t>
            </a:r>
          </a:p>
          <a:p>
            <a:r>
              <a:rPr cap="none" dirty="0" lang="en-US">
                <a:latin typeface="Lato" panose="020F0502020204030203"/>
              </a:rPr>
              <a:t>      z=x2 +y2 </a:t>
            </a:r>
            <a:endParaRPr cap="none" dirty="0" lang="en-IN">
              <a:latin typeface="Lato" panose="020F0502020204030203"/>
            </a:endParaRPr>
          </a:p>
        </p:txBody>
      </p:sp>
      <p:pic>
        <p:nvPicPr>
          <p:cNvPr id="2097162" name="Picture 4"/>
          <p:cNvPicPr>
            <a:picLocks noChangeAspect="1"/>
          </p:cNvPicPr>
          <p:nvPr/>
        </p:nvPicPr>
        <p:blipFill>
          <a:blip xmlns:r="http://schemas.openxmlformats.org/officeDocument/2006/relationships" r:embed="rId1"/>
          <a:stretch>
            <a:fillRect/>
          </a:stretch>
        </p:blipFill>
        <p:spPr>
          <a:xfrm>
            <a:off x="9606013" y="974799"/>
            <a:ext cx="2189513" cy="1537395"/>
          </a:xfrm>
          <a:prstGeom prst="rect"/>
        </p:spPr>
      </p:pic>
      <p:sp>
        <p:nvSpPr>
          <p:cNvPr id="1048612" name="TextBox 5"/>
          <p:cNvSpPr txBox="1"/>
          <p:nvPr/>
        </p:nvSpPr>
        <p:spPr>
          <a:xfrm>
            <a:off x="242470" y="3429000"/>
            <a:ext cx="8622397" cy="646331"/>
          </a:xfrm>
          <a:prstGeom prst="rect"/>
          <a:noFill/>
        </p:spPr>
        <p:txBody>
          <a:bodyPr rtlCol="0" wrap="square">
            <a:spAutoFit/>
          </a:bodyPr>
          <a:p>
            <a:pPr indent="-285750" marL="285750">
              <a:buClr>
                <a:srgbClr val="C00000"/>
              </a:buClr>
              <a:buFont typeface="Arial" panose="020B0604020202020204" pitchFamily="34" charset="0"/>
              <a:buChar char="•"/>
            </a:pPr>
            <a:r>
              <a:rPr dirty="0" lang="en-US">
                <a:latin typeface="Lato" panose="020F0502020204030203"/>
              </a:rPr>
              <a:t>So now, SVM will divide the datasets into classes in the following way. Consider the below image:</a:t>
            </a:r>
            <a:endParaRPr dirty="0" lang="en-IN">
              <a:latin typeface="Lato" panose="020F0502020204030203"/>
            </a:endParaRPr>
          </a:p>
        </p:txBody>
      </p:sp>
      <p:pic>
        <p:nvPicPr>
          <p:cNvPr id="2097163" name="Picture 7"/>
          <p:cNvPicPr>
            <a:picLocks noChangeAspect="1"/>
          </p:cNvPicPr>
          <p:nvPr/>
        </p:nvPicPr>
        <p:blipFill>
          <a:blip xmlns:r="http://schemas.openxmlformats.org/officeDocument/2006/relationships" r:embed="rId2"/>
          <a:stretch>
            <a:fillRect/>
          </a:stretch>
        </p:blipFill>
        <p:spPr>
          <a:xfrm>
            <a:off x="9606013" y="3035803"/>
            <a:ext cx="2189513" cy="1537396"/>
          </a:xfrm>
          <a:prstGeom prst="rect"/>
        </p:spPr>
      </p:pic>
      <p:sp>
        <p:nvSpPr>
          <p:cNvPr id="1048613" name="TextBox 8"/>
          <p:cNvSpPr txBox="1"/>
          <p:nvPr/>
        </p:nvSpPr>
        <p:spPr>
          <a:xfrm>
            <a:off x="404261" y="5216893"/>
            <a:ext cx="8460606" cy="646331"/>
          </a:xfrm>
          <a:prstGeom prst="rect"/>
          <a:noFill/>
        </p:spPr>
        <p:txBody>
          <a:bodyPr rtlCol="0" wrap="square">
            <a:spAutoFit/>
          </a:bodyPr>
          <a:p>
            <a:pPr indent="-285750" marL="285750">
              <a:buClr>
                <a:srgbClr val="C00000"/>
              </a:buClr>
              <a:buFont typeface="Arial" panose="020B0604020202020204" pitchFamily="34" charset="0"/>
              <a:buChar char="•"/>
            </a:pPr>
            <a:r>
              <a:rPr dirty="0" lang="en-US">
                <a:latin typeface="Lato" panose="020F0502020204030203"/>
              </a:rPr>
              <a:t>Since we are in 3-d Space, hence it is looking like a plane parallel to the x-axis. If we convert it in 2d space with z=1, then it will become as:</a:t>
            </a:r>
            <a:endParaRPr dirty="0" lang="en-IN">
              <a:latin typeface="Lato" panose="020F0502020204030203"/>
            </a:endParaRPr>
          </a:p>
        </p:txBody>
      </p:sp>
      <p:pic>
        <p:nvPicPr>
          <p:cNvPr id="2097164" name="Picture 10"/>
          <p:cNvPicPr>
            <a:picLocks noChangeAspect="1"/>
          </p:cNvPicPr>
          <p:nvPr/>
        </p:nvPicPr>
        <p:blipFill>
          <a:blip xmlns:r="http://schemas.openxmlformats.org/officeDocument/2006/relationships" r:embed="rId3"/>
          <a:stretch>
            <a:fillRect/>
          </a:stretch>
        </p:blipFill>
        <p:spPr>
          <a:xfrm>
            <a:off x="9606013" y="5094526"/>
            <a:ext cx="2189513" cy="153739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dpi="0">
          <a:blip xmlns:r="http://schemas.openxmlformats.org/officeDocument/2006/relationships" r:embed="rId1">
            <a:alphaModFix amt="96000"/>
            <a:lum/>
          </a:blip>
          <a:srcRect/>
          <a:tile algn="tl" flip="none" sx="100000" sy="100000" tx="0" ty="0"/>
        </a:blipFill>
        <a:effectLst/>
      </p:bgPr>
    </p:bg>
    <p:spTree>
      <p:nvGrpSpPr>
        <p:cNvPr id="39" name=""/>
        <p:cNvGrpSpPr/>
        <p:nvPr/>
      </p:nvGrpSpPr>
      <p:grpSpPr>
        <a:xfrm>
          <a:off x="0" y="0"/>
          <a:ext cx="0" cy="0"/>
          <a:chOff x="0" y="0"/>
          <a:chExt cx="0" cy="0"/>
        </a:xfrm>
      </p:grpSpPr>
      <p:sp>
        <p:nvSpPr>
          <p:cNvPr id="1048619" name="Title 1"/>
          <p:cNvSpPr>
            <a:spLocks noGrp="1"/>
          </p:cNvSpPr>
          <p:nvPr>
            <p:ph type="title"/>
          </p:nvPr>
        </p:nvSpPr>
        <p:spPr>
          <a:xfrm>
            <a:off x="222219" y="194919"/>
            <a:ext cx="9603275" cy="1049235"/>
          </a:xfrm>
        </p:spPr>
        <p:txBody>
          <a:bodyPr>
            <a:normAutofit/>
          </a:bodyPr>
          <a:p>
            <a:r>
              <a:rPr dirty="0" sz="4800" lang="en-US">
                <a:latin typeface="Algerian" panose="04020705040A02060702" pitchFamily="82" charset="0"/>
              </a:rPr>
              <a:t>Results</a:t>
            </a:r>
            <a:r>
              <a:rPr dirty="0" sz="4800" lang="en-US"/>
              <a:t> </a:t>
            </a:r>
          </a:p>
        </p:txBody>
      </p:sp>
      <p:pic>
        <p:nvPicPr>
          <p:cNvPr id="2097165" name="Picture 4"/>
          <p:cNvPicPr>
            <a:picLocks noChangeAspect="1"/>
          </p:cNvPicPr>
          <p:nvPr/>
        </p:nvPicPr>
        <p:blipFill>
          <a:blip xmlns:r="http://schemas.openxmlformats.org/officeDocument/2006/relationships" r:embed="rId2"/>
          <a:stretch>
            <a:fillRect/>
          </a:stretch>
        </p:blipFill>
        <p:spPr>
          <a:xfrm>
            <a:off x="880645" y="1177899"/>
            <a:ext cx="4819115" cy="2906421"/>
          </a:xfrm>
          <a:prstGeom prst="rect"/>
        </p:spPr>
      </p:pic>
      <p:pic>
        <p:nvPicPr>
          <p:cNvPr id="2097166" name="Picture 6"/>
          <p:cNvPicPr>
            <a:picLocks noChangeAspect="1"/>
          </p:cNvPicPr>
          <p:nvPr/>
        </p:nvPicPr>
        <p:blipFill>
          <a:blip xmlns:r="http://schemas.openxmlformats.org/officeDocument/2006/relationships" r:embed="rId3"/>
          <a:stretch>
            <a:fillRect/>
          </a:stretch>
        </p:blipFill>
        <p:spPr>
          <a:xfrm>
            <a:off x="6492241" y="1177899"/>
            <a:ext cx="4819113" cy="2906420"/>
          </a:xfrm>
          <a:prstGeom prst="rect"/>
        </p:spPr>
      </p:pic>
      <p:pic>
        <p:nvPicPr>
          <p:cNvPr id="2097167" name="Picture 10"/>
          <p:cNvPicPr>
            <a:picLocks noChangeAspect="1"/>
          </p:cNvPicPr>
          <p:nvPr/>
        </p:nvPicPr>
        <p:blipFill>
          <a:blip xmlns:r="http://schemas.openxmlformats.org/officeDocument/2006/relationships" r:embed="rId4"/>
          <a:stretch>
            <a:fillRect/>
          </a:stretch>
        </p:blipFill>
        <p:spPr>
          <a:xfrm>
            <a:off x="870485" y="4278522"/>
            <a:ext cx="10440869" cy="1049235"/>
          </a:xfrm>
          <a:prstGeom prst="rect"/>
        </p:spPr>
      </p:pic>
      <p:pic>
        <p:nvPicPr>
          <p:cNvPr id="2097168" name="Picture 12"/>
          <p:cNvPicPr>
            <a:picLocks noChangeAspect="1"/>
          </p:cNvPicPr>
          <p:nvPr/>
        </p:nvPicPr>
        <p:blipFill>
          <a:blip xmlns:r="http://schemas.openxmlformats.org/officeDocument/2006/relationships" r:embed="rId5"/>
          <a:stretch>
            <a:fillRect/>
          </a:stretch>
        </p:blipFill>
        <p:spPr>
          <a:xfrm>
            <a:off x="870484" y="5521959"/>
            <a:ext cx="10440869" cy="104923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20" name="Title 1"/>
          <p:cNvSpPr>
            <a:spLocks noGrp="1"/>
          </p:cNvSpPr>
          <p:nvPr>
            <p:ph type="title"/>
          </p:nvPr>
        </p:nvSpPr>
        <p:spPr>
          <a:xfrm>
            <a:off x="232379" y="276199"/>
            <a:ext cx="5863621" cy="1049235"/>
          </a:xfrm>
        </p:spPr>
        <p:txBody>
          <a:bodyPr>
            <a:normAutofit/>
          </a:bodyPr>
          <a:p>
            <a:r>
              <a:rPr dirty="0" sz="4800" lang="en-US">
                <a:latin typeface="Algerian" panose="04020705040A02060702" pitchFamily="82" charset="0"/>
              </a:rPr>
              <a:t>Links</a:t>
            </a:r>
          </a:p>
        </p:txBody>
      </p:sp>
      <p:sp>
        <p:nvSpPr>
          <p:cNvPr id="1048621" name="TextBox 3"/>
          <p:cNvSpPr txBox="1"/>
          <p:nvPr/>
        </p:nvSpPr>
        <p:spPr>
          <a:xfrm>
            <a:off x="751840" y="1920240"/>
            <a:ext cx="10922000" cy="1767840"/>
          </a:xfrm>
          <a:prstGeom prst="rect"/>
          <a:noFill/>
        </p:spPr>
        <p:txBody>
          <a:bodyPr rtlCol="0" wrap="square">
            <a:spAutoFit/>
          </a:bodyPr>
          <a:p>
            <a:r>
              <a:rPr b="1" dirty="0" sz="2800" lang="en-US" err="1">
                <a:latin typeface="Times New Roman" panose="02020603050405020304" pitchFamily="18" charset="0"/>
                <a:cs typeface="Times New Roman" panose="02020603050405020304" pitchFamily="18" charset="0"/>
              </a:rPr>
              <a:t>Github</a:t>
            </a:r>
            <a:r>
              <a:rPr b="1" dirty="0" sz="2800" lang="en-US">
                <a:latin typeface="Times New Roman" panose="02020603050405020304" pitchFamily="18" charset="0"/>
                <a:cs typeface="Times New Roman" panose="02020603050405020304" pitchFamily="18" charset="0"/>
              </a:rPr>
              <a:t> Links </a:t>
            </a:r>
          </a:p>
          <a:p>
            <a:endParaRPr b="1" dirty="0" sz="2800" lang="en-US">
              <a:latin typeface="Times New Roman" panose="02020603050405020304" pitchFamily="18" charset="0"/>
              <a:cs typeface="Times New Roman" panose="02020603050405020304" pitchFamily="18" charset="0"/>
            </a:endParaRPr>
          </a:p>
          <a:p>
            <a:r>
              <a:rPr b="1" dirty="0" sz="2800" lang="en-US">
                <a:latin typeface="Times New Roman" panose="02020603050405020304" pitchFamily="18" charset="0"/>
                <a:cs typeface="Times New Roman" panose="02020603050405020304" pitchFamily="18" charset="0"/>
              </a:rPr>
              <a:t>	</a:t>
            </a:r>
            <a:r>
              <a:rPr b="1" dirty="0" sz="2800" lang="en-US">
                <a:solidFill>
                  <a:srgbClr val="FF0000"/>
                </a:solidFill>
                <a:latin typeface="Times New Roman" panose="02020603050405020304" pitchFamily="18" charset="0"/>
                <a:cs typeface="Times New Roman" panose="02020603050405020304" pitchFamily="18" charset="0"/>
              </a:rPr>
              <a:t>https://github.com/akash-pesala/akash-Tutorial/blob/main/LOAN%20STATUS%20PREDICTIONS.pptx</a:t>
            </a:r>
            <a:endParaRPr altLang="en-US" lang="zh-CN">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22" name="Content Placeholder 2"/>
          <p:cNvSpPr>
            <a:spLocks noGrp="1"/>
          </p:cNvSpPr>
          <p:nvPr>
            <p:ph idx="1"/>
          </p:nvPr>
        </p:nvSpPr>
        <p:spPr>
          <a:xfrm>
            <a:off x="2866492" y="2419993"/>
            <a:ext cx="9603275" cy="3450613"/>
          </a:xfrm>
        </p:spPr>
        <p:txBody>
          <a:bodyPr>
            <a:normAutofit/>
          </a:bodyPr>
          <a:p>
            <a:pPr indent="0" marL="0">
              <a:buNone/>
            </a:pPr>
            <a:r>
              <a:rPr dirty="0" sz="8800" lang="en-US">
                <a:solidFill>
                  <a:srgbClr val="FF0000"/>
                </a:solidFill>
                <a:latin typeface="Algerian" panose="04020705040A02060702" pitchFamily="82" charset="0"/>
              </a:rPr>
              <a:t>THANK YOU</a:t>
            </a:r>
            <a:endParaRPr dirty="0" sz="8800" lang="en-IN">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2" name="Title 1"/>
          <p:cNvSpPr>
            <a:spLocks noGrp="1"/>
          </p:cNvSpPr>
          <p:nvPr>
            <p:ph type="ctrTitle"/>
          </p:nvPr>
        </p:nvSpPr>
        <p:spPr/>
        <p:txBody>
          <a:bodyPr>
            <a:normAutofit/>
          </a:bodyPr>
          <a:p>
            <a:r>
              <a:rPr dirty="0" lang="en-US">
                <a:latin typeface="Algerian" panose="04020705040A02060702" pitchFamily="82" charset="0"/>
              </a:rPr>
              <a:t>LOAN STATUS PREDICTION</a:t>
            </a:r>
            <a:endParaRPr dirty="0" lang="en-IN">
              <a:latin typeface="Algerian" panose="04020705040A02060702" pitchFamily="82" charset="0"/>
            </a:endParaRPr>
          </a:p>
        </p:txBody>
      </p:sp>
      <p:pic>
        <p:nvPicPr>
          <p:cNvPr id="2097154" name="Picture 4" descr="5 Things to Keep in Mind While Applying for a Home Loan"/>
          <p:cNvPicPr>
            <a:picLocks noChangeAspect="1" noChangeArrowheads="1"/>
          </p:cNvPicPr>
          <p:nvPr/>
        </p:nvPicPr>
        <p:blipFill>
          <a:blip xmlns:r="http://schemas.openxmlformats.org/officeDocument/2006/relationships" r:embed="rId1"/>
          <a:srcRect/>
          <a:stretch>
            <a:fillRect/>
          </a:stretch>
        </p:blipFill>
        <p:spPr bwMode="auto">
          <a:xfrm>
            <a:off x="6964116" y="3657600"/>
            <a:ext cx="4090736" cy="2398102"/>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dpi="0">
          <a:blip xmlns:r="http://schemas.openxmlformats.org/officeDocument/2006/relationships" r:embed="rId1">
            <a:lum/>
          </a:blip>
          <a:srcRect/>
          <a:tile algn="tl" flip="none" sx="100000" sy="100000" tx="0" ty="0"/>
        </a:blipFill>
        <a:effectLst/>
      </p:bgPr>
    </p:bg>
    <p:spTree>
      <p:nvGrpSpPr>
        <p:cNvPr id="30" name=""/>
        <p:cNvGrpSpPr/>
        <p:nvPr/>
      </p:nvGrpSpPr>
      <p:grpSpPr>
        <a:xfrm>
          <a:off x="0" y="0"/>
          <a:ext cx="0" cy="0"/>
          <a:chOff x="0" y="0"/>
          <a:chExt cx="0" cy="0"/>
        </a:xfrm>
      </p:grpSpPr>
      <p:sp>
        <p:nvSpPr>
          <p:cNvPr id="1048593" name="Title 1"/>
          <p:cNvSpPr>
            <a:spLocks noGrp="1"/>
          </p:cNvSpPr>
          <p:nvPr>
            <p:ph type="ctrTitle"/>
          </p:nvPr>
        </p:nvSpPr>
        <p:spPr>
          <a:xfrm>
            <a:off x="317635" y="317635"/>
            <a:ext cx="6689557" cy="741144"/>
          </a:xfrm>
        </p:spPr>
        <p:txBody>
          <a:bodyPr>
            <a:normAutofit/>
          </a:bodyPr>
          <a:p>
            <a:r>
              <a:rPr dirty="0" sz="4800" lang="en-US">
                <a:latin typeface="Algerian" panose="04020705040A02060702" pitchFamily="82" charset="0"/>
              </a:rPr>
              <a:t>PROBLEM STATEMENT</a:t>
            </a:r>
            <a:endParaRPr dirty="0" sz="4800" lang="en-IN">
              <a:latin typeface="Algerian" panose="04020705040A02060702" pitchFamily="82" charset="0"/>
            </a:endParaRPr>
          </a:p>
        </p:txBody>
      </p:sp>
      <p:pic>
        <p:nvPicPr>
          <p:cNvPr id="2097155" name="Picture 5"/>
          <p:cNvPicPr>
            <a:picLocks noChangeAspect="1"/>
          </p:cNvPicPr>
          <p:nvPr/>
        </p:nvPicPr>
        <p:blipFill>
          <a:blip xmlns:r="http://schemas.openxmlformats.org/officeDocument/2006/relationships" r:embed="rId2">
            <a:duotone>
              <a:prstClr val="black"/>
              <a:srgbClr val="D9C3A5">
                <a:tint val="50000"/>
                <a:satMod val="180000"/>
              </a:srgbClr>
            </a:duotone>
          </a:blip>
          <a:stretch>
            <a:fillRect/>
          </a:stretch>
        </p:blipFill>
        <p:spPr>
          <a:xfrm>
            <a:off x="1990474" y="4508825"/>
            <a:ext cx="2719043" cy="2180733"/>
          </a:xfrm>
          <a:prstGeom prst="rect"/>
          <a:pattFill prst="pct5">
            <a:fgClr>
              <a:srgbClr val="FFFFFF">
                <a:shade val="85000"/>
              </a:srgbClr>
            </a:fgClr>
            <a:bgClr>
              <a:schemeClr val="bg1"/>
            </a:bgClr>
          </a:pattFill>
          <a:ln w="889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
        <p:nvSpPr>
          <p:cNvPr id="1048594" name="Subtitle 2"/>
          <p:cNvSpPr>
            <a:spLocks noGrp="1"/>
          </p:cNvSpPr>
          <p:nvPr>
            <p:ph type="subTitle" idx="1"/>
          </p:nvPr>
        </p:nvSpPr>
        <p:spPr>
          <a:xfrm>
            <a:off x="837398" y="1434164"/>
            <a:ext cx="10578163" cy="3074661"/>
          </a:xfrm>
        </p:spPr>
        <p:txBody>
          <a:bodyPr>
            <a:normAutofit fontScale="94444"/>
          </a:bodyPr>
          <a:p>
            <a:pPr algn="just"/>
            <a:r>
              <a:rPr b="0" cap="none" dirty="0" sz="2000" i="0" lang="en-US">
                <a:solidFill>
                  <a:srgbClr val="222222"/>
                </a:solidFill>
                <a:effectLst/>
                <a:latin typeface="Lato" panose="020B0604020202020204" pitchFamily="34" charset="0"/>
              </a:rPr>
              <a:t>Dream housing finance company deals in all home loans. They have a presence across all urban, semi-urban and rural areas. Customers first apply for a home loan after that company validates the customer’s eligibility for a loan. The company wants to automate the loan eligibility process (real-time) based on customer detail provided while filling out the online application form. These details are gender, marital status, education, number of dependents, income, loan amount, credit history, and others. To automate this process, they have given a problem to identify the customer segments, that are eligible for loan amounts so that they can specifically target these customers</a:t>
            </a:r>
            <a:r>
              <a:rPr b="0" dirty="0" i="0" lang="en-US">
                <a:solidFill>
                  <a:srgbClr val="222222"/>
                </a:solidFill>
                <a:effectLst/>
                <a:latin typeface="Lato" panose="020B0604020202020204" pitchFamily="34" charset="0"/>
              </a:rPr>
              <a:t>.</a:t>
            </a:r>
            <a:endParaRPr cap="none" dirty="0" lang="en-IN"/>
          </a:p>
        </p:txBody>
      </p:sp>
      <p:pic>
        <p:nvPicPr>
          <p:cNvPr id="2097156" name="Picture 7"/>
          <p:cNvPicPr>
            <a:picLocks noChangeAspect="1"/>
          </p:cNvPicPr>
          <p:nvPr/>
        </p:nvPicPr>
        <p:blipFill>
          <a:blip xmlns:r="http://schemas.openxmlformats.org/officeDocument/2006/relationships" r:embed="rId3">
            <a:clrChange>
              <a:clrFrom>
                <a:srgbClr val="000000">
                  <a:alpha val="0"/>
                </a:srgbClr>
              </a:clrFrom>
              <a:clrTo>
                <a:srgbClr val="000000">
                  <a:alpha val="0"/>
                </a:srgbClr>
              </a:clrTo>
            </a:clrChange>
            <a:duotone>
              <a:prstClr val="black"/>
              <a:schemeClr val="accent1">
                <a:tint val="45000"/>
                <a:satMod val="400000"/>
              </a:schemeClr>
            </a:duotone>
          </a:blip>
          <a:stretch>
            <a:fillRect/>
          </a:stretch>
        </p:blipFill>
        <p:spPr>
          <a:xfrm>
            <a:off x="7007192" y="4508824"/>
            <a:ext cx="2829827" cy="2180732"/>
          </a:xfrm>
          <a:prstGeom prst="rect"/>
          <a:solidFill>
            <a:srgbClr val="FFFFFF">
              <a:shade val="85000"/>
            </a:srgbClr>
          </a:solidFill>
          <a:ln w="889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595" name="TextBox 4"/>
          <p:cNvSpPr txBox="1"/>
          <p:nvPr/>
        </p:nvSpPr>
        <p:spPr>
          <a:xfrm>
            <a:off x="442762" y="250256"/>
            <a:ext cx="5072513" cy="830997"/>
          </a:xfrm>
          <a:prstGeom prst="rect"/>
          <a:noFill/>
        </p:spPr>
        <p:txBody>
          <a:bodyPr rtlCol="0" wrap="square">
            <a:spAutoFit/>
          </a:bodyPr>
          <a:p>
            <a:r>
              <a:rPr dirty="0" sz="4800" lang="en-US">
                <a:latin typeface="Algerian" panose="04020705040A02060702" pitchFamily="82" charset="0"/>
              </a:rPr>
              <a:t>INTRODUCTION</a:t>
            </a:r>
            <a:endParaRPr dirty="0" sz="4800" lang="en-IN">
              <a:latin typeface="Algerian" panose="04020705040A02060702" pitchFamily="82" charset="0"/>
            </a:endParaRPr>
          </a:p>
        </p:txBody>
      </p:sp>
      <p:sp>
        <p:nvSpPr>
          <p:cNvPr id="1048596" name="TextBox 5"/>
          <p:cNvSpPr txBox="1"/>
          <p:nvPr/>
        </p:nvSpPr>
        <p:spPr>
          <a:xfrm>
            <a:off x="1533625" y="1530416"/>
            <a:ext cx="9124749" cy="3444241"/>
          </a:xfrm>
          <a:prstGeom prst="rect"/>
          <a:noFill/>
        </p:spPr>
        <p:txBody>
          <a:bodyPr rtlCol="0" wrap="square">
            <a:spAutoFit/>
          </a:bodyPr>
          <a:p>
            <a:pPr algn="just"/>
            <a:r>
              <a:rPr b="0" dirty="0" sz="2000" i="0" lang="en-US">
                <a:solidFill>
                  <a:srgbClr val="222222"/>
                </a:solidFill>
                <a:effectLst/>
                <a:latin typeface="Lato" panose="020F0502020204030203" pitchFamily="34" charset="0"/>
              </a:rPr>
              <a:t>It is a classification problem where we have to predict whether a loan would be approved or not. In these kinds of problems, we have to predict discrete values based on a given set of independent variables (s). Classification can be of two types:</a:t>
            </a:r>
          </a:p>
          <a:p>
            <a:pPr algn="just">
              <a:buClr>
                <a:srgbClr val="C00000"/>
              </a:buClr>
              <a:buFont typeface="Arial" panose="020B0604020202020204" pitchFamily="34" charset="0"/>
              <a:buChar char="•"/>
            </a:pPr>
            <a:r>
              <a:rPr b="1" dirty="0" sz="2000" i="0" lang="en-US">
                <a:solidFill>
                  <a:srgbClr val="222222"/>
                </a:solidFill>
                <a:effectLst/>
                <a:latin typeface="Lato" panose="020F0502020204030203" pitchFamily="34" charset="0"/>
              </a:rPr>
              <a:t> Binary Classification </a:t>
            </a:r>
            <a:r>
              <a:rPr b="0" dirty="0" sz="2000" i="0" lang="en-US">
                <a:solidFill>
                  <a:srgbClr val="222222"/>
                </a:solidFill>
                <a:effectLst/>
                <a:latin typeface="Lato" panose="020F0502020204030203" pitchFamily="34" charset="0"/>
              </a:rPr>
              <a:t>:- In this, we have to predict either of the two given classes. For example: classifying the “gender” as male or female, predicting the “result” as to win or loss, etc.</a:t>
            </a:r>
          </a:p>
          <a:p>
            <a:pPr algn="just">
              <a:buClr>
                <a:srgbClr val="C00000"/>
              </a:buClr>
              <a:buFont typeface="Arial" panose="020B0604020202020204" pitchFamily="34" charset="0"/>
              <a:buChar char="•"/>
            </a:pPr>
            <a:r>
              <a:rPr b="1" dirty="0" sz="2000" i="0" lang="en-US">
                <a:solidFill>
                  <a:srgbClr val="222222"/>
                </a:solidFill>
                <a:effectLst/>
                <a:latin typeface="Lato" panose="020F0502020204030203" pitchFamily="34" charset="0"/>
              </a:rPr>
              <a:t> </a:t>
            </a:r>
            <a:r>
              <a:rPr b="1" dirty="0" sz="2000" i="0" lang="en-US" err="1">
                <a:solidFill>
                  <a:srgbClr val="222222"/>
                </a:solidFill>
                <a:effectLst/>
                <a:latin typeface="Lato" panose="020F0502020204030203" pitchFamily="34" charset="0"/>
              </a:rPr>
              <a:t>MultiClass</a:t>
            </a:r>
            <a:r>
              <a:rPr b="1" dirty="0" sz="2000" i="0" lang="en-US">
                <a:solidFill>
                  <a:srgbClr val="222222"/>
                </a:solidFill>
                <a:effectLst/>
                <a:latin typeface="Lato" panose="020F0502020204030203" pitchFamily="34" charset="0"/>
              </a:rPr>
              <a:t> Classification </a:t>
            </a:r>
            <a:r>
              <a:rPr b="0" dirty="0" sz="2000" i="0" lang="en-US">
                <a:solidFill>
                  <a:srgbClr val="222222"/>
                </a:solidFill>
                <a:effectLst/>
                <a:latin typeface="Lato" panose="020F0502020204030203" pitchFamily="34" charset="0"/>
              </a:rPr>
              <a:t>:-  Here we have to classify the data into three or more classes. For example: classifying a “movie’s genre” as comedy, action, or romantic, classifying “fruits” like oranges, apples, pears, etc.</a:t>
            </a:r>
          </a:p>
          <a:p>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597" name="Title 1"/>
          <p:cNvSpPr>
            <a:spLocks noGrp="1"/>
          </p:cNvSpPr>
          <p:nvPr>
            <p:ph type="ctrTitle"/>
          </p:nvPr>
        </p:nvSpPr>
        <p:spPr>
          <a:xfrm>
            <a:off x="179906" y="484665"/>
            <a:ext cx="4475747" cy="977622"/>
          </a:xfrm>
        </p:spPr>
        <p:txBody>
          <a:bodyPr>
            <a:normAutofit/>
          </a:bodyPr>
          <a:p>
            <a:r>
              <a:rPr dirty="0" sz="5400" lang="en-US">
                <a:latin typeface="Algerian" panose="04020705040A02060702" pitchFamily="82" charset="0"/>
              </a:rPr>
              <a:t>LIBRARIES</a:t>
            </a:r>
            <a:endParaRPr dirty="0" sz="5400" lang="en-IN">
              <a:latin typeface="Algerian" panose="04020705040A02060702" pitchFamily="82" charset="0"/>
            </a:endParaRPr>
          </a:p>
        </p:txBody>
      </p:sp>
      <p:sp>
        <p:nvSpPr>
          <p:cNvPr id="1048598" name="Subtitle 2"/>
          <p:cNvSpPr>
            <a:spLocks noGrp="1"/>
          </p:cNvSpPr>
          <p:nvPr>
            <p:ph type="subTitle" idx="1"/>
          </p:nvPr>
        </p:nvSpPr>
        <p:spPr>
          <a:xfrm>
            <a:off x="1551505" y="1500035"/>
            <a:ext cx="2067593" cy="2641524"/>
          </a:xfrm>
        </p:spPr>
        <p:txBody>
          <a:bodyPr>
            <a:normAutofit/>
          </a:bodyPr>
          <a:p>
            <a:pPr indent="-342900" marL="342900">
              <a:lnSpc>
                <a:spcPct val="100000"/>
              </a:lnSpc>
              <a:buFont typeface="Arial" panose="020B0604020202020204" pitchFamily="34" charset="0"/>
              <a:buChar char="•"/>
            </a:pPr>
            <a:r>
              <a:rPr cap="none" dirty="0" sz="2000" lang="en-US" err="1">
                <a:latin typeface="Lato" panose="020F0502020204030203" pitchFamily="34" charset="0"/>
                <a:ea typeface="Lato" panose="020F0502020204030203" pitchFamily="34" charset="0"/>
                <a:cs typeface="Lato" panose="020F0502020204030203" pitchFamily="34" charset="0"/>
              </a:rPr>
              <a:t>Numpy</a:t>
            </a:r>
            <a:endParaRPr cap="none" dirty="0" sz="2000" lang="en-US">
              <a:latin typeface="Lato" panose="020F0502020204030203" pitchFamily="34" charset="0"/>
              <a:ea typeface="Lato" panose="020F0502020204030203" pitchFamily="34" charset="0"/>
              <a:cs typeface="Lato" panose="020F0502020204030203" pitchFamily="34" charset="0"/>
            </a:endParaRPr>
          </a:p>
          <a:p>
            <a:pPr indent="-342900" marL="342900">
              <a:lnSpc>
                <a:spcPct val="100000"/>
              </a:lnSpc>
              <a:buFont typeface="Arial" panose="020B0604020202020204" pitchFamily="34" charset="0"/>
              <a:buChar char="•"/>
            </a:pPr>
            <a:r>
              <a:rPr cap="none" dirty="0" sz="2000" lang="en-US">
                <a:latin typeface="Lato" panose="020F0502020204030203" pitchFamily="34" charset="0"/>
                <a:ea typeface="Lato" panose="020F0502020204030203" pitchFamily="34" charset="0"/>
                <a:cs typeface="Lato" panose="020F0502020204030203" pitchFamily="34" charset="0"/>
              </a:rPr>
              <a:t>Pandas </a:t>
            </a:r>
          </a:p>
          <a:p>
            <a:pPr indent="-342900" marL="342900">
              <a:lnSpc>
                <a:spcPct val="100000"/>
              </a:lnSpc>
              <a:buFont typeface="Arial" panose="020B0604020202020204" pitchFamily="34" charset="0"/>
              <a:buChar char="•"/>
            </a:pPr>
            <a:r>
              <a:rPr cap="none" dirty="0" sz="2000" lang="en-US">
                <a:latin typeface="Lato" panose="020F0502020204030203" pitchFamily="34" charset="0"/>
                <a:ea typeface="Lato" panose="020F0502020204030203" pitchFamily="34" charset="0"/>
                <a:cs typeface="Lato" panose="020F0502020204030203" pitchFamily="34" charset="0"/>
              </a:rPr>
              <a:t>Seaborn</a:t>
            </a:r>
          </a:p>
          <a:p>
            <a:pPr indent="-342900" marL="342900">
              <a:lnSpc>
                <a:spcPct val="100000"/>
              </a:lnSpc>
              <a:buFont typeface="Arial" panose="020B0604020202020204" pitchFamily="34" charset="0"/>
              <a:buChar char="•"/>
            </a:pPr>
            <a:r>
              <a:rPr cap="none" dirty="0" sz="2000" lang="en-US" err="1">
                <a:latin typeface="Lato" panose="020F0502020204030203" pitchFamily="34" charset="0"/>
                <a:ea typeface="Lato" panose="020F0502020204030203" pitchFamily="34" charset="0"/>
                <a:cs typeface="Lato" panose="020F0502020204030203" pitchFamily="34" charset="0"/>
              </a:rPr>
              <a:t>Sklearn</a:t>
            </a:r>
            <a:endParaRPr cap="none" dirty="0" sz="2000" lang="en-IN">
              <a:latin typeface="Lato" panose="020F0502020204030203" pitchFamily="34" charset="0"/>
              <a:ea typeface="Lato" panose="020F0502020204030203" pitchFamily="34" charset="0"/>
              <a:cs typeface="Lato" panose="020F0502020204030203" pitchFamily="34" charset="0"/>
            </a:endParaRPr>
          </a:p>
        </p:txBody>
      </p:sp>
      <p:sp>
        <p:nvSpPr>
          <p:cNvPr id="1048599" name="TextBox 3"/>
          <p:cNvSpPr txBox="1"/>
          <p:nvPr/>
        </p:nvSpPr>
        <p:spPr>
          <a:xfrm>
            <a:off x="179906" y="3174708"/>
            <a:ext cx="4199589" cy="646331"/>
          </a:xfrm>
          <a:prstGeom prst="rect"/>
          <a:noFill/>
        </p:spPr>
        <p:txBody>
          <a:bodyPr rtlCol="0" wrap="square">
            <a:spAutoFit/>
          </a:bodyPr>
          <a:p>
            <a:r>
              <a:rPr dirty="0" sz="3600" lang="en-US">
                <a:latin typeface="Algerian" panose="04020705040A02060702" pitchFamily="82" charset="0"/>
              </a:rPr>
              <a:t>MODULES</a:t>
            </a:r>
            <a:endParaRPr dirty="0" sz="3600" lang="en-IN">
              <a:latin typeface="Algerian" panose="04020705040A02060702" pitchFamily="82" charset="0"/>
            </a:endParaRPr>
          </a:p>
        </p:txBody>
      </p:sp>
      <p:sp>
        <p:nvSpPr>
          <p:cNvPr id="1048600" name="TextBox 4"/>
          <p:cNvSpPr txBox="1"/>
          <p:nvPr/>
        </p:nvSpPr>
        <p:spPr>
          <a:xfrm>
            <a:off x="1551505" y="3821039"/>
            <a:ext cx="4117775" cy="400110"/>
          </a:xfrm>
          <a:prstGeom prst="rect"/>
          <a:noFill/>
        </p:spPr>
        <p:txBody>
          <a:bodyPr rtlCol="0" wrap="square">
            <a:spAutoFit/>
          </a:bodyPr>
          <a:p>
            <a:pPr indent="-342900" marL="342900">
              <a:buClr>
                <a:srgbClr val="C00000"/>
              </a:buClr>
              <a:buFont typeface="Arial" panose="020B0604020202020204" pitchFamily="34" charset="0"/>
              <a:buChar char="•"/>
            </a:pPr>
            <a:r>
              <a:rPr dirty="0" sz="2000" lang="en-US">
                <a:latin typeface="Lato" panose="020F0502020204030203" pitchFamily="34" charset="0"/>
                <a:ea typeface="Lato" panose="020F0502020204030203" pitchFamily="34" charset="0"/>
                <a:cs typeface="Lato" panose="020F0502020204030203" pitchFamily="34" charset="0"/>
              </a:rPr>
              <a:t>SUPPORT VECTOR MACHINE</a:t>
            </a:r>
            <a:endParaRPr dirty="0" sz="2000" lang="en-IN">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01" name="Title 1"/>
          <p:cNvSpPr>
            <a:spLocks noGrp="1"/>
          </p:cNvSpPr>
          <p:nvPr>
            <p:ph type="ctrTitle"/>
          </p:nvPr>
        </p:nvSpPr>
        <p:spPr>
          <a:xfrm>
            <a:off x="107717" y="591298"/>
            <a:ext cx="5224680" cy="554108"/>
          </a:xfrm>
        </p:spPr>
        <p:txBody>
          <a:bodyPr>
            <a:noAutofit/>
          </a:bodyPr>
          <a:p>
            <a:r>
              <a:rPr dirty="0" sz="4800" lang="en-US">
                <a:latin typeface="Algerian" panose="04020705040A02060702" pitchFamily="82" charset="0"/>
              </a:rPr>
              <a:t>WORK FLOW</a:t>
            </a:r>
            <a:endParaRPr dirty="0" sz="4800" lang="en-IN">
              <a:latin typeface="Algerian" panose="04020705040A02060702" pitchFamily="82" charset="0"/>
            </a:endParaRPr>
          </a:p>
        </p:txBody>
      </p:sp>
      <p:pic>
        <p:nvPicPr>
          <p:cNvPr id="2097157" name="Picture 8"/>
          <p:cNvPicPr>
            <a:picLocks noChangeAspect="1"/>
          </p:cNvPicPr>
          <p:nvPr/>
        </p:nvPicPr>
        <p:blipFill rotWithShape="1">
          <a:blip xmlns:r="http://schemas.openxmlformats.org/officeDocument/2006/relationships" r:embed="rId1">
            <a:clrChange>
              <a:clrFrom>
                <a:srgbClr val="FFFFFF"/>
              </a:clrFrom>
              <a:clrTo>
                <a:srgbClr val="FFFFFF">
                  <a:alpha val="0"/>
                </a:srgbClr>
              </a:clrTo>
            </a:clrChange>
            <a:duotone>
              <a:prstClr val="black"/>
              <a:srgbClr val="D9C3A5">
                <a:tint val="50000"/>
                <a:satMod val="180000"/>
              </a:srgbClr>
            </a:duotone>
          </a:blip>
          <a:srcRect l="12855" r="14982"/>
          <a:stretch>
            <a:fillRect/>
          </a:stretch>
        </p:blipFill>
        <p:spPr>
          <a:xfrm>
            <a:off x="680721" y="1260908"/>
            <a:ext cx="10241280" cy="532126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02" name="Title 1"/>
          <p:cNvSpPr>
            <a:spLocks noGrp="1"/>
          </p:cNvSpPr>
          <p:nvPr>
            <p:ph type="ctrTitle"/>
          </p:nvPr>
        </p:nvSpPr>
        <p:spPr>
          <a:xfrm>
            <a:off x="146217" y="217613"/>
            <a:ext cx="9777429" cy="785870"/>
          </a:xfrm>
        </p:spPr>
        <p:txBody>
          <a:bodyPr>
            <a:normAutofit/>
          </a:bodyPr>
          <a:p>
            <a:r>
              <a:rPr dirty="0" sz="4800" lang="en-IN">
                <a:latin typeface="Algerian" panose="04020705040A02060702" pitchFamily="82" charset="0"/>
              </a:rPr>
              <a:t>SUPPORT VECTOR MACHINE</a:t>
            </a:r>
          </a:p>
        </p:txBody>
      </p:sp>
      <p:sp>
        <p:nvSpPr>
          <p:cNvPr id="1048603" name="Subtitle 2"/>
          <p:cNvSpPr>
            <a:spLocks noGrp="1"/>
          </p:cNvSpPr>
          <p:nvPr>
            <p:ph type="subTitle" idx="1"/>
          </p:nvPr>
        </p:nvSpPr>
        <p:spPr>
          <a:xfrm>
            <a:off x="847023" y="1087655"/>
            <a:ext cx="9957572" cy="3142038"/>
          </a:xfrm>
        </p:spPr>
        <p:txBody>
          <a:bodyPr>
            <a:normAutofit/>
          </a:bodyPr>
          <a:p>
            <a:pPr algn="just" indent="-342900" marL="342900">
              <a:buFont typeface="Wingdings" panose="05000000000000000000" pitchFamily="2" charset="2"/>
              <a:buChar char="Ø"/>
            </a:pPr>
            <a:r>
              <a:rPr cap="none" dirty="0" sz="2000" lang="en-US">
                <a:latin typeface="Lato" panose="020B0604020202020204"/>
              </a:rPr>
              <a:t>Support vector machine or SVM is one of the most popular supervised learning algorithms, which is used for classification as well as regression problems.</a:t>
            </a:r>
          </a:p>
          <a:p>
            <a:pPr algn="just" indent="-342900" marL="342900">
              <a:buFont typeface="Wingdings" panose="05000000000000000000" pitchFamily="2" charset="2"/>
              <a:buChar char="Ø"/>
            </a:pPr>
            <a:r>
              <a:rPr cap="none" dirty="0" sz="2000" lang="en-US">
                <a:latin typeface="Lato" panose="020B0604020202020204"/>
              </a:rPr>
              <a:t>The goal of the </a:t>
            </a:r>
            <a:r>
              <a:rPr cap="none" dirty="0" sz="2000" lang="en-US" err="1">
                <a:latin typeface="Lato" panose="020B0604020202020204"/>
              </a:rPr>
              <a:t>svm</a:t>
            </a:r>
            <a:r>
              <a:rPr cap="none" dirty="0" sz="2000" lang="en-US">
                <a:latin typeface="Lato" panose="020B0604020202020204"/>
              </a:rPr>
              <a:t> algorithm is to create the best line or decision boundary that can segregate </a:t>
            </a:r>
            <a:r>
              <a:rPr cap="none" dirty="0" sz="2000" lang="en-US" err="1">
                <a:latin typeface="Lato" panose="020B0604020202020204"/>
              </a:rPr>
              <a:t>ndimensional</a:t>
            </a:r>
            <a:r>
              <a:rPr cap="none" dirty="0" sz="2000" lang="en-US">
                <a:latin typeface="Lato" panose="020B0604020202020204"/>
              </a:rPr>
              <a:t> space into classes so that we can easily put the new data point in the correct category in the future. This best decision boundary is called a hyperplane</a:t>
            </a:r>
            <a:endParaRPr cap="none" dirty="0" sz="2000" lang="en-IN">
              <a:latin typeface="Lato" panose="020B0604020202020204"/>
            </a:endParaRPr>
          </a:p>
        </p:txBody>
      </p:sp>
      <p:pic>
        <p:nvPicPr>
          <p:cNvPr id="2097158" name="Picture 4"/>
          <p:cNvPicPr>
            <a:picLocks noChangeAspect="1"/>
          </p:cNvPicPr>
          <p:nvPr/>
        </p:nvPicPr>
        <p:blipFill rotWithShape="1">
          <a:blip xmlns:r="http://schemas.openxmlformats.org/officeDocument/2006/relationships" r:embed="rId1"/>
          <a:srcRect l="31501" t="31157" r="34157" b="27158"/>
          <a:stretch>
            <a:fillRect/>
          </a:stretch>
        </p:blipFill>
        <p:spPr>
          <a:xfrm>
            <a:off x="3484345" y="3638349"/>
            <a:ext cx="4408371" cy="300203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04" name="Title 1"/>
          <p:cNvSpPr>
            <a:spLocks noGrp="1"/>
          </p:cNvSpPr>
          <p:nvPr>
            <p:ph type="ctrTitle"/>
          </p:nvPr>
        </p:nvSpPr>
        <p:spPr>
          <a:xfrm>
            <a:off x="139800" y="258176"/>
            <a:ext cx="5956200" cy="977621"/>
          </a:xfrm>
        </p:spPr>
        <p:txBody>
          <a:bodyPr/>
          <a:p>
            <a:r>
              <a:rPr dirty="0" sz="6600" lang="en-IN">
                <a:latin typeface="Algerian" panose="04020705040A02060702" pitchFamily="82" charset="0"/>
              </a:rPr>
              <a:t>TYPES OF SVM</a:t>
            </a:r>
            <a:endParaRPr dirty="0" lang="en-IN">
              <a:latin typeface="Algerian" panose="04020705040A02060702" pitchFamily="82" charset="0"/>
            </a:endParaRPr>
          </a:p>
        </p:txBody>
      </p:sp>
      <p:sp>
        <p:nvSpPr>
          <p:cNvPr id="1048605" name="Subtitle 2"/>
          <p:cNvSpPr>
            <a:spLocks noGrp="1"/>
          </p:cNvSpPr>
          <p:nvPr>
            <p:ph type="subTitle" idx="1"/>
          </p:nvPr>
        </p:nvSpPr>
        <p:spPr>
          <a:xfrm>
            <a:off x="2191350" y="1817906"/>
            <a:ext cx="8637072" cy="2215079"/>
          </a:xfrm>
        </p:spPr>
        <p:txBody>
          <a:bodyPr/>
          <a:p>
            <a:r>
              <a:rPr cap="none" dirty="0" sz="3200" lang="en-IN">
                <a:latin typeface="Lato" panose="020B0604020202020204"/>
              </a:rPr>
              <a:t>Two types of SVM :</a:t>
            </a:r>
          </a:p>
          <a:p>
            <a:pPr indent="-285750" marL="285750">
              <a:buFont typeface="Arial" panose="020B0604020202020204" pitchFamily="34" charset="0"/>
              <a:buChar char="•"/>
            </a:pPr>
            <a:r>
              <a:rPr cap="none" dirty="0" sz="3200" lang="en-IN">
                <a:latin typeface="Lato" panose="020B0604020202020204"/>
              </a:rPr>
              <a:t>Linear SVM </a:t>
            </a:r>
          </a:p>
          <a:p>
            <a:pPr indent="-285750" marL="285750">
              <a:buFont typeface="Arial" panose="020B0604020202020204" pitchFamily="34" charset="0"/>
              <a:buChar char="•"/>
            </a:pPr>
            <a:r>
              <a:rPr cap="none" dirty="0" sz="3200" lang="en-IN">
                <a:latin typeface="Lato" panose="020B0604020202020204"/>
              </a:rPr>
              <a:t>Non linear SVM</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06" name="TextBox 3"/>
          <p:cNvSpPr txBox="1"/>
          <p:nvPr/>
        </p:nvSpPr>
        <p:spPr>
          <a:xfrm>
            <a:off x="375385" y="264894"/>
            <a:ext cx="4004110" cy="769441"/>
          </a:xfrm>
          <a:prstGeom prst="rect"/>
          <a:noFill/>
        </p:spPr>
        <p:txBody>
          <a:bodyPr rtlCol="0" wrap="square">
            <a:spAutoFit/>
          </a:bodyPr>
          <a:p>
            <a:r>
              <a:rPr dirty="0" sz="4400" lang="en-IN">
                <a:latin typeface="Algerian" panose="04020705040A02060702" pitchFamily="82" charset="0"/>
              </a:rPr>
              <a:t>Linear SVM</a:t>
            </a:r>
          </a:p>
        </p:txBody>
      </p:sp>
      <p:sp>
        <p:nvSpPr>
          <p:cNvPr id="1048607" name="TextBox 4"/>
          <p:cNvSpPr txBox="1"/>
          <p:nvPr/>
        </p:nvSpPr>
        <p:spPr>
          <a:xfrm>
            <a:off x="375385" y="1063210"/>
            <a:ext cx="9038122" cy="1424940"/>
          </a:xfrm>
          <a:prstGeom prst="rect"/>
          <a:noFill/>
        </p:spPr>
        <p:txBody>
          <a:bodyPr rtlCol="0" wrap="square">
            <a:spAutoFit/>
          </a:bodyPr>
          <a:p>
            <a:pPr algn="just" indent="-285750" marL="285750">
              <a:buClr>
                <a:srgbClr val="C00000"/>
              </a:buClr>
              <a:buFont typeface="Arial" panose="020B0604020202020204" pitchFamily="34" charset="0"/>
              <a:buChar char="•"/>
            </a:pPr>
            <a:r>
              <a:rPr dirty="0" lang="en-US">
                <a:latin typeface="Lato" panose="020B0604020202020204"/>
              </a:rPr>
              <a:t>The working of the SVM algorithm can be understood by using an example. Suppose we have a dataset that has two tags (green and blue), and the dataset has two features x1 and x2. We want a classifier that can classify the pair(x1, x2)of coordinates in either green or blue. Consider the below image: </a:t>
            </a:r>
          </a:p>
          <a:p>
            <a:endParaRPr dirty="0" lang="en-IN"/>
          </a:p>
        </p:txBody>
      </p:sp>
      <p:pic>
        <p:nvPicPr>
          <p:cNvPr id="2097159" name="Picture 6"/>
          <p:cNvPicPr>
            <a:picLocks noChangeAspect="1"/>
          </p:cNvPicPr>
          <p:nvPr/>
        </p:nvPicPr>
        <p:blipFill>
          <a:blip xmlns:r="http://schemas.openxmlformats.org/officeDocument/2006/relationships" r:embed="rId1"/>
          <a:stretch>
            <a:fillRect/>
          </a:stretch>
        </p:blipFill>
        <p:spPr>
          <a:xfrm>
            <a:off x="9759766" y="678489"/>
            <a:ext cx="1941770" cy="1584596"/>
          </a:xfrm>
          <a:prstGeom prst="rect"/>
        </p:spPr>
      </p:pic>
      <p:sp>
        <p:nvSpPr>
          <p:cNvPr id="1048608" name="TextBox 7"/>
          <p:cNvSpPr txBox="1"/>
          <p:nvPr/>
        </p:nvSpPr>
        <p:spPr>
          <a:xfrm>
            <a:off x="375385" y="2593955"/>
            <a:ext cx="8694020" cy="891541"/>
          </a:xfrm>
          <a:prstGeom prst="rect"/>
          <a:noFill/>
        </p:spPr>
        <p:txBody>
          <a:bodyPr rtlCol="0" wrap="square">
            <a:spAutoFit/>
          </a:bodyPr>
          <a:p>
            <a:pPr indent="-285750" marL="285750">
              <a:buClr>
                <a:srgbClr val="C00000"/>
              </a:buClr>
              <a:buFont typeface="Arial" panose="020B0604020202020204" pitchFamily="34" charset="0"/>
              <a:buChar char="•"/>
            </a:pPr>
            <a:r>
              <a:rPr dirty="0" lang="en-US">
                <a:latin typeface="Lato" panose="020B0604020202020204"/>
              </a:rPr>
              <a:t>So as it is 2-d space so by just using a straight line, we can easily separate these two classes. But there can be multiple lines that can separate these classes. Consider the below image:</a:t>
            </a:r>
            <a:endParaRPr dirty="0" lang="en-IN">
              <a:latin typeface="Lato" panose="020B0604020202020204"/>
            </a:endParaRPr>
          </a:p>
        </p:txBody>
      </p:sp>
      <p:pic>
        <p:nvPicPr>
          <p:cNvPr id="2097160" name="Picture 9"/>
          <p:cNvPicPr>
            <a:picLocks noChangeAspect="1"/>
          </p:cNvPicPr>
          <p:nvPr/>
        </p:nvPicPr>
        <p:blipFill>
          <a:blip xmlns:r="http://schemas.openxmlformats.org/officeDocument/2006/relationships" r:embed="rId2"/>
          <a:stretch>
            <a:fillRect/>
          </a:stretch>
        </p:blipFill>
        <p:spPr>
          <a:xfrm>
            <a:off x="9759765" y="2724987"/>
            <a:ext cx="1941770" cy="1584596"/>
          </a:xfrm>
          <a:prstGeom prst="rect"/>
        </p:spPr>
      </p:pic>
      <p:sp>
        <p:nvSpPr>
          <p:cNvPr id="1048609" name="TextBox 10"/>
          <p:cNvSpPr txBox="1"/>
          <p:nvPr/>
        </p:nvSpPr>
        <p:spPr>
          <a:xfrm>
            <a:off x="375385" y="4612669"/>
            <a:ext cx="8925027" cy="1691640"/>
          </a:xfrm>
          <a:prstGeom prst="rect"/>
          <a:noFill/>
        </p:spPr>
        <p:txBody>
          <a:bodyPr rtlCol="0" wrap="square">
            <a:spAutoFit/>
          </a:bodyPr>
          <a:p>
            <a:pPr indent="-285750" marL="285750">
              <a:buClr>
                <a:srgbClr val="C00000"/>
              </a:buClr>
              <a:buFont typeface="Arial" panose="020B0604020202020204" pitchFamily="34" charset="0"/>
              <a:buChar char="•"/>
            </a:pPr>
            <a:r>
              <a:rPr dirty="0" lang="en-US">
                <a:latin typeface="Lato" panose="020B0604020202020204"/>
              </a:rPr>
              <a:t>Hence, the SVM algorithm helps to find the best line or decision boundary; this best boundary or region is called as a hyperplane. SVM algorithm finds the closest point of the lines from both the classes. These points are called support vectors. The distance between the vectors and the hyperplane is called as margin. And the goal of SVM is to maximize this margin. The hyperplane with maximum margin is called the optimal hyperplane.</a:t>
            </a:r>
            <a:endParaRPr dirty="0" lang="en-IN">
              <a:latin typeface="Lato" panose="020B0604020202020204"/>
            </a:endParaRPr>
          </a:p>
        </p:txBody>
      </p:sp>
      <p:pic>
        <p:nvPicPr>
          <p:cNvPr id="2097161" name="Picture 12"/>
          <p:cNvPicPr>
            <a:picLocks noChangeAspect="1"/>
          </p:cNvPicPr>
          <p:nvPr/>
        </p:nvPicPr>
        <p:blipFill>
          <a:blip xmlns:r="http://schemas.openxmlformats.org/officeDocument/2006/relationships" r:embed="rId3"/>
          <a:stretch>
            <a:fillRect/>
          </a:stretch>
        </p:blipFill>
        <p:spPr>
          <a:xfrm>
            <a:off x="9759765" y="4612669"/>
            <a:ext cx="1941770" cy="2076951"/>
          </a:xfrm>
          <a:prstGeom prst="rect"/>
        </p:spPr>
      </p:pic>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LOAN STATUS PREDICTION</dc:title>
  <dc:creator>Venkata Akash Pesala</dc:creator>
  <cp:lastModifiedBy>20761A0512</cp:lastModifiedBy>
  <dcterms:created xsi:type="dcterms:W3CDTF">2022-12-03T04:47:24Z</dcterms:created>
  <dcterms:modified xsi:type="dcterms:W3CDTF">2023-07-03T19:05:00Z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3aceaa314d0a481c91ee16587bc1c0d8</vt:lpwstr>
  </property>
</Properties>
</file>