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85" r:id="rId5"/>
    <p:sldId id="264" r:id="rId6"/>
    <p:sldId id="286" r:id="rId7"/>
    <p:sldId id="287" r:id="rId8"/>
    <p:sldId id="288" r:id="rId9"/>
    <p:sldId id="289" r:id="rId10"/>
    <p:sldId id="290" r:id="rId11"/>
    <p:sldId id="301" r:id="rId12"/>
    <p:sldId id="302" r:id="rId13"/>
    <p:sldId id="303" r:id="rId14"/>
    <p:sldId id="304" r:id="rId15"/>
    <p:sldId id="305" r:id="rId16"/>
    <p:sldId id="306" r:id="rId17"/>
    <p:sldId id="310" r:id="rId18"/>
    <p:sldId id="311" r:id="rId19"/>
    <p:sldId id="312" r:id="rId20"/>
    <p:sldId id="307" r:id="rId21"/>
    <p:sldId id="313" r:id="rId22"/>
    <p:sldId id="314" r:id="rId23"/>
    <p:sldId id="315" r:id="rId24"/>
    <p:sldId id="316" r:id="rId25"/>
    <p:sldId id="317" r:id="rId26"/>
    <p:sldId id="308"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111" d="100"/>
          <a:sy n="111" d="100"/>
        </p:scale>
        <p:origin x="5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Rajak | MAQ Software" userId="5f910f21-0beb-4099-b487-d619ccf22777" providerId="ADAL" clId="{A0F7A800-17F4-41BD-9B8D-5A0DBE4C2B0B}"/>
    <pc:docChg chg="modSld">
      <pc:chgData name="Akash Rajak | MAQ Software" userId="5f910f21-0beb-4099-b487-d619ccf22777" providerId="ADAL" clId="{A0F7A800-17F4-41BD-9B8D-5A0DBE4C2B0B}" dt="2023-03-28T08:52:52.467" v="24" actId="20577"/>
      <pc:docMkLst>
        <pc:docMk/>
      </pc:docMkLst>
      <pc:sldChg chg="modSp mod">
        <pc:chgData name="Akash Rajak | MAQ Software" userId="5f910f21-0beb-4099-b487-d619ccf22777" providerId="ADAL" clId="{A0F7A800-17F4-41BD-9B8D-5A0DBE4C2B0B}" dt="2023-03-28T08:52:52.467" v="24" actId="20577"/>
        <pc:sldMkLst>
          <pc:docMk/>
          <pc:sldMk cId="1415884878" sldId="290"/>
        </pc:sldMkLst>
        <pc:spChg chg="mod">
          <ac:chgData name="Akash Rajak | MAQ Software" userId="5f910f21-0beb-4099-b487-d619ccf22777" providerId="ADAL" clId="{A0F7A800-17F4-41BD-9B8D-5A0DBE4C2B0B}" dt="2023-03-28T08:52:52.467" v="24" actId="20577"/>
          <ac:spMkLst>
            <pc:docMk/>
            <pc:sldMk cId="1415884878" sldId="290"/>
            <ac:spMk id="2" creationId="{97329B8F-B383-CC16-1D5C-3DCDA84E27C4}"/>
          </ac:spMkLst>
        </pc:spChg>
      </pc:sldChg>
    </pc:docChg>
  </pc:docChgLst>
  <pc:docChgLst>
    <pc:chgData name="Akash Rajak | MAQ Software" userId="5f910f21-0beb-4099-b487-d619ccf22777" providerId="ADAL" clId="{054C84F9-5E30-41C8-BA29-1FDF0F50094D}"/>
    <pc:docChg chg="undo custSel addSld modSld sldOrd">
      <pc:chgData name="Akash Rajak | MAQ Software" userId="5f910f21-0beb-4099-b487-d619ccf22777" providerId="ADAL" clId="{054C84F9-5E30-41C8-BA29-1FDF0F50094D}" dt="2023-04-20T08:09:24.920" v="285" actId="6549"/>
      <pc:docMkLst>
        <pc:docMk/>
      </pc:docMkLst>
      <pc:sldChg chg="modSp mod">
        <pc:chgData name="Akash Rajak | MAQ Software" userId="5f910f21-0beb-4099-b487-d619ccf22777" providerId="ADAL" clId="{054C84F9-5E30-41C8-BA29-1FDF0F50094D}" dt="2023-04-20T07:15:33.513" v="2" actId="20577"/>
        <pc:sldMkLst>
          <pc:docMk/>
          <pc:sldMk cId="1415884878" sldId="290"/>
        </pc:sldMkLst>
        <pc:spChg chg="mod">
          <ac:chgData name="Akash Rajak | MAQ Software" userId="5f910f21-0beb-4099-b487-d619ccf22777" providerId="ADAL" clId="{054C84F9-5E30-41C8-BA29-1FDF0F50094D}" dt="2023-04-20T07:15:33.513" v="2" actId="20577"/>
          <ac:spMkLst>
            <pc:docMk/>
            <pc:sldMk cId="1415884878" sldId="290"/>
            <ac:spMk id="2" creationId="{97329B8F-B383-CC16-1D5C-3DCDA84E27C4}"/>
          </ac:spMkLst>
        </pc:spChg>
      </pc:sldChg>
      <pc:sldChg chg="modSp mod">
        <pc:chgData name="Akash Rajak | MAQ Software" userId="5f910f21-0beb-4099-b487-d619ccf22777" providerId="ADAL" clId="{054C84F9-5E30-41C8-BA29-1FDF0F50094D}" dt="2023-04-20T06:26:45.071" v="1"/>
        <pc:sldMkLst>
          <pc:docMk/>
          <pc:sldMk cId="1014087178" sldId="312"/>
        </pc:sldMkLst>
        <pc:spChg chg="mod">
          <ac:chgData name="Akash Rajak | MAQ Software" userId="5f910f21-0beb-4099-b487-d619ccf22777" providerId="ADAL" clId="{054C84F9-5E30-41C8-BA29-1FDF0F50094D}" dt="2023-04-20T06:26:45.071" v="1"/>
          <ac:spMkLst>
            <pc:docMk/>
            <pc:sldMk cId="1014087178" sldId="312"/>
            <ac:spMk id="6" creationId="{828EA9EF-BED4-2555-C301-1152F34B4599}"/>
          </ac:spMkLst>
        </pc:spChg>
      </pc:sldChg>
      <pc:sldChg chg="addSp modSp add mod">
        <pc:chgData name="Akash Rajak | MAQ Software" userId="5f910f21-0beb-4099-b487-d619ccf22777" providerId="ADAL" clId="{054C84F9-5E30-41C8-BA29-1FDF0F50094D}" dt="2023-04-20T08:09:24.920" v="285" actId="6549"/>
        <pc:sldMkLst>
          <pc:docMk/>
          <pc:sldMk cId="2490841802" sldId="313"/>
        </pc:sldMkLst>
        <pc:spChg chg="mod">
          <ac:chgData name="Akash Rajak | MAQ Software" userId="5f910f21-0beb-4099-b487-d619ccf22777" providerId="ADAL" clId="{054C84F9-5E30-41C8-BA29-1FDF0F50094D}" dt="2023-04-20T07:37:30.036" v="10" actId="20577"/>
          <ac:spMkLst>
            <pc:docMk/>
            <pc:sldMk cId="2490841802" sldId="313"/>
            <ac:spMk id="3" creationId="{BAE7179B-6890-8F2D-7FDD-4D38FD76E173}"/>
          </ac:spMkLst>
        </pc:spChg>
        <pc:spChg chg="mod">
          <ac:chgData name="Akash Rajak | MAQ Software" userId="5f910f21-0beb-4099-b487-d619ccf22777" providerId="ADAL" clId="{054C84F9-5E30-41C8-BA29-1FDF0F50094D}" dt="2023-04-20T08:09:24.920" v="285" actId="6549"/>
          <ac:spMkLst>
            <pc:docMk/>
            <pc:sldMk cId="2490841802" sldId="313"/>
            <ac:spMk id="4" creationId="{C7786FD8-E882-939C-D9BA-7ABC7B114535}"/>
          </ac:spMkLst>
        </pc:spChg>
        <pc:picChg chg="add mod">
          <ac:chgData name="Akash Rajak | MAQ Software" userId="5f910f21-0beb-4099-b487-d619ccf22777" providerId="ADAL" clId="{054C84F9-5E30-41C8-BA29-1FDF0F50094D}" dt="2023-04-20T07:45:33.261" v="45" actId="1076"/>
          <ac:picMkLst>
            <pc:docMk/>
            <pc:sldMk cId="2490841802" sldId="313"/>
            <ac:picMk id="5" creationId="{BBD12A8A-640A-BC66-74B6-C0F34C7C35C2}"/>
          </ac:picMkLst>
        </pc:picChg>
        <pc:picChg chg="add mod">
          <ac:chgData name="Akash Rajak | MAQ Software" userId="5f910f21-0beb-4099-b487-d619ccf22777" providerId="ADAL" clId="{054C84F9-5E30-41C8-BA29-1FDF0F50094D}" dt="2023-04-20T07:45:57.624" v="47" actId="1076"/>
          <ac:picMkLst>
            <pc:docMk/>
            <pc:sldMk cId="2490841802" sldId="313"/>
            <ac:picMk id="7" creationId="{52487713-A16A-DBBF-A28B-DD9E27C76B11}"/>
          </ac:picMkLst>
        </pc:picChg>
      </pc:sldChg>
      <pc:sldChg chg="addSp modSp add mod ord">
        <pc:chgData name="Akash Rajak | MAQ Software" userId="5f910f21-0beb-4099-b487-d619ccf22777" providerId="ADAL" clId="{054C84F9-5E30-41C8-BA29-1FDF0F50094D}" dt="2023-04-20T08:01:23.264" v="272" actId="20577"/>
        <pc:sldMkLst>
          <pc:docMk/>
          <pc:sldMk cId="3404569146" sldId="314"/>
        </pc:sldMkLst>
        <pc:spChg chg="mod">
          <ac:chgData name="Akash Rajak | MAQ Software" userId="5f910f21-0beb-4099-b487-d619ccf22777" providerId="ADAL" clId="{054C84F9-5E30-41C8-BA29-1FDF0F50094D}" dt="2023-04-20T08:01:23.264" v="272" actId="20577"/>
          <ac:spMkLst>
            <pc:docMk/>
            <pc:sldMk cId="3404569146" sldId="314"/>
            <ac:spMk id="6" creationId="{828EA9EF-BED4-2555-C301-1152F34B4599}"/>
          </ac:spMkLst>
        </pc:spChg>
        <pc:picChg chg="add mod">
          <ac:chgData name="Akash Rajak | MAQ Software" userId="5f910f21-0beb-4099-b487-d619ccf22777" providerId="ADAL" clId="{054C84F9-5E30-41C8-BA29-1FDF0F50094D}" dt="2023-04-20T07:49:08.714" v="130" actId="1076"/>
          <ac:picMkLst>
            <pc:docMk/>
            <pc:sldMk cId="3404569146" sldId="314"/>
            <ac:picMk id="3" creationId="{614558E5-0571-29B4-9402-A4FECC3261B2}"/>
          </ac:picMkLst>
        </pc:picChg>
      </pc:sldChg>
      <pc:sldChg chg="addSp delSp modSp add mod">
        <pc:chgData name="Akash Rajak | MAQ Software" userId="5f910f21-0beb-4099-b487-d619ccf22777" providerId="ADAL" clId="{054C84F9-5E30-41C8-BA29-1FDF0F50094D}" dt="2023-04-20T08:01:19.216" v="270" actId="20577"/>
        <pc:sldMkLst>
          <pc:docMk/>
          <pc:sldMk cId="1287373906" sldId="315"/>
        </pc:sldMkLst>
        <pc:spChg chg="mod">
          <ac:chgData name="Akash Rajak | MAQ Software" userId="5f910f21-0beb-4099-b487-d619ccf22777" providerId="ADAL" clId="{054C84F9-5E30-41C8-BA29-1FDF0F50094D}" dt="2023-04-20T08:01:19.216" v="270" actId="20577"/>
          <ac:spMkLst>
            <pc:docMk/>
            <pc:sldMk cId="1287373906" sldId="315"/>
            <ac:spMk id="6" creationId="{828EA9EF-BED4-2555-C301-1152F34B4599}"/>
          </ac:spMkLst>
        </pc:spChg>
        <pc:picChg chg="del">
          <ac:chgData name="Akash Rajak | MAQ Software" userId="5f910f21-0beb-4099-b487-d619ccf22777" providerId="ADAL" clId="{054C84F9-5E30-41C8-BA29-1FDF0F50094D}" dt="2023-04-20T07:52:30.993" v="234" actId="478"/>
          <ac:picMkLst>
            <pc:docMk/>
            <pc:sldMk cId="1287373906" sldId="315"/>
            <ac:picMk id="3" creationId="{614558E5-0571-29B4-9402-A4FECC3261B2}"/>
          </ac:picMkLst>
        </pc:picChg>
        <pc:picChg chg="add del">
          <ac:chgData name="Akash Rajak | MAQ Software" userId="5f910f21-0beb-4099-b487-d619ccf22777" providerId="ADAL" clId="{054C84F9-5E30-41C8-BA29-1FDF0F50094D}" dt="2023-04-20T07:52:29.029" v="233" actId="22"/>
          <ac:picMkLst>
            <pc:docMk/>
            <pc:sldMk cId="1287373906" sldId="315"/>
            <ac:picMk id="4" creationId="{ACFB1282-8499-A02C-170D-6DD4A620FB6C}"/>
          </ac:picMkLst>
        </pc:picChg>
        <pc:picChg chg="add mod">
          <ac:chgData name="Akash Rajak | MAQ Software" userId="5f910f21-0beb-4099-b487-d619ccf22777" providerId="ADAL" clId="{054C84F9-5E30-41C8-BA29-1FDF0F50094D}" dt="2023-04-20T07:52:44.687" v="237" actId="1076"/>
          <ac:picMkLst>
            <pc:docMk/>
            <pc:sldMk cId="1287373906" sldId="315"/>
            <ac:picMk id="7" creationId="{4C9B10ED-DAF8-6890-3766-AEEEA2395A38}"/>
          </ac:picMkLst>
        </pc:picChg>
      </pc:sldChg>
      <pc:sldChg chg="addSp delSp modSp add mod">
        <pc:chgData name="Akash Rajak | MAQ Software" userId="5f910f21-0beb-4099-b487-d619ccf22777" providerId="ADAL" clId="{054C84F9-5E30-41C8-BA29-1FDF0F50094D}" dt="2023-04-20T08:01:12.401" v="268" actId="6549"/>
        <pc:sldMkLst>
          <pc:docMk/>
          <pc:sldMk cId="2355621742" sldId="316"/>
        </pc:sldMkLst>
        <pc:spChg chg="mod">
          <ac:chgData name="Akash Rajak | MAQ Software" userId="5f910f21-0beb-4099-b487-d619ccf22777" providerId="ADAL" clId="{054C84F9-5E30-41C8-BA29-1FDF0F50094D}" dt="2023-04-20T08:01:12.401" v="268" actId="6549"/>
          <ac:spMkLst>
            <pc:docMk/>
            <pc:sldMk cId="2355621742" sldId="316"/>
            <ac:spMk id="6" creationId="{828EA9EF-BED4-2555-C301-1152F34B4599}"/>
          </ac:spMkLst>
        </pc:spChg>
        <pc:picChg chg="add mod">
          <ac:chgData name="Akash Rajak | MAQ Software" userId="5f910f21-0beb-4099-b487-d619ccf22777" providerId="ADAL" clId="{054C84F9-5E30-41C8-BA29-1FDF0F50094D}" dt="2023-04-20T08:00:54.679" v="263" actId="1076"/>
          <ac:picMkLst>
            <pc:docMk/>
            <pc:sldMk cId="2355621742" sldId="316"/>
            <ac:picMk id="3" creationId="{F0555994-B94E-9558-717E-FDA568634FB5}"/>
          </ac:picMkLst>
        </pc:picChg>
        <pc:picChg chg="del">
          <ac:chgData name="Akash Rajak | MAQ Software" userId="5f910f21-0beb-4099-b487-d619ccf22777" providerId="ADAL" clId="{054C84F9-5E30-41C8-BA29-1FDF0F50094D}" dt="2023-04-20T08:00:29.200" v="239" actId="478"/>
          <ac:picMkLst>
            <pc:docMk/>
            <pc:sldMk cId="2355621742" sldId="316"/>
            <ac:picMk id="7" creationId="{4C9B10ED-DAF8-6890-3766-AEEEA2395A38}"/>
          </ac:picMkLst>
        </pc:picChg>
      </pc:sldChg>
      <pc:sldChg chg="addSp delSp modSp add mod">
        <pc:chgData name="Akash Rajak | MAQ Software" userId="5f910f21-0beb-4099-b487-d619ccf22777" providerId="ADAL" clId="{054C84F9-5E30-41C8-BA29-1FDF0F50094D}" dt="2023-04-20T08:04:39.297" v="283" actId="1076"/>
        <pc:sldMkLst>
          <pc:docMk/>
          <pc:sldMk cId="295870088" sldId="317"/>
        </pc:sldMkLst>
        <pc:spChg chg="mod">
          <ac:chgData name="Akash Rajak | MAQ Software" userId="5f910f21-0beb-4099-b487-d619ccf22777" providerId="ADAL" clId="{054C84F9-5E30-41C8-BA29-1FDF0F50094D}" dt="2023-04-20T08:04:36.880" v="282" actId="20577"/>
          <ac:spMkLst>
            <pc:docMk/>
            <pc:sldMk cId="295870088" sldId="317"/>
            <ac:spMk id="6" creationId="{828EA9EF-BED4-2555-C301-1152F34B4599}"/>
          </ac:spMkLst>
        </pc:spChg>
        <pc:picChg chg="del">
          <ac:chgData name="Akash Rajak | MAQ Software" userId="5f910f21-0beb-4099-b487-d619ccf22777" providerId="ADAL" clId="{054C84F9-5E30-41C8-BA29-1FDF0F50094D}" dt="2023-04-20T08:04:16.191" v="274" actId="478"/>
          <ac:picMkLst>
            <pc:docMk/>
            <pc:sldMk cId="295870088" sldId="317"/>
            <ac:picMk id="3" creationId="{F0555994-B94E-9558-717E-FDA568634FB5}"/>
          </ac:picMkLst>
        </pc:picChg>
        <pc:picChg chg="add mod">
          <ac:chgData name="Akash Rajak | MAQ Software" userId="5f910f21-0beb-4099-b487-d619ccf22777" providerId="ADAL" clId="{054C84F9-5E30-41C8-BA29-1FDF0F50094D}" dt="2023-04-20T08:04:39.297" v="283" actId="1076"/>
          <ac:picMkLst>
            <pc:docMk/>
            <pc:sldMk cId="295870088" sldId="317"/>
            <ac:picMk id="4" creationId="{E952BD0E-A6D0-23D5-5F93-648DAEB15C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292355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695EA-E809-43D7-83F3-62ED79D52AB1}"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92995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9806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876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2040499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287854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418673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628297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367592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282995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845803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E695EA-E809-43D7-83F3-62ED79D52AB1}"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138989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E695EA-E809-43D7-83F3-62ED79D52AB1}"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357934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137527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173445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8E695EA-E809-43D7-83F3-62ED79D52AB1}" type="datetimeFigureOut">
              <a:rPr lang="en-IN" smtClean="0"/>
              <a:t>20-04-2023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378014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695EA-E809-43D7-83F3-62ED79D52AB1}"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61209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E695EA-E809-43D7-83F3-62ED79D52AB1}" type="datetimeFigureOut">
              <a:rPr lang="en-IN" smtClean="0"/>
              <a:t>20-04-2023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061BBD-D0FC-48E0-A424-E7FE00818F1B}" type="slidenum">
              <a:rPr lang="en-IN" smtClean="0"/>
              <a:t>‹#›</a:t>
            </a:fld>
            <a:endParaRPr lang="en-IN"/>
          </a:p>
        </p:txBody>
      </p:sp>
    </p:spTree>
    <p:extLst>
      <p:ext uri="{BB962C8B-B14F-4D97-AF65-F5344CB8AC3E}">
        <p14:creationId xmlns:p14="http://schemas.microsoft.com/office/powerpoint/2010/main" val="3337744551"/>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79A4090-039A-561C-0806-C37BAB7FFFFE}"/>
              </a:ext>
            </a:extLst>
          </p:cNvPr>
          <p:cNvPicPr/>
          <p:nvPr/>
        </p:nvPicPr>
        <p:blipFill>
          <a:blip r:embed="rId2"/>
          <a:stretch/>
        </p:blipFill>
        <p:spPr>
          <a:xfrm>
            <a:off x="4891870" y="152161"/>
            <a:ext cx="2053883" cy="2254341"/>
          </a:xfrm>
          <a:prstGeom prst="rect">
            <a:avLst/>
          </a:prstGeom>
          <a:ln>
            <a:noFill/>
          </a:ln>
        </p:spPr>
      </p:pic>
      <p:sp>
        <p:nvSpPr>
          <p:cNvPr id="6" name="TextBox 5">
            <a:extLst>
              <a:ext uri="{FF2B5EF4-FFF2-40B4-BE49-F238E27FC236}">
                <a16:creationId xmlns:a16="http://schemas.microsoft.com/office/drawing/2014/main" id="{F4A745D5-CF62-E218-3F1D-D8886B23CB73}"/>
              </a:ext>
            </a:extLst>
          </p:cNvPr>
          <p:cNvSpPr txBox="1"/>
          <p:nvPr/>
        </p:nvSpPr>
        <p:spPr>
          <a:xfrm>
            <a:off x="1239914" y="2625364"/>
            <a:ext cx="9573088" cy="584775"/>
          </a:xfrm>
          <a:prstGeom prst="rect">
            <a:avLst/>
          </a:prstGeom>
          <a:noFill/>
        </p:spPr>
        <p:txBody>
          <a:bodyPr wrap="square">
            <a:spAutoFit/>
          </a:bodyPr>
          <a:lstStyle/>
          <a:p>
            <a:pPr>
              <a:lnSpc>
                <a:spcPct val="100000"/>
              </a:lnSpc>
            </a:pPr>
            <a:r>
              <a:rPr lang="en-IN" sz="3200" b="0" strike="noStrike" spc="-1" dirty="0">
                <a:solidFill>
                  <a:srgbClr val="FFFFFF"/>
                </a:solidFill>
                <a:latin typeface="Rockwell"/>
              </a:rPr>
              <a:t>Indian Institute of Information Technology Kalyani</a:t>
            </a:r>
            <a:endParaRPr lang="en-IN" sz="3200" b="0" strike="noStrike" spc="-1" dirty="0">
              <a:latin typeface="Arial"/>
            </a:endParaRPr>
          </a:p>
        </p:txBody>
      </p:sp>
      <p:sp>
        <p:nvSpPr>
          <p:cNvPr id="10" name="TextBox 9">
            <a:extLst>
              <a:ext uri="{FF2B5EF4-FFF2-40B4-BE49-F238E27FC236}">
                <a16:creationId xmlns:a16="http://schemas.microsoft.com/office/drawing/2014/main" id="{F8637EF4-9935-95B7-92F9-7CBAA0C0D393}"/>
              </a:ext>
            </a:extLst>
          </p:cNvPr>
          <p:cNvSpPr txBox="1"/>
          <p:nvPr/>
        </p:nvSpPr>
        <p:spPr>
          <a:xfrm>
            <a:off x="3898776" y="3263034"/>
            <a:ext cx="4394447" cy="400110"/>
          </a:xfrm>
          <a:prstGeom prst="rect">
            <a:avLst/>
          </a:prstGeom>
          <a:noFill/>
        </p:spPr>
        <p:txBody>
          <a:bodyPr wrap="square">
            <a:spAutoFit/>
          </a:bodyPr>
          <a:lstStyle/>
          <a:p>
            <a:pPr>
              <a:lnSpc>
                <a:spcPct val="100000"/>
              </a:lnSpc>
            </a:pPr>
            <a:r>
              <a:rPr lang="en-IN" sz="2000" b="0" strike="noStrike" spc="-1" dirty="0">
                <a:solidFill>
                  <a:srgbClr val="FFFFFF"/>
                </a:solidFill>
                <a:latin typeface="Rockwell"/>
              </a:rPr>
              <a:t>8</a:t>
            </a:r>
            <a:r>
              <a:rPr lang="en-IN" sz="2000" b="0" strike="noStrike" spc="-1" baseline="30000" dirty="0">
                <a:solidFill>
                  <a:srgbClr val="FFFFFF"/>
                </a:solidFill>
                <a:latin typeface="Rockwell"/>
              </a:rPr>
              <a:t>th</a:t>
            </a:r>
            <a:r>
              <a:rPr lang="en-IN" sz="2000" b="0" strike="noStrike" spc="-1" dirty="0">
                <a:solidFill>
                  <a:srgbClr val="FFFFFF"/>
                </a:solidFill>
                <a:latin typeface="Rockwell"/>
              </a:rPr>
              <a:t> Semester Project (CS – 891)</a:t>
            </a:r>
            <a:endParaRPr lang="en-IN" sz="2000" b="0" strike="noStrike" spc="-1" dirty="0">
              <a:latin typeface="Arial"/>
            </a:endParaRPr>
          </a:p>
        </p:txBody>
      </p:sp>
      <p:sp>
        <p:nvSpPr>
          <p:cNvPr id="12" name="TextBox 11">
            <a:extLst>
              <a:ext uri="{FF2B5EF4-FFF2-40B4-BE49-F238E27FC236}">
                <a16:creationId xmlns:a16="http://schemas.microsoft.com/office/drawing/2014/main" id="{41098851-2D84-340D-233D-2096727E91D7}"/>
              </a:ext>
            </a:extLst>
          </p:cNvPr>
          <p:cNvSpPr txBox="1"/>
          <p:nvPr/>
        </p:nvSpPr>
        <p:spPr>
          <a:xfrm>
            <a:off x="3410221" y="4249729"/>
            <a:ext cx="4883002" cy="646331"/>
          </a:xfrm>
          <a:prstGeom prst="rect">
            <a:avLst/>
          </a:prstGeom>
          <a:noFill/>
        </p:spPr>
        <p:txBody>
          <a:bodyPr wrap="square">
            <a:spAutoFit/>
          </a:bodyPr>
          <a:lstStyle/>
          <a:p>
            <a:r>
              <a:rPr lang="en-US" sz="3600" dirty="0">
                <a:latin typeface="Rockwell" panose="02060603020205020403" pitchFamily="18" charset="0"/>
              </a:rPr>
              <a:t>  Quantum Simulation</a:t>
            </a:r>
            <a:endParaRPr lang="en-IN" sz="3600" dirty="0">
              <a:latin typeface="Rockwell" panose="02060603020205020403" pitchFamily="18" charset="0"/>
            </a:endParaRPr>
          </a:p>
        </p:txBody>
      </p:sp>
      <p:sp>
        <p:nvSpPr>
          <p:cNvPr id="14" name="TextBox 13">
            <a:extLst>
              <a:ext uri="{FF2B5EF4-FFF2-40B4-BE49-F238E27FC236}">
                <a16:creationId xmlns:a16="http://schemas.microsoft.com/office/drawing/2014/main" id="{2E815EEA-6B9B-F5D6-3BC8-4F2FC37AC150}"/>
              </a:ext>
            </a:extLst>
          </p:cNvPr>
          <p:cNvSpPr txBox="1"/>
          <p:nvPr/>
        </p:nvSpPr>
        <p:spPr>
          <a:xfrm>
            <a:off x="6659418" y="5723423"/>
            <a:ext cx="4682837" cy="461665"/>
          </a:xfrm>
          <a:prstGeom prst="rect">
            <a:avLst/>
          </a:prstGeom>
          <a:noFill/>
        </p:spPr>
        <p:txBody>
          <a:bodyPr wrap="square">
            <a:spAutoFit/>
          </a:bodyPr>
          <a:lstStyle/>
          <a:p>
            <a:pPr>
              <a:lnSpc>
                <a:spcPct val="100000"/>
              </a:lnSpc>
            </a:pPr>
            <a:r>
              <a:rPr lang="en-IN" sz="2400" b="0" strike="noStrike" spc="-1" dirty="0">
                <a:solidFill>
                  <a:srgbClr val="FFFFFF"/>
                </a:solidFill>
                <a:latin typeface="Agency FB"/>
              </a:rPr>
              <a:t>Mentored By – </a:t>
            </a:r>
            <a:r>
              <a:rPr lang="en-IN" sz="2400" b="0" strike="noStrike" spc="-1" dirty="0" err="1">
                <a:solidFill>
                  <a:srgbClr val="FFFFFF"/>
                </a:solidFill>
                <a:latin typeface="Agency FB"/>
              </a:rPr>
              <a:t>Dr.</a:t>
            </a:r>
            <a:r>
              <a:rPr lang="en-IN" sz="2400" b="0" strike="noStrike" spc="-1" dirty="0">
                <a:solidFill>
                  <a:srgbClr val="FFFFFF"/>
                </a:solidFill>
                <a:latin typeface="Agency FB"/>
              </a:rPr>
              <a:t> Anirban Lakshman</a:t>
            </a:r>
            <a:endParaRPr lang="en-IN" sz="2400" b="0" strike="noStrike" spc="-1" dirty="0">
              <a:latin typeface="Arial"/>
            </a:endParaRPr>
          </a:p>
        </p:txBody>
      </p:sp>
    </p:spTree>
    <p:extLst>
      <p:ext uri="{BB962C8B-B14F-4D97-AF65-F5344CB8AC3E}">
        <p14:creationId xmlns:p14="http://schemas.microsoft.com/office/powerpoint/2010/main" val="295105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29B8F-B383-CC16-1D5C-3DCDA84E27C4}"/>
              </a:ext>
            </a:extLst>
          </p:cNvPr>
          <p:cNvSpPr txBox="1"/>
          <p:nvPr/>
        </p:nvSpPr>
        <p:spPr>
          <a:xfrm>
            <a:off x="1059034" y="1461466"/>
            <a:ext cx="7826173" cy="3447098"/>
          </a:xfrm>
          <a:prstGeom prst="rect">
            <a:avLst/>
          </a:prstGeom>
          <a:noFill/>
        </p:spPr>
        <p:txBody>
          <a:bodyPr wrap="square" rtlCol="0">
            <a:spAutoFit/>
          </a:bodyPr>
          <a:lstStyle/>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Variational Quantum </a:t>
            </a:r>
            <a:r>
              <a:rPr lang="en-US" sz="2000" b="0" i="0" dirty="0" err="1">
                <a:solidFill>
                  <a:srgbClr val="D1D5DB"/>
                </a:solidFill>
                <a:effectLst/>
                <a:latin typeface="Verdana" panose="020B0604030504040204" pitchFamily="34" charset="0"/>
                <a:ea typeface="Verdana" panose="020B0604030504040204" pitchFamily="34" charset="0"/>
              </a:rPr>
              <a:t>Eigensolver</a:t>
            </a:r>
            <a:r>
              <a:rPr lang="en-US" sz="2000" b="0" i="0" dirty="0">
                <a:solidFill>
                  <a:srgbClr val="D1D5DB"/>
                </a:solidFill>
                <a:effectLst/>
                <a:latin typeface="Verdana" panose="020B0604030504040204" pitchFamily="34" charset="0"/>
                <a:ea typeface="Verdana" panose="020B0604030504040204" pitchFamily="34" charset="0"/>
              </a:rPr>
              <a:t> (VQE)</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Phase Estimation (QPE)</a:t>
            </a:r>
          </a:p>
          <a:p>
            <a:pPr marL="343260" indent="-342900">
              <a:lnSpc>
                <a:spcPct val="100000"/>
              </a:lnSpc>
              <a:buClr>
                <a:srgbClr val="FFFFFF"/>
              </a:buClr>
              <a:buFont typeface="+mj-lt"/>
              <a:buAutoNum type="arabicPeriod"/>
            </a:pPr>
            <a:r>
              <a:rPr lang="pt-BR" sz="2000" b="0" i="0" dirty="0">
                <a:solidFill>
                  <a:srgbClr val="D1D5DB"/>
                </a:solidFill>
                <a:effectLst/>
                <a:latin typeface="Verdana" panose="020B0604030504040204" pitchFamily="34" charset="0"/>
                <a:ea typeface="Verdana" panose="020B0604030504040204" pitchFamily="34" charset="0"/>
              </a:rPr>
              <a:t>Quantum Approximate Optimization Algorithm (QAOA)</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Monte Carlo (QMC) </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Annealing</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Walk</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Fourier Transform (QFT)</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Amplitude Estimation (QAE)</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Teleportation (QT)</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 Quantum Error Correction (QEC)</a:t>
            </a:r>
          </a:p>
          <a:p>
            <a:pPr marL="343260" indent="-342900">
              <a:lnSpc>
                <a:spcPct val="100000"/>
              </a:lnSpc>
              <a:buClr>
                <a:srgbClr val="FFFFFF"/>
              </a:buClr>
              <a:buFont typeface="+mj-lt"/>
              <a:buAutoNum type="arabicPeriod"/>
            </a:pPr>
            <a:endParaRPr lang="en-US" b="0" i="0" dirty="0">
              <a:solidFill>
                <a:srgbClr val="D1D5DB"/>
              </a:solidFill>
              <a:effectLst/>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BAE7179B-6890-8F2D-7FDD-4D38FD76E173}"/>
              </a:ext>
            </a:extLst>
          </p:cNvPr>
          <p:cNvSpPr txBox="1"/>
          <p:nvPr/>
        </p:nvSpPr>
        <p:spPr>
          <a:xfrm>
            <a:off x="843258" y="563056"/>
            <a:ext cx="9016735" cy="584775"/>
          </a:xfrm>
          <a:prstGeom prst="rect">
            <a:avLst/>
          </a:prstGeom>
          <a:noFill/>
        </p:spPr>
        <p:txBody>
          <a:bodyPr wrap="square" rtlCol="0">
            <a:spAutoFit/>
          </a:bodyPr>
          <a:lstStyle/>
          <a:p>
            <a:pPr>
              <a:lnSpc>
                <a:spcPct val="100000"/>
              </a:lnSpc>
            </a:pPr>
            <a:r>
              <a:rPr lang="en-IN" sz="3200" spc="-1" dirty="0">
                <a:solidFill>
                  <a:srgbClr val="FFFFFF"/>
                </a:solidFill>
                <a:latin typeface="Rockwell"/>
              </a:rPr>
              <a:t>Quantum Simulation in Real Life</a:t>
            </a:r>
            <a:endParaRPr lang="en-IN" sz="3200" b="0" strike="noStrike" spc="-1" dirty="0">
              <a:latin typeface="Arial"/>
            </a:endParaRPr>
          </a:p>
        </p:txBody>
      </p:sp>
    </p:spTree>
    <p:extLst>
      <p:ext uri="{BB962C8B-B14F-4D97-AF65-F5344CB8AC3E}">
        <p14:creationId xmlns:p14="http://schemas.microsoft.com/office/powerpoint/2010/main" val="141588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7179B-6890-8F2D-7FDD-4D38FD76E173}"/>
              </a:ext>
            </a:extLst>
          </p:cNvPr>
          <p:cNvSpPr txBox="1"/>
          <p:nvPr/>
        </p:nvSpPr>
        <p:spPr>
          <a:xfrm>
            <a:off x="676340" y="552168"/>
            <a:ext cx="6798657" cy="584775"/>
          </a:xfrm>
          <a:prstGeom prst="rect">
            <a:avLst/>
          </a:prstGeom>
          <a:noFill/>
        </p:spPr>
        <p:txBody>
          <a:bodyPr wrap="square" rtlCol="0">
            <a:spAutoFit/>
          </a:bodyPr>
          <a:lstStyle/>
          <a:p>
            <a:pPr>
              <a:lnSpc>
                <a:spcPct val="100000"/>
              </a:lnSpc>
            </a:pPr>
            <a:r>
              <a:rPr lang="en-IN" sz="3200" b="0" strike="noStrike" spc="-1" dirty="0">
                <a:solidFill>
                  <a:srgbClr val="FFFFFF"/>
                </a:solidFill>
                <a:latin typeface="Rockwell"/>
              </a:rPr>
              <a:t>Comparisons Between Simulations</a:t>
            </a:r>
            <a:endParaRPr lang="en-IN" sz="3200" b="0" strike="noStrike" spc="-1" dirty="0">
              <a:latin typeface="Arial"/>
            </a:endParaRPr>
          </a:p>
        </p:txBody>
      </p:sp>
      <p:sp>
        <p:nvSpPr>
          <p:cNvPr id="6" name="TextBox 5">
            <a:extLst>
              <a:ext uri="{FF2B5EF4-FFF2-40B4-BE49-F238E27FC236}">
                <a16:creationId xmlns:a16="http://schemas.microsoft.com/office/drawing/2014/main" id="{828EA9EF-BED4-2555-C301-1152F34B4599}"/>
              </a:ext>
            </a:extLst>
          </p:cNvPr>
          <p:cNvSpPr txBox="1"/>
          <p:nvPr/>
        </p:nvSpPr>
        <p:spPr>
          <a:xfrm>
            <a:off x="676340" y="1334883"/>
            <a:ext cx="11352903" cy="4216539"/>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b="0" strike="noStrike" spc="-1" dirty="0">
                <a:latin typeface="Arial"/>
              </a:rPr>
              <a:t>VQE and QPE</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VQE is used for finding the ground state energy of a quantum system, while QPE is used for estimating the phase of an eigenvalue of a unitary operator.</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VQE uses a parametrized quantum circuit and classical optimization techniques, while QPE relies on quantum circuitry to estimate the phase of an eigenvalue.</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VQE can be used in conjunction with QPE to prepare initial states for VQE optimization, which can help in obtaining more accurate results.</a:t>
            </a:r>
            <a:endParaRPr lang="en-IN" sz="2400" b="0" strike="noStrike" spc="-1" dirty="0">
              <a:latin typeface="Arial"/>
            </a:endParaRPr>
          </a:p>
        </p:txBody>
      </p:sp>
    </p:spTree>
    <p:extLst>
      <p:ext uri="{BB962C8B-B14F-4D97-AF65-F5344CB8AC3E}">
        <p14:creationId xmlns:p14="http://schemas.microsoft.com/office/powerpoint/2010/main" val="262230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955203"/>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b="0" strike="noStrike" spc="-1" dirty="0">
                <a:latin typeface="Arial"/>
              </a:rPr>
              <a:t>QMC and Quantum Walk</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QMC is a simulation-based method that uses classical Monte Carlo techniques to estimate properties of quantum systems, while Quantum Walk is a quantum algorithm used for searching, graph problems, and simulation tasks.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QMC can be implemented on classical computers, while Quantum Walk requires quantum computers to exploit the quantum properties of quantum walks.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QMC typically involves classical random sampling, while Quantum Walks involve quantum interference and evolution.</a:t>
            </a:r>
            <a:endParaRPr lang="en-IN" sz="2400" b="0" strike="noStrike" spc="-1" dirty="0">
              <a:latin typeface="Arial"/>
            </a:endParaRPr>
          </a:p>
        </p:txBody>
      </p:sp>
    </p:spTree>
    <p:extLst>
      <p:ext uri="{BB962C8B-B14F-4D97-AF65-F5344CB8AC3E}">
        <p14:creationId xmlns:p14="http://schemas.microsoft.com/office/powerpoint/2010/main" val="313201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955203"/>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b="0" strike="noStrike" spc="-1" dirty="0">
                <a:latin typeface="Arial"/>
              </a:rPr>
              <a:t>QFT and QAE</a:t>
            </a:r>
            <a:endParaRPr lang="en-US" sz="2400" b="0" strike="noStrike" spc="-1" dirty="0">
              <a:latin typeface="Arial"/>
            </a:endParaRP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is a quantum algorithm used for transforming a quantum state from the computational basis to the Fourier basis, which has applications in many areas of quantum computing.</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is a quantum algorithm used for estimating the amplitude of a marked state in a quantum superposition, which has applications in quantum search algorithms and quantum machine learning.</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and QAE have different underlying principles and implementations, with QFT focused on transforming quantum states and QAE focused on amplitude estimation.</a:t>
            </a:r>
            <a:endParaRPr lang="en-IN" sz="2400" b="0" strike="noStrike" spc="-1" dirty="0">
              <a:latin typeface="Arial"/>
            </a:endParaRPr>
          </a:p>
        </p:txBody>
      </p:sp>
    </p:spTree>
    <p:extLst>
      <p:ext uri="{BB962C8B-B14F-4D97-AF65-F5344CB8AC3E}">
        <p14:creationId xmlns:p14="http://schemas.microsoft.com/office/powerpoint/2010/main" val="99980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5324535"/>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b="0" strike="noStrike" spc="-1" dirty="0">
                <a:latin typeface="Arial"/>
              </a:rPr>
              <a:t>QT and QEC</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QT and QEC are both quantum algorithms, but they have different goals and implementations.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QT is a quantum protocol used for transferring the quantum state of one qubit to another qubit, using entanglement and classical communication.</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QEC is used for protecting quantum states from decoherence and errors caused by the environment, using error-correcting codes and quantum gates to detect and correct errors.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QT and QEC are used in different contexts, with QT focused on state transfer and QEC focused on error mitigation.</a:t>
            </a:r>
            <a:endParaRPr lang="en-IN" sz="2400" b="0" strike="noStrike" spc="-1" dirty="0">
              <a:latin typeface="Arial"/>
            </a:endParaRPr>
          </a:p>
        </p:txBody>
      </p:sp>
    </p:spTree>
    <p:extLst>
      <p:ext uri="{BB962C8B-B14F-4D97-AF65-F5344CB8AC3E}">
        <p14:creationId xmlns:p14="http://schemas.microsoft.com/office/powerpoint/2010/main" val="314031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5324535"/>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QAOA and QPE</a:t>
            </a:r>
            <a:endParaRPr lang="en-US" sz="2800" b="0" strike="noStrike" spc="-1" dirty="0">
              <a:latin typeface="Arial"/>
            </a:endParaRP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QAOA and QPE are both quantum algorithms used for estimating quantities related to quantum systems.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QAOA is used for solving combinatorial optimization problems, while QPE is used for estimating the phase of an eigenvalue of a unitary operator.</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QAOA uses a parametrized quantum circuit with a specific structure known as a QAOA ansatz, while QPE relies on quantum circuitry to estimate the phase of an eigenvalue.</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Both QAOA and QPE require classical optimization techniques to find optimal parameters or estimates.</a:t>
            </a:r>
            <a:endParaRPr lang="en-IN" sz="2400" b="0" strike="noStrike" spc="-1" dirty="0">
              <a:latin typeface="Arial"/>
            </a:endParaRPr>
          </a:p>
        </p:txBody>
      </p:sp>
    </p:spTree>
    <p:extLst>
      <p:ext uri="{BB962C8B-B14F-4D97-AF65-F5344CB8AC3E}">
        <p14:creationId xmlns:p14="http://schemas.microsoft.com/office/powerpoint/2010/main" val="331293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585871"/>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a:t>
            </a:r>
            <a:r>
              <a:rPr lang="en-US" sz="2800" b="0" strike="noStrike" spc="-1" dirty="0">
                <a:latin typeface="Arial"/>
              </a:rPr>
              <a:t>AE and QT</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and QT are both quantum algorithms used for specific tasks in quantum computing.</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is a quantum algorithm used for estimating the amplitude of a marked state in a quantum superposition, which has applications in various quantum algorithms, including Grover's algorithm for quantum search.</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QT is a quantum communication protocol that allows for the transfer of quantum information between two distant qubits using entanglement and classical communication.</a:t>
            </a:r>
            <a:endParaRPr lang="en-IN" sz="2400" b="0" strike="noStrike" spc="-1" dirty="0">
              <a:latin typeface="Arial"/>
            </a:endParaRPr>
          </a:p>
        </p:txBody>
      </p:sp>
    </p:spTree>
    <p:extLst>
      <p:ext uri="{BB962C8B-B14F-4D97-AF65-F5344CB8AC3E}">
        <p14:creationId xmlns:p14="http://schemas.microsoft.com/office/powerpoint/2010/main" val="167101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216539"/>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QFT</a:t>
            </a:r>
            <a:r>
              <a:rPr lang="en-US" sz="2800" b="0" strike="noStrike" spc="-1" dirty="0">
                <a:latin typeface="Arial"/>
              </a:rPr>
              <a:t> and QT</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is a quantum algorithm used for transforming a quantum state from the computational basis to the Fourier basis, while QT is a quantum protocol used for transferring the quantum state of one qubit to another qubit.</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is a fundamental operation in many quantum algorithms, while QT is a practical application of quantum entanglement for quantum communication.</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is a deterministic process, while QT involves probabilistic measurements and classical communication to transfer the quantum state.</a:t>
            </a:r>
            <a:endParaRPr lang="en-IN" sz="2400" b="0" strike="noStrike" spc="-1" dirty="0">
              <a:latin typeface="Arial"/>
            </a:endParaRPr>
          </a:p>
        </p:txBody>
      </p:sp>
    </p:spTree>
    <p:extLst>
      <p:ext uri="{BB962C8B-B14F-4D97-AF65-F5344CB8AC3E}">
        <p14:creationId xmlns:p14="http://schemas.microsoft.com/office/powerpoint/2010/main" val="104418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585871"/>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Quantum Walk and Quantum Annealing</a:t>
            </a:r>
          </a:p>
          <a:p>
            <a:pPr marL="342900" indent="-342900">
              <a:lnSpc>
                <a:spcPct val="100000"/>
              </a:lnSpc>
              <a:buFont typeface="Wingdings" panose="05000000000000000000" pitchFamily="2" charset="2"/>
              <a:buChar char="Ø"/>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Quantum Walk is a quantum algorithm that uses the quantum properties of superposition and interference to perform search or graph-related tasks.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Quantum Annealing is a quantum algorithm that uses the quantum properties of a physical annealing system to search for the optimal solution of an optimization problem.</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Quantum Walk typically involves discrete-time or continuous-time evolution of a quantum state, while Quantum Annealing involves annealing a quantum system towards the optimal solution of an optimization problem.</a:t>
            </a:r>
            <a:endParaRPr lang="en-IN" sz="2400" b="0" strike="noStrike" spc="-1" dirty="0">
              <a:latin typeface="Arial"/>
            </a:endParaRPr>
          </a:p>
        </p:txBody>
      </p:sp>
    </p:spTree>
    <p:extLst>
      <p:ext uri="{BB962C8B-B14F-4D97-AF65-F5344CB8AC3E}">
        <p14:creationId xmlns:p14="http://schemas.microsoft.com/office/powerpoint/2010/main" val="52435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955203"/>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QAE and QEC</a:t>
            </a:r>
          </a:p>
          <a:p>
            <a:pPr lvl="1"/>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is a quantum algorithm used for estimating the amplitude of a marked state in a quantum superposition, which has applications in quantum search algorithms and quantum machine learning.</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QEC is used for protecting quantum states from decoherence and errors caused by the environment, using error-correcting codes and quantum gates to detect and correct errors.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and QEC have different goals and implementations, with QAE focused on amplitude estimation and QEC focused on error mitigation and fault-tolerant quantum computing.</a:t>
            </a:r>
            <a:endParaRPr lang="en-IN" sz="2400" b="0" strike="noStrike" spc="-1" dirty="0">
              <a:latin typeface="Arial"/>
            </a:endParaRPr>
          </a:p>
        </p:txBody>
      </p:sp>
    </p:spTree>
    <p:extLst>
      <p:ext uri="{BB962C8B-B14F-4D97-AF65-F5344CB8AC3E}">
        <p14:creationId xmlns:p14="http://schemas.microsoft.com/office/powerpoint/2010/main" val="101408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810680" y="463680"/>
            <a:ext cx="57114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MEMBERS</a:t>
            </a:r>
            <a:endParaRPr lang="en-IN" sz="3200" b="0" strike="noStrike" spc="-1">
              <a:latin typeface="Arial"/>
            </a:endParaRPr>
          </a:p>
        </p:txBody>
      </p:sp>
      <p:sp>
        <p:nvSpPr>
          <p:cNvPr id="138" name="CustomShape 2"/>
          <p:cNvSpPr/>
          <p:nvPr/>
        </p:nvSpPr>
        <p:spPr>
          <a:xfrm>
            <a:off x="2054159" y="1838835"/>
            <a:ext cx="9396942"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800" b="0" strike="noStrike" spc="-1" dirty="0">
                <a:solidFill>
                  <a:srgbClr val="FFFFFF"/>
                </a:solidFill>
                <a:latin typeface="Lucida Calligraphy"/>
              </a:rPr>
              <a:t>Akash Ramanand Rajak	435			    19008</a:t>
            </a:r>
            <a:endParaRPr lang="en-IN" sz="2800" b="0" strike="noStrike" spc="-1" dirty="0">
              <a:latin typeface="Arial"/>
            </a:endParaRPr>
          </a:p>
        </p:txBody>
      </p:sp>
      <p:sp>
        <p:nvSpPr>
          <p:cNvPr id="139" name="CustomShape 3"/>
          <p:cNvSpPr/>
          <p:nvPr/>
        </p:nvSpPr>
        <p:spPr>
          <a:xfrm>
            <a:off x="2054159" y="2986660"/>
            <a:ext cx="8974912"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800" b="0" strike="noStrike" spc="-1" dirty="0">
                <a:solidFill>
                  <a:srgbClr val="FFFFFF"/>
                </a:solidFill>
                <a:latin typeface="Lucida Calligraphy"/>
              </a:rPr>
              <a:t>Amaan Khan			        	438		        19011</a:t>
            </a:r>
            <a:endParaRPr lang="en-IN" sz="2800" b="0" strike="noStrike" spc="-1" dirty="0">
              <a:latin typeface="Arial"/>
            </a:endParaRPr>
          </a:p>
        </p:txBody>
      </p:sp>
      <p:sp>
        <p:nvSpPr>
          <p:cNvPr id="141" name="CustomShape 5"/>
          <p:cNvSpPr/>
          <p:nvPr/>
        </p:nvSpPr>
        <p:spPr>
          <a:xfrm>
            <a:off x="2054159" y="4271149"/>
            <a:ext cx="9396942"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800" b="0" strike="noStrike" spc="-1" dirty="0">
                <a:solidFill>
                  <a:srgbClr val="FFFFFF"/>
                </a:solidFill>
                <a:latin typeface="Lucida Calligraphy"/>
              </a:rPr>
              <a:t>Pallav Dubey			             481			    19054</a:t>
            </a:r>
            <a:endParaRPr lang="en-IN" sz="2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7179B-6890-8F2D-7FDD-4D38FD76E173}"/>
              </a:ext>
            </a:extLst>
          </p:cNvPr>
          <p:cNvSpPr txBox="1"/>
          <p:nvPr/>
        </p:nvSpPr>
        <p:spPr>
          <a:xfrm>
            <a:off x="782873" y="632067"/>
            <a:ext cx="8565313" cy="584775"/>
          </a:xfrm>
          <a:prstGeom prst="rect">
            <a:avLst/>
          </a:prstGeom>
          <a:noFill/>
        </p:spPr>
        <p:txBody>
          <a:bodyPr wrap="square" rtlCol="0">
            <a:spAutoFit/>
          </a:bodyPr>
          <a:lstStyle/>
          <a:p>
            <a:pPr>
              <a:lnSpc>
                <a:spcPct val="100000"/>
              </a:lnSpc>
            </a:pPr>
            <a:r>
              <a:rPr lang="en-IN" sz="3200" b="0" strike="noStrike" spc="-1" dirty="0">
                <a:solidFill>
                  <a:srgbClr val="FFFFFF"/>
                </a:solidFill>
                <a:latin typeface="Rockwell"/>
              </a:rPr>
              <a:t>Quantum Simulation Techniques</a:t>
            </a:r>
            <a:endParaRPr lang="en-IN" sz="3200" b="0" strike="noStrike" spc="-1" dirty="0">
              <a:latin typeface="Arial"/>
            </a:endParaRPr>
          </a:p>
        </p:txBody>
      </p:sp>
      <p:sp>
        <p:nvSpPr>
          <p:cNvPr id="4" name="TextBox 3">
            <a:extLst>
              <a:ext uri="{FF2B5EF4-FFF2-40B4-BE49-F238E27FC236}">
                <a16:creationId xmlns:a16="http://schemas.microsoft.com/office/drawing/2014/main" id="{C7786FD8-E882-939C-D9BA-7ABC7B114535}"/>
              </a:ext>
            </a:extLst>
          </p:cNvPr>
          <p:cNvSpPr txBox="1"/>
          <p:nvPr/>
        </p:nvSpPr>
        <p:spPr>
          <a:xfrm>
            <a:off x="782873" y="1423659"/>
            <a:ext cx="8565313" cy="2677656"/>
          </a:xfrm>
          <a:prstGeom prst="rect">
            <a:avLst/>
          </a:prstGeom>
          <a:noFill/>
        </p:spPr>
        <p:txBody>
          <a:bodyPr wrap="square" rtlCol="0">
            <a:spAutoFit/>
          </a:bodyPr>
          <a:lstStyle/>
          <a:p>
            <a:pPr marL="457200" indent="-457200">
              <a:lnSpc>
                <a:spcPct val="100000"/>
              </a:lnSpc>
              <a:buFont typeface="Wingdings" panose="05000000000000000000" pitchFamily="2" charset="2"/>
              <a:buChar char="Ø"/>
            </a:pPr>
            <a:r>
              <a:rPr lang="en-IN" sz="2400" b="0" strike="noStrike" spc="-1" dirty="0">
                <a:solidFill>
                  <a:srgbClr val="FFFFFF"/>
                </a:solidFill>
                <a:latin typeface="Rockwell"/>
              </a:rPr>
              <a:t>Here listed the 5 most common techniques:</a:t>
            </a:r>
          </a:p>
          <a:p>
            <a:pPr marL="914400" lvl="1" indent="-457200">
              <a:buFont typeface="Wingdings" panose="05000000000000000000" pitchFamily="2" charset="2"/>
              <a:buChar char="v"/>
            </a:pPr>
            <a:endParaRPr lang="en-IN" sz="2400" spc="-1" dirty="0">
              <a:solidFill>
                <a:srgbClr val="FFFFFF"/>
              </a:solidFill>
              <a:latin typeface="Rockwell"/>
            </a:endParaRPr>
          </a:p>
          <a:p>
            <a:pPr marL="914400" lvl="1" indent="-457200">
              <a:buFont typeface="Wingdings" panose="05000000000000000000" pitchFamily="2" charset="2"/>
              <a:buChar char="v"/>
            </a:pPr>
            <a:r>
              <a:rPr lang="en-IN" sz="2400" b="0" strike="noStrike" spc="-1" dirty="0">
                <a:solidFill>
                  <a:srgbClr val="FFFFFF"/>
                </a:solidFill>
                <a:latin typeface="Rockwell"/>
              </a:rPr>
              <a:t>Hamiltonian Simulation</a:t>
            </a:r>
          </a:p>
          <a:p>
            <a:pPr marL="914400" lvl="1" indent="-457200">
              <a:buFont typeface="Wingdings" panose="05000000000000000000" pitchFamily="2" charset="2"/>
              <a:buChar char="v"/>
            </a:pPr>
            <a:r>
              <a:rPr lang="en-IN" sz="2400" spc="-1" dirty="0">
                <a:solidFill>
                  <a:srgbClr val="FFFFFF"/>
                </a:solidFill>
                <a:latin typeface="Rockwell"/>
              </a:rPr>
              <a:t>Quantum Circuit-based Simulation</a:t>
            </a:r>
          </a:p>
          <a:p>
            <a:pPr marL="914400" lvl="1" indent="-457200">
              <a:buFont typeface="Wingdings" panose="05000000000000000000" pitchFamily="2" charset="2"/>
              <a:buChar char="v"/>
            </a:pPr>
            <a:r>
              <a:rPr lang="en-IN" sz="2400" spc="-1" dirty="0">
                <a:solidFill>
                  <a:srgbClr val="FFFFFF"/>
                </a:solidFill>
                <a:latin typeface="Rockwell"/>
              </a:rPr>
              <a:t>Variational Quantum Simulation</a:t>
            </a:r>
          </a:p>
          <a:p>
            <a:pPr marL="914400" lvl="1" indent="-457200">
              <a:buFont typeface="Wingdings" panose="05000000000000000000" pitchFamily="2" charset="2"/>
              <a:buChar char="v"/>
            </a:pPr>
            <a:r>
              <a:rPr lang="en-IN" sz="2400" spc="-1" dirty="0">
                <a:solidFill>
                  <a:srgbClr val="FFFFFF"/>
                </a:solidFill>
                <a:latin typeface="Rockwell"/>
              </a:rPr>
              <a:t>Tensor Network Methods</a:t>
            </a:r>
          </a:p>
          <a:p>
            <a:pPr marL="914400" lvl="1" indent="-457200">
              <a:buFont typeface="Wingdings" panose="05000000000000000000" pitchFamily="2" charset="2"/>
              <a:buChar char="v"/>
            </a:pPr>
            <a:r>
              <a:rPr lang="en-IN" sz="2400" spc="-1" dirty="0">
                <a:solidFill>
                  <a:srgbClr val="FFFFFF"/>
                </a:solidFill>
                <a:latin typeface="Rockwell"/>
              </a:rPr>
              <a:t>Quantum Monte Carlo Methods</a:t>
            </a:r>
          </a:p>
        </p:txBody>
      </p:sp>
    </p:spTree>
    <p:extLst>
      <p:ext uri="{BB962C8B-B14F-4D97-AF65-F5344CB8AC3E}">
        <p14:creationId xmlns:p14="http://schemas.microsoft.com/office/powerpoint/2010/main" val="2659770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7179B-6890-8F2D-7FDD-4D38FD76E173}"/>
              </a:ext>
            </a:extLst>
          </p:cNvPr>
          <p:cNvSpPr txBox="1"/>
          <p:nvPr/>
        </p:nvSpPr>
        <p:spPr>
          <a:xfrm>
            <a:off x="782873" y="632067"/>
            <a:ext cx="8565313" cy="584775"/>
          </a:xfrm>
          <a:prstGeom prst="rect">
            <a:avLst/>
          </a:prstGeom>
          <a:noFill/>
        </p:spPr>
        <p:txBody>
          <a:bodyPr wrap="square" rtlCol="0">
            <a:spAutoFit/>
          </a:bodyPr>
          <a:lstStyle/>
          <a:p>
            <a:pPr>
              <a:lnSpc>
                <a:spcPct val="100000"/>
              </a:lnSpc>
            </a:pPr>
            <a:r>
              <a:rPr lang="en-IN" sz="3200" b="0" strike="noStrike" spc="-1" dirty="0">
                <a:solidFill>
                  <a:srgbClr val="FFFFFF"/>
                </a:solidFill>
                <a:latin typeface="Rockwell"/>
              </a:rPr>
              <a:t>Results</a:t>
            </a:r>
            <a:endParaRPr lang="en-IN" sz="3200" b="0" strike="noStrike" spc="-1" dirty="0">
              <a:latin typeface="Arial"/>
            </a:endParaRPr>
          </a:p>
        </p:txBody>
      </p:sp>
      <p:sp>
        <p:nvSpPr>
          <p:cNvPr id="4" name="TextBox 3">
            <a:extLst>
              <a:ext uri="{FF2B5EF4-FFF2-40B4-BE49-F238E27FC236}">
                <a16:creationId xmlns:a16="http://schemas.microsoft.com/office/drawing/2014/main" id="{C7786FD8-E882-939C-D9BA-7ABC7B114535}"/>
              </a:ext>
            </a:extLst>
          </p:cNvPr>
          <p:cNvSpPr txBox="1"/>
          <p:nvPr/>
        </p:nvSpPr>
        <p:spPr>
          <a:xfrm>
            <a:off x="618971" y="1404582"/>
            <a:ext cx="8565313" cy="461665"/>
          </a:xfrm>
          <a:prstGeom prst="rect">
            <a:avLst/>
          </a:prstGeom>
          <a:noFill/>
        </p:spPr>
        <p:txBody>
          <a:bodyPr wrap="square" rtlCol="0">
            <a:spAutoFit/>
          </a:bodyPr>
          <a:lstStyle/>
          <a:p>
            <a:pPr marL="457200" indent="-457200">
              <a:lnSpc>
                <a:spcPct val="100000"/>
              </a:lnSpc>
              <a:buFont typeface="Wingdings" panose="05000000000000000000" pitchFamily="2" charset="2"/>
              <a:buChar char="Ø"/>
            </a:pPr>
            <a:r>
              <a:rPr lang="en-IN" sz="2400" spc="-1" dirty="0">
                <a:solidFill>
                  <a:srgbClr val="FFFFFF"/>
                </a:solidFill>
                <a:latin typeface="Rockwell"/>
              </a:rPr>
              <a:t>Noisy </a:t>
            </a:r>
            <a:r>
              <a:rPr lang="en-IN" sz="2400" spc="-1">
                <a:solidFill>
                  <a:srgbClr val="FFFFFF"/>
                </a:solidFill>
                <a:latin typeface="Rockwell"/>
              </a:rPr>
              <a:t>VQE Plot</a:t>
            </a:r>
            <a:endParaRPr lang="en-IN" sz="2400" b="0" strike="noStrike" spc="-1" dirty="0">
              <a:solidFill>
                <a:srgbClr val="FFFFFF"/>
              </a:solidFill>
              <a:latin typeface="Rockwell"/>
            </a:endParaRPr>
          </a:p>
        </p:txBody>
      </p:sp>
      <p:pic>
        <p:nvPicPr>
          <p:cNvPr id="5" name="Picture 4">
            <a:extLst>
              <a:ext uri="{FF2B5EF4-FFF2-40B4-BE49-F238E27FC236}">
                <a16:creationId xmlns:a16="http://schemas.microsoft.com/office/drawing/2014/main" id="{BBD12A8A-640A-BC66-74B6-C0F34C7C35C2}"/>
              </a:ext>
            </a:extLst>
          </p:cNvPr>
          <p:cNvPicPr>
            <a:picLocks noChangeAspect="1"/>
          </p:cNvPicPr>
          <p:nvPr/>
        </p:nvPicPr>
        <p:blipFill>
          <a:blip r:embed="rId2"/>
          <a:stretch>
            <a:fillRect/>
          </a:stretch>
        </p:blipFill>
        <p:spPr>
          <a:xfrm>
            <a:off x="1048701" y="2459949"/>
            <a:ext cx="4401164" cy="2800741"/>
          </a:xfrm>
          <a:prstGeom prst="rect">
            <a:avLst/>
          </a:prstGeom>
        </p:spPr>
      </p:pic>
      <p:pic>
        <p:nvPicPr>
          <p:cNvPr id="7" name="Picture 6">
            <a:extLst>
              <a:ext uri="{FF2B5EF4-FFF2-40B4-BE49-F238E27FC236}">
                <a16:creationId xmlns:a16="http://schemas.microsoft.com/office/drawing/2014/main" id="{52487713-A16A-DBBF-A28B-DD9E27C76B11}"/>
              </a:ext>
            </a:extLst>
          </p:cNvPr>
          <p:cNvPicPr>
            <a:picLocks noChangeAspect="1"/>
          </p:cNvPicPr>
          <p:nvPr/>
        </p:nvPicPr>
        <p:blipFill>
          <a:blip r:embed="rId3"/>
          <a:stretch>
            <a:fillRect/>
          </a:stretch>
        </p:blipFill>
        <p:spPr>
          <a:xfrm>
            <a:off x="6239739" y="2459949"/>
            <a:ext cx="4353533" cy="2762636"/>
          </a:xfrm>
          <a:prstGeom prst="rect">
            <a:avLst/>
          </a:prstGeom>
        </p:spPr>
      </p:pic>
    </p:spTree>
    <p:extLst>
      <p:ext uri="{BB962C8B-B14F-4D97-AF65-F5344CB8AC3E}">
        <p14:creationId xmlns:p14="http://schemas.microsoft.com/office/powerpoint/2010/main" val="249084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523220"/>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QPE Measurement Result for 5-Qubit System</a:t>
            </a:r>
          </a:p>
        </p:txBody>
      </p:sp>
      <p:pic>
        <p:nvPicPr>
          <p:cNvPr id="3" name="Picture 2">
            <a:extLst>
              <a:ext uri="{FF2B5EF4-FFF2-40B4-BE49-F238E27FC236}">
                <a16:creationId xmlns:a16="http://schemas.microsoft.com/office/drawing/2014/main" id="{614558E5-0571-29B4-9402-A4FECC3261B2}"/>
              </a:ext>
            </a:extLst>
          </p:cNvPr>
          <p:cNvPicPr>
            <a:picLocks noChangeAspect="1"/>
          </p:cNvPicPr>
          <p:nvPr/>
        </p:nvPicPr>
        <p:blipFill>
          <a:blip r:embed="rId2"/>
          <a:stretch>
            <a:fillRect/>
          </a:stretch>
        </p:blipFill>
        <p:spPr>
          <a:xfrm>
            <a:off x="3046147" y="2028629"/>
            <a:ext cx="5944430" cy="2800741"/>
          </a:xfrm>
          <a:prstGeom prst="rect">
            <a:avLst/>
          </a:prstGeom>
        </p:spPr>
      </p:pic>
    </p:spTree>
    <p:extLst>
      <p:ext uri="{BB962C8B-B14F-4D97-AF65-F5344CB8AC3E}">
        <p14:creationId xmlns:p14="http://schemas.microsoft.com/office/powerpoint/2010/main" val="3404569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523220"/>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QAOA Probability measurement with 4-Qubit system</a:t>
            </a:r>
          </a:p>
        </p:txBody>
      </p:sp>
      <p:pic>
        <p:nvPicPr>
          <p:cNvPr id="7" name="Picture 6">
            <a:extLst>
              <a:ext uri="{FF2B5EF4-FFF2-40B4-BE49-F238E27FC236}">
                <a16:creationId xmlns:a16="http://schemas.microsoft.com/office/drawing/2014/main" id="{4C9B10ED-DAF8-6890-3766-AEEEA2395A38}"/>
              </a:ext>
            </a:extLst>
          </p:cNvPr>
          <p:cNvPicPr>
            <a:picLocks noChangeAspect="1"/>
          </p:cNvPicPr>
          <p:nvPr/>
        </p:nvPicPr>
        <p:blipFill>
          <a:blip r:embed="rId2"/>
          <a:stretch>
            <a:fillRect/>
          </a:stretch>
        </p:blipFill>
        <p:spPr>
          <a:xfrm>
            <a:off x="2984342" y="1667230"/>
            <a:ext cx="6020640" cy="4286848"/>
          </a:xfrm>
          <a:prstGeom prst="rect">
            <a:avLst/>
          </a:prstGeom>
        </p:spPr>
      </p:pic>
    </p:spTree>
    <p:extLst>
      <p:ext uri="{BB962C8B-B14F-4D97-AF65-F5344CB8AC3E}">
        <p14:creationId xmlns:p14="http://schemas.microsoft.com/office/powerpoint/2010/main" val="1287373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9186165" cy="954107"/>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Quantum Teleportation Probability measurement with 1-Qubit system</a:t>
            </a:r>
          </a:p>
        </p:txBody>
      </p:sp>
      <p:pic>
        <p:nvPicPr>
          <p:cNvPr id="3" name="Picture 2">
            <a:extLst>
              <a:ext uri="{FF2B5EF4-FFF2-40B4-BE49-F238E27FC236}">
                <a16:creationId xmlns:a16="http://schemas.microsoft.com/office/drawing/2014/main" id="{F0555994-B94E-9558-717E-FDA568634FB5}"/>
              </a:ext>
            </a:extLst>
          </p:cNvPr>
          <p:cNvPicPr>
            <a:picLocks noChangeAspect="1"/>
          </p:cNvPicPr>
          <p:nvPr/>
        </p:nvPicPr>
        <p:blipFill>
          <a:blip r:embed="rId2"/>
          <a:stretch>
            <a:fillRect/>
          </a:stretch>
        </p:blipFill>
        <p:spPr>
          <a:xfrm>
            <a:off x="2707017" y="2101066"/>
            <a:ext cx="6001588" cy="3915321"/>
          </a:xfrm>
          <a:prstGeom prst="rect">
            <a:avLst/>
          </a:prstGeom>
        </p:spPr>
      </p:pic>
    </p:spTree>
    <p:extLst>
      <p:ext uri="{BB962C8B-B14F-4D97-AF65-F5344CB8AC3E}">
        <p14:creationId xmlns:p14="http://schemas.microsoft.com/office/powerpoint/2010/main" val="2355621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9186165" cy="523220"/>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QFT Probability measurement with 3-Qubit system</a:t>
            </a:r>
          </a:p>
        </p:txBody>
      </p:sp>
      <p:pic>
        <p:nvPicPr>
          <p:cNvPr id="4" name="Picture 3">
            <a:extLst>
              <a:ext uri="{FF2B5EF4-FFF2-40B4-BE49-F238E27FC236}">
                <a16:creationId xmlns:a16="http://schemas.microsoft.com/office/drawing/2014/main" id="{E952BD0E-A6D0-23D5-5F93-648DAEB15CA5}"/>
              </a:ext>
            </a:extLst>
          </p:cNvPr>
          <p:cNvPicPr>
            <a:picLocks noChangeAspect="1"/>
          </p:cNvPicPr>
          <p:nvPr/>
        </p:nvPicPr>
        <p:blipFill>
          <a:blip r:embed="rId2"/>
          <a:stretch>
            <a:fillRect/>
          </a:stretch>
        </p:blipFill>
        <p:spPr>
          <a:xfrm>
            <a:off x="2678810" y="1946686"/>
            <a:ext cx="5868219" cy="4153480"/>
          </a:xfrm>
          <a:prstGeom prst="rect">
            <a:avLst/>
          </a:prstGeom>
        </p:spPr>
      </p:pic>
    </p:spTree>
    <p:extLst>
      <p:ext uri="{BB962C8B-B14F-4D97-AF65-F5344CB8AC3E}">
        <p14:creationId xmlns:p14="http://schemas.microsoft.com/office/powerpoint/2010/main" val="295870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7179B-6890-8F2D-7FDD-4D38FD76E173}"/>
              </a:ext>
            </a:extLst>
          </p:cNvPr>
          <p:cNvSpPr txBox="1"/>
          <p:nvPr/>
        </p:nvSpPr>
        <p:spPr>
          <a:xfrm>
            <a:off x="782873" y="605434"/>
            <a:ext cx="8565313" cy="584775"/>
          </a:xfrm>
          <a:prstGeom prst="rect">
            <a:avLst/>
          </a:prstGeom>
          <a:noFill/>
        </p:spPr>
        <p:txBody>
          <a:bodyPr wrap="square" rtlCol="0">
            <a:spAutoFit/>
          </a:bodyPr>
          <a:lstStyle/>
          <a:p>
            <a:pPr>
              <a:lnSpc>
                <a:spcPct val="100000"/>
              </a:lnSpc>
            </a:pPr>
            <a:r>
              <a:rPr lang="en-IN" sz="3200" b="0" strike="noStrike" spc="-1" dirty="0">
                <a:solidFill>
                  <a:srgbClr val="FFFFFF"/>
                </a:solidFill>
                <a:latin typeface="Rockwell"/>
              </a:rPr>
              <a:t>Future Directions and Challenges</a:t>
            </a:r>
            <a:endParaRPr lang="en-IN" sz="3200" b="0" strike="noStrike" spc="-1" dirty="0">
              <a:latin typeface="Arial"/>
            </a:endParaRPr>
          </a:p>
        </p:txBody>
      </p:sp>
      <p:sp>
        <p:nvSpPr>
          <p:cNvPr id="4" name="TextBox 3">
            <a:extLst>
              <a:ext uri="{FF2B5EF4-FFF2-40B4-BE49-F238E27FC236}">
                <a16:creationId xmlns:a16="http://schemas.microsoft.com/office/drawing/2014/main" id="{C7786FD8-E882-939C-D9BA-7ABC7B114535}"/>
              </a:ext>
            </a:extLst>
          </p:cNvPr>
          <p:cNvSpPr txBox="1"/>
          <p:nvPr/>
        </p:nvSpPr>
        <p:spPr>
          <a:xfrm>
            <a:off x="685219" y="1326005"/>
            <a:ext cx="9488591" cy="3785652"/>
          </a:xfrm>
          <a:prstGeom prst="rect">
            <a:avLst/>
          </a:prstGeom>
          <a:noFill/>
        </p:spPr>
        <p:txBody>
          <a:bodyPr wrap="square" rtlCol="0">
            <a:spAutoFit/>
          </a:bodyPr>
          <a:lstStyle/>
          <a:p>
            <a:pPr marL="457200" indent="-457200">
              <a:lnSpc>
                <a:spcPct val="100000"/>
              </a:lnSpc>
              <a:buFont typeface="Wingdings" panose="05000000000000000000" pitchFamily="2" charset="2"/>
              <a:buChar char="Ø"/>
            </a:pPr>
            <a:r>
              <a:rPr lang="en-IN" sz="2400" b="0" strike="noStrike" spc="-1" dirty="0">
                <a:solidFill>
                  <a:srgbClr val="FFFFFF"/>
                </a:solidFill>
                <a:latin typeface="Rockwell"/>
              </a:rPr>
              <a:t>Here are some of the common challenges and directions:</a:t>
            </a:r>
          </a:p>
          <a:p>
            <a:pPr marL="914400" lvl="1" indent="-457200">
              <a:buFont typeface="Wingdings" panose="05000000000000000000" pitchFamily="2" charset="2"/>
              <a:buChar char="Ø"/>
            </a:pPr>
            <a:endParaRPr lang="en-IN" sz="2400" spc="-1" dirty="0">
              <a:solidFill>
                <a:srgbClr val="FFFFFF"/>
              </a:solidFill>
              <a:latin typeface="Rockwell"/>
            </a:endParaRPr>
          </a:p>
          <a:p>
            <a:pPr marL="914400" lvl="1" indent="-457200">
              <a:buFont typeface="Wingdings" panose="05000000000000000000" pitchFamily="2" charset="2"/>
              <a:buChar char="v"/>
            </a:pPr>
            <a:r>
              <a:rPr lang="en-IN" sz="2400" spc="-1" dirty="0">
                <a:solidFill>
                  <a:srgbClr val="FFFFFF"/>
                </a:solidFill>
                <a:latin typeface="Rockwell"/>
              </a:rPr>
              <a:t>Scalability Factor</a:t>
            </a:r>
          </a:p>
          <a:p>
            <a:pPr marL="914400" lvl="1" indent="-457200">
              <a:buFont typeface="Wingdings" panose="05000000000000000000" pitchFamily="2" charset="2"/>
              <a:buChar char="v"/>
            </a:pPr>
            <a:r>
              <a:rPr lang="en-US" sz="2400" spc="-1" dirty="0">
                <a:solidFill>
                  <a:srgbClr val="FFFFFF"/>
                </a:solidFill>
                <a:latin typeface="Rockwell"/>
              </a:rPr>
              <a:t>Error Mitigation and Error Correction</a:t>
            </a:r>
          </a:p>
          <a:p>
            <a:pPr marL="914400" lvl="1" indent="-457200">
              <a:buFont typeface="Wingdings" panose="05000000000000000000" pitchFamily="2" charset="2"/>
              <a:buChar char="v"/>
            </a:pPr>
            <a:r>
              <a:rPr lang="en-IN" sz="2400" spc="-1" dirty="0">
                <a:solidFill>
                  <a:srgbClr val="FFFFFF"/>
                </a:solidFill>
                <a:latin typeface="Rockwell"/>
              </a:rPr>
              <a:t>Hybrid Approaches</a:t>
            </a:r>
          </a:p>
          <a:p>
            <a:pPr marL="914400" lvl="1" indent="-457200">
              <a:buFont typeface="Wingdings" panose="05000000000000000000" pitchFamily="2" charset="2"/>
              <a:buChar char="v"/>
            </a:pPr>
            <a:r>
              <a:rPr lang="en-IN" sz="2400" spc="-1" dirty="0">
                <a:solidFill>
                  <a:srgbClr val="FFFFFF"/>
                </a:solidFill>
                <a:latin typeface="Rockwell"/>
              </a:rPr>
              <a:t>Novel Simulation Techniques</a:t>
            </a:r>
          </a:p>
          <a:p>
            <a:pPr marL="914400" lvl="1" indent="-457200">
              <a:buFont typeface="Wingdings" panose="05000000000000000000" pitchFamily="2" charset="2"/>
              <a:buChar char="v"/>
            </a:pPr>
            <a:r>
              <a:rPr lang="en-IN" sz="2400" spc="-1" dirty="0">
                <a:solidFill>
                  <a:srgbClr val="FFFFFF"/>
                </a:solidFill>
                <a:latin typeface="Rockwell"/>
              </a:rPr>
              <a:t>Application-specific Simulations</a:t>
            </a:r>
          </a:p>
          <a:p>
            <a:pPr marL="914400" lvl="1" indent="-457200">
              <a:buFont typeface="Wingdings" panose="05000000000000000000" pitchFamily="2" charset="2"/>
              <a:buChar char="v"/>
            </a:pPr>
            <a:r>
              <a:rPr lang="en-IN" sz="2400" spc="-1" dirty="0">
                <a:solidFill>
                  <a:srgbClr val="FFFFFF"/>
                </a:solidFill>
                <a:latin typeface="Rockwell"/>
              </a:rPr>
              <a:t>Validation and Benchmarking</a:t>
            </a:r>
          </a:p>
          <a:p>
            <a:pPr marL="914400" lvl="1" indent="-457200">
              <a:buFont typeface="Wingdings" panose="05000000000000000000" pitchFamily="2" charset="2"/>
              <a:buChar char="v"/>
            </a:pPr>
            <a:r>
              <a:rPr lang="en-US" sz="2400" spc="-1" dirty="0">
                <a:solidFill>
                  <a:srgbClr val="FFFFFF"/>
                </a:solidFill>
                <a:latin typeface="Rockwell"/>
              </a:rPr>
              <a:t>Accessible Tools and User-friendly Interfaces</a:t>
            </a:r>
          </a:p>
          <a:p>
            <a:pPr marL="914400" lvl="1" indent="-457200">
              <a:buFont typeface="Wingdings" panose="05000000000000000000" pitchFamily="2" charset="2"/>
              <a:buChar char="v"/>
            </a:pPr>
            <a:r>
              <a:rPr lang="en-IN" sz="2400" spc="-1" dirty="0">
                <a:solidFill>
                  <a:srgbClr val="FFFFFF"/>
                </a:solidFill>
                <a:latin typeface="Rockwell"/>
              </a:rPr>
              <a:t>Ethical and Societal Implications</a:t>
            </a:r>
          </a:p>
        </p:txBody>
      </p:sp>
    </p:spTree>
    <p:extLst>
      <p:ext uri="{BB962C8B-B14F-4D97-AF65-F5344CB8AC3E}">
        <p14:creationId xmlns:p14="http://schemas.microsoft.com/office/powerpoint/2010/main" val="777263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675249" y="1716231"/>
            <a:ext cx="1123776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dirty="0">
                <a:solidFill>
                  <a:srgbClr val="FFFFFF"/>
                </a:solidFill>
                <a:latin typeface="Rockwell"/>
              </a:rPr>
              <a:t>[1] </a:t>
            </a:r>
            <a:r>
              <a:rPr lang="en-US" sz="2400" b="0" strike="noStrike" spc="-1" dirty="0">
                <a:solidFill>
                  <a:srgbClr val="FFFFFF"/>
                </a:solidFill>
                <a:latin typeface="Rockwell"/>
              </a:rPr>
              <a:t>Feynman, Richard P. "Simulating physics with computers." Feynman and computation. CRC Press, 2018. 133-153.</a:t>
            </a:r>
          </a:p>
          <a:p>
            <a:pPr>
              <a:lnSpc>
                <a:spcPct val="100000"/>
              </a:lnSpc>
            </a:pPr>
            <a:endParaRPr lang="en-IN" sz="2400" b="0" strike="noStrike" spc="-1" dirty="0">
              <a:latin typeface="Arial"/>
            </a:endParaRPr>
          </a:p>
          <a:p>
            <a:pPr>
              <a:lnSpc>
                <a:spcPct val="100000"/>
              </a:lnSpc>
            </a:pPr>
            <a:r>
              <a:rPr lang="en-IN" sz="2400" b="0" strike="noStrike" spc="-1" dirty="0">
                <a:solidFill>
                  <a:srgbClr val="FFFFFF"/>
                </a:solidFill>
                <a:latin typeface="Rockwell"/>
              </a:rPr>
              <a:t>[2] </a:t>
            </a:r>
            <a:r>
              <a:rPr lang="en-US" sz="2400" b="0" strike="noStrike" spc="-1" dirty="0" err="1">
                <a:solidFill>
                  <a:srgbClr val="FFFFFF"/>
                </a:solidFill>
                <a:latin typeface="Rockwell"/>
              </a:rPr>
              <a:t>Haferkamp</a:t>
            </a:r>
            <a:r>
              <a:rPr lang="en-US" sz="2400" b="0" strike="noStrike" spc="-1" dirty="0">
                <a:solidFill>
                  <a:srgbClr val="FFFFFF"/>
                </a:solidFill>
                <a:latin typeface="Rockwell"/>
              </a:rPr>
              <a:t>, Jonas, et al. "Closing gaps of a quantum advantage with short-time </a:t>
            </a:r>
            <a:r>
              <a:rPr lang="en-US" sz="2400" b="0" strike="noStrike" spc="-1" dirty="0" err="1">
                <a:solidFill>
                  <a:srgbClr val="FFFFFF"/>
                </a:solidFill>
                <a:latin typeface="Rockwell"/>
              </a:rPr>
              <a:t>hamiltonian</a:t>
            </a:r>
            <a:r>
              <a:rPr lang="en-US" sz="2400" b="0" strike="noStrike" spc="-1" dirty="0">
                <a:solidFill>
                  <a:srgbClr val="FFFFFF"/>
                </a:solidFill>
                <a:latin typeface="Rockwell"/>
              </a:rPr>
              <a:t> dynamics." Physical Review Letters 125.25 (2020): 250501.</a:t>
            </a:r>
          </a:p>
          <a:p>
            <a:pPr>
              <a:lnSpc>
                <a:spcPct val="100000"/>
              </a:lnSpc>
            </a:pPr>
            <a:endParaRPr lang="en-IN" sz="2400" b="0" strike="noStrike" spc="-1" dirty="0">
              <a:latin typeface="Arial"/>
            </a:endParaRPr>
          </a:p>
          <a:p>
            <a:pPr>
              <a:lnSpc>
                <a:spcPct val="100000"/>
              </a:lnSpc>
            </a:pPr>
            <a:r>
              <a:rPr lang="en-IN" sz="2400" b="0" strike="noStrike" spc="-1" dirty="0">
                <a:solidFill>
                  <a:srgbClr val="FFFFFF"/>
                </a:solidFill>
                <a:latin typeface="Rockwell"/>
              </a:rPr>
              <a:t>[3] </a:t>
            </a:r>
            <a:r>
              <a:rPr lang="en-US" sz="2400" b="0" strike="noStrike" spc="-1" dirty="0" err="1">
                <a:solidFill>
                  <a:srgbClr val="FFFFFF"/>
                </a:solidFill>
                <a:latin typeface="Rockwell"/>
              </a:rPr>
              <a:t>Zache</a:t>
            </a:r>
            <a:r>
              <a:rPr lang="en-US" sz="2400" b="0" strike="noStrike" spc="-1" dirty="0">
                <a:solidFill>
                  <a:srgbClr val="FFFFFF"/>
                </a:solidFill>
                <a:latin typeface="Rockwell"/>
              </a:rPr>
              <a:t>, </a:t>
            </a:r>
            <a:r>
              <a:rPr lang="en-US" sz="2400" b="0" strike="noStrike" spc="-1" dirty="0" err="1">
                <a:solidFill>
                  <a:srgbClr val="FFFFFF"/>
                </a:solidFill>
                <a:latin typeface="Rockwell"/>
              </a:rPr>
              <a:t>Torsten</a:t>
            </a:r>
            <a:r>
              <a:rPr lang="en-US" sz="2400" b="0" strike="noStrike" spc="-1" dirty="0">
                <a:solidFill>
                  <a:srgbClr val="FFFFFF"/>
                </a:solidFill>
                <a:latin typeface="Rockwell"/>
              </a:rPr>
              <a:t> Victor, et al. "Quantum simulation of lattice gauge theories using Wilson fermions." Quantum science and technology 3.3 (2018): 034010.</a:t>
            </a:r>
          </a:p>
          <a:p>
            <a:pPr>
              <a:lnSpc>
                <a:spcPct val="100000"/>
              </a:lnSpc>
            </a:pPr>
            <a:endParaRPr lang="en-IN" sz="2400" b="0" strike="noStrike" spc="-1" dirty="0">
              <a:latin typeface="Arial"/>
            </a:endParaRPr>
          </a:p>
          <a:p>
            <a:pPr>
              <a:lnSpc>
                <a:spcPct val="100000"/>
              </a:lnSpc>
            </a:pPr>
            <a:r>
              <a:rPr lang="en-IN" sz="2400" b="0" strike="noStrike" spc="-1" dirty="0">
                <a:solidFill>
                  <a:srgbClr val="FFFFFF"/>
                </a:solidFill>
                <a:latin typeface="Rockwell"/>
              </a:rPr>
              <a:t>[4] </a:t>
            </a:r>
            <a:r>
              <a:rPr lang="en-US" sz="2400" b="0" strike="noStrike" spc="-1" dirty="0">
                <a:solidFill>
                  <a:srgbClr val="FFFFFF"/>
                </a:solidFill>
                <a:latin typeface="Rockwell"/>
              </a:rPr>
              <a:t>Blatt, Rainer, and Christian F. </a:t>
            </a:r>
            <a:r>
              <a:rPr lang="en-US" sz="2400" b="0" strike="noStrike" spc="-1" dirty="0" err="1">
                <a:solidFill>
                  <a:srgbClr val="FFFFFF"/>
                </a:solidFill>
                <a:latin typeface="Rockwell"/>
              </a:rPr>
              <a:t>Roos</a:t>
            </a:r>
            <a:r>
              <a:rPr lang="en-US" sz="2400" b="0" strike="noStrike" spc="-1" dirty="0">
                <a:solidFill>
                  <a:srgbClr val="FFFFFF"/>
                </a:solidFill>
                <a:latin typeface="Rockwell"/>
              </a:rPr>
              <a:t>. "Quantum simulations with trapped ions." Nature Physics 8.4 (2012): 277-284.</a:t>
            </a:r>
            <a:endParaRPr lang="en-IN" sz="2400" b="0" strike="noStrike" spc="-1" dirty="0">
              <a:latin typeface="Arial"/>
            </a:endParaRPr>
          </a:p>
        </p:txBody>
      </p:sp>
      <p:sp>
        <p:nvSpPr>
          <p:cNvPr id="2" name="TextBox 1">
            <a:extLst>
              <a:ext uri="{FF2B5EF4-FFF2-40B4-BE49-F238E27FC236}">
                <a16:creationId xmlns:a16="http://schemas.microsoft.com/office/drawing/2014/main" id="{A214DDC7-EDA3-A2FE-980C-AE006544C6EF}"/>
              </a:ext>
            </a:extLst>
          </p:cNvPr>
          <p:cNvSpPr txBox="1"/>
          <p:nvPr/>
        </p:nvSpPr>
        <p:spPr>
          <a:xfrm>
            <a:off x="675249" y="801858"/>
            <a:ext cx="5880296" cy="646331"/>
          </a:xfrm>
          <a:prstGeom prst="rect">
            <a:avLst/>
          </a:prstGeom>
          <a:noFill/>
        </p:spPr>
        <p:txBody>
          <a:bodyPr wrap="square" rtlCol="0">
            <a:spAutoFit/>
          </a:bodyPr>
          <a:lstStyle/>
          <a:p>
            <a:r>
              <a:rPr lang="en-IN" sz="3600" b="0" strike="noStrike" spc="-1" dirty="0">
                <a:solidFill>
                  <a:srgbClr val="FFFFFF"/>
                </a:solidFill>
                <a:latin typeface="Rockwell"/>
              </a:rPr>
              <a:t>References</a:t>
            </a:r>
            <a:endParaRPr lang="en-IN" sz="36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848160" y="624600"/>
            <a:ext cx="97664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spc="-1" dirty="0">
                <a:solidFill>
                  <a:srgbClr val="FFFFFF"/>
                </a:solidFill>
                <a:latin typeface="Rockwell"/>
              </a:rPr>
              <a:t>Introduction</a:t>
            </a:r>
            <a:endParaRPr lang="en-IN" sz="3200" b="0" strike="noStrike" spc="-1" dirty="0">
              <a:latin typeface="Arial"/>
            </a:endParaRPr>
          </a:p>
        </p:txBody>
      </p:sp>
      <p:sp>
        <p:nvSpPr>
          <p:cNvPr id="143" name="CustomShape 2"/>
          <p:cNvSpPr/>
          <p:nvPr/>
        </p:nvSpPr>
        <p:spPr>
          <a:xfrm>
            <a:off x="848160" y="1487520"/>
            <a:ext cx="9766440" cy="3784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Quantum simulation refers to the use of quantum computers or other quantum systems to simulate and analyze complex quantum systems that are difficult to study using classical computers.</a:t>
            </a:r>
          </a:p>
          <a:p>
            <a:pPr marL="285840" indent="-285480">
              <a:lnSpc>
                <a:spcPct val="100000"/>
              </a:lnSpc>
              <a:buClr>
                <a:srgbClr val="FFFFFF"/>
              </a:buClr>
              <a:buFont typeface="Wingdings" charset="2"/>
              <a:buChar char=""/>
            </a:pPr>
            <a:endParaRPr lang="en-IN" sz="2000" b="0" strike="noStrike" spc="-1" dirty="0">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strike="noStrike" spc="-1" dirty="0">
                <a:solidFill>
                  <a:srgbClr val="FFFFFF"/>
                </a:solidFill>
                <a:latin typeface="Verdana"/>
                <a:ea typeface="Verdana"/>
              </a:rPr>
              <a:t>It </a:t>
            </a:r>
            <a:r>
              <a:rPr lang="en-US" sz="2000" b="0" i="0" dirty="0">
                <a:solidFill>
                  <a:srgbClr val="D1D5DB"/>
                </a:solidFill>
                <a:effectLst/>
                <a:latin typeface="Verdana" panose="020B0604030504040204" pitchFamily="34" charset="0"/>
                <a:ea typeface="Verdana" panose="020B0604030504040204" pitchFamily="34" charset="0"/>
              </a:rPr>
              <a:t>is a computational technique used to study and understand complex quantum systems that are difficult to simulate using classical computers.</a:t>
            </a:r>
            <a:endParaRPr lang="en-US" sz="2000" b="0" strike="noStrike" spc="-1" dirty="0">
              <a:solidFill>
                <a:srgbClr val="FFFFFF"/>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endParaRPr lang="en-IN" sz="2000" b="0" strike="noStrike" spc="-1" dirty="0">
              <a:latin typeface="Arial"/>
            </a:endParaRPr>
          </a:p>
          <a:p>
            <a:pPr marL="285840" indent="-285480">
              <a:lnSpc>
                <a:spcPct val="100000"/>
              </a:lnSpc>
              <a:buClr>
                <a:srgbClr val="FFFFFF"/>
              </a:buClr>
              <a:buFont typeface="Wingdings" charset="2"/>
              <a:buChar char=""/>
            </a:pPr>
            <a:r>
              <a:rPr lang="en-US" sz="2000" dirty="0">
                <a:solidFill>
                  <a:srgbClr val="D1D5DB"/>
                </a:solidFill>
                <a:latin typeface="Verdana" panose="020B0604030504040204" pitchFamily="34" charset="0"/>
                <a:ea typeface="Verdana" panose="020B0604030504040204" pitchFamily="34" charset="0"/>
              </a:rPr>
              <a:t>Q</a:t>
            </a:r>
            <a:r>
              <a:rPr lang="en-US" sz="2000" b="0" i="0" dirty="0">
                <a:solidFill>
                  <a:srgbClr val="D1D5DB"/>
                </a:solidFill>
                <a:effectLst/>
                <a:latin typeface="Verdana" panose="020B0604030504040204" pitchFamily="34" charset="0"/>
                <a:ea typeface="Verdana" panose="020B0604030504040204" pitchFamily="34" charset="0"/>
              </a:rPr>
              <a:t>uantum simulation is a powerful computational technique that offers a way to study and understand complex quantum systems, and has the potential to revolutionize many fields, from chemistry and materials science to cryptography and machine learning.</a:t>
            </a:r>
            <a:endParaRPr lang="en-IN" sz="2000" b="0" strike="noStrike" spc="-1" dirty="0">
              <a:latin typeface="Verdana" panose="020B0604030504040204" pitchFamily="34" charset="0"/>
              <a:ea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29B8F-B383-CC16-1D5C-3DCDA84E27C4}"/>
              </a:ext>
            </a:extLst>
          </p:cNvPr>
          <p:cNvSpPr txBox="1"/>
          <p:nvPr/>
        </p:nvSpPr>
        <p:spPr>
          <a:xfrm>
            <a:off x="877880" y="1547730"/>
            <a:ext cx="9481625" cy="4093428"/>
          </a:xfrm>
          <a:prstGeom prst="rect">
            <a:avLst/>
          </a:prstGeom>
          <a:noFill/>
        </p:spPr>
        <p:txBody>
          <a:bodyPr wrap="square" rtlCol="0">
            <a:spAutoFit/>
          </a:bodyPr>
          <a:lstStyle/>
          <a:p>
            <a:pPr marL="285840" indent="-285480">
              <a:lnSpc>
                <a:spcPct val="100000"/>
              </a:lnSpc>
              <a:buClr>
                <a:srgbClr val="FFFFFF"/>
              </a:buClr>
              <a:buFont typeface="Wingdings" charset="2"/>
              <a:buChar char=""/>
            </a:pPr>
            <a:r>
              <a:rPr lang="en-US" sz="2000" b="0" strike="noStrike" spc="-1" dirty="0">
                <a:solidFill>
                  <a:srgbClr val="FFFFFF"/>
                </a:solidFill>
                <a:latin typeface="Verdana"/>
                <a:ea typeface="Verdana"/>
              </a:rPr>
              <a:t>A</a:t>
            </a:r>
            <a:r>
              <a:rPr lang="en-US" sz="2000" b="0" i="0" dirty="0">
                <a:solidFill>
                  <a:srgbClr val="D1D5DB"/>
                </a:solidFill>
                <a:effectLst/>
                <a:latin typeface="Verdana" panose="020B0604030504040204" pitchFamily="34" charset="0"/>
                <a:ea typeface="Verdana" panose="020B0604030504040204" pitchFamily="34" charset="0"/>
              </a:rPr>
              <a:t>dvancements in technology: The development of quantum computers and other quantum systems has created new opportunities for quantum simulation, and researchers may be motivated to explore the potential of these technologies to simulate the behavior of complex quantum systems.</a:t>
            </a:r>
          </a:p>
          <a:p>
            <a:pPr marL="285840" indent="-285480">
              <a:lnSpc>
                <a:spcPct val="100000"/>
              </a:lnSpc>
              <a:buClr>
                <a:srgbClr val="FFFFFF"/>
              </a:buClr>
              <a:buFont typeface="Wingdings" charset="2"/>
              <a:buChar char=""/>
            </a:pPr>
            <a:endParaRPr lang="en-US" sz="2000" spc="-1" dirty="0">
              <a:solidFill>
                <a:srgbClr val="FFFFFF"/>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Applications in various fields: Quantum simulation has potential applications in a wide range of fields, including chemistry, materials science, condensed matter physics, and high-energy physics.</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Söhne"/>
              </a:rPr>
              <a:t>By simulating the behavior of quantum systems, researchers can evaluate the performance of quantum computers and optimize the design of quantum algorithms for specific tasks.</a:t>
            </a:r>
            <a:endParaRPr lang="en-IN" sz="20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BAE7179B-6890-8F2D-7FDD-4D38FD76E173}"/>
              </a:ext>
            </a:extLst>
          </p:cNvPr>
          <p:cNvSpPr txBox="1"/>
          <p:nvPr/>
        </p:nvSpPr>
        <p:spPr>
          <a:xfrm>
            <a:off x="1111347" y="815926"/>
            <a:ext cx="4787705" cy="584775"/>
          </a:xfrm>
          <a:prstGeom prst="rect">
            <a:avLst/>
          </a:prstGeom>
          <a:noFill/>
        </p:spPr>
        <p:txBody>
          <a:bodyPr wrap="square" rtlCol="0">
            <a:spAutoFit/>
          </a:bodyPr>
          <a:lstStyle/>
          <a:p>
            <a:pPr>
              <a:lnSpc>
                <a:spcPct val="100000"/>
              </a:lnSpc>
            </a:pPr>
            <a:r>
              <a:rPr lang="en-IN" sz="3200" b="0" strike="noStrike" spc="-1" dirty="0">
                <a:solidFill>
                  <a:srgbClr val="FFFFFF"/>
                </a:solidFill>
                <a:latin typeface="Rockwell"/>
              </a:rPr>
              <a:t>Motivation of the Work</a:t>
            </a:r>
            <a:endParaRPr lang="en-IN" sz="3200" b="0" strike="noStrike" spc="-1" dirty="0">
              <a:latin typeface="Arial"/>
            </a:endParaRPr>
          </a:p>
        </p:txBody>
      </p:sp>
    </p:spTree>
    <p:extLst>
      <p:ext uri="{BB962C8B-B14F-4D97-AF65-F5344CB8AC3E}">
        <p14:creationId xmlns:p14="http://schemas.microsoft.com/office/powerpoint/2010/main" val="92393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861480" y="596520"/>
            <a:ext cx="879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dirty="0">
                <a:solidFill>
                  <a:srgbClr val="FFFFFF"/>
                </a:solidFill>
                <a:latin typeface="Rockwell"/>
              </a:rPr>
              <a:t>Literature Survey</a:t>
            </a:r>
            <a:endParaRPr lang="en-IN" sz="3200" b="0" strike="noStrike" spc="-1" dirty="0">
              <a:latin typeface="Arial"/>
            </a:endParaRPr>
          </a:p>
        </p:txBody>
      </p:sp>
      <p:sp>
        <p:nvSpPr>
          <p:cNvPr id="2" name="TextBox 1">
            <a:extLst>
              <a:ext uri="{FF2B5EF4-FFF2-40B4-BE49-F238E27FC236}">
                <a16:creationId xmlns:a16="http://schemas.microsoft.com/office/drawing/2014/main" id="{22862068-4D5B-7B6A-1641-A4615D27D05D}"/>
              </a:ext>
            </a:extLst>
          </p:cNvPr>
          <p:cNvSpPr txBox="1"/>
          <p:nvPr/>
        </p:nvSpPr>
        <p:spPr>
          <a:xfrm>
            <a:off x="861480" y="1294227"/>
            <a:ext cx="10955382" cy="707886"/>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In the past years various articles and publications are being done in the field of Quantum Simulation.</a:t>
            </a:r>
            <a:endParaRPr lang="en-IN" sz="20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462DA5E9-2D4E-9F9C-E87A-09486FED322A}"/>
              </a:ext>
            </a:extLst>
          </p:cNvPr>
          <p:cNvSpPr txBox="1"/>
          <p:nvPr/>
        </p:nvSpPr>
        <p:spPr>
          <a:xfrm>
            <a:off x="787590" y="2301343"/>
            <a:ext cx="3932565" cy="3785652"/>
          </a:xfrm>
          <a:prstGeom prst="rect">
            <a:avLst/>
          </a:prstGeom>
          <a:noFill/>
        </p:spPr>
        <p:txBody>
          <a:bodyPr wrap="square" rtlCol="0">
            <a:spAutoFit/>
          </a:bodyPr>
          <a:lstStyle/>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1982</a:t>
            </a:r>
            <a:r>
              <a:rPr lang="en-IN" sz="2000" b="1" i="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Simulating Physics with Computers" by Richard Feynman (1982): This paper proposed the concept of using quantum computers to simulate the behavior of quantum systems, and is widely regarded as a foundational paper in the field of quantum simulation.</a:t>
            </a:r>
          </a:p>
        </p:txBody>
      </p:sp>
      <p:pic>
        <p:nvPicPr>
          <p:cNvPr id="5" name="Picture 4">
            <a:extLst>
              <a:ext uri="{FF2B5EF4-FFF2-40B4-BE49-F238E27FC236}">
                <a16:creationId xmlns:a16="http://schemas.microsoft.com/office/drawing/2014/main" id="{13815CBD-57C3-C269-A92A-4501F45FBCEA}"/>
              </a:ext>
            </a:extLst>
          </p:cNvPr>
          <p:cNvPicPr>
            <a:picLocks noChangeAspect="1"/>
          </p:cNvPicPr>
          <p:nvPr/>
        </p:nvPicPr>
        <p:blipFill>
          <a:blip r:embed="rId2"/>
          <a:stretch>
            <a:fillRect/>
          </a:stretch>
        </p:blipFill>
        <p:spPr>
          <a:xfrm>
            <a:off x="5132607" y="2002113"/>
            <a:ext cx="6271803" cy="40008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DA5E9-2D4E-9F9C-E87A-09486FED322A}"/>
              </a:ext>
            </a:extLst>
          </p:cNvPr>
          <p:cNvSpPr txBox="1"/>
          <p:nvPr/>
        </p:nvSpPr>
        <p:spPr>
          <a:xfrm>
            <a:off x="805345" y="765506"/>
            <a:ext cx="10202965" cy="1938992"/>
          </a:xfrm>
          <a:prstGeom prst="rect">
            <a:avLst/>
          </a:prstGeom>
          <a:noFill/>
        </p:spPr>
        <p:txBody>
          <a:bodyPr wrap="square" rtlCol="0">
            <a:spAutoFit/>
          </a:bodyPr>
          <a:lstStyle/>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2000</a:t>
            </a:r>
            <a:r>
              <a:rPr lang="en-IN" sz="2000" b="1" i="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"Quantum Simulation of Hamiltonian Dynamics" by E. Farhi, J. Goldstone, S. Gutmann, and M. </a:t>
            </a:r>
            <a:r>
              <a:rPr lang="en-US" sz="2000" dirty="0" err="1">
                <a:latin typeface="Verdana" panose="020B0604030504040204" pitchFamily="34" charset="0"/>
                <a:ea typeface="Verdana" panose="020B0604030504040204" pitchFamily="34" charset="0"/>
              </a:rPr>
              <a:t>Sipser</a:t>
            </a:r>
            <a:r>
              <a:rPr lang="en-US" sz="2000" dirty="0">
                <a:latin typeface="Verdana" panose="020B0604030504040204" pitchFamily="34" charset="0"/>
                <a:ea typeface="Verdana" panose="020B0604030504040204" pitchFamily="34" charset="0"/>
              </a:rPr>
              <a:t> (2000): This paper presents an algorithm for simulating the dynamics of a quantum system using a quantum computer. The authors demonstrate that their algorithm can simulate a range of Hamiltonians and can be used to study the behavior of quantum systems that are difficult to model using classical computers.</a:t>
            </a:r>
          </a:p>
        </p:txBody>
      </p:sp>
      <p:pic>
        <p:nvPicPr>
          <p:cNvPr id="6" name="Picture 5">
            <a:extLst>
              <a:ext uri="{FF2B5EF4-FFF2-40B4-BE49-F238E27FC236}">
                <a16:creationId xmlns:a16="http://schemas.microsoft.com/office/drawing/2014/main" id="{3F62AF93-B9A3-598C-72B7-6C4F61694D94}"/>
              </a:ext>
            </a:extLst>
          </p:cNvPr>
          <p:cNvPicPr>
            <a:picLocks noChangeAspect="1"/>
          </p:cNvPicPr>
          <p:nvPr/>
        </p:nvPicPr>
        <p:blipFill>
          <a:blip r:embed="rId2"/>
          <a:stretch>
            <a:fillRect/>
          </a:stretch>
        </p:blipFill>
        <p:spPr>
          <a:xfrm>
            <a:off x="2021697" y="2844368"/>
            <a:ext cx="7864522" cy="3406435"/>
          </a:xfrm>
          <a:prstGeom prst="rect">
            <a:avLst/>
          </a:prstGeom>
        </p:spPr>
      </p:pic>
    </p:spTree>
    <p:extLst>
      <p:ext uri="{BB962C8B-B14F-4D97-AF65-F5344CB8AC3E}">
        <p14:creationId xmlns:p14="http://schemas.microsoft.com/office/powerpoint/2010/main" val="143704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DA5E9-2D4E-9F9C-E87A-09486FED322A}"/>
              </a:ext>
            </a:extLst>
          </p:cNvPr>
          <p:cNvSpPr txBox="1"/>
          <p:nvPr/>
        </p:nvSpPr>
        <p:spPr>
          <a:xfrm>
            <a:off x="805345" y="765506"/>
            <a:ext cx="10202965" cy="1938992"/>
          </a:xfrm>
          <a:prstGeom prst="rect">
            <a:avLst/>
          </a:prstGeom>
          <a:noFill/>
        </p:spPr>
        <p:txBody>
          <a:bodyPr wrap="square" rtlCol="0">
            <a:spAutoFit/>
          </a:bodyPr>
          <a:lstStyle/>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2006</a:t>
            </a:r>
            <a:r>
              <a:rPr lang="en-IN" sz="2000" b="1" i="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"Quantum simulation of lattice gauge theories using Wilson fermions" by Martin Müller et al. (2006): This paper describes a quantum simulation algorithm for simulating lattice gauge theories, which are important models in particle physics. The authors demonstrate that their algorithm can simulate the behavior of these theories using a quantum computer.</a:t>
            </a:r>
          </a:p>
        </p:txBody>
      </p:sp>
      <p:pic>
        <p:nvPicPr>
          <p:cNvPr id="4" name="Picture 3">
            <a:extLst>
              <a:ext uri="{FF2B5EF4-FFF2-40B4-BE49-F238E27FC236}">
                <a16:creationId xmlns:a16="http://schemas.microsoft.com/office/drawing/2014/main" id="{6F31F545-762E-A527-4BD0-9C4DAF44BFD4}"/>
              </a:ext>
            </a:extLst>
          </p:cNvPr>
          <p:cNvPicPr>
            <a:picLocks noChangeAspect="1"/>
          </p:cNvPicPr>
          <p:nvPr/>
        </p:nvPicPr>
        <p:blipFill>
          <a:blip r:embed="rId2"/>
          <a:stretch>
            <a:fillRect/>
          </a:stretch>
        </p:blipFill>
        <p:spPr>
          <a:xfrm>
            <a:off x="4562476" y="2434234"/>
            <a:ext cx="6277444" cy="3932261"/>
          </a:xfrm>
          <a:prstGeom prst="rect">
            <a:avLst/>
          </a:prstGeom>
        </p:spPr>
      </p:pic>
    </p:spTree>
    <p:extLst>
      <p:ext uri="{BB962C8B-B14F-4D97-AF65-F5344CB8AC3E}">
        <p14:creationId xmlns:p14="http://schemas.microsoft.com/office/powerpoint/2010/main" val="281375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DA5E9-2D4E-9F9C-E87A-09486FED322A}"/>
              </a:ext>
            </a:extLst>
          </p:cNvPr>
          <p:cNvSpPr txBox="1"/>
          <p:nvPr/>
        </p:nvSpPr>
        <p:spPr>
          <a:xfrm>
            <a:off x="787590" y="667852"/>
            <a:ext cx="10202965" cy="4401205"/>
          </a:xfrm>
          <a:prstGeom prst="rect">
            <a:avLst/>
          </a:prstGeom>
          <a:noFill/>
        </p:spPr>
        <p:txBody>
          <a:bodyPr wrap="square" rtlCol="0">
            <a:spAutoFit/>
          </a:bodyPr>
          <a:lstStyle/>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2012</a:t>
            </a:r>
            <a:r>
              <a:rPr lang="en-IN" sz="2000" b="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Quantum Simulation of Many-Body Physics with Trapped Ions" by R. Blatt and C. F. </a:t>
            </a:r>
            <a:r>
              <a:rPr lang="en-US" sz="2000" dirty="0" err="1">
                <a:latin typeface="Verdana" panose="020B0604030504040204" pitchFamily="34" charset="0"/>
                <a:ea typeface="Verdana" panose="020B0604030504040204" pitchFamily="34" charset="0"/>
              </a:rPr>
              <a:t>Roos</a:t>
            </a:r>
            <a:r>
              <a:rPr lang="en-US" sz="2000" dirty="0">
                <a:latin typeface="Verdana" panose="020B0604030504040204" pitchFamily="34" charset="0"/>
                <a:ea typeface="Verdana" panose="020B0604030504040204" pitchFamily="34" charset="0"/>
              </a:rPr>
              <a:t> (2012): This paper discusses the use of trapped ions for quantum simulation. The authors describe how these systems can be used to simulate many-body quantum systems and demonstrate their use in studying the behavior of condensed matter systems.</a:t>
            </a:r>
            <a:endParaRPr lang="en-IN"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IN" sz="2000" b="1" i="1" u="sng"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IN" sz="2000" b="1" i="1" u="sng"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2013</a:t>
            </a:r>
            <a:r>
              <a:rPr lang="en-IN" sz="2000" b="1" i="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"Quantum Simulation with Preconditioned Operator Splitting" by A. W. Harrow, A. Hassidim, and S. Lloyd (2013): This paper presents a quantum simulation algorithm that uses preconditioned operator splitting to simulate the behavior of quantum systems. The authors demonstrate that their algorithm can be used to efficiently simulate a wide range of quantum systems, including those that are difficult to simulate using classical computers.</a:t>
            </a:r>
          </a:p>
        </p:txBody>
      </p:sp>
    </p:spTree>
    <p:extLst>
      <p:ext uri="{BB962C8B-B14F-4D97-AF65-F5344CB8AC3E}">
        <p14:creationId xmlns:p14="http://schemas.microsoft.com/office/powerpoint/2010/main" val="426751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29B8F-B383-CC16-1D5C-3DCDA84E27C4}"/>
              </a:ext>
            </a:extLst>
          </p:cNvPr>
          <p:cNvSpPr txBox="1"/>
          <p:nvPr/>
        </p:nvSpPr>
        <p:spPr>
          <a:xfrm>
            <a:off x="877881" y="1547730"/>
            <a:ext cx="4830462" cy="4093428"/>
          </a:xfrm>
          <a:prstGeom prst="rect">
            <a:avLst/>
          </a:prstGeom>
          <a:noFill/>
        </p:spPr>
        <p:txBody>
          <a:bodyPr wrap="square" rtlCol="0">
            <a:spAutoFit/>
          </a:bodyPr>
          <a:lstStyle/>
          <a:p>
            <a:pPr marL="285840" indent="-285480">
              <a:lnSpc>
                <a:spcPct val="100000"/>
              </a:lnSpc>
              <a:buClr>
                <a:srgbClr val="FFFFFF"/>
              </a:buClr>
              <a:buFont typeface="Wingdings" charset="2"/>
              <a:buChar char=""/>
            </a:pPr>
            <a:r>
              <a:rPr lang="en-US" sz="2000" b="0" strike="noStrike" spc="-1" dirty="0">
                <a:solidFill>
                  <a:srgbClr val="FFFFFF"/>
                </a:solidFill>
                <a:latin typeface="Verdana"/>
                <a:ea typeface="Verdana"/>
              </a:rPr>
              <a:t>Chemistry and Materials Science</a:t>
            </a:r>
            <a:r>
              <a:rPr lang="en-US" sz="2000" b="0" i="0" dirty="0">
                <a:solidFill>
                  <a:srgbClr val="D1D5DB"/>
                </a:solidFill>
                <a:effectLst/>
                <a:latin typeface="Verdana" panose="020B0604030504040204" pitchFamily="34" charset="0"/>
                <a:ea typeface="Verdana" panose="020B0604030504040204" pitchFamily="34" charset="0"/>
              </a:rPr>
              <a:t>.</a:t>
            </a: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endParaRPr lang="en-US" sz="2000" b="0" i="0" dirty="0">
              <a:solidFill>
                <a:srgbClr val="D1D5DB"/>
              </a:solidFill>
              <a:effectLst/>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Condensed Matter Physics</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High Energy Physics</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Quantum Computing</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Machine Learning</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Finance</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dirty="0">
                <a:solidFill>
                  <a:srgbClr val="D1D5DB"/>
                </a:solidFill>
                <a:latin typeface="Verdana" panose="020B0604030504040204" pitchFamily="34" charset="0"/>
                <a:ea typeface="Verdana" panose="020B0604030504040204" pitchFamily="34" charset="0"/>
              </a:rPr>
              <a:t>Cryptography</a:t>
            </a:r>
            <a:endParaRPr lang="en-US" sz="2000" b="0" i="0" dirty="0">
              <a:solidFill>
                <a:srgbClr val="D1D5DB"/>
              </a:solidFill>
              <a:effectLst/>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BAE7179B-6890-8F2D-7FDD-4D38FD76E173}"/>
              </a:ext>
            </a:extLst>
          </p:cNvPr>
          <p:cNvSpPr txBox="1"/>
          <p:nvPr/>
        </p:nvSpPr>
        <p:spPr>
          <a:xfrm>
            <a:off x="782873" y="632067"/>
            <a:ext cx="5715581" cy="584775"/>
          </a:xfrm>
          <a:prstGeom prst="rect">
            <a:avLst/>
          </a:prstGeom>
          <a:noFill/>
        </p:spPr>
        <p:txBody>
          <a:bodyPr wrap="square" rtlCol="0">
            <a:spAutoFit/>
          </a:bodyPr>
          <a:lstStyle/>
          <a:p>
            <a:pPr>
              <a:lnSpc>
                <a:spcPct val="100000"/>
              </a:lnSpc>
            </a:pPr>
            <a:r>
              <a:rPr lang="en-IN" sz="3200" b="0" strike="noStrike" spc="-1">
                <a:solidFill>
                  <a:srgbClr val="FFFFFF"/>
                </a:solidFill>
                <a:latin typeface="Rockwell"/>
              </a:rPr>
              <a:t>Fields of Quantum Simulation</a:t>
            </a:r>
            <a:endParaRPr lang="en-IN" sz="3200" b="0" strike="noStrike" spc="-1" dirty="0">
              <a:latin typeface="Arial"/>
            </a:endParaRPr>
          </a:p>
        </p:txBody>
      </p:sp>
      <p:pic>
        <p:nvPicPr>
          <p:cNvPr id="5" name="Picture 4">
            <a:extLst>
              <a:ext uri="{FF2B5EF4-FFF2-40B4-BE49-F238E27FC236}">
                <a16:creationId xmlns:a16="http://schemas.microsoft.com/office/drawing/2014/main" id="{FC02D48F-9251-4EA4-E94A-03DAAF75E098}"/>
              </a:ext>
            </a:extLst>
          </p:cNvPr>
          <p:cNvPicPr>
            <a:picLocks noChangeAspect="1"/>
          </p:cNvPicPr>
          <p:nvPr/>
        </p:nvPicPr>
        <p:blipFill>
          <a:blip r:embed="rId2"/>
          <a:stretch>
            <a:fillRect/>
          </a:stretch>
        </p:blipFill>
        <p:spPr>
          <a:xfrm>
            <a:off x="6576134" y="1660725"/>
            <a:ext cx="4432177" cy="4251803"/>
          </a:xfrm>
          <a:prstGeom prst="rect">
            <a:avLst/>
          </a:prstGeom>
        </p:spPr>
      </p:pic>
    </p:spTree>
    <p:extLst>
      <p:ext uri="{BB962C8B-B14F-4D97-AF65-F5344CB8AC3E}">
        <p14:creationId xmlns:p14="http://schemas.microsoft.com/office/powerpoint/2010/main" val="4078086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3290</TotalTime>
  <Words>1661</Words>
  <Application>Microsoft Office PowerPoint</Application>
  <PresentationFormat>Widescreen</PresentationFormat>
  <Paragraphs>155</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Agency FB</vt:lpstr>
      <vt:lpstr>Arial</vt:lpstr>
      <vt:lpstr>Century Gothic</vt:lpstr>
      <vt:lpstr>Lucida Calligraphy</vt:lpstr>
      <vt:lpstr>Rockwell</vt:lpstr>
      <vt:lpstr>Söhne</vt:lpstr>
      <vt:lpstr>Verdana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Rajak</dc:creator>
  <cp:lastModifiedBy>Akash Rajak | MAQ Software</cp:lastModifiedBy>
  <cp:revision>35</cp:revision>
  <dcterms:created xsi:type="dcterms:W3CDTF">2023-03-11T16:30:38Z</dcterms:created>
  <dcterms:modified xsi:type="dcterms:W3CDTF">2023-04-20T08:09:26Z</dcterms:modified>
</cp:coreProperties>
</file>