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9144000" cy="6858000" type="screen4x3"/>
  <p:notesSz cx="6858000" cy="9144000"/>
  <p:embeddedFontLst>
    <p:embeddedFont>
      <p:font typeface="Gill Sans" charset="0"/>
      <p:regular r:id="rId17"/>
      <p:bold r:id="rId18"/>
    </p:embeddedFont>
    <p:embeddedFont>
      <p:font typeface="Cambria Math" pitchFamily="18" charset="0"/>
      <p:regular r:id="rId19"/>
    </p:embeddedFont>
    <p:embeddedFont>
      <p:font typeface="Calibri" pitchFamily="34" charset="0"/>
      <p:regular r:id="rId20"/>
      <p:bold r:id="rId21"/>
      <p:italic r:id="rId22"/>
      <p:boldItalic r:id="rId23"/>
    </p:embeddedFont>
    <p:embeddedFont>
      <p:font typeface="Verdana"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26" name="Google Shape;26;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7" name="Google Shape;27;p2"/>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6" name="Google Shape;36;p4"/>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41" name="Google Shape;41;p4"/>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2" name="Google Shape;42;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4"/>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5"/>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6"/>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6"/>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6"/>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7" name="Google Shape;67;p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70" name="Google Shape;70;p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9"/>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83" name="Google Shape;83;p1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4" name="Google Shape;84;p10"/>
          <p:cNvSpPr>
            <a:spLocks noGrp="1"/>
          </p:cNvSpPr>
          <p:nvPr>
            <p:ph type="pic" idx="2"/>
          </p:nvPr>
        </p:nvSpPr>
        <p:spPr>
          <a:xfrm>
            <a:off x="838200" y="1143003"/>
            <a:ext cx="4419600" cy="3514531"/>
          </a:xfrm>
          <a:prstGeom prst="roundRect">
            <a:avLst>
              <a:gd name="adj" fmla="val 783"/>
            </a:avLst>
          </a:prstGeom>
          <a:solidFill>
            <a:schemeClr val="lt2"/>
          </a:solidFill>
          <a:ln>
            <a:noFill/>
          </a:ln>
        </p:spPr>
        <p:txBody>
          <a:bodyPr spcFirstLastPara="1" wrap="square" lIns="91425" tIns="274300" rIns="91425" bIns="45700" anchor="t" anchorCtr="0">
            <a:noAutofit/>
          </a:bodyPr>
          <a:lstStyle>
            <a:lvl1pPr marR="0" lvl="0" algn="l" rtl="0">
              <a:lnSpc>
                <a:spcPct val="100000"/>
              </a:lnSpc>
              <a:spcBef>
                <a:spcPts val="600"/>
              </a:spcBef>
              <a:spcAft>
                <a:spcPts val="0"/>
              </a:spcAft>
              <a:buClr>
                <a:schemeClr val="accent1"/>
              </a:buClr>
              <a:buSzPts val="2560"/>
              <a:buFont typeface="Noto Sans Symbols"/>
              <a:buNone/>
              <a:defRPr sz="3200" b="0" i="0" u="none" strike="noStrike" cap="none">
                <a:solidFill>
                  <a:schemeClr val="dk1"/>
                </a:solidFill>
                <a:latin typeface="Gill Sans"/>
                <a:ea typeface="Gill Sans"/>
                <a:cs typeface="Gill Sans"/>
                <a:sym typeface="Gill Sans"/>
              </a:defRPr>
            </a:lvl1pPr>
            <a:lvl2pPr marR="0" lvl="1"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85" name="Google Shape;85;p10"/>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10"/>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1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331640" y="1124744"/>
            <a:ext cx="7406640" cy="2952328"/>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b" anchorCtr="0">
            <a:normAutofit fontScale="90000"/>
          </a:bodyPr>
          <a:lstStyle/>
          <a:p>
            <a:pPr marL="0" lvl="0" indent="0" algn="ctr" rtl="0">
              <a:spcBef>
                <a:spcPts val="0"/>
              </a:spcBef>
              <a:spcAft>
                <a:spcPts val="0"/>
              </a:spcAft>
              <a:buClr>
                <a:srgbClr val="562214"/>
              </a:buClr>
              <a:buSzPct val="119444"/>
              <a:buFont typeface="Gill Sans"/>
              <a:buNone/>
            </a:pPr>
            <a:r>
              <a:rPr lang="en-IN" dirty="0"/>
              <a:t/>
            </a:r>
            <a:br>
              <a:rPr lang="en-IN" dirty="0"/>
            </a:br>
            <a:r>
              <a:rPr lang="en-IN" dirty="0"/>
              <a:t/>
            </a:r>
            <a:br>
              <a:rPr lang="en-IN" dirty="0"/>
            </a:br>
            <a:r>
              <a:rPr lang="en-IN" dirty="0"/>
              <a:t/>
            </a:r>
            <a:br>
              <a:rPr lang="en-IN" dirty="0"/>
            </a:br>
            <a:r>
              <a:rPr lang="en-IN" dirty="0"/>
              <a:t/>
            </a:r>
            <a:br>
              <a:rPr lang="en-IN" dirty="0"/>
            </a:br>
            <a:r>
              <a:rPr lang="en-IN" sz="3600" u="sng" dirty="0"/>
              <a:t>Final Year Project (ECS 852) </a:t>
            </a:r>
            <a:r>
              <a:rPr lang="en-IN" sz="3600" dirty="0"/>
              <a:t/>
            </a:r>
            <a:br>
              <a:rPr lang="en-IN" sz="3600" dirty="0"/>
            </a:br>
            <a:r>
              <a:rPr lang="en-IN" sz="3600" dirty="0"/>
              <a:t/>
            </a:r>
            <a:br>
              <a:rPr lang="en-IN" sz="3600" dirty="0"/>
            </a:br>
            <a:r>
              <a:rPr lang="en-IN" sz="3600" dirty="0"/>
              <a:t>Topic: Improving Performance of Device to Device Communication Using Underlay Cognitive Radio Principle</a:t>
            </a:r>
            <a:endParaRPr sz="3600" dirty="0"/>
          </a:p>
        </p:txBody>
      </p:sp>
      <p:sp>
        <p:nvSpPr>
          <p:cNvPr id="106" name="Google Shape;106;p13"/>
          <p:cNvSpPr txBox="1">
            <a:spLocks noGrp="1"/>
          </p:cNvSpPr>
          <p:nvPr>
            <p:ph type="subTitle" idx="1"/>
          </p:nvPr>
        </p:nvSpPr>
        <p:spPr>
          <a:xfrm>
            <a:off x="1403648" y="4725144"/>
            <a:ext cx="7406640" cy="1584176"/>
          </a:xfrm>
          <a:prstGeom prst="rect">
            <a:avLst/>
          </a:prstGeom>
          <a:noFill/>
          <a:ln>
            <a:noFill/>
          </a:ln>
        </p:spPr>
        <p:txBody>
          <a:bodyPr spcFirstLastPara="1" wrap="square" lIns="91425" tIns="0" rIns="91425" bIns="45700" anchor="t" anchorCtr="0">
            <a:normAutofit fontScale="92500" lnSpcReduction="20000"/>
          </a:bodyPr>
          <a:lstStyle/>
          <a:p>
            <a:pPr marL="27432" lvl="0" indent="0" algn="l" rtl="0">
              <a:lnSpc>
                <a:spcPct val="100000"/>
              </a:lnSpc>
              <a:spcBef>
                <a:spcPts val="0"/>
              </a:spcBef>
              <a:spcAft>
                <a:spcPts val="0"/>
              </a:spcAft>
              <a:buSzPct val="79999"/>
              <a:buNone/>
            </a:pPr>
            <a:r>
              <a:rPr lang="en-IN">
                <a:solidFill>
                  <a:schemeClr val="dk1"/>
                </a:solidFill>
              </a:rPr>
              <a:t>Done by:  Akash Pandey (17EC8050)</a:t>
            </a:r>
            <a:endParaRPr/>
          </a:p>
          <a:p>
            <a:pPr marL="27432" lvl="0" indent="0" algn="l" rtl="0">
              <a:lnSpc>
                <a:spcPct val="100000"/>
              </a:lnSpc>
              <a:spcBef>
                <a:spcPts val="600"/>
              </a:spcBef>
              <a:spcAft>
                <a:spcPts val="0"/>
              </a:spcAft>
              <a:buSzPct val="79999"/>
              <a:buNone/>
            </a:pPr>
            <a:r>
              <a:rPr lang="en-IN">
                <a:solidFill>
                  <a:schemeClr val="dk1"/>
                </a:solidFill>
              </a:rPr>
              <a:t>              Guguloth Sunayana (17EC8065)</a:t>
            </a:r>
            <a:endParaRPr/>
          </a:p>
          <a:p>
            <a:pPr marL="27432" lvl="0" indent="0" algn="l" rtl="0">
              <a:lnSpc>
                <a:spcPct val="100000"/>
              </a:lnSpc>
              <a:spcBef>
                <a:spcPts val="600"/>
              </a:spcBef>
              <a:spcAft>
                <a:spcPts val="0"/>
              </a:spcAft>
              <a:buSzPct val="79999"/>
              <a:buNone/>
            </a:pPr>
            <a:r>
              <a:rPr lang="en-IN">
                <a:solidFill>
                  <a:schemeClr val="dk1"/>
                </a:solidFill>
              </a:rPr>
              <a:t>               Kishalaya Mandal (17EC8080)</a:t>
            </a:r>
            <a:endParaRPr/>
          </a:p>
          <a:p>
            <a:pPr marL="27432" lvl="0" indent="0" algn="l" rtl="0">
              <a:lnSpc>
                <a:spcPct val="100000"/>
              </a:lnSpc>
              <a:spcBef>
                <a:spcPts val="600"/>
              </a:spcBef>
              <a:spcAft>
                <a:spcPts val="0"/>
              </a:spcAft>
              <a:buSzPct val="79999"/>
              <a:buNone/>
            </a:pPr>
            <a:r>
              <a:rPr lang="en-IN">
                <a:solidFill>
                  <a:schemeClr val="dk1"/>
                </a:solidFill>
              </a:rPr>
              <a:t>               Manisha Mandal (17EC8011)</a:t>
            </a:r>
            <a:endParaRPr>
              <a:solidFill>
                <a:schemeClr val="dk1"/>
              </a:solidFill>
            </a:endParaRPr>
          </a:p>
        </p:txBody>
      </p:sp>
      <p:pic>
        <p:nvPicPr>
          <p:cNvPr id="107" name="Google Shape;107;p13"/>
          <p:cNvPicPr preferRelativeResize="0"/>
          <p:nvPr/>
        </p:nvPicPr>
        <p:blipFill rotWithShape="1">
          <a:blip r:embed="rId3">
            <a:alphaModFix/>
          </a:blip>
          <a:srcRect/>
          <a:stretch/>
        </p:blipFill>
        <p:spPr>
          <a:xfrm>
            <a:off x="4211960" y="260648"/>
            <a:ext cx="1399816" cy="136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body" idx="1"/>
          </p:nvPr>
        </p:nvSpPr>
        <p:spPr>
          <a:xfrm>
            <a:off x="1294228" y="692696"/>
            <a:ext cx="7639460" cy="5555704"/>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Clr>
                <a:schemeClr val="tx1"/>
              </a:buClr>
              <a:buSzPts val="1920"/>
              <a:buFont typeface="Wingdings" pitchFamily="2" charset="2"/>
              <a:buChar char="Ø"/>
            </a:pPr>
            <a:r>
              <a:rPr lang="en-IN" sz="2200" dirty="0"/>
              <a:t>SNR at the receiver will be:</a:t>
            </a:r>
            <a:endParaRPr sz="2200" dirty="0"/>
          </a:p>
          <a:p>
            <a:pPr marL="365760" lvl="0" indent="-283464" algn="l" rtl="0">
              <a:lnSpc>
                <a:spcPct val="100000"/>
              </a:lnSpc>
              <a:spcBef>
                <a:spcPts val="600"/>
              </a:spcBef>
              <a:spcAft>
                <a:spcPts val="0"/>
              </a:spcAft>
              <a:buClr>
                <a:schemeClr val="tx1"/>
              </a:buClr>
              <a:buSzPts val="1920"/>
              <a:buNone/>
            </a:pPr>
            <a:r>
              <a:rPr lang="en-IN" sz="2200" i="1" dirty="0"/>
              <a:t>γ</a:t>
            </a:r>
            <a:r>
              <a:rPr lang="en-IN" sz="2200" i="1" baseline="-25000" dirty="0"/>
              <a:t> D1 </a:t>
            </a:r>
            <a:r>
              <a:rPr lang="en-IN" sz="2200" i="1" dirty="0"/>
              <a:t>= (min(P, </a:t>
            </a:r>
            <a:r>
              <a:rPr lang="en-IN" sz="2200" i="1" dirty="0" err="1"/>
              <a:t>I</a:t>
            </a:r>
            <a:r>
              <a:rPr lang="en-IN" sz="2200" i="1" baseline="-25000" dirty="0" err="1"/>
              <a:t>p</a:t>
            </a:r>
            <a:r>
              <a:rPr lang="en-IN" sz="2200" i="1" dirty="0"/>
              <a:t>/|h</a:t>
            </a:r>
            <a:r>
              <a:rPr lang="en-IN" sz="2200" i="1" baseline="-25000" dirty="0"/>
              <a:t>D2C</a:t>
            </a:r>
            <a:r>
              <a:rPr lang="en-IN" sz="2200" i="1" dirty="0"/>
              <a:t>|</a:t>
            </a:r>
            <a:r>
              <a:rPr lang="en-IN" sz="2200" i="1" baseline="30000" dirty="0"/>
              <a:t>2</a:t>
            </a:r>
            <a:r>
              <a:rPr lang="en-IN" sz="2200" i="1" dirty="0"/>
              <a:t>) |h</a:t>
            </a:r>
            <a:r>
              <a:rPr lang="en-IN" sz="2200" i="1" baseline="-25000" dirty="0"/>
              <a:t>D</a:t>
            </a:r>
            <a:r>
              <a:rPr lang="en-IN" sz="2200" i="1" dirty="0"/>
              <a:t>|</a:t>
            </a:r>
            <a:r>
              <a:rPr lang="en-IN" sz="2200" i="1" baseline="30000" dirty="0"/>
              <a:t>2</a:t>
            </a:r>
            <a:r>
              <a:rPr lang="en-IN" sz="2200" i="1" dirty="0"/>
              <a:t>)/((P</a:t>
            </a:r>
            <a:r>
              <a:rPr lang="en-IN" sz="2200" i="1" baseline="-25000" dirty="0"/>
              <a:t>C</a:t>
            </a:r>
            <a:r>
              <a:rPr lang="en-IN" sz="2200" i="1" dirty="0"/>
              <a:t>/|h</a:t>
            </a:r>
            <a:r>
              <a:rPr lang="en-IN" sz="2200" i="1" baseline="-25000" dirty="0"/>
              <a:t>CD1</a:t>
            </a:r>
            <a:r>
              <a:rPr lang="en-IN" sz="2200" i="1" dirty="0"/>
              <a:t>|</a:t>
            </a:r>
            <a:r>
              <a:rPr lang="en-IN" sz="2200" i="1" baseline="30000" dirty="0"/>
              <a:t>2</a:t>
            </a:r>
            <a:r>
              <a:rPr lang="en-IN" sz="2200" i="1" dirty="0"/>
              <a:t>)+σ</a:t>
            </a:r>
            <a:r>
              <a:rPr lang="en-IN" sz="2200" i="1" baseline="-25000" dirty="0"/>
              <a:t>n</a:t>
            </a:r>
            <a:r>
              <a:rPr lang="en-IN" sz="2200" i="1" baseline="30000" dirty="0"/>
              <a:t>2</a:t>
            </a:r>
            <a:r>
              <a:rPr lang="en-IN" sz="2200" i="1" dirty="0"/>
              <a:t>) </a:t>
            </a:r>
            <a:r>
              <a:rPr lang="en-IN" sz="2200" dirty="0"/>
              <a:t>; </a:t>
            </a:r>
            <a:endParaRPr lang="en-IN" sz="2200" dirty="0" smtClean="0"/>
          </a:p>
          <a:p>
            <a:pPr marL="365760" lvl="0" indent="-283464" algn="l" rtl="0">
              <a:lnSpc>
                <a:spcPct val="100000"/>
              </a:lnSpc>
              <a:spcBef>
                <a:spcPts val="600"/>
              </a:spcBef>
              <a:spcAft>
                <a:spcPts val="0"/>
              </a:spcAft>
              <a:buClr>
                <a:schemeClr val="tx1"/>
              </a:buClr>
              <a:buSzPts val="1920"/>
              <a:buNone/>
            </a:pPr>
            <a:r>
              <a:rPr lang="en-IN" sz="2200" dirty="0" smtClean="0"/>
              <a:t>when </a:t>
            </a:r>
            <a:r>
              <a:rPr lang="en-IN" sz="2200" dirty="0"/>
              <a:t>S</a:t>
            </a:r>
            <a:r>
              <a:rPr lang="en-IN" sz="2200" baseline="-25000" dirty="0"/>
              <a:t>2</a:t>
            </a:r>
            <a:r>
              <a:rPr lang="en-IN" sz="2200" dirty="0"/>
              <a:t> is transmitting. </a:t>
            </a:r>
            <a:endParaRPr lang="en-IN" sz="2200" dirty="0" smtClean="0"/>
          </a:p>
          <a:p>
            <a:pPr marL="365760" lvl="0" indent="0" algn="l" rtl="0">
              <a:lnSpc>
                <a:spcPct val="100000"/>
              </a:lnSpc>
              <a:spcBef>
                <a:spcPts val="600"/>
              </a:spcBef>
              <a:spcAft>
                <a:spcPts val="0"/>
              </a:spcAft>
              <a:buClr>
                <a:schemeClr val="tx1"/>
              </a:buClr>
              <a:buSzPts val="1920"/>
              <a:buNone/>
            </a:pPr>
            <a:endParaRPr sz="2200" dirty="0"/>
          </a:p>
          <a:p>
            <a:pPr marL="365760" lvl="0" indent="-283464" algn="l" rtl="0">
              <a:lnSpc>
                <a:spcPct val="100000"/>
              </a:lnSpc>
              <a:spcBef>
                <a:spcPts val="600"/>
              </a:spcBef>
              <a:spcAft>
                <a:spcPts val="0"/>
              </a:spcAft>
              <a:buClr>
                <a:schemeClr val="tx1"/>
              </a:buClr>
              <a:buSzPts val="1920"/>
              <a:buNone/>
            </a:pPr>
            <a:r>
              <a:rPr lang="en-IN" sz="2200" dirty="0"/>
              <a:t>γ</a:t>
            </a:r>
            <a:r>
              <a:rPr lang="en-IN" sz="2200" baseline="-25000" dirty="0"/>
              <a:t> D2 </a:t>
            </a:r>
            <a:r>
              <a:rPr lang="en-IN" sz="2200" dirty="0"/>
              <a:t>= (min(P, </a:t>
            </a:r>
            <a:r>
              <a:rPr lang="en-IN" sz="2200" dirty="0" err="1"/>
              <a:t>I</a:t>
            </a:r>
            <a:r>
              <a:rPr lang="en-IN" sz="2200" baseline="-25000" dirty="0" err="1"/>
              <a:t>p</a:t>
            </a:r>
            <a:r>
              <a:rPr lang="en-IN" sz="2200" dirty="0"/>
              <a:t>/|h</a:t>
            </a:r>
            <a:r>
              <a:rPr lang="en-IN" sz="2200" baseline="-25000" dirty="0"/>
              <a:t>D1C</a:t>
            </a:r>
            <a:r>
              <a:rPr lang="en-IN" sz="2200" dirty="0"/>
              <a:t>|</a:t>
            </a:r>
            <a:r>
              <a:rPr lang="en-IN" sz="2200" baseline="30000" dirty="0"/>
              <a:t>2</a:t>
            </a:r>
            <a:r>
              <a:rPr lang="en-IN" sz="2200" dirty="0"/>
              <a:t>) |h</a:t>
            </a:r>
            <a:r>
              <a:rPr lang="en-IN" sz="2200" baseline="-25000" dirty="0"/>
              <a:t>D</a:t>
            </a:r>
            <a:r>
              <a:rPr lang="en-IN" sz="2200" dirty="0"/>
              <a:t>|</a:t>
            </a:r>
            <a:r>
              <a:rPr lang="en-IN" sz="2200" baseline="30000" dirty="0"/>
              <a:t>2</a:t>
            </a:r>
            <a:r>
              <a:rPr lang="en-IN" sz="2200" dirty="0"/>
              <a:t>)/((P</a:t>
            </a:r>
            <a:r>
              <a:rPr lang="en-IN" sz="2200" baseline="-25000" dirty="0"/>
              <a:t>C</a:t>
            </a:r>
            <a:r>
              <a:rPr lang="en-IN" sz="2200" dirty="0"/>
              <a:t>/|h</a:t>
            </a:r>
            <a:r>
              <a:rPr lang="en-IN" sz="2200" baseline="-25000" dirty="0"/>
              <a:t>CD2</a:t>
            </a:r>
            <a:r>
              <a:rPr lang="en-IN" sz="2200" dirty="0"/>
              <a:t>|</a:t>
            </a:r>
            <a:r>
              <a:rPr lang="en-IN" sz="2200" baseline="30000" dirty="0"/>
              <a:t>2</a:t>
            </a:r>
            <a:r>
              <a:rPr lang="en-IN" sz="2200" dirty="0"/>
              <a:t>)+( </a:t>
            </a:r>
            <a:r>
              <a:rPr lang="en-IN" sz="2200" dirty="0" err="1"/>
              <a:t>σ</a:t>
            </a:r>
            <a:r>
              <a:rPr lang="en-IN" sz="2200" baseline="-25000" dirty="0" err="1"/>
              <a:t>n</a:t>
            </a:r>
            <a:r>
              <a:rPr lang="en-IN" sz="2200" dirty="0"/>
              <a:t>)</a:t>
            </a:r>
            <a:r>
              <a:rPr lang="en-IN" sz="2200" baseline="30000" dirty="0"/>
              <a:t>2</a:t>
            </a:r>
            <a:r>
              <a:rPr lang="en-IN" sz="2200" dirty="0"/>
              <a:t>) ; </a:t>
            </a:r>
            <a:endParaRPr lang="en-IN" sz="2200" dirty="0" smtClean="0"/>
          </a:p>
          <a:p>
            <a:pPr marL="365760" lvl="0" indent="-283464" algn="l" rtl="0">
              <a:lnSpc>
                <a:spcPct val="100000"/>
              </a:lnSpc>
              <a:spcBef>
                <a:spcPts val="600"/>
              </a:spcBef>
              <a:spcAft>
                <a:spcPts val="0"/>
              </a:spcAft>
              <a:buClr>
                <a:schemeClr val="tx1"/>
              </a:buClr>
              <a:buSzPts val="1920"/>
              <a:buNone/>
            </a:pPr>
            <a:r>
              <a:rPr lang="en-IN" sz="2200" dirty="0" smtClean="0"/>
              <a:t>when </a:t>
            </a:r>
            <a:r>
              <a:rPr lang="en-IN" sz="2200" dirty="0"/>
              <a:t>S</a:t>
            </a:r>
            <a:r>
              <a:rPr lang="en-IN" sz="2200" baseline="-25000" dirty="0"/>
              <a:t>1</a:t>
            </a:r>
            <a:r>
              <a:rPr lang="en-IN" sz="2200" dirty="0"/>
              <a:t> is transmitting.</a:t>
            </a:r>
            <a:endParaRPr sz="2200" dirty="0"/>
          </a:p>
          <a:p>
            <a:pPr marL="365760" lvl="0" indent="-283464" algn="l" rtl="0">
              <a:lnSpc>
                <a:spcPct val="100000"/>
              </a:lnSpc>
              <a:spcBef>
                <a:spcPts val="600"/>
              </a:spcBef>
              <a:spcAft>
                <a:spcPts val="0"/>
              </a:spcAft>
              <a:buClr>
                <a:schemeClr val="tx1"/>
              </a:buClr>
              <a:buSzPts val="1920"/>
              <a:buNone/>
            </a:pPr>
            <a:r>
              <a:rPr lang="en-IN" sz="2200" dirty="0"/>
              <a:t> </a:t>
            </a:r>
            <a:endParaRPr sz="2200" dirty="0"/>
          </a:p>
          <a:p>
            <a:pPr marL="365760" lvl="0" indent="-283464" algn="l" rtl="0">
              <a:lnSpc>
                <a:spcPct val="100000"/>
              </a:lnSpc>
              <a:spcBef>
                <a:spcPts val="600"/>
              </a:spcBef>
              <a:spcAft>
                <a:spcPts val="0"/>
              </a:spcAft>
              <a:buClr>
                <a:schemeClr val="tx1"/>
              </a:buClr>
              <a:buSzPts val="1920"/>
              <a:buFont typeface="Wingdings" pitchFamily="2" charset="2"/>
              <a:buChar char="Ø"/>
            </a:pPr>
            <a:r>
              <a:rPr lang="en-IN" sz="2200" dirty="0"/>
              <a:t>Then the non-outage probability will </a:t>
            </a:r>
            <a:r>
              <a:rPr lang="en-IN" sz="2200" dirty="0" smtClean="0"/>
              <a:t>be:</a:t>
            </a:r>
            <a:endParaRPr sz="2200" dirty="0"/>
          </a:p>
          <a:p>
            <a:pPr marL="365760" lvl="0" indent="-283464" algn="l" rtl="0">
              <a:lnSpc>
                <a:spcPct val="100000"/>
              </a:lnSpc>
              <a:spcBef>
                <a:spcPts val="600"/>
              </a:spcBef>
              <a:spcAft>
                <a:spcPts val="0"/>
              </a:spcAft>
              <a:buClr>
                <a:schemeClr val="tx1"/>
              </a:buClr>
              <a:buSzPts val="1600"/>
              <a:buNone/>
            </a:pPr>
            <a:r>
              <a:rPr lang="en-IN" sz="2200" dirty="0"/>
              <a:t>P</a:t>
            </a:r>
            <a:r>
              <a:rPr lang="en-IN" sz="2200" baseline="-25000" dirty="0"/>
              <a:t>NO</a:t>
            </a:r>
            <a:r>
              <a:rPr lang="en-IN" sz="2200" baseline="30000" dirty="0"/>
              <a:t>S </a:t>
            </a:r>
            <a:r>
              <a:rPr lang="en-IN" sz="2200" dirty="0"/>
              <a:t> = Pr[{γ</a:t>
            </a:r>
            <a:r>
              <a:rPr lang="en-IN" sz="2200" baseline="-25000" dirty="0"/>
              <a:t> D1</a:t>
            </a:r>
            <a:r>
              <a:rPr lang="en-IN" sz="2200" dirty="0"/>
              <a:t> &gt; γ</a:t>
            </a:r>
            <a:r>
              <a:rPr lang="en-IN" sz="2200" baseline="-25000" dirty="0"/>
              <a:t> </a:t>
            </a:r>
            <a:r>
              <a:rPr lang="en-IN" sz="2200" baseline="-25000" dirty="0" err="1"/>
              <a:t>th</a:t>
            </a:r>
            <a:r>
              <a:rPr lang="en-IN" sz="2200" dirty="0"/>
              <a:t>} ∩ {γ</a:t>
            </a:r>
            <a:r>
              <a:rPr lang="en-IN" sz="2200" baseline="-25000" dirty="0"/>
              <a:t> D1</a:t>
            </a:r>
            <a:r>
              <a:rPr lang="en-IN" sz="2200" dirty="0"/>
              <a:t> &gt; γ</a:t>
            </a:r>
            <a:r>
              <a:rPr lang="en-IN" sz="2200" baseline="-25000" dirty="0"/>
              <a:t> D2</a:t>
            </a:r>
            <a:r>
              <a:rPr lang="en-IN" sz="2200" dirty="0"/>
              <a:t>}] + Pr[{γ</a:t>
            </a:r>
            <a:r>
              <a:rPr lang="en-IN" sz="2200" baseline="-25000" dirty="0"/>
              <a:t> D2</a:t>
            </a:r>
            <a:r>
              <a:rPr lang="en-IN" sz="2200" dirty="0"/>
              <a:t> &gt; γ</a:t>
            </a:r>
            <a:r>
              <a:rPr lang="en-IN" sz="2200" baseline="-25000" dirty="0"/>
              <a:t> </a:t>
            </a:r>
            <a:r>
              <a:rPr lang="en-IN" sz="2200" baseline="-25000" dirty="0" err="1"/>
              <a:t>th</a:t>
            </a:r>
            <a:r>
              <a:rPr lang="en-IN" sz="2200" dirty="0"/>
              <a:t>} ∩ {γ</a:t>
            </a:r>
            <a:r>
              <a:rPr lang="en-IN" sz="2200" baseline="-25000" dirty="0"/>
              <a:t> D2</a:t>
            </a:r>
            <a:r>
              <a:rPr lang="en-IN" sz="2200" dirty="0"/>
              <a:t> &gt; γ</a:t>
            </a:r>
            <a:r>
              <a:rPr lang="en-IN" sz="2200" baseline="-25000" dirty="0"/>
              <a:t> D1</a:t>
            </a:r>
            <a:r>
              <a:rPr lang="en-IN" sz="2200" dirty="0"/>
              <a:t>}]</a:t>
            </a:r>
            <a:endParaRPr sz="2200" dirty="0"/>
          </a:p>
          <a:p>
            <a:pPr marL="365760" lvl="0" indent="-283464" algn="l" rtl="0">
              <a:lnSpc>
                <a:spcPct val="100000"/>
              </a:lnSpc>
              <a:spcBef>
                <a:spcPts val="600"/>
              </a:spcBef>
              <a:spcAft>
                <a:spcPts val="0"/>
              </a:spcAft>
              <a:buClr>
                <a:schemeClr val="tx1"/>
              </a:buClr>
              <a:buSzPts val="1920"/>
              <a:buNone/>
            </a:pPr>
            <a:r>
              <a:rPr lang="en-IN" sz="2200" dirty="0"/>
              <a:t> </a:t>
            </a:r>
            <a:endParaRPr sz="2200" dirty="0"/>
          </a:p>
          <a:p>
            <a:pPr marL="365760" lvl="0" indent="-283464" algn="l" rtl="0">
              <a:lnSpc>
                <a:spcPct val="100000"/>
              </a:lnSpc>
              <a:spcBef>
                <a:spcPts val="600"/>
              </a:spcBef>
              <a:spcAft>
                <a:spcPts val="0"/>
              </a:spcAft>
              <a:buClr>
                <a:schemeClr val="tx1"/>
              </a:buClr>
              <a:buSzPts val="1920"/>
              <a:buFont typeface="Wingdings" pitchFamily="2" charset="2"/>
              <a:buChar char="Ø"/>
            </a:pPr>
            <a:endParaRPr sz="2200" dirty="0"/>
          </a:p>
        </p:txBody>
      </p:sp>
      <p:sp>
        <p:nvSpPr>
          <p:cNvPr id="154" name="Google Shape;154;p21"/>
          <p:cNvSpPr txBox="1"/>
          <p:nvPr/>
        </p:nvSpPr>
        <p:spPr>
          <a:xfrm>
            <a:off x="1979712" y="4149080"/>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403648" y="404664"/>
            <a:ext cx="7498080" cy="648072"/>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3200"/>
              <a:buFont typeface="Wingdings" pitchFamily="2" charset="2"/>
              <a:buChar char="v"/>
            </a:pPr>
            <a:r>
              <a:rPr lang="en-IN" sz="3200" u="sng" dirty="0"/>
              <a:t>Simulation Results</a:t>
            </a:r>
            <a:endParaRPr sz="3200" u="sng" dirty="0"/>
          </a:p>
        </p:txBody>
      </p:sp>
      <p:sp>
        <p:nvSpPr>
          <p:cNvPr id="160" name="Google Shape;160;p22"/>
          <p:cNvSpPr txBox="1">
            <a:spLocks noGrp="1"/>
          </p:cNvSpPr>
          <p:nvPr>
            <p:ph type="body" idx="1"/>
          </p:nvPr>
        </p:nvSpPr>
        <p:spPr>
          <a:xfrm>
            <a:off x="1403648" y="1268760"/>
            <a:ext cx="7498080" cy="5112568"/>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680"/>
              <a:buNone/>
            </a:pPr>
            <a:r>
              <a:rPr lang="en-IN" sz="2100" dirty="0"/>
              <a:t> We have used Monte-Carlo simulation method in MATLAB for </a:t>
            </a:r>
            <a:r>
              <a:rPr lang="en-IN" sz="2200" dirty="0"/>
              <a:t>simulating this problem. </a:t>
            </a:r>
            <a:endParaRPr sz="2200" dirty="0"/>
          </a:p>
          <a:p>
            <a:pPr marL="365760" indent="-283464">
              <a:buSzPct val="100000"/>
              <a:buFont typeface="Wingdings" pitchFamily="2" charset="2"/>
              <a:buChar char="Ø"/>
            </a:pPr>
            <a:r>
              <a:rPr lang="en-IN" sz="2100" dirty="0"/>
              <a:t>The number of iterations =10^6 </a:t>
            </a:r>
            <a:endParaRPr dirty="0"/>
          </a:p>
          <a:p>
            <a:pPr marL="365760" indent="-283464">
              <a:buSzPct val="100000"/>
              <a:buFont typeface="Wingdings" pitchFamily="2" charset="2"/>
              <a:buChar char="Ø"/>
            </a:pPr>
            <a:r>
              <a:rPr lang="en-IN" sz="2100" dirty="0"/>
              <a:t> The path loss exponent (</a:t>
            </a:r>
            <a:r>
              <a:rPr lang="en-IN" sz="2100" dirty="0" err="1"/>
              <a:t>ple</a:t>
            </a:r>
            <a:r>
              <a:rPr lang="en-IN" sz="2100" dirty="0"/>
              <a:t>) = 3</a:t>
            </a:r>
            <a:endParaRPr dirty="0"/>
          </a:p>
          <a:p>
            <a:pPr marL="365760" indent="-283464">
              <a:buSzPct val="100000"/>
              <a:buFont typeface="Wingdings" pitchFamily="2" charset="2"/>
              <a:buChar char="Ø"/>
            </a:pPr>
            <a:r>
              <a:rPr lang="en-IN" sz="2100" dirty="0" err="1"/>
              <a:t>Ip</a:t>
            </a:r>
            <a:r>
              <a:rPr lang="en-IN" sz="2100" dirty="0"/>
              <a:t> = 20 dB :</a:t>
            </a:r>
            <a:r>
              <a:rPr lang="en-IN" sz="2200" dirty="0">
                <a:solidFill>
                  <a:srgbClr val="0070C0"/>
                </a:solidFill>
              </a:rPr>
              <a:t>Interference Temperature Limit</a:t>
            </a:r>
            <a:endParaRPr sz="2200" dirty="0">
              <a:solidFill>
                <a:srgbClr val="0070C0"/>
              </a:solidFill>
            </a:endParaRPr>
          </a:p>
          <a:p>
            <a:pPr marL="365760" indent="-283464">
              <a:buSzPct val="100000"/>
              <a:buFont typeface="Wingdings" pitchFamily="2" charset="2"/>
              <a:buChar char="Ø"/>
            </a:pPr>
            <a:r>
              <a:rPr lang="en-IN" sz="2100" dirty="0"/>
              <a:t>d = 2 units </a:t>
            </a:r>
            <a:r>
              <a:rPr lang="en-IN" sz="2100" dirty="0" smtClean="0">
                <a:solidFill>
                  <a:srgbClr val="0070C0"/>
                </a:solidFill>
              </a:rPr>
              <a:t>:</a:t>
            </a:r>
            <a:r>
              <a:rPr lang="en-IN" sz="2200" dirty="0">
                <a:solidFill>
                  <a:srgbClr val="0070C0"/>
                </a:solidFill>
              </a:rPr>
              <a:t>N</a:t>
            </a:r>
            <a:r>
              <a:rPr lang="en-IN" sz="2200" dirty="0" smtClean="0">
                <a:solidFill>
                  <a:srgbClr val="0070C0"/>
                </a:solidFill>
              </a:rPr>
              <a:t>ormalized </a:t>
            </a:r>
            <a:r>
              <a:rPr lang="en-IN" sz="2200" dirty="0">
                <a:solidFill>
                  <a:srgbClr val="0070C0"/>
                </a:solidFill>
              </a:rPr>
              <a:t>distance between device 1 to 2</a:t>
            </a:r>
            <a:endParaRPr sz="2200" dirty="0">
              <a:solidFill>
                <a:srgbClr val="0070C0"/>
              </a:solidFill>
            </a:endParaRPr>
          </a:p>
          <a:p>
            <a:pPr marL="365760" indent="-283464">
              <a:buSzPct val="100000"/>
              <a:buFont typeface="Wingdings" pitchFamily="2" charset="2"/>
              <a:buChar char="Ø"/>
            </a:pPr>
            <a:r>
              <a:rPr lang="en-IN" sz="2200" dirty="0"/>
              <a:t>bd1=bd2=5 units </a:t>
            </a:r>
            <a:r>
              <a:rPr lang="en-IN" sz="2200" dirty="0" smtClean="0">
                <a:solidFill>
                  <a:srgbClr val="0070C0"/>
                </a:solidFill>
              </a:rPr>
              <a:t>:Normalized </a:t>
            </a:r>
            <a:r>
              <a:rPr lang="en-IN" sz="2200" dirty="0">
                <a:solidFill>
                  <a:srgbClr val="0070C0"/>
                </a:solidFill>
              </a:rPr>
              <a:t>distances between the base station and two secondary users</a:t>
            </a:r>
            <a:endParaRPr sz="2200" dirty="0">
              <a:solidFill>
                <a:srgbClr val="0070C0"/>
              </a:solidFill>
            </a:endParaRPr>
          </a:p>
          <a:p>
            <a:pPr marL="365760" indent="-283464">
              <a:buSzPct val="100000"/>
              <a:buFont typeface="Wingdings" pitchFamily="2" charset="2"/>
              <a:buChar char="Ø"/>
            </a:pPr>
            <a:r>
              <a:rPr lang="en-IN" sz="2100" dirty="0"/>
              <a:t>pd1=pd2 = 4 units </a:t>
            </a:r>
            <a:r>
              <a:rPr lang="en-IN" sz="2100" dirty="0" smtClean="0">
                <a:solidFill>
                  <a:srgbClr val="0070C0"/>
                </a:solidFill>
              </a:rPr>
              <a:t>:</a:t>
            </a:r>
            <a:r>
              <a:rPr lang="en-IN" sz="2400" dirty="0">
                <a:solidFill>
                  <a:srgbClr val="0070C0"/>
                </a:solidFill>
              </a:rPr>
              <a:t>N</a:t>
            </a:r>
            <a:r>
              <a:rPr lang="en-IN" sz="2400" dirty="0" smtClean="0">
                <a:solidFill>
                  <a:srgbClr val="0070C0"/>
                </a:solidFill>
              </a:rPr>
              <a:t>ormalized </a:t>
            </a:r>
            <a:r>
              <a:rPr lang="en-IN" sz="2400" dirty="0">
                <a:solidFill>
                  <a:srgbClr val="0070C0"/>
                </a:solidFill>
              </a:rPr>
              <a:t>values of distances between the primary user and the devices in a device pair </a:t>
            </a:r>
            <a:endParaRPr sz="2100" dirty="0">
              <a:solidFill>
                <a:srgbClr val="0070C0"/>
              </a:solidFill>
            </a:endParaRPr>
          </a:p>
          <a:p>
            <a:pPr marL="365760" lvl="0" indent="-283464" algn="l" rtl="0">
              <a:lnSpc>
                <a:spcPct val="100000"/>
              </a:lnSpc>
              <a:spcBef>
                <a:spcPts val="600"/>
              </a:spcBef>
              <a:spcAft>
                <a:spcPts val="0"/>
              </a:spcAft>
              <a:buSzPts val="1680"/>
              <a:buNone/>
            </a:pPr>
            <a:r>
              <a:rPr lang="en-IN" sz="2100" dirty="0"/>
              <a:t>All these values have been used for simulation purpose.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1435608" y="274638"/>
            <a:ext cx="7498080" cy="114300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3200"/>
              <a:buFont typeface="Gill Sans"/>
              <a:buNone/>
            </a:pPr>
            <a:r>
              <a:rPr lang="en-IN" sz="3200" u="sng"/>
              <a:t>Matlab Plot</a:t>
            </a:r>
            <a:endParaRPr sz="3200" u="sng"/>
          </a:p>
        </p:txBody>
      </p:sp>
      <p:sp>
        <p:nvSpPr>
          <p:cNvPr id="166" name="Google Shape;166;p2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endParaRPr sz="2400"/>
          </a:p>
          <a:p>
            <a:pPr marL="365760" lvl="0" indent="-283464" algn="l" rtl="0">
              <a:lnSpc>
                <a:spcPct val="100000"/>
              </a:lnSpc>
              <a:spcBef>
                <a:spcPts val="600"/>
              </a:spcBef>
              <a:spcAft>
                <a:spcPts val="0"/>
              </a:spcAft>
              <a:buSzPts val="1920"/>
              <a:buNone/>
            </a:pPr>
            <a:r>
              <a:rPr lang="en-IN" sz="2400"/>
              <a:t>  Throughput achieved for three different values of N</a:t>
            </a:r>
            <a:endParaRPr sz="2400"/>
          </a:p>
          <a:p>
            <a:pPr marL="365760" lvl="0" indent="-161543" algn="l" rtl="0">
              <a:lnSpc>
                <a:spcPct val="100000"/>
              </a:lnSpc>
              <a:spcBef>
                <a:spcPts val="600"/>
              </a:spcBef>
              <a:spcAft>
                <a:spcPts val="0"/>
              </a:spcAft>
              <a:buSzPts val="1920"/>
              <a:buNone/>
            </a:pPr>
            <a:endParaRPr sz="2400"/>
          </a:p>
        </p:txBody>
      </p:sp>
      <p:pic>
        <p:nvPicPr>
          <p:cNvPr id="167" name="Google Shape;167;p23" descr="2021-05-22.png"/>
          <p:cNvPicPr preferRelativeResize="0">
            <a:picLocks noChangeAspect="1"/>
          </p:cNvPicPr>
          <p:nvPr/>
        </p:nvPicPr>
        <p:blipFill rotWithShape="1">
          <a:blip r:embed="rId3">
            <a:alphaModFix/>
          </a:blip>
          <a:srcRect b="10913"/>
          <a:stretch/>
        </p:blipFill>
        <p:spPr>
          <a:xfrm>
            <a:off x="1236505" y="1613062"/>
            <a:ext cx="7556449" cy="374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body" idx="1"/>
          </p:nvPr>
        </p:nvSpPr>
        <p:spPr>
          <a:xfrm>
            <a:off x="1475656" y="908720"/>
            <a:ext cx="7498080" cy="5627712"/>
          </a:xfrm>
          <a:prstGeom prst="rect">
            <a:avLst/>
          </a:prstGeom>
          <a:noFill/>
          <a:ln>
            <a:noFill/>
          </a:ln>
        </p:spPr>
        <p:txBody>
          <a:bodyPr spcFirstLastPara="1" wrap="square" lIns="91425" tIns="45700" rIns="91425" bIns="45700" anchor="t" anchorCtr="0">
            <a:normAutofit/>
          </a:bodyPr>
          <a:lstStyle/>
          <a:p>
            <a:pPr marL="365760" indent="-283464">
              <a:spcBef>
                <a:spcPts val="0"/>
              </a:spcBef>
              <a:buClr>
                <a:schemeClr val="tx1"/>
              </a:buClr>
              <a:buSzPct val="130000"/>
              <a:buFont typeface="Arial" pitchFamily="34" charset="0"/>
              <a:buChar char="•"/>
            </a:pPr>
            <a:r>
              <a:rPr lang="en-IN" sz="2200" dirty="0" smtClean="0"/>
              <a:t>The </a:t>
            </a:r>
            <a:r>
              <a:rPr lang="en-IN" sz="2200" dirty="0"/>
              <a:t>throughput at first increases </a:t>
            </a:r>
            <a:r>
              <a:rPr lang="en-IN" sz="2200" dirty="0" err="1"/>
              <a:t>upto</a:t>
            </a:r>
            <a:r>
              <a:rPr lang="en-IN" sz="2200" dirty="0"/>
              <a:t> a certain value and then decreases to minimum with the change of rate. Overall we have observed a bell shaped curve in throughput </a:t>
            </a:r>
            <a:r>
              <a:rPr lang="en-IN" sz="2200" dirty="0" err="1"/>
              <a:t>vs</a:t>
            </a:r>
            <a:r>
              <a:rPr lang="en-IN" sz="2200" dirty="0"/>
              <a:t> rate graph.</a:t>
            </a:r>
            <a:endParaRPr sz="2200" dirty="0"/>
          </a:p>
          <a:p>
            <a:pPr marL="365760" lvl="0" indent="-283464" algn="l" rtl="0">
              <a:lnSpc>
                <a:spcPct val="100000"/>
              </a:lnSpc>
              <a:spcBef>
                <a:spcPts val="600"/>
              </a:spcBef>
              <a:spcAft>
                <a:spcPts val="0"/>
              </a:spcAft>
              <a:buClr>
                <a:schemeClr val="tx1"/>
              </a:buClr>
              <a:buSzPct val="130000"/>
              <a:buFont typeface="Arial" pitchFamily="34" charset="0"/>
              <a:buChar char="•"/>
            </a:pPr>
            <a:endParaRPr sz="2200" dirty="0"/>
          </a:p>
          <a:p>
            <a:pPr marL="365760" indent="-283464">
              <a:buClr>
                <a:schemeClr val="tx1"/>
              </a:buClr>
              <a:buSzPct val="130000"/>
              <a:buFont typeface="Arial" pitchFamily="34" charset="0"/>
              <a:buChar char="•"/>
            </a:pPr>
            <a:r>
              <a:rPr lang="en-IN" sz="2200" dirty="0" smtClean="0"/>
              <a:t>Three </a:t>
            </a:r>
            <a:r>
              <a:rPr lang="en-IN" sz="2200" dirty="0"/>
              <a:t>different N values are taken which are respectively 5, 10 and 15 and it is observed that throughput increases with increasing number of D2D pair in the secondary network. Overall we can conclude that the performance increases with increase in the number of d2d pairs in the network.</a:t>
            </a:r>
            <a:endParaRPr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1403648" y="404664"/>
            <a:ext cx="7498080" cy="72008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3200"/>
              <a:buFont typeface="Wingdings" pitchFamily="2" charset="2"/>
              <a:buChar char="v"/>
            </a:pPr>
            <a:r>
              <a:rPr lang="en-IN" sz="3200" u="sng" dirty="0"/>
              <a:t>Conclusion</a:t>
            </a:r>
            <a:endParaRPr sz="3200" u="sng" dirty="0"/>
          </a:p>
        </p:txBody>
      </p:sp>
      <p:sp>
        <p:nvSpPr>
          <p:cNvPr id="178" name="Google Shape;178;p25"/>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920"/>
              <a:buNone/>
            </a:pPr>
            <a:r>
              <a:rPr lang="en-IN" sz="2400"/>
              <a:t>In this project, we addressed the spectrum reuse and power assignment issue within D2D communications underlay D2D network where the simulation scenario was chosen according to a realistic underlay cognitive network. The effectiveness of our proposed solution was proved through simulation results. So, the D2D communication enables the devices to communicate directly with each other without the drawbacks regarding interference and power control.</a:t>
            </a:r>
            <a:endParaRPr sz="2400"/>
          </a:p>
          <a:p>
            <a:pPr marL="0" lvl="0" indent="0" algn="l" rtl="0">
              <a:lnSpc>
                <a:spcPct val="100000"/>
              </a:lnSpc>
              <a:spcBef>
                <a:spcPts val="600"/>
              </a:spcBef>
              <a:spcAft>
                <a:spcPts val="0"/>
              </a:spcAft>
              <a:buSzPts val="1920"/>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ctrTitle"/>
          </p:nvPr>
        </p:nvSpPr>
        <p:spPr>
          <a:xfrm>
            <a:off x="1331640" y="548680"/>
            <a:ext cx="7406640" cy="707338"/>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b" anchorCtr="0">
            <a:normAutofit/>
          </a:bodyPr>
          <a:lstStyle/>
          <a:p>
            <a:pPr marL="0" lvl="0" indent="0" algn="l" rtl="0">
              <a:spcBef>
                <a:spcPts val="0"/>
              </a:spcBef>
              <a:spcAft>
                <a:spcPts val="0"/>
              </a:spcAft>
              <a:buClr>
                <a:srgbClr val="562214"/>
              </a:buClr>
              <a:buSzPts val="3200"/>
              <a:buFont typeface="Gill Sans"/>
              <a:buNone/>
            </a:pPr>
            <a:r>
              <a:rPr lang="en-IN" sz="3200" u="sng"/>
              <a:t>Contents:</a:t>
            </a:r>
            <a:endParaRPr sz="3200" u="sng"/>
          </a:p>
        </p:txBody>
      </p:sp>
      <p:sp>
        <p:nvSpPr>
          <p:cNvPr id="113" name="Google Shape;113;p14"/>
          <p:cNvSpPr txBox="1">
            <a:spLocks noGrp="1"/>
          </p:cNvSpPr>
          <p:nvPr>
            <p:ph type="subTitle" idx="1"/>
          </p:nvPr>
        </p:nvSpPr>
        <p:spPr>
          <a:xfrm>
            <a:off x="1331640" y="1628800"/>
            <a:ext cx="7406640" cy="2736304"/>
          </a:xfrm>
          <a:prstGeom prst="rect">
            <a:avLst/>
          </a:prstGeom>
          <a:noFill/>
          <a:ln>
            <a:noFill/>
          </a:ln>
        </p:spPr>
        <p:txBody>
          <a:bodyPr spcFirstLastPara="1" wrap="square" lIns="91425" tIns="0" rIns="91425" bIns="45700" anchor="t" anchorCtr="0">
            <a:normAutofit/>
          </a:bodyPr>
          <a:lstStyle/>
          <a:p>
            <a:pPr marL="27432" lvl="0" indent="-132080" algn="l" rtl="0">
              <a:lnSpc>
                <a:spcPct val="100000"/>
              </a:lnSpc>
              <a:spcBef>
                <a:spcPts val="0"/>
              </a:spcBef>
              <a:spcAft>
                <a:spcPts val="0"/>
              </a:spcAft>
              <a:buClr>
                <a:srgbClr val="0070C0"/>
              </a:buClr>
              <a:buSzPts val="2080"/>
              <a:buFont typeface="Noto Sans Symbols"/>
              <a:buChar char="❖"/>
            </a:pPr>
            <a:r>
              <a:rPr lang="en-IN" dirty="0"/>
              <a:t>Introduction           </a:t>
            </a:r>
            <a:endParaRPr dirty="0"/>
          </a:p>
          <a:p>
            <a:pPr marL="27432" lvl="0" indent="-132080" algn="l" rtl="0">
              <a:lnSpc>
                <a:spcPct val="100000"/>
              </a:lnSpc>
              <a:spcBef>
                <a:spcPts val="600"/>
              </a:spcBef>
              <a:spcAft>
                <a:spcPts val="0"/>
              </a:spcAft>
              <a:buClr>
                <a:srgbClr val="0070C0"/>
              </a:buClr>
              <a:buSzPts val="2080"/>
              <a:buFont typeface="Noto Sans Symbols"/>
              <a:buChar char="❖"/>
            </a:pPr>
            <a:r>
              <a:rPr lang="en-IN" dirty="0"/>
              <a:t>Objective</a:t>
            </a:r>
            <a:endParaRPr dirty="0"/>
          </a:p>
          <a:p>
            <a:pPr marL="27432" lvl="0" indent="-132080" algn="l" rtl="0">
              <a:lnSpc>
                <a:spcPct val="100000"/>
              </a:lnSpc>
              <a:spcBef>
                <a:spcPts val="600"/>
              </a:spcBef>
              <a:spcAft>
                <a:spcPts val="0"/>
              </a:spcAft>
              <a:buClr>
                <a:srgbClr val="0070C0"/>
              </a:buClr>
              <a:buSzPts val="2080"/>
              <a:buFont typeface="Noto Sans Symbols"/>
              <a:buChar char="❖"/>
            </a:pPr>
            <a:r>
              <a:rPr lang="en-IN" dirty="0"/>
              <a:t>System Model and Problem Formulation</a:t>
            </a:r>
            <a:endParaRPr dirty="0"/>
          </a:p>
          <a:p>
            <a:pPr marL="27432" lvl="0" indent="-132080" algn="l" rtl="0">
              <a:lnSpc>
                <a:spcPct val="100000"/>
              </a:lnSpc>
              <a:spcBef>
                <a:spcPts val="600"/>
              </a:spcBef>
              <a:spcAft>
                <a:spcPts val="0"/>
              </a:spcAft>
              <a:buClr>
                <a:srgbClr val="0070C0"/>
              </a:buClr>
              <a:buSzPts val="2080"/>
              <a:buFont typeface="Noto Sans Symbols"/>
              <a:buChar char="❖"/>
            </a:pPr>
            <a:r>
              <a:rPr lang="en-IN" dirty="0"/>
              <a:t>Simulation Results</a:t>
            </a:r>
            <a:endParaRPr dirty="0"/>
          </a:p>
          <a:p>
            <a:pPr marL="27432" lvl="0" indent="-132080" algn="l" rtl="0">
              <a:lnSpc>
                <a:spcPct val="100000"/>
              </a:lnSpc>
              <a:spcBef>
                <a:spcPts val="600"/>
              </a:spcBef>
              <a:spcAft>
                <a:spcPts val="0"/>
              </a:spcAft>
              <a:buClr>
                <a:srgbClr val="0070C0"/>
              </a:buClr>
              <a:buSzPts val="2080"/>
              <a:buFont typeface="Noto Sans Symbols"/>
              <a:buChar char="❖"/>
            </a:pPr>
            <a:r>
              <a:rPr lang="en-IN" dirty="0" smtClean="0"/>
              <a:t>Conclusion</a:t>
            </a:r>
            <a:endParaRPr dirty="0"/>
          </a:p>
          <a:p>
            <a:pPr marL="27432" lvl="0" indent="0" algn="l" rtl="0">
              <a:lnSpc>
                <a:spcPct val="100000"/>
              </a:lnSpc>
              <a:spcBef>
                <a:spcPts val="600"/>
              </a:spcBef>
              <a:spcAft>
                <a:spcPts val="0"/>
              </a:spcAft>
              <a:buClr>
                <a:srgbClr val="0070C0"/>
              </a:buClr>
              <a:buSzPts val="2080"/>
              <a:buFont typeface="Noto Sans Symbols"/>
              <a:buNone/>
            </a:pPr>
            <a:endParaRPr dirty="0"/>
          </a:p>
          <a:p>
            <a:pPr marL="27432" lvl="0" indent="0" algn="l" rtl="0">
              <a:lnSpc>
                <a:spcPct val="100000"/>
              </a:lnSpc>
              <a:spcBef>
                <a:spcPts val="600"/>
              </a:spcBef>
              <a:spcAft>
                <a:spcPts val="0"/>
              </a:spcAft>
              <a:buClr>
                <a:srgbClr val="0070C0"/>
              </a:buClr>
              <a:buSzPts val="2560"/>
              <a:buNone/>
            </a:pPr>
            <a:endParaRPr sz="3200" dirty="0"/>
          </a:p>
          <a:p>
            <a:pPr marL="27432" lvl="0" indent="0" algn="l" rtl="0">
              <a:lnSpc>
                <a:spcPct val="100000"/>
              </a:lnSpc>
              <a:spcBef>
                <a:spcPts val="600"/>
              </a:spcBef>
              <a:spcAft>
                <a:spcPts val="0"/>
              </a:spcAft>
              <a:buClr>
                <a:srgbClr val="0070C0"/>
              </a:buClr>
              <a:buSzPts val="2080"/>
              <a:buNone/>
            </a:pPr>
            <a:endParaRPr dirty="0"/>
          </a:p>
          <a:p>
            <a:pPr marL="27432" lvl="0" indent="0" algn="l" rtl="0">
              <a:lnSpc>
                <a:spcPct val="100000"/>
              </a:lnSpc>
              <a:spcBef>
                <a:spcPts val="600"/>
              </a:spcBef>
              <a:spcAft>
                <a:spcPts val="0"/>
              </a:spcAft>
              <a:buClr>
                <a:srgbClr val="0070C0"/>
              </a:buClr>
              <a:buSzPts val="208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1449676" y="343385"/>
            <a:ext cx="7498080" cy="648072"/>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3200"/>
              <a:buFont typeface="Wingdings" pitchFamily="2" charset="2"/>
              <a:buChar char="v"/>
            </a:pPr>
            <a:r>
              <a:rPr lang="en-IN" sz="3200" u="sng" dirty="0"/>
              <a:t>Introduction</a:t>
            </a:r>
            <a:endParaRPr sz="3200" u="sng" dirty="0"/>
          </a:p>
        </p:txBody>
      </p:sp>
      <p:sp>
        <p:nvSpPr>
          <p:cNvPr id="119" name="Google Shape;119;p15"/>
          <p:cNvSpPr txBox="1">
            <a:spLocks noGrp="1"/>
          </p:cNvSpPr>
          <p:nvPr>
            <p:ph type="body" idx="1"/>
          </p:nvPr>
        </p:nvSpPr>
        <p:spPr>
          <a:xfrm>
            <a:off x="1435608" y="1132133"/>
            <a:ext cx="7498080" cy="5395276"/>
          </a:xfrm>
          <a:prstGeom prst="rect">
            <a:avLst/>
          </a:prstGeom>
          <a:noFill/>
          <a:ln>
            <a:noFill/>
          </a:ln>
        </p:spPr>
        <p:txBody>
          <a:bodyPr spcFirstLastPara="1" wrap="square" lIns="91425" tIns="45700" rIns="91425" bIns="45700" anchor="t" anchorCtr="0">
            <a:noAutofit/>
          </a:bodyPr>
          <a:lstStyle/>
          <a:p>
            <a:pPr marL="0" indent="0">
              <a:spcBef>
                <a:spcPts val="0"/>
              </a:spcBef>
              <a:buClr>
                <a:schemeClr val="tx1"/>
              </a:buClr>
              <a:buSzPct val="130000"/>
              <a:buFont typeface="Arial" pitchFamily="34" charset="0"/>
              <a:buChar char="•"/>
            </a:pPr>
            <a:r>
              <a:rPr lang="en-IN" sz="2200" dirty="0" smtClean="0"/>
              <a:t>The </a:t>
            </a:r>
            <a:r>
              <a:rPr lang="en-IN" sz="2200" dirty="0"/>
              <a:t>exponential growth in the number of mobile devices and need for spectrum realizes a tough constraint on the spectrum as a resource.   </a:t>
            </a:r>
            <a:endParaRPr sz="2200" dirty="0"/>
          </a:p>
          <a:p>
            <a:pPr marL="0" indent="0">
              <a:spcBef>
                <a:spcPts val="0"/>
              </a:spcBef>
              <a:buClr>
                <a:schemeClr val="tx1"/>
              </a:buClr>
              <a:buSzPct val="130000"/>
              <a:buFont typeface="Arial" pitchFamily="34" charset="0"/>
              <a:buChar char="•"/>
            </a:pPr>
            <a:endParaRPr sz="2200" dirty="0"/>
          </a:p>
          <a:p>
            <a:pPr marL="0" indent="0">
              <a:spcBef>
                <a:spcPts val="0"/>
              </a:spcBef>
              <a:buClr>
                <a:schemeClr val="tx1"/>
              </a:buClr>
              <a:buSzPct val="130000"/>
              <a:buFont typeface="Arial" pitchFamily="34" charset="0"/>
              <a:buChar char="•"/>
            </a:pPr>
            <a:r>
              <a:rPr lang="en-IN" sz="2200" dirty="0"/>
              <a:t> The idea of cognitive radio (CR) network increases the spectrum utilization efficiencies.</a:t>
            </a:r>
            <a:endParaRPr sz="2200" dirty="0"/>
          </a:p>
          <a:p>
            <a:pPr marL="0" indent="182880">
              <a:spcBef>
                <a:spcPts val="0"/>
              </a:spcBef>
              <a:buClr>
                <a:schemeClr val="tx1"/>
              </a:buClr>
              <a:buSzPct val="130000"/>
              <a:buFont typeface="Arial" pitchFamily="34" charset="0"/>
              <a:buChar char="•"/>
            </a:pPr>
            <a:endParaRPr sz="2200" dirty="0"/>
          </a:p>
          <a:p>
            <a:pPr marL="0" indent="0">
              <a:spcBef>
                <a:spcPts val="0"/>
              </a:spcBef>
              <a:buClr>
                <a:schemeClr val="tx1"/>
              </a:buClr>
              <a:buSzPct val="130000"/>
              <a:buFont typeface="Arial" pitchFamily="34" charset="0"/>
              <a:buChar char="•"/>
            </a:pPr>
            <a:r>
              <a:rPr lang="en-IN" sz="2200" dirty="0"/>
              <a:t>In CR to mobile networks, the primary users and the secondary users can coexist in the same licensed band In such an underlay approach</a:t>
            </a:r>
            <a:endParaRPr sz="2200" dirty="0"/>
          </a:p>
          <a:p>
            <a:pPr marL="0" indent="0">
              <a:spcBef>
                <a:spcPts val="0"/>
              </a:spcBef>
              <a:buClr>
                <a:schemeClr val="tx1"/>
              </a:buClr>
              <a:buSzPct val="130000"/>
              <a:buFont typeface="Arial" pitchFamily="34" charset="0"/>
              <a:buChar char="•"/>
            </a:pPr>
            <a:endParaRPr sz="2200" dirty="0"/>
          </a:p>
          <a:p>
            <a:pPr marL="0" indent="182880">
              <a:spcBef>
                <a:spcPts val="0"/>
              </a:spcBef>
              <a:buClr>
                <a:schemeClr val="tx1"/>
              </a:buClr>
              <a:buSzPct val="130000"/>
              <a:buFont typeface="Arial" pitchFamily="34" charset="0"/>
              <a:buChar char="•"/>
            </a:pP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435608" y="872198"/>
            <a:ext cx="7498080" cy="5275384"/>
          </a:xfrm>
          <a:prstGeom prst="rect">
            <a:avLst/>
          </a:prstGeom>
          <a:noFill/>
          <a:ln>
            <a:noFill/>
          </a:ln>
        </p:spPr>
        <p:txBody>
          <a:bodyPr spcFirstLastPara="1" wrap="square" lIns="91425" tIns="45700" rIns="91425" bIns="45700" anchor="t" anchorCtr="0">
            <a:normAutofit/>
          </a:bodyPr>
          <a:lstStyle/>
          <a:p>
            <a:pPr marL="0" indent="-283464">
              <a:spcBef>
                <a:spcPts val="0"/>
              </a:spcBef>
              <a:buClr>
                <a:schemeClr val="tx1"/>
              </a:buClr>
              <a:buSzPct val="130000"/>
              <a:buFont typeface="Arial" pitchFamily="34" charset="0"/>
              <a:buChar char="•"/>
            </a:pPr>
            <a:r>
              <a:rPr lang="en-US" sz="2200" dirty="0" smtClean="0"/>
              <a:t>The interference temperature limit (ITL) is the maximum interference that can be allowed by the secondary users to the primary </a:t>
            </a:r>
            <a:r>
              <a:rPr lang="en-US" sz="2200" dirty="0" smtClean="0"/>
              <a:t>network</a:t>
            </a:r>
            <a:endParaRPr lang="en-IN" sz="2200" dirty="0" smtClean="0"/>
          </a:p>
          <a:p>
            <a:pPr marL="0" lvl="0" indent="-283464" rtl="0">
              <a:lnSpc>
                <a:spcPct val="100000"/>
              </a:lnSpc>
              <a:spcBef>
                <a:spcPts val="0"/>
              </a:spcBef>
              <a:buClr>
                <a:schemeClr val="tx1"/>
              </a:buClr>
              <a:buSzPct val="130000"/>
              <a:buFont typeface="Arial" pitchFamily="34" charset="0"/>
              <a:buChar char="•"/>
            </a:pPr>
            <a:endParaRPr lang="en-IN" sz="2200" dirty="0" smtClean="0"/>
          </a:p>
          <a:p>
            <a:pPr marL="0" lvl="0" indent="-283464" rtl="0">
              <a:lnSpc>
                <a:spcPct val="100000"/>
              </a:lnSpc>
              <a:spcBef>
                <a:spcPts val="0"/>
              </a:spcBef>
              <a:buClr>
                <a:schemeClr val="tx1"/>
              </a:buClr>
              <a:buSzPct val="130000"/>
              <a:buFont typeface="Arial" pitchFamily="34" charset="0"/>
              <a:buChar char="•"/>
            </a:pPr>
            <a:r>
              <a:rPr lang="en-IN" sz="2200" dirty="0" smtClean="0"/>
              <a:t>The </a:t>
            </a:r>
            <a:r>
              <a:rPr lang="en-IN" sz="2200" dirty="0"/>
              <a:t>interference should be below a certain level i.e. ITL. So that the primary transmitted signal can’t be affected by the secondary interference</a:t>
            </a:r>
            <a:endParaRPr sz="2200" dirty="0"/>
          </a:p>
          <a:p>
            <a:pPr marL="0" lvl="0" indent="-283464" rtl="0">
              <a:lnSpc>
                <a:spcPct val="100000"/>
              </a:lnSpc>
              <a:spcBef>
                <a:spcPts val="0"/>
              </a:spcBef>
              <a:buClr>
                <a:schemeClr val="tx1"/>
              </a:buClr>
              <a:buSzPct val="130000"/>
              <a:buFont typeface="Arial" pitchFamily="34" charset="0"/>
              <a:buChar char="•"/>
            </a:pPr>
            <a:endParaRPr sz="2200" dirty="0"/>
          </a:p>
          <a:p>
            <a:pPr marL="0" lvl="0" indent="-283464" rtl="0">
              <a:lnSpc>
                <a:spcPct val="100000"/>
              </a:lnSpc>
              <a:spcBef>
                <a:spcPts val="0"/>
              </a:spcBef>
              <a:buClr>
                <a:schemeClr val="tx1"/>
              </a:buClr>
              <a:buSzPct val="130000"/>
              <a:buFont typeface="Arial" pitchFamily="34" charset="0"/>
              <a:buChar char="•"/>
            </a:pPr>
            <a:r>
              <a:rPr lang="en-IN" sz="2200" dirty="0"/>
              <a:t>Cognitive radio network should always check the estimated interference at primary network</a:t>
            </a:r>
            <a:endParaRPr sz="2200" dirty="0"/>
          </a:p>
          <a:p>
            <a:pPr marL="0" lvl="0" indent="-100584" rtl="0">
              <a:lnSpc>
                <a:spcPct val="100000"/>
              </a:lnSpc>
              <a:spcBef>
                <a:spcPts val="0"/>
              </a:spcBef>
              <a:buClr>
                <a:schemeClr val="tx1"/>
              </a:buClr>
              <a:buSzPct val="130000"/>
              <a:buFont typeface="Arial" pitchFamily="34" charset="0"/>
              <a:buChar char="•"/>
            </a:pPr>
            <a:endParaRPr sz="2200" dirty="0"/>
          </a:p>
          <a:p>
            <a:pPr marL="0" lvl="0" indent="-283464" rtl="0">
              <a:lnSpc>
                <a:spcPct val="100000"/>
              </a:lnSpc>
              <a:spcBef>
                <a:spcPts val="0"/>
              </a:spcBef>
              <a:buClr>
                <a:schemeClr val="tx1"/>
              </a:buClr>
              <a:buSzPct val="130000"/>
              <a:buFont typeface="Arial" pitchFamily="34" charset="0"/>
              <a:buChar char="•"/>
            </a:pPr>
            <a:r>
              <a:rPr lang="en-IN" sz="2200" dirty="0" smtClean="0"/>
              <a:t>This </a:t>
            </a:r>
            <a:r>
              <a:rPr lang="en-IN" sz="2200" dirty="0"/>
              <a:t>paper is basically about using this underlay cognitive radio principle for improving the performance in device to device communication</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1435608" y="476672"/>
            <a:ext cx="7498080" cy="72008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3200"/>
              <a:buFont typeface="Wingdings" pitchFamily="2" charset="2"/>
              <a:buChar char="v"/>
            </a:pPr>
            <a:r>
              <a:rPr lang="en-IN" sz="3200" u="sng" dirty="0"/>
              <a:t>Objective</a:t>
            </a:r>
            <a:endParaRPr sz="3200" u="sng" dirty="0"/>
          </a:p>
        </p:txBody>
      </p:sp>
      <p:sp>
        <p:nvSpPr>
          <p:cNvPr id="130" name="Google Shape;130;p1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indent="-283464">
              <a:spcBef>
                <a:spcPts val="0"/>
              </a:spcBef>
              <a:buClr>
                <a:schemeClr val="tx1"/>
              </a:buClr>
              <a:buSzPct val="130000"/>
              <a:buNone/>
            </a:pPr>
            <a:r>
              <a:rPr lang="en-IN" sz="2200" dirty="0"/>
              <a:t>The main objectives of this project are </a:t>
            </a:r>
            <a:endParaRPr sz="2200" dirty="0"/>
          </a:p>
          <a:p>
            <a:pPr marL="365760" indent="-161543">
              <a:buClr>
                <a:schemeClr val="tx1"/>
              </a:buClr>
              <a:buSzPct val="130000"/>
              <a:buFont typeface="Arial" pitchFamily="34" charset="0"/>
              <a:buChar char="•"/>
            </a:pPr>
            <a:endParaRPr sz="2200" dirty="0"/>
          </a:p>
          <a:p>
            <a:pPr marL="457200" lvl="0" indent="-457200" algn="l" rtl="0">
              <a:lnSpc>
                <a:spcPct val="100000"/>
              </a:lnSpc>
              <a:spcBef>
                <a:spcPts val="600"/>
              </a:spcBef>
              <a:spcAft>
                <a:spcPts val="0"/>
              </a:spcAft>
              <a:buClr>
                <a:schemeClr val="tx1"/>
              </a:buClr>
              <a:buSzPct val="130000"/>
              <a:buFont typeface="Arial" pitchFamily="34" charset="0"/>
              <a:buChar char="•"/>
            </a:pPr>
            <a:r>
              <a:rPr lang="en-IN" sz="2200" dirty="0"/>
              <a:t>To present the expression for multiple numbers of D2D pairs and to propose a scheme where the interference level is naturally maintained.</a:t>
            </a:r>
            <a:endParaRPr sz="2200" dirty="0"/>
          </a:p>
          <a:p>
            <a:pPr marL="457200" lvl="0" indent="-457200" algn="l" rtl="0">
              <a:lnSpc>
                <a:spcPct val="100000"/>
              </a:lnSpc>
              <a:spcBef>
                <a:spcPts val="600"/>
              </a:spcBef>
              <a:spcAft>
                <a:spcPts val="0"/>
              </a:spcAft>
              <a:buClr>
                <a:schemeClr val="tx1"/>
              </a:buClr>
              <a:buSzPct val="130000"/>
              <a:buFont typeface="Arial" pitchFamily="34" charset="0"/>
              <a:buChar char="•"/>
            </a:pPr>
            <a:r>
              <a:rPr lang="en-IN" sz="2200" dirty="0"/>
              <a:t>To determine the throughput for simultaneous transmissions by up to two D2D nodes in the same frequency band.</a:t>
            </a:r>
            <a:endParaRPr sz="2200" dirty="0"/>
          </a:p>
          <a:p>
            <a:pPr marL="457200" lvl="0" indent="-457200" algn="l" rtl="0">
              <a:lnSpc>
                <a:spcPct val="100000"/>
              </a:lnSpc>
              <a:spcBef>
                <a:spcPts val="600"/>
              </a:spcBef>
              <a:spcAft>
                <a:spcPts val="0"/>
              </a:spcAft>
              <a:buClr>
                <a:schemeClr val="tx1"/>
              </a:buClr>
              <a:buSzPct val="130000"/>
              <a:buFont typeface="Arial" pitchFamily="34" charset="0"/>
              <a:buChar char="•"/>
            </a:pPr>
            <a:r>
              <a:rPr lang="en-IN" sz="2200" dirty="0"/>
              <a:t>To show that sum throughput improves with the increasing number of D2D pairs in a secondary network by user selection method among multiple numbers of D2D pairs. </a:t>
            </a:r>
            <a:endParaRPr sz="2200" dirty="0"/>
          </a:p>
          <a:p>
            <a:pPr marL="365760" indent="-161543">
              <a:buClr>
                <a:schemeClr val="tx1"/>
              </a:buClr>
              <a:buSzPct val="130000"/>
              <a:buFont typeface="Arial" pitchFamily="34" charset="0"/>
              <a:buChar char="•"/>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338" y="365760"/>
            <a:ext cx="7498080" cy="717452"/>
          </a:xfrm>
          <a:effectLst>
            <a:outerShdw blurRad="50800" dist="38100" dir="5400000" algn="t" rotWithShape="0">
              <a:prstClr val="black">
                <a:alpha val="40000"/>
              </a:prstClr>
            </a:outerShdw>
          </a:effectLst>
        </p:spPr>
        <p:txBody>
          <a:bodyPr>
            <a:normAutofit/>
          </a:bodyPr>
          <a:lstStyle/>
          <a:p>
            <a:pPr>
              <a:buClr>
                <a:srgbClr val="0070C0"/>
              </a:buClr>
              <a:buSzPct val="100000"/>
              <a:buFont typeface="Wingdings" pitchFamily="2" charset="2"/>
              <a:buChar char="v"/>
            </a:pPr>
            <a:r>
              <a:rPr lang="en-IN" sz="3200" u="sng" dirty="0" smtClean="0"/>
              <a:t>System Model and Problem Formulation</a:t>
            </a:r>
            <a:endParaRPr lang="en-US" sz="3200" dirty="0"/>
          </a:p>
        </p:txBody>
      </p:sp>
      <p:sp>
        <p:nvSpPr>
          <p:cNvPr id="3" name="Text Placeholder 2"/>
          <p:cNvSpPr>
            <a:spLocks noGrp="1"/>
          </p:cNvSpPr>
          <p:nvPr>
            <p:ph type="body" idx="1"/>
          </p:nvPr>
        </p:nvSpPr>
        <p:spPr>
          <a:xfrm>
            <a:off x="1322363" y="1252025"/>
            <a:ext cx="7611325" cy="5387925"/>
          </a:xfrm>
        </p:spPr>
        <p:txBody>
          <a:bodyPr>
            <a:noAutofit/>
          </a:bodyPr>
          <a:lstStyle/>
          <a:p>
            <a:pPr marL="0">
              <a:buNone/>
            </a:pPr>
            <a:r>
              <a:rPr lang="en-US" sz="2200" dirty="0" smtClean="0"/>
              <a:t>Considering one D2D pair from given N D2D pairs which are transmitting in same frequency band.</a:t>
            </a:r>
          </a:p>
          <a:p>
            <a:pPr marL="0" indent="0">
              <a:spcBef>
                <a:spcPts val="0"/>
              </a:spcBef>
              <a:buNone/>
            </a:pPr>
            <a:r>
              <a:rPr lang="en-US" sz="2200" dirty="0" smtClean="0"/>
              <a:t> </a:t>
            </a:r>
          </a:p>
          <a:p>
            <a:pPr marL="0" indent="0">
              <a:spcBef>
                <a:spcPts val="0"/>
              </a:spcBef>
              <a:buClr>
                <a:schemeClr val="tx1"/>
              </a:buClr>
              <a:buSzPct val="100000"/>
              <a:buFont typeface="Wingdings" pitchFamily="2" charset="2"/>
              <a:buChar char="Ø"/>
            </a:pPr>
            <a:r>
              <a:rPr lang="en-US" sz="2200" u="sng" dirty="0" smtClean="0"/>
              <a:t>Assumptions</a:t>
            </a:r>
            <a:r>
              <a:rPr lang="en-US" sz="2200" dirty="0" smtClean="0"/>
              <a:t>-</a:t>
            </a:r>
          </a:p>
          <a:p>
            <a:pPr>
              <a:buClr>
                <a:schemeClr val="tx1"/>
              </a:buClr>
              <a:buSzPct val="90000"/>
              <a:buNone/>
            </a:pPr>
            <a:endParaRPr lang="en-US" sz="2200" dirty="0" smtClean="0"/>
          </a:p>
          <a:p>
            <a:pPr marL="0" indent="0">
              <a:spcBef>
                <a:spcPts val="0"/>
              </a:spcBef>
              <a:buClr>
                <a:schemeClr val="tx1"/>
              </a:buClr>
              <a:buSzPct val="90000"/>
              <a:buNone/>
            </a:pPr>
            <a:r>
              <a:rPr lang="en-US" sz="2200" dirty="0" smtClean="0"/>
              <a:t>1)All the channel experience with independent Rayleigh fading.</a:t>
            </a:r>
          </a:p>
          <a:p>
            <a:pPr marL="0" indent="0">
              <a:spcBef>
                <a:spcPts val="0"/>
              </a:spcBef>
              <a:buClr>
                <a:schemeClr val="tx1"/>
              </a:buClr>
              <a:buSzPct val="90000"/>
              <a:buNone/>
            </a:pPr>
            <a:endParaRPr lang="en-US" sz="2200" dirty="0" smtClean="0"/>
          </a:p>
          <a:p>
            <a:pPr marL="0" indent="0">
              <a:spcBef>
                <a:spcPts val="0"/>
              </a:spcBef>
              <a:buNone/>
            </a:pPr>
            <a:r>
              <a:rPr lang="en-US" sz="2200" dirty="0" smtClean="0"/>
              <a:t>2) The primary transmitter is located far away from the secondary receivers and hence the primary interference at the secondary node can be neglected.  </a:t>
            </a:r>
          </a:p>
          <a:p>
            <a:pPr marL="0" indent="0">
              <a:spcBef>
                <a:spcPts val="0"/>
              </a:spcBef>
              <a:buNone/>
            </a:pPr>
            <a:endParaRPr lang="en-US" sz="2200" dirty="0" smtClean="0"/>
          </a:p>
          <a:p>
            <a:pPr marL="0" indent="0">
              <a:spcBef>
                <a:spcPts val="0"/>
              </a:spcBef>
              <a:buNone/>
            </a:pPr>
            <a:r>
              <a:rPr lang="en-US" sz="2200" dirty="0" smtClean="0"/>
              <a:t>3) We assume that the secondary network is located relatively far apart so that the same frequency can be reused by two transmitters concurrently.</a:t>
            </a:r>
          </a:p>
          <a:p>
            <a:pPr marL="0" indent="0">
              <a:spcBef>
                <a:spcPts val="0"/>
              </a:spcBef>
              <a:buNone/>
            </a:pPr>
            <a:r>
              <a:rPr lang="en-US" sz="2200" dirty="0" smtClean="0"/>
              <a:t> </a:t>
            </a:r>
          </a:p>
          <a:p>
            <a:pPr>
              <a:buNone/>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1435608" y="404664"/>
            <a:ext cx="7498080" cy="1152128"/>
          </a:xfrm>
          <a:prstGeom prst="rect">
            <a:avLst/>
          </a:prstGeom>
          <a:noFill/>
          <a:ln>
            <a:noFill/>
          </a:ln>
          <a:effectLst>
            <a:outerShdw blurRad="50800" dist="38100" dir="5400000" algn="t" rotWithShape="0">
              <a:prstClr val="black">
                <a:alpha val="40000"/>
              </a:prstClr>
            </a:outerShdw>
          </a:effectLst>
        </p:spPr>
        <p:txBody>
          <a:bodyPr spcFirstLastPara="1" wrap="square" lIns="91425" tIns="45700" rIns="91425" bIns="45700" anchor="ctr" anchorCtr="0">
            <a:normAutofit/>
          </a:bodyPr>
          <a:lstStyle/>
          <a:p>
            <a:pPr lvl="0">
              <a:buSzPts val="3200"/>
            </a:pPr>
            <a:r>
              <a:rPr lang="en-IN" sz="3200" u="sng" dirty="0" smtClean="0"/>
              <a:t>System model of co-existing underlay CR network</a:t>
            </a:r>
            <a:endParaRPr sz="3200" u="sng" dirty="0"/>
          </a:p>
        </p:txBody>
      </p:sp>
      <p:sp>
        <p:nvSpPr>
          <p:cNvPr id="136" name="Google Shape;136;p18"/>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fontScale="92500" lnSpcReduction="10000"/>
          </a:bodyPr>
          <a:lstStyle/>
          <a:p>
            <a:pPr marL="365760" lvl="0" indent="-283464" algn="l" rtl="0">
              <a:lnSpc>
                <a:spcPct val="100000"/>
              </a:lnSpc>
              <a:spcBef>
                <a:spcPts val="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endParaRPr sz="2400" dirty="0"/>
          </a:p>
          <a:p>
            <a:pPr marL="365760" lvl="0" indent="-283464" algn="l" rtl="0">
              <a:lnSpc>
                <a:spcPct val="100000"/>
              </a:lnSpc>
              <a:spcBef>
                <a:spcPts val="600"/>
              </a:spcBef>
              <a:spcAft>
                <a:spcPts val="0"/>
              </a:spcAft>
              <a:buSzPct val="80000"/>
              <a:buNone/>
            </a:pPr>
            <a:r>
              <a:rPr lang="en-IN" sz="2400" dirty="0"/>
              <a:t>       </a:t>
            </a:r>
            <a:endParaRPr dirty="0"/>
          </a:p>
          <a:p>
            <a:pPr marL="365760" lvl="0" indent="-283464" algn="l" rtl="0">
              <a:lnSpc>
                <a:spcPct val="100000"/>
              </a:lnSpc>
              <a:spcBef>
                <a:spcPts val="600"/>
              </a:spcBef>
              <a:spcAft>
                <a:spcPts val="0"/>
              </a:spcAft>
              <a:buSzPct val="80000"/>
              <a:buNone/>
            </a:pPr>
            <a:r>
              <a:rPr lang="en-IN" sz="2400" dirty="0"/>
              <a:t>            </a:t>
            </a:r>
            <a:endParaRPr sz="2400" dirty="0"/>
          </a:p>
        </p:txBody>
      </p:sp>
      <p:pic>
        <p:nvPicPr>
          <p:cNvPr id="137" name="Google Shape;137;p18" descr="Underlay2.png"/>
          <p:cNvPicPr preferRelativeResize="0">
            <a:picLocks noChangeAspect="1"/>
          </p:cNvPicPr>
          <p:nvPr/>
        </p:nvPicPr>
        <p:blipFill rotWithShape="1">
          <a:blip r:embed="rId3">
            <a:alphaModFix/>
          </a:blip>
          <a:srcRect t="9857" r="16140" b="3074"/>
          <a:stretch/>
        </p:blipFill>
        <p:spPr>
          <a:xfrm>
            <a:off x="1396257" y="2133568"/>
            <a:ext cx="7099376" cy="414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body" idx="1"/>
          </p:nvPr>
        </p:nvSpPr>
        <p:spPr>
          <a:xfrm>
            <a:off x="1435608" y="787790"/>
            <a:ext cx="7498080" cy="5781821"/>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None/>
            </a:pPr>
            <a:r>
              <a:rPr lang="en-IN" sz="2200" dirty="0"/>
              <a:t>𝑆</a:t>
            </a:r>
            <a:r>
              <a:rPr lang="en-IN" sz="2200" baseline="-25000" dirty="0"/>
              <a:t>1</a:t>
            </a:r>
            <a:r>
              <a:rPr lang="en-IN" sz="2200" dirty="0"/>
              <a:t> transmits with power 𝑃</a:t>
            </a:r>
            <a:r>
              <a:rPr lang="en-IN" sz="2200" baseline="-25000" dirty="0"/>
              <a:t>𝑆1</a:t>
            </a:r>
            <a:r>
              <a:rPr lang="en-IN" sz="2200" dirty="0"/>
              <a:t> and 𝑆</a:t>
            </a:r>
            <a:r>
              <a:rPr lang="en-IN" sz="2200" baseline="-25000" dirty="0"/>
              <a:t>2</a:t>
            </a:r>
            <a:r>
              <a:rPr lang="en-IN" sz="2200" dirty="0"/>
              <a:t>  transmits with power 𝑃</a:t>
            </a:r>
            <a:r>
              <a:rPr lang="en-IN" sz="2200" baseline="-25000" dirty="0"/>
              <a:t>𝑆2</a:t>
            </a:r>
            <a:r>
              <a:rPr lang="en-IN" sz="2200" dirty="0"/>
              <a:t>. </a:t>
            </a:r>
            <a:endParaRPr sz="2200" dirty="0"/>
          </a:p>
          <a:p>
            <a:pPr marL="365760" lvl="0" indent="-283464" algn="l" rtl="0">
              <a:lnSpc>
                <a:spcPct val="100000"/>
              </a:lnSpc>
              <a:spcBef>
                <a:spcPts val="600"/>
              </a:spcBef>
              <a:spcAft>
                <a:spcPts val="0"/>
              </a:spcAft>
              <a:buSzPts val="1920"/>
              <a:buNone/>
            </a:pPr>
            <a:r>
              <a:rPr lang="en-IN" sz="2200" dirty="0"/>
              <a:t>P</a:t>
            </a:r>
            <a:r>
              <a:rPr lang="en-IN" sz="2200" baseline="-25000" dirty="0"/>
              <a:t>s1  </a:t>
            </a:r>
            <a:r>
              <a:rPr lang="en-IN" sz="2200" dirty="0"/>
              <a:t>≤ I</a:t>
            </a:r>
            <a:r>
              <a:rPr lang="en-IN" sz="2200" baseline="-25000" dirty="0"/>
              <a:t>P</a:t>
            </a:r>
            <a:r>
              <a:rPr lang="en-IN" sz="2200" dirty="0"/>
              <a:t> / |h</a:t>
            </a:r>
            <a:r>
              <a:rPr lang="en-IN" sz="2200" baseline="-25000" dirty="0"/>
              <a:t>1c</a:t>
            </a:r>
            <a:r>
              <a:rPr lang="en-IN" sz="2200" dirty="0"/>
              <a:t>|</a:t>
            </a:r>
            <a:r>
              <a:rPr lang="en-IN" sz="2200" baseline="30000" dirty="0"/>
              <a:t>2</a:t>
            </a:r>
            <a:r>
              <a:rPr lang="en-IN" sz="2200" dirty="0"/>
              <a:t>       </a:t>
            </a:r>
            <a:endParaRPr lang="en-IN" sz="2200" dirty="0" smtClean="0"/>
          </a:p>
          <a:p>
            <a:pPr marL="365760" lvl="0" indent="-283464" algn="l" rtl="0">
              <a:lnSpc>
                <a:spcPct val="100000"/>
              </a:lnSpc>
              <a:spcBef>
                <a:spcPts val="600"/>
              </a:spcBef>
              <a:spcAft>
                <a:spcPts val="0"/>
              </a:spcAft>
              <a:buSzPts val="1920"/>
              <a:buNone/>
            </a:pPr>
            <a:r>
              <a:rPr lang="en-IN" sz="2200" dirty="0" smtClean="0"/>
              <a:t>        and     </a:t>
            </a:r>
          </a:p>
          <a:p>
            <a:pPr marL="365760" lvl="0" indent="-283464" algn="l" rtl="0">
              <a:lnSpc>
                <a:spcPct val="100000"/>
              </a:lnSpc>
              <a:spcBef>
                <a:spcPts val="600"/>
              </a:spcBef>
              <a:spcAft>
                <a:spcPts val="0"/>
              </a:spcAft>
              <a:buSzPts val="1920"/>
              <a:buNone/>
            </a:pPr>
            <a:r>
              <a:rPr lang="en-IN" sz="2200" dirty="0" smtClean="0"/>
              <a:t>P</a:t>
            </a:r>
            <a:r>
              <a:rPr lang="en-IN" sz="2200" baseline="-25000" dirty="0" smtClean="0"/>
              <a:t>s2  </a:t>
            </a:r>
            <a:r>
              <a:rPr lang="en-IN" sz="2200" dirty="0"/>
              <a:t>≤ I</a:t>
            </a:r>
            <a:r>
              <a:rPr lang="en-IN" sz="2200" baseline="-25000" dirty="0"/>
              <a:t>P</a:t>
            </a:r>
            <a:r>
              <a:rPr lang="en-IN" sz="2200" dirty="0"/>
              <a:t> / |h</a:t>
            </a:r>
            <a:r>
              <a:rPr lang="en-IN" sz="2200" baseline="-25000" dirty="0"/>
              <a:t>2c</a:t>
            </a:r>
            <a:r>
              <a:rPr lang="en-IN" sz="2200" dirty="0"/>
              <a:t>|</a:t>
            </a:r>
            <a:r>
              <a:rPr lang="en-IN" sz="2200" baseline="30000" dirty="0"/>
              <a:t>2</a:t>
            </a:r>
            <a:r>
              <a:rPr lang="en-IN" sz="2200" dirty="0"/>
              <a:t>  should be maintained </a:t>
            </a:r>
            <a:endParaRPr sz="2200" dirty="0"/>
          </a:p>
          <a:p>
            <a:pPr marL="365760" lvl="0" indent="-283464" algn="l" rtl="0">
              <a:lnSpc>
                <a:spcPct val="100000"/>
              </a:lnSpc>
              <a:spcBef>
                <a:spcPts val="600"/>
              </a:spcBef>
              <a:spcAft>
                <a:spcPts val="0"/>
              </a:spcAft>
              <a:buSzPts val="1920"/>
              <a:buNone/>
            </a:pPr>
            <a:r>
              <a:rPr lang="en-IN" sz="2200" dirty="0"/>
              <a:t>Where, h</a:t>
            </a:r>
            <a:r>
              <a:rPr lang="en-IN" sz="2200" baseline="-25000" dirty="0"/>
              <a:t>1c</a:t>
            </a:r>
            <a:r>
              <a:rPr lang="en-IN" sz="2200" i="1" baseline="-25000" dirty="0"/>
              <a:t> </a:t>
            </a:r>
            <a:r>
              <a:rPr lang="en-IN" sz="2200" dirty="0"/>
              <a:t>and h</a:t>
            </a:r>
            <a:r>
              <a:rPr lang="en-IN" sz="2200" baseline="-25000" dirty="0"/>
              <a:t>2c</a:t>
            </a:r>
            <a:r>
              <a:rPr lang="en-IN" sz="2200" dirty="0"/>
              <a:t> : Channel gain from </a:t>
            </a:r>
            <a:r>
              <a:rPr lang="en-IN" sz="2200" dirty="0" smtClean="0"/>
              <a:t>secondary network to primary </a:t>
            </a:r>
            <a:r>
              <a:rPr lang="en-IN" sz="2200" dirty="0"/>
              <a:t>network </a:t>
            </a:r>
            <a:endParaRPr sz="2200" dirty="0"/>
          </a:p>
          <a:p>
            <a:pPr marL="365760" lvl="0" indent="-283464" algn="l" rtl="0">
              <a:lnSpc>
                <a:spcPct val="100000"/>
              </a:lnSpc>
              <a:spcBef>
                <a:spcPts val="600"/>
              </a:spcBef>
              <a:spcAft>
                <a:spcPts val="0"/>
              </a:spcAft>
              <a:buSzPts val="1920"/>
              <a:buNone/>
            </a:pPr>
            <a:r>
              <a:rPr lang="en-IN" sz="2200" dirty="0"/>
              <a:t>I</a:t>
            </a:r>
            <a:r>
              <a:rPr lang="en-IN" sz="2200" baseline="-25000" dirty="0"/>
              <a:t>P </a:t>
            </a:r>
            <a:r>
              <a:rPr lang="en-IN" sz="2200" dirty="0"/>
              <a:t>: Interference Temperature Limit</a:t>
            </a:r>
            <a:endParaRPr sz="2200" dirty="0"/>
          </a:p>
          <a:p>
            <a:pPr marL="365760" lvl="0" indent="-283464" algn="l" rtl="0">
              <a:lnSpc>
                <a:spcPct val="100000"/>
              </a:lnSpc>
              <a:spcBef>
                <a:spcPts val="600"/>
              </a:spcBef>
              <a:spcAft>
                <a:spcPts val="0"/>
              </a:spcAft>
              <a:buSzPts val="1920"/>
              <a:buNone/>
            </a:pPr>
            <a:endParaRPr sz="2200" dirty="0"/>
          </a:p>
          <a:p>
            <a:pPr marL="365760" lvl="0" indent="-283464" algn="l" rtl="0">
              <a:lnSpc>
                <a:spcPct val="100000"/>
              </a:lnSpc>
              <a:spcBef>
                <a:spcPts val="600"/>
              </a:spcBef>
              <a:spcAft>
                <a:spcPts val="0"/>
              </a:spcAft>
              <a:buClr>
                <a:schemeClr val="tx1"/>
              </a:buClr>
              <a:buSzPct val="100000"/>
              <a:buFont typeface="Wingdings" pitchFamily="2" charset="2"/>
              <a:buChar char="Ø"/>
            </a:pPr>
            <a:r>
              <a:rPr lang="en-IN" sz="2200" dirty="0"/>
              <a:t>The outage probability of D2D link: </a:t>
            </a:r>
            <a:endParaRPr sz="2200" dirty="0"/>
          </a:p>
          <a:p>
            <a:pPr marL="365760" lvl="0" indent="-283464">
              <a:buSzPts val="1920"/>
              <a:buNone/>
            </a:pPr>
            <a:r>
              <a:rPr lang="en-IN" sz="2200" dirty="0" smtClean="0"/>
              <a:t>= P</a:t>
            </a:r>
            <a:r>
              <a:rPr lang="en-IN" sz="2200" baseline="-25000" dirty="0" smtClean="0"/>
              <a:t>r </a:t>
            </a:r>
            <a:r>
              <a:rPr lang="en-IN" sz="2200" i="1" dirty="0" smtClean="0"/>
              <a:t>(</a:t>
            </a:r>
            <a:r>
              <a:rPr lang="en-IN" sz="2200" dirty="0" smtClean="0"/>
              <a:t>(</a:t>
            </a:r>
            <a:r>
              <a:rPr lang="en-IN" sz="2200" i="1" dirty="0" smtClean="0"/>
              <a:t> </a:t>
            </a:r>
            <a:r>
              <a:rPr lang="en-IN" sz="2200" dirty="0" err="1" smtClean="0">
                <a:latin typeface="Gill Sans" charset="0"/>
                <a:ea typeface="Cambria Math"/>
                <a:cs typeface="Cambria Math"/>
                <a:sym typeface="Cambria Math"/>
              </a:rPr>
              <a:t>I</a:t>
            </a:r>
            <a:r>
              <a:rPr lang="en-IN" sz="2200" baseline="-25000" dirty="0" err="1" smtClean="0">
                <a:latin typeface="Gill Sans" charset="0"/>
                <a:ea typeface="Cambria Math"/>
                <a:cs typeface="Cambria Math"/>
                <a:sym typeface="Cambria Math"/>
              </a:rPr>
              <a:t>p</a:t>
            </a:r>
            <a:r>
              <a:rPr lang="en-IN" sz="2200" dirty="0" smtClean="0">
                <a:latin typeface="Gill Sans" charset="0"/>
                <a:ea typeface="Cambria Math"/>
                <a:cs typeface="Cambria Math"/>
                <a:sym typeface="Cambria Math"/>
              </a:rPr>
              <a:t> |hc|</a:t>
            </a:r>
            <a:r>
              <a:rPr lang="en-IN" sz="2200" baseline="30000" dirty="0" smtClean="0">
                <a:latin typeface="Gill Sans" charset="0"/>
                <a:ea typeface="Cambria Math"/>
                <a:cs typeface="Cambria Math"/>
                <a:sym typeface="Cambria Math"/>
              </a:rPr>
              <a:t>2</a:t>
            </a:r>
            <a:r>
              <a:rPr lang="en-IN" sz="2200" dirty="0" smtClean="0">
                <a:latin typeface="Gill Sans" charset="0"/>
                <a:ea typeface="Cambria Math"/>
                <a:cs typeface="Cambria Math"/>
                <a:sym typeface="Cambria Math"/>
              </a:rPr>
              <a:t>)/σ</a:t>
            </a:r>
            <a:r>
              <a:rPr lang="en-IN" sz="2200" baseline="-25000" dirty="0" smtClean="0">
                <a:latin typeface="Gill Sans" charset="0"/>
                <a:ea typeface="Cambria Math"/>
                <a:cs typeface="Cambria Math"/>
                <a:sym typeface="Cambria Math"/>
              </a:rPr>
              <a:t>n</a:t>
            </a:r>
            <a:r>
              <a:rPr lang="en-IN" sz="2200" baseline="30000" dirty="0" smtClean="0">
                <a:latin typeface="Gill Sans" charset="0"/>
                <a:ea typeface="Cambria Math"/>
                <a:cs typeface="Cambria Math"/>
                <a:sym typeface="Cambria Math"/>
              </a:rPr>
              <a:t>2</a:t>
            </a:r>
            <a:r>
              <a:rPr lang="en-IN" sz="2200" dirty="0" smtClean="0">
                <a:latin typeface="Gill Sans" charset="0"/>
                <a:ea typeface="Cambria Math"/>
                <a:cs typeface="Cambria Math"/>
                <a:sym typeface="Cambria Math"/>
              </a:rPr>
              <a:t> min⁡(</a:t>
            </a:r>
            <a:r>
              <a:rPr lang="en-IN" sz="2200" dirty="0" err="1" smtClean="0"/>
              <a:t>P</a:t>
            </a:r>
            <a:r>
              <a:rPr lang="en-IN" sz="2200" baseline="-25000" dirty="0" err="1" smtClean="0"/>
              <a:t>Out</a:t>
            </a:r>
            <a:r>
              <a:rPr lang="en-IN" sz="2200" baseline="-25000" dirty="0" smtClean="0"/>
              <a:t> </a:t>
            </a:r>
            <a:r>
              <a:rPr lang="en-IN" sz="2200" dirty="0" smtClean="0">
                <a:latin typeface="Gill Sans" charset="0"/>
                <a:ea typeface="Cambria Math"/>
                <a:cs typeface="Cambria Math"/>
                <a:sym typeface="Cambria Math"/>
              </a:rPr>
              <a:t>|h1c|</a:t>
            </a:r>
            <a:r>
              <a:rPr lang="en-IN" sz="2200" baseline="30000" dirty="0" smtClean="0">
                <a:latin typeface="Gill Sans" charset="0"/>
                <a:ea typeface="Cambria Math"/>
                <a:cs typeface="Cambria Math"/>
                <a:sym typeface="Cambria Math"/>
              </a:rPr>
              <a:t>2</a:t>
            </a:r>
            <a:r>
              <a:rPr lang="en-IN" sz="2200" dirty="0" smtClean="0">
                <a:latin typeface="Gill Sans" charset="0"/>
                <a:ea typeface="Cambria Math"/>
                <a:cs typeface="Cambria Math"/>
                <a:sym typeface="Cambria Math"/>
              </a:rPr>
              <a:t>,|h2c|</a:t>
            </a:r>
            <a:r>
              <a:rPr lang="en-IN" sz="2200" baseline="30000" dirty="0" smtClean="0">
                <a:latin typeface="Gill Sans" charset="0"/>
                <a:ea typeface="Cambria Math"/>
                <a:cs typeface="Cambria Math"/>
                <a:sym typeface="Cambria Math"/>
              </a:rPr>
              <a:t>2</a:t>
            </a:r>
            <a:r>
              <a:rPr lang="en-IN" sz="2200" dirty="0" smtClean="0">
                <a:latin typeface="Gill Sans" charset="0"/>
                <a:ea typeface="Cambria Math"/>
                <a:cs typeface="Cambria Math"/>
                <a:sym typeface="Cambria Math"/>
              </a:rPr>
              <a:t>)</a:t>
            </a:r>
            <a:r>
              <a:rPr lang="en-IN" sz="2200" i="1" dirty="0" smtClean="0">
                <a:latin typeface="Gill Sans" charset="0"/>
              </a:rPr>
              <a:t>  ≤ </a:t>
            </a:r>
            <a:r>
              <a:rPr lang="en-IN" sz="2200" i="1" dirty="0" err="1" smtClean="0">
                <a:latin typeface="Gill Sans" charset="0"/>
              </a:rPr>
              <a:t>γ</a:t>
            </a:r>
            <a:r>
              <a:rPr lang="en-IN" sz="2200" i="1" baseline="-25000" dirty="0" err="1" smtClean="0">
                <a:latin typeface="Gill Sans" charset="0"/>
              </a:rPr>
              <a:t>th</a:t>
            </a:r>
            <a:r>
              <a:rPr lang="en-IN" sz="2200" i="1" dirty="0" smtClean="0">
                <a:latin typeface="Gill Sans" charset="0"/>
              </a:rPr>
              <a:t> </a:t>
            </a:r>
            <a:r>
              <a:rPr lang="en-IN" sz="2200" i="1" dirty="0" smtClean="0"/>
              <a:t>)</a:t>
            </a:r>
            <a:r>
              <a:rPr lang="en-IN" sz="2200" dirty="0" smtClean="0"/>
              <a:t>, </a:t>
            </a:r>
          </a:p>
          <a:p>
            <a:pPr marL="365760" lvl="0" indent="-283464" algn="l" rtl="0">
              <a:lnSpc>
                <a:spcPct val="100000"/>
              </a:lnSpc>
              <a:spcBef>
                <a:spcPts val="600"/>
              </a:spcBef>
              <a:spcAft>
                <a:spcPts val="0"/>
              </a:spcAft>
              <a:buSzPts val="1920"/>
              <a:buNone/>
            </a:pPr>
            <a:r>
              <a:rPr lang="en-IN" sz="2200" dirty="0" smtClean="0"/>
              <a:t> </a:t>
            </a:r>
          </a:p>
          <a:p>
            <a:pPr marL="365760" lvl="0" indent="-283464" algn="l" rtl="0">
              <a:lnSpc>
                <a:spcPct val="100000"/>
              </a:lnSpc>
              <a:spcBef>
                <a:spcPts val="600"/>
              </a:spcBef>
              <a:spcAft>
                <a:spcPts val="0"/>
              </a:spcAft>
              <a:buSzPts val="1920"/>
              <a:buNone/>
            </a:pPr>
            <a:r>
              <a:rPr lang="en-IN" sz="2200" dirty="0" smtClean="0"/>
              <a:t>where </a:t>
            </a:r>
            <a:r>
              <a:rPr lang="en-IN" sz="2200" i="1" dirty="0" err="1" smtClean="0"/>
              <a:t>γ</a:t>
            </a:r>
            <a:r>
              <a:rPr lang="en-IN" sz="2200" i="1" baseline="-25000" dirty="0" err="1" smtClean="0"/>
              <a:t>th</a:t>
            </a:r>
            <a:r>
              <a:rPr lang="en-IN" sz="2200" i="1" baseline="-25000" dirty="0" smtClean="0"/>
              <a:t> </a:t>
            </a:r>
            <a:r>
              <a:rPr lang="en-IN" sz="2200" i="1" dirty="0"/>
              <a:t>=(2</a:t>
            </a:r>
            <a:r>
              <a:rPr lang="en-IN" sz="2200" i="1" baseline="30000" dirty="0"/>
              <a:t>R</a:t>
            </a:r>
            <a:r>
              <a:rPr lang="en-IN" sz="2200" i="1" dirty="0"/>
              <a:t> −1);</a:t>
            </a:r>
            <a:r>
              <a:rPr lang="en-IN" sz="2200" dirty="0"/>
              <a:t> </a:t>
            </a:r>
            <a:endParaRPr sz="2200" dirty="0"/>
          </a:p>
          <a:p>
            <a:pPr marL="365760" lvl="0" indent="-283464" algn="l" rtl="0">
              <a:lnSpc>
                <a:spcPct val="100000"/>
              </a:lnSpc>
              <a:spcBef>
                <a:spcPts val="600"/>
              </a:spcBef>
              <a:spcAft>
                <a:spcPts val="0"/>
              </a:spcAft>
              <a:buSzPts val="1920"/>
              <a:buNone/>
            </a:pPr>
            <a:r>
              <a:rPr lang="en-IN" sz="2200" dirty="0"/>
              <a:t>R: transmission rate of secondary network</a:t>
            </a:r>
            <a:endParaRPr sz="2200" dirty="0"/>
          </a:p>
          <a:p>
            <a:pPr marL="365760" lvl="0" indent="-283464" algn="l" rtl="0">
              <a:lnSpc>
                <a:spcPct val="100000"/>
              </a:lnSpc>
              <a:spcBef>
                <a:spcPts val="600"/>
              </a:spcBef>
              <a:spcAft>
                <a:spcPts val="0"/>
              </a:spcAft>
              <a:buSzPts val="1920"/>
              <a:buNone/>
            </a:pPr>
            <a:r>
              <a:rPr lang="en-IN" sz="2200" dirty="0"/>
              <a:t> </a:t>
            </a:r>
            <a:r>
              <a:rPr lang="en-IN" sz="2200" dirty="0">
                <a:latin typeface="Gill Sans" charset="0"/>
              </a:rPr>
              <a:t>(</a:t>
            </a:r>
            <a:r>
              <a:rPr lang="en-IN" sz="2200" i="1" dirty="0">
                <a:latin typeface="Gill Sans" charset="0"/>
              </a:rPr>
              <a:t> </a:t>
            </a:r>
            <a:r>
              <a:rPr lang="en-IN" sz="2200" dirty="0" err="1">
                <a:latin typeface="Gill Sans" charset="0"/>
                <a:ea typeface="Cambria Math"/>
                <a:cs typeface="Cambria Math"/>
                <a:sym typeface="Cambria Math"/>
              </a:rPr>
              <a:t>I</a:t>
            </a:r>
            <a:r>
              <a:rPr lang="en-IN" sz="2200" baseline="-25000" dirty="0" err="1">
                <a:latin typeface="Gill Sans" charset="0"/>
                <a:ea typeface="Cambria Math"/>
                <a:cs typeface="Cambria Math"/>
                <a:sym typeface="Cambria Math"/>
              </a:rPr>
              <a:t>p</a:t>
            </a:r>
            <a:r>
              <a:rPr lang="en-IN" sz="2200" dirty="0">
                <a:latin typeface="Gill Sans" charset="0"/>
                <a:ea typeface="Cambria Math"/>
                <a:cs typeface="Cambria Math"/>
                <a:sym typeface="Cambria Math"/>
              </a:rPr>
              <a:t> |hc|</a:t>
            </a:r>
            <a:r>
              <a:rPr lang="en-IN" sz="2200" baseline="30000" dirty="0">
                <a:latin typeface="Gill Sans" charset="0"/>
                <a:ea typeface="Cambria Math"/>
                <a:cs typeface="Cambria Math"/>
                <a:sym typeface="Cambria Math"/>
              </a:rPr>
              <a:t>2</a:t>
            </a:r>
            <a:r>
              <a:rPr lang="en-IN" sz="2200" dirty="0">
                <a:latin typeface="Gill Sans" charset="0"/>
                <a:ea typeface="Cambria Math"/>
                <a:cs typeface="Cambria Math"/>
                <a:sym typeface="Cambria Math"/>
              </a:rPr>
              <a:t>)/σ</a:t>
            </a:r>
            <a:r>
              <a:rPr lang="en-IN" sz="2200" baseline="-25000" dirty="0">
                <a:latin typeface="Gill Sans" charset="0"/>
                <a:ea typeface="Cambria Math"/>
                <a:cs typeface="Cambria Math"/>
                <a:sym typeface="Cambria Math"/>
              </a:rPr>
              <a:t>n</a:t>
            </a:r>
            <a:r>
              <a:rPr lang="en-IN" sz="2200" baseline="30000" dirty="0">
                <a:latin typeface="Gill Sans" charset="0"/>
                <a:ea typeface="Cambria Math"/>
                <a:cs typeface="Cambria Math"/>
                <a:sym typeface="Cambria Math"/>
              </a:rPr>
              <a:t>2</a:t>
            </a:r>
            <a:r>
              <a:rPr lang="en-IN" sz="2200" dirty="0">
                <a:latin typeface="Gill Sans" charset="0"/>
                <a:ea typeface="Cambria Math"/>
                <a:cs typeface="Cambria Math"/>
                <a:sym typeface="Cambria Math"/>
              </a:rPr>
              <a:t> min⁡(|h1c|</a:t>
            </a:r>
            <a:r>
              <a:rPr lang="en-IN" sz="2200" baseline="30000" dirty="0">
                <a:latin typeface="Gill Sans" charset="0"/>
                <a:ea typeface="Cambria Math"/>
                <a:cs typeface="Cambria Math"/>
                <a:sym typeface="Cambria Math"/>
              </a:rPr>
              <a:t>2</a:t>
            </a:r>
            <a:r>
              <a:rPr lang="en-IN" sz="2200" dirty="0">
                <a:latin typeface="Gill Sans" charset="0"/>
                <a:ea typeface="Cambria Math"/>
                <a:cs typeface="Cambria Math"/>
                <a:sym typeface="Cambria Math"/>
              </a:rPr>
              <a:t>,|h2c|</a:t>
            </a:r>
            <a:r>
              <a:rPr lang="en-IN" sz="2200" baseline="30000" dirty="0">
                <a:latin typeface="Gill Sans" charset="0"/>
                <a:ea typeface="Cambria Math"/>
                <a:cs typeface="Cambria Math"/>
                <a:sym typeface="Cambria Math"/>
              </a:rPr>
              <a:t>2</a:t>
            </a:r>
            <a:r>
              <a:rPr lang="en-IN" sz="2200" dirty="0"/>
              <a:t> : Instantaneous </a:t>
            </a:r>
            <a:r>
              <a:rPr lang="en-IN" sz="2200" dirty="0" smtClean="0"/>
              <a:t>SINRs</a:t>
            </a:r>
            <a:endParaRPr sz="2200" dirty="0"/>
          </a:p>
          <a:p>
            <a:pPr marL="365760" lvl="0" indent="-283464" algn="l" rtl="0">
              <a:lnSpc>
                <a:spcPct val="100000"/>
              </a:lnSpc>
              <a:spcBef>
                <a:spcPts val="600"/>
              </a:spcBef>
              <a:spcAft>
                <a:spcPts val="0"/>
              </a:spcAft>
              <a:buSzPts val="1920"/>
              <a:buNone/>
            </a:pPr>
            <a:endParaRPr sz="2200" dirty="0"/>
          </a:p>
          <a:p>
            <a:pPr marL="365760" lvl="0" indent="-283464" algn="l" rtl="0">
              <a:lnSpc>
                <a:spcPct val="100000"/>
              </a:lnSpc>
              <a:spcBef>
                <a:spcPts val="600"/>
              </a:spcBef>
              <a:spcAft>
                <a:spcPts val="0"/>
              </a:spcAft>
              <a:buSzPts val="1920"/>
              <a:buNone/>
            </a:pPr>
            <a:endParaRPr sz="2200" dirty="0"/>
          </a:p>
        </p:txBody>
      </p:sp>
      <p:sp>
        <p:nvSpPr>
          <p:cNvPr id="143" name="Google Shape;143;p19"/>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1"/>
          </p:nvPr>
        </p:nvSpPr>
        <p:spPr>
          <a:xfrm>
            <a:off x="1435608" y="872197"/>
            <a:ext cx="7498080" cy="5303520"/>
          </a:xfrm>
          <a:prstGeom prst="rect">
            <a:avLst/>
          </a:prstGeom>
          <a:noFill/>
          <a:ln>
            <a:noFill/>
          </a:ln>
        </p:spPr>
        <p:txBody>
          <a:bodyPr spcFirstLastPara="1" wrap="square" lIns="91425" tIns="45700" rIns="91425" bIns="45700" anchor="t" anchorCtr="0">
            <a:normAutofit/>
          </a:bodyPr>
          <a:lstStyle/>
          <a:p>
            <a:pPr>
              <a:buClr>
                <a:schemeClr val="tx1"/>
              </a:buClr>
              <a:buSzPct val="100000"/>
              <a:buFont typeface="Wingdings" pitchFamily="2" charset="2"/>
              <a:buChar char="Ø"/>
            </a:pPr>
            <a:r>
              <a:rPr lang="en-US" sz="2200" dirty="0" smtClean="0"/>
              <a:t>For N number of D2D pairs are considered then the outage probability corresponding to the best D2d pair is being chosen out of N such pairs is: </a:t>
            </a:r>
          </a:p>
          <a:p>
            <a:pPr>
              <a:buNone/>
            </a:pPr>
            <a:r>
              <a:rPr lang="en-US" sz="2200" dirty="0" smtClean="0"/>
              <a:t>            </a:t>
            </a:r>
            <a:r>
              <a:rPr lang="en-US" sz="2200" dirty="0" err="1" smtClean="0"/>
              <a:t>P</a:t>
            </a:r>
            <a:r>
              <a:rPr lang="en-US" sz="2200" baseline="-25000" dirty="0" err="1" smtClean="0"/>
              <a:t>Out</a:t>
            </a:r>
            <a:r>
              <a:rPr lang="en-US" sz="2200" dirty="0" smtClean="0"/>
              <a:t> = P</a:t>
            </a:r>
            <a:r>
              <a:rPr lang="en-US" sz="2200" baseline="-25000" dirty="0" smtClean="0"/>
              <a:t>r</a:t>
            </a:r>
            <a:r>
              <a:rPr lang="en-US" sz="2200" dirty="0" smtClean="0"/>
              <a:t> (maxi ϵ</a:t>
            </a:r>
            <a:r>
              <a:rPr lang="en-US" sz="2200" baseline="-25000" dirty="0" smtClean="0"/>
              <a:t>{1,n}</a:t>
            </a:r>
            <a:r>
              <a:rPr lang="en-US" sz="2200" dirty="0" smtClean="0"/>
              <a:t>( xi </a:t>
            </a:r>
            <a:r>
              <a:rPr lang="en-US" sz="2200" dirty="0" smtClean="0">
                <a:sym typeface="Symbol"/>
              </a:rPr>
              <a:t></a:t>
            </a:r>
            <a:r>
              <a:rPr lang="en-US" sz="2200" dirty="0" smtClean="0"/>
              <a:t> </a:t>
            </a:r>
            <a:r>
              <a:rPr lang="en-US" sz="2200" dirty="0" err="1" smtClean="0"/>
              <a:t>γth</a:t>
            </a:r>
            <a:r>
              <a:rPr lang="en-US" sz="2200" dirty="0" smtClean="0"/>
              <a:t> )</a:t>
            </a:r>
          </a:p>
          <a:p>
            <a:pPr lvl="0">
              <a:buNone/>
            </a:pPr>
            <a:r>
              <a:rPr lang="en-US" sz="2200" dirty="0" smtClean="0"/>
              <a:t>X</a:t>
            </a:r>
            <a:r>
              <a:rPr lang="en-US" sz="2200" baseline="-25000" dirty="0" smtClean="0"/>
              <a:t>i</a:t>
            </a:r>
            <a:r>
              <a:rPr lang="en-US" sz="2200" i="1" dirty="0" smtClean="0"/>
              <a:t> </a:t>
            </a:r>
            <a:r>
              <a:rPr lang="en-US" sz="2200" dirty="0" smtClean="0"/>
              <a:t>: Maximum SNIR among each D2D pair </a:t>
            </a:r>
          </a:p>
          <a:p>
            <a:pPr>
              <a:buNone/>
            </a:pPr>
            <a:endParaRPr lang="en-US" sz="2200" dirty="0" smtClean="0"/>
          </a:p>
          <a:p>
            <a:pPr>
              <a:buNone/>
            </a:pPr>
            <a:r>
              <a:rPr lang="en-US" sz="2200" dirty="0" smtClean="0"/>
              <a:t> </a:t>
            </a:r>
          </a:p>
          <a:p>
            <a:pPr>
              <a:buClr>
                <a:schemeClr val="tx1"/>
              </a:buClr>
              <a:buSzPct val="100000"/>
              <a:buFont typeface="Wingdings" pitchFamily="2" charset="2"/>
              <a:buChar char="Ø"/>
            </a:pPr>
            <a:r>
              <a:rPr lang="en-US" sz="2200" dirty="0" smtClean="0"/>
              <a:t>We use minimum peak power(P) as  If the channel is very weak, then the power may shoot up very large.</a:t>
            </a:r>
            <a:endParaRPr sz="2200" dirty="0"/>
          </a:p>
          <a:p>
            <a:pPr marL="365760" lvl="0" indent="-283464" algn="l" rtl="0">
              <a:lnSpc>
                <a:spcPct val="100000"/>
              </a:lnSpc>
              <a:spcBef>
                <a:spcPts val="600"/>
              </a:spcBef>
              <a:spcAft>
                <a:spcPts val="0"/>
              </a:spcAft>
              <a:buSzPts val="1920"/>
              <a:buNone/>
            </a:pPr>
            <a:r>
              <a:rPr lang="en-IN" sz="2200" dirty="0"/>
              <a:t>           ∴  P</a:t>
            </a:r>
            <a:r>
              <a:rPr lang="en-IN" sz="2200" baseline="-25000" dirty="0"/>
              <a:t>s</a:t>
            </a:r>
            <a:r>
              <a:rPr lang="en-IN" sz="2200" dirty="0"/>
              <a:t> = min(P ,  </a:t>
            </a:r>
            <a:r>
              <a:rPr lang="en-IN" sz="2200" dirty="0" err="1"/>
              <a:t>I</a:t>
            </a:r>
            <a:r>
              <a:rPr lang="en-IN" sz="2200" baseline="-25000" dirty="0" err="1"/>
              <a:t>p</a:t>
            </a:r>
            <a:r>
              <a:rPr lang="en-IN" sz="2200" dirty="0"/>
              <a:t>/|h</a:t>
            </a:r>
            <a:r>
              <a:rPr lang="en-IN" sz="2200" baseline="-25000" dirty="0"/>
              <a:t>sp</a:t>
            </a:r>
            <a:r>
              <a:rPr lang="en-IN" sz="2200" dirty="0"/>
              <a:t>|</a:t>
            </a:r>
            <a:r>
              <a:rPr lang="en-IN" sz="2200" baseline="30000" dirty="0"/>
              <a:t>2</a:t>
            </a:r>
            <a:r>
              <a:rPr lang="en-IN" sz="2200" i="1" dirty="0"/>
              <a:t>)</a:t>
            </a:r>
            <a:endParaRPr sz="2200" dirty="0"/>
          </a:p>
          <a:p>
            <a:pPr marL="365760" lvl="0" indent="-283464" algn="l" rtl="0">
              <a:lnSpc>
                <a:spcPct val="100000"/>
              </a:lnSpc>
              <a:spcBef>
                <a:spcPts val="600"/>
              </a:spcBef>
              <a:spcAft>
                <a:spcPts val="0"/>
              </a:spcAft>
              <a:buSzPts val="1920"/>
              <a:buNone/>
            </a:pPr>
            <a:r>
              <a:rPr lang="en-IN" sz="2200" i="1" dirty="0"/>
              <a:t>  </a:t>
            </a:r>
            <a:endParaRPr sz="2200" i="1" dirty="0"/>
          </a:p>
          <a:p>
            <a:pPr marL="365760" lvl="0" indent="-283464" algn="l" rtl="0">
              <a:lnSpc>
                <a:spcPct val="100000"/>
              </a:lnSpc>
              <a:spcBef>
                <a:spcPts val="600"/>
              </a:spcBef>
              <a:spcAft>
                <a:spcPts val="0"/>
              </a:spcAft>
              <a:buSzPts val="1920"/>
              <a:buNone/>
            </a:pPr>
            <a:endParaRPr sz="2200" i="1" dirty="0"/>
          </a:p>
          <a:p>
            <a:pPr marL="365760" lvl="0" indent="-283464" algn="l" rtl="0">
              <a:lnSpc>
                <a:spcPct val="100000"/>
              </a:lnSpc>
              <a:spcBef>
                <a:spcPts val="600"/>
              </a:spcBef>
              <a:spcAft>
                <a:spcPts val="0"/>
              </a:spcAft>
              <a:buClr>
                <a:schemeClr val="dk1"/>
              </a:buClr>
              <a:buSzPts val="2400"/>
              <a:buNone/>
            </a:pPr>
            <a:endParaRPr sz="2200" dirty="0"/>
          </a:p>
          <a:p>
            <a:pPr marL="365760" lvl="0" indent="-161543" algn="l" rtl="0">
              <a:lnSpc>
                <a:spcPct val="100000"/>
              </a:lnSpc>
              <a:spcBef>
                <a:spcPts val="600"/>
              </a:spcBef>
              <a:spcAft>
                <a:spcPts val="0"/>
              </a:spcAft>
              <a:buClr>
                <a:schemeClr val="dk1"/>
              </a:buClr>
              <a:buSzPts val="1920"/>
              <a:buNone/>
            </a:pPr>
            <a:endParaRPr sz="2200" dirty="0"/>
          </a:p>
          <a:p>
            <a:pPr marL="365760" lvl="0" indent="-161543" algn="l" rtl="0">
              <a:lnSpc>
                <a:spcPct val="100000"/>
              </a:lnSpc>
              <a:spcBef>
                <a:spcPts val="600"/>
              </a:spcBef>
              <a:spcAft>
                <a:spcPts val="0"/>
              </a:spcAft>
              <a:buClr>
                <a:schemeClr val="dk1"/>
              </a:buClr>
              <a:buSzPts val="1920"/>
              <a:buNone/>
            </a:pPr>
            <a:endParaRPr sz="2200" dirty="0"/>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805</Words>
  <Application>Microsoft Office PowerPoint</Application>
  <PresentationFormat>On-screen Show (4:3)</PresentationFormat>
  <Paragraphs>115</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Gill Sans</vt:lpstr>
      <vt:lpstr>Noto Sans Symbols</vt:lpstr>
      <vt:lpstr>Wingdings</vt:lpstr>
      <vt:lpstr>Cambria Math</vt:lpstr>
      <vt:lpstr>Symbol</vt:lpstr>
      <vt:lpstr>Calibri</vt:lpstr>
      <vt:lpstr>Verdana</vt:lpstr>
      <vt:lpstr>Solstice</vt:lpstr>
      <vt:lpstr>    Final Year Project (ECS 852)   Topic: Improving Performance of Device to Device Communication Using Underlay Cognitive Radio Principle</vt:lpstr>
      <vt:lpstr>Contents:</vt:lpstr>
      <vt:lpstr>Introduction</vt:lpstr>
      <vt:lpstr>Slide 4</vt:lpstr>
      <vt:lpstr>Objective</vt:lpstr>
      <vt:lpstr>System Model and Problem Formulation</vt:lpstr>
      <vt:lpstr>System model of co-existing underlay CR network</vt:lpstr>
      <vt:lpstr>Slide 8</vt:lpstr>
      <vt:lpstr>Slide 9</vt:lpstr>
      <vt:lpstr>Slide 10</vt:lpstr>
      <vt:lpstr>Simulation Results</vt:lpstr>
      <vt:lpstr>Matlab Plot</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(ECS 852)   Topic: Improving Performance of Device to Device Communication Using Underlay Cognitive Radio Principle</dc:title>
  <dc:creator>MANISHA</dc:creator>
  <cp:lastModifiedBy>Windows User</cp:lastModifiedBy>
  <cp:revision>16</cp:revision>
  <dcterms:modified xsi:type="dcterms:W3CDTF">2021-05-24T05:06:36Z</dcterms:modified>
</cp:coreProperties>
</file>