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3" r:id="rId4"/>
    <p:sldId id="264" r:id="rId5"/>
    <p:sldId id="266" r:id="rId6"/>
    <p:sldId id="265" r:id="rId7"/>
    <p:sldId id="277" r:id="rId8"/>
    <p:sldId id="278" r:id="rId9"/>
    <p:sldId id="279" r:id="rId10"/>
    <p:sldId id="267" r:id="rId11"/>
    <p:sldId id="269" r:id="rId12"/>
    <p:sldId id="270" r:id="rId13"/>
    <p:sldId id="271" r:id="rId14"/>
    <p:sldId id="272" r:id="rId15"/>
    <p:sldId id="275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FFDE"/>
    <a:srgbClr val="0C112B"/>
    <a:srgbClr val="F4F4F5"/>
    <a:srgbClr val="051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AA993-A96E-4683-8DEF-F50EA17A772A}" v="107" dt="2020-12-02T23:21:27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73063-B4BD-403B-A964-66C8B2BC5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75AD6-A26D-4715-9912-36AB96428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53C88-8883-405B-BD1B-E61A2423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1F9C-7C16-4329-9806-F3530A2AAF6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56B2-276F-4847-80A5-4FEDA204D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08CDF-27FC-4BE4-B890-D7A2F719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D4C9-D631-4AAD-B647-DF1C2DFFF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7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6147-300D-4902-B325-BD2694B6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D72DA-501F-4328-A25B-A24AFE661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4319B-738A-4C60-917F-7AE092A1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1F9C-7C16-4329-9806-F3530A2AAF6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AE07-E1C3-405D-B52A-F8DA0744B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762E0-CBDA-451D-8E9D-E86C811B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D4C9-D631-4AAD-B647-DF1C2DFFF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5E857E-F486-48B2-AE7C-9CF82ACD0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D62B9-B178-4E11-B89B-D7EE4A886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553E-165D-404E-8A5D-DBB91DA77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1F9C-7C16-4329-9806-F3530A2AAF6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E8419-8B3A-4263-80A0-08B55BF6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19F44-0AF6-4EB8-9702-56EC2E19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D4C9-D631-4AAD-B647-DF1C2DFFF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7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A8AE-8681-4EE2-90DB-F53283792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AD151-D19A-405A-B787-54B065D24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D81AF-BBF6-4618-8E69-77248934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1F9C-7C16-4329-9806-F3530A2AAF6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86645-AE43-42B7-AABA-CEC35095D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3B06A-E533-41ED-B154-E3EE4619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D4C9-D631-4AAD-B647-DF1C2DFFF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9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6177-2CF9-4FA4-BACA-274E7457B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48258-71BF-4B3A-8161-B80B99DD0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3991A-5D1A-47BC-994F-B270F6BE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1F9C-7C16-4329-9806-F3530A2AAF6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07904-8320-49A1-9008-8B4C1A18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3AC03-D304-4444-832D-CE084651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D4C9-D631-4AAD-B647-DF1C2DFFF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8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22860-E475-4693-BED3-5EDEE8DBF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638FA-5A2B-4C2D-A693-5816C6F67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CC37F-7B47-4094-9FCD-12B4B12F0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DDCB7-4022-46CF-B445-F39BE10C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1F9C-7C16-4329-9806-F3530A2AAF6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9A816-1ED4-404F-99D3-B5D17C2D9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69A57-FF20-4345-8B60-3925EC19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D4C9-D631-4AAD-B647-DF1C2DFFF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4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C4D9B-08C9-4C41-8C2B-8576682DB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F4DC9-C7E3-413C-88D6-2C1F1EBB5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7F4F3-B40E-455C-B76A-5937F48B6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478BB-931C-4A10-8B0D-F0AD39A9D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3E3951-5A50-4350-A07B-04E246CCF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7638C4-873A-420D-B8C2-198ECE72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1F9C-7C16-4329-9806-F3530A2AAF6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56C89-CC6B-4804-A46C-E983D8B50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CB200F-3A41-48BE-AAAD-5B3D69E7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D4C9-D631-4AAD-B647-DF1C2DFFF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9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3E85-9007-4398-8EA5-D14B2023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D25F3-DB6B-4C2E-9946-4B2BC20F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1F9C-7C16-4329-9806-F3530A2AAF6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ADEFB-7348-4681-9806-E4AA9DB85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7CCC4-5D2B-4B0C-8938-DBE40951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D4C9-D631-4AAD-B647-DF1C2DFFF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31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31BCCB-4D3C-4181-937A-B0ABB968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1F9C-7C16-4329-9806-F3530A2AAF6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67F8B6-4762-41D1-9638-132FCA7CA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ABC09-1834-4FFA-B32C-A3B31CDA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D4C9-D631-4AAD-B647-DF1C2DFFF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3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D3E7-9AA9-4055-BCE7-9469618A6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B069C-EE84-4201-8C47-3BEED3769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1F6F7-FC77-43CB-98FB-5ACE4CECE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36575-5B43-4F70-B4AB-29AE2752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1F9C-7C16-4329-9806-F3530A2AAF6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CD8C9-4146-4D44-B9E3-9D8C5EA6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A43C8-2258-4FB3-AC49-DAAB3D5A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D4C9-D631-4AAD-B647-DF1C2DFFF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0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286D3-59C5-42A3-8CC0-36311A5F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1C56C-CFFF-437C-AB95-6A0F9D82A9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8A8AD-C317-4C96-9088-15DB3D4EE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12209-36A5-435C-90E9-C27FDA98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1F9C-7C16-4329-9806-F3530A2AAF6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3BEBB-D278-4125-9454-722FF446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AD463-E612-4936-8E04-E55E7E4B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D4C9-D631-4AAD-B647-DF1C2DFFF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7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02100-9E49-41EA-9C49-706EE2D8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6263D-3983-42DB-A81B-67717511C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02E31-6B1C-4A83-AF1A-8C8BF6AF1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B1F9C-7C16-4329-9806-F3530A2AAF6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3008-ACAF-47CE-A42A-2C2FD61A2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73882-89D3-4F22-B6C2-266C0D282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8D4C9-D631-4AAD-B647-DF1C2DFFF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1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3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5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1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gif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A7B787D-D35B-47E9-AB1E-8273B70C49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8" r="-1" b="-1"/>
          <a:stretch/>
        </p:blipFill>
        <p:spPr bwMode="auto">
          <a:xfrm>
            <a:off x="20" y="10"/>
            <a:ext cx="12009284" cy="6857990"/>
          </a:xfrm>
          <a:custGeom>
            <a:avLst/>
            <a:gdLst/>
            <a:ahLst/>
            <a:cxn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icture containing object, clock, meter&#10;&#10;Description automatically generated">
            <a:extLst>
              <a:ext uri="{FF2B5EF4-FFF2-40B4-BE49-F238E27FC236}">
                <a16:creationId xmlns:a16="http://schemas.microsoft.com/office/drawing/2014/main" id="{81CA6124-B5F2-4F91-A636-09D1A404A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332" y="120490"/>
            <a:ext cx="1179743" cy="4129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FC0008-43EE-4DD2-AA60-7E8CF7BD366F}"/>
              </a:ext>
            </a:extLst>
          </p:cNvPr>
          <p:cNvSpPr txBox="1"/>
          <p:nvPr/>
        </p:nvSpPr>
        <p:spPr>
          <a:xfrm>
            <a:off x="668045" y="973487"/>
            <a:ext cx="479658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EFF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STOCK PRICE PREDICTION USING LSTM &amp; TEXT BASED SENTIMENT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B84504-504C-4405-BB0E-24CF60F3192D}"/>
              </a:ext>
            </a:extLst>
          </p:cNvPr>
          <p:cNvSpPr txBox="1"/>
          <p:nvPr/>
        </p:nvSpPr>
        <p:spPr>
          <a:xfrm>
            <a:off x="9893557" y="4362952"/>
            <a:ext cx="27837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C112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MEMBERS:</a:t>
            </a:r>
          </a:p>
          <a:p>
            <a:r>
              <a:rPr lang="en-US" b="1" dirty="0">
                <a:solidFill>
                  <a:srgbClr val="0C112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SHAMALI SHAH</a:t>
            </a:r>
          </a:p>
          <a:p>
            <a:r>
              <a:rPr lang="en-US" b="1" dirty="0">
                <a:solidFill>
                  <a:srgbClr val="0C112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AKASH NIVRUTTI YEDE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A59D28-4322-429A-AB2D-0FA31FBC4A26}"/>
              </a:ext>
            </a:extLst>
          </p:cNvPr>
          <p:cNvSpPr txBox="1"/>
          <p:nvPr/>
        </p:nvSpPr>
        <p:spPr>
          <a:xfrm>
            <a:off x="668045" y="2663687"/>
            <a:ext cx="4323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EFFDE"/>
                </a:solidFill>
              </a:rPr>
              <a:t>MITA CAPSTONE PROJECT</a:t>
            </a:r>
            <a:endParaRPr lang="en-US" sz="2000" b="1" dirty="0">
              <a:solidFill>
                <a:srgbClr val="0EFFDE"/>
              </a:solidFill>
            </a:endParaRPr>
          </a:p>
          <a:p>
            <a:r>
              <a:rPr lang="en-US" sz="2000" b="1" dirty="0">
                <a:solidFill>
                  <a:srgbClr val="0EFFDE"/>
                </a:solidFill>
              </a:rPr>
              <a:t>Guided by Prof. Sergei </a:t>
            </a:r>
            <a:r>
              <a:rPr lang="en-US" sz="2000" b="1" dirty="0" err="1">
                <a:solidFill>
                  <a:srgbClr val="0EFFDE"/>
                </a:solidFill>
              </a:rPr>
              <a:t>Shreider</a:t>
            </a:r>
            <a:endParaRPr lang="en-US" sz="2000" b="1" dirty="0">
              <a:solidFill>
                <a:srgbClr val="0EFF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29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A7B787D-D35B-47E9-AB1E-8273B70C49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8" r="-1" b="-1"/>
          <a:stretch/>
        </p:blipFill>
        <p:spPr bwMode="auto">
          <a:xfrm>
            <a:off x="20" y="10"/>
            <a:ext cx="12009284" cy="6857990"/>
          </a:xfrm>
          <a:custGeom>
            <a:avLst/>
            <a:gdLst/>
            <a:ahLst/>
            <a:cxn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picture containing object, clock, meter&#10;&#10;Description automatically generated">
            <a:extLst>
              <a:ext uri="{FF2B5EF4-FFF2-40B4-BE49-F238E27FC236}">
                <a16:creationId xmlns:a16="http://schemas.microsoft.com/office/drawing/2014/main" id="{FBCD5CC1-83F2-4370-BE3B-3A3A0B961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332" y="120490"/>
            <a:ext cx="1179743" cy="41291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272F6F-E751-483E-A3C8-308B4B4AE761}"/>
              </a:ext>
            </a:extLst>
          </p:cNvPr>
          <p:cNvCxnSpPr>
            <a:cxnSpLocks/>
          </p:cNvCxnSpPr>
          <p:nvPr/>
        </p:nvCxnSpPr>
        <p:spPr>
          <a:xfrm flipV="1">
            <a:off x="814387" y="995362"/>
            <a:ext cx="10469676" cy="42173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9327365-95C8-4AA5-BB42-F3F4E494890C}"/>
              </a:ext>
            </a:extLst>
          </p:cNvPr>
          <p:cNvSpPr txBox="1"/>
          <p:nvPr/>
        </p:nvSpPr>
        <p:spPr>
          <a:xfrm>
            <a:off x="1728787" y="287476"/>
            <a:ext cx="8503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C112B"/>
                </a:solidFill>
              </a:rPr>
              <a:t>TEXT SENTIMENT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D6DEC-E9A6-4783-A4E2-72B6E1665013}"/>
              </a:ext>
            </a:extLst>
          </p:cNvPr>
          <p:cNvSpPr txBox="1"/>
          <p:nvPr/>
        </p:nvSpPr>
        <p:spPr>
          <a:xfrm>
            <a:off x="907937" y="1273216"/>
            <a:ext cx="1037612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</a:rPr>
              <a:t>Recent happenings in the airline industry can be a great benefit in making a decision to invest in a stock.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800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Using Zero-sho</a:t>
            </a:r>
            <a:r>
              <a:rPr lang="en-US" sz="2800" dirty="0">
                <a:solidFill>
                  <a:srgbClr val="000000"/>
                </a:solidFill>
              </a:rPr>
              <a:t>t text classification with Hugging face to decide the sentiment score of the text.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800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</a:rPr>
              <a:t>The text used here is latest Google news text. 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800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The classifier needs to be run on a </a:t>
            </a:r>
            <a:r>
              <a:rPr lang="en-US" sz="2800" dirty="0">
                <a:solidFill>
                  <a:srgbClr val="000000"/>
                </a:solidFill>
              </a:rPr>
              <a:t>news article, which helps to decide the sentiment score.</a:t>
            </a:r>
            <a:endParaRPr lang="en-US" sz="2800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3" name="Graphic 2" descr="Document with solid fill">
            <a:extLst>
              <a:ext uri="{FF2B5EF4-FFF2-40B4-BE49-F238E27FC236}">
                <a16:creationId xmlns:a16="http://schemas.microsoft.com/office/drawing/2014/main" id="{191FAE3E-3C13-419F-86F7-0A920E1F3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387" y="1231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63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object, clock, meter&#10;&#10;Description automatically generated">
            <a:extLst>
              <a:ext uri="{FF2B5EF4-FFF2-40B4-BE49-F238E27FC236}">
                <a16:creationId xmlns:a16="http://schemas.microsoft.com/office/drawing/2014/main" id="{FBCD5CC1-83F2-4370-BE3B-3A3A0B961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332" y="120490"/>
            <a:ext cx="1179743" cy="41291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272F6F-E751-483E-A3C8-308B4B4AE761}"/>
              </a:ext>
            </a:extLst>
          </p:cNvPr>
          <p:cNvCxnSpPr>
            <a:cxnSpLocks/>
          </p:cNvCxnSpPr>
          <p:nvPr/>
        </p:nvCxnSpPr>
        <p:spPr>
          <a:xfrm flipV="1">
            <a:off x="814387" y="995362"/>
            <a:ext cx="10469676" cy="42173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9327365-95C8-4AA5-BB42-F3F4E494890C}"/>
              </a:ext>
            </a:extLst>
          </p:cNvPr>
          <p:cNvSpPr txBox="1"/>
          <p:nvPr/>
        </p:nvSpPr>
        <p:spPr>
          <a:xfrm>
            <a:off x="1728787" y="287476"/>
            <a:ext cx="8503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C112B"/>
                </a:solidFill>
              </a:rPr>
              <a:t>Scraping the Google News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D6DEC-E9A6-4783-A4E2-72B6E1665013}"/>
              </a:ext>
            </a:extLst>
          </p:cNvPr>
          <p:cNvSpPr txBox="1"/>
          <p:nvPr/>
        </p:nvSpPr>
        <p:spPr>
          <a:xfrm>
            <a:off x="907937" y="1273216"/>
            <a:ext cx="10376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Scraping the live </a:t>
            </a:r>
            <a:r>
              <a:rPr lang="en-US" sz="2400" dirty="0">
                <a:solidFill>
                  <a:srgbClr val="000000"/>
                </a:solidFill>
              </a:rPr>
              <a:t>news data from Google news.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00"/>
              </a:solidFill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The meta titles and meta descriptions are used here to perform the analysis.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E789BF-C037-43B6-A290-E43D80058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914" y="2788209"/>
            <a:ext cx="9712171" cy="3782315"/>
          </a:xfrm>
          <a:prstGeom prst="rect">
            <a:avLst/>
          </a:prstGeom>
        </p:spPr>
      </p:pic>
      <p:pic>
        <p:nvPicPr>
          <p:cNvPr id="4" name="Graphic 3" descr="Newspaper with solid fill">
            <a:extLst>
              <a:ext uri="{FF2B5EF4-FFF2-40B4-BE49-F238E27FC236}">
                <a16:creationId xmlns:a16="http://schemas.microsoft.com/office/drawing/2014/main" id="{384A4CF4-1783-4D60-8C82-86AAB2A9E0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387" y="184219"/>
            <a:ext cx="914400" cy="9144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A7B787D-D35B-47E9-AB1E-8273B70C49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8" r="-1" b="-1"/>
          <a:stretch/>
        </p:blipFill>
        <p:spPr bwMode="auto">
          <a:xfrm>
            <a:off x="20" y="10"/>
            <a:ext cx="12009284" cy="6857990"/>
          </a:xfrm>
          <a:custGeom>
            <a:avLst/>
            <a:gdLst/>
            <a:ahLst/>
            <a:cxn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657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A7B787D-D35B-47E9-AB1E-8273B70C49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8" r="-1" b="-1"/>
          <a:stretch/>
        </p:blipFill>
        <p:spPr bwMode="auto">
          <a:xfrm>
            <a:off x="20" y="10"/>
            <a:ext cx="12009284" cy="6857990"/>
          </a:xfrm>
          <a:custGeom>
            <a:avLst/>
            <a:gdLst/>
            <a:ahLst/>
            <a:cxn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picture containing object, clock, meter&#10;&#10;Description automatically generated">
            <a:extLst>
              <a:ext uri="{FF2B5EF4-FFF2-40B4-BE49-F238E27FC236}">
                <a16:creationId xmlns:a16="http://schemas.microsoft.com/office/drawing/2014/main" id="{FBCD5CC1-83F2-4370-BE3B-3A3A0B961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332" y="120490"/>
            <a:ext cx="1179743" cy="41291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272F6F-E751-483E-A3C8-308B4B4AE761}"/>
              </a:ext>
            </a:extLst>
          </p:cNvPr>
          <p:cNvCxnSpPr>
            <a:cxnSpLocks/>
          </p:cNvCxnSpPr>
          <p:nvPr/>
        </p:nvCxnSpPr>
        <p:spPr>
          <a:xfrm flipV="1">
            <a:off x="814387" y="995362"/>
            <a:ext cx="10469676" cy="42173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9327365-95C8-4AA5-BB42-F3F4E494890C}"/>
              </a:ext>
            </a:extLst>
          </p:cNvPr>
          <p:cNvSpPr txBox="1"/>
          <p:nvPr/>
        </p:nvSpPr>
        <p:spPr>
          <a:xfrm>
            <a:off x="1728787" y="287476"/>
            <a:ext cx="8503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C112B"/>
                </a:solidFill>
              </a:rPr>
              <a:t>Running the classifier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D6DEC-E9A6-4783-A4E2-72B6E1665013}"/>
              </a:ext>
            </a:extLst>
          </p:cNvPr>
          <p:cNvSpPr txBox="1"/>
          <p:nvPr/>
        </p:nvSpPr>
        <p:spPr>
          <a:xfrm>
            <a:off x="907937" y="1273216"/>
            <a:ext cx="1037612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</a:rPr>
              <a:t>The scraped data that is obtained contains html tags, punctuations, and symbols.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00000"/>
              </a:solidFill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</a:rPr>
              <a:t>Using Regular Expression to remove special characters from the data and transforming it into plain text.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800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</a:rPr>
              <a:t>The plain text is fed to the classifier to perform the analysis.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800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</a:rPr>
              <a:t>Candidate labels are added as POSITIVE and NEGATIVE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800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</a:rPr>
              <a:t>The scores are generated based on these candidate labels.</a:t>
            </a:r>
            <a:endParaRPr lang="en-US" sz="2800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3" name="Graphic 2" descr="Workflow with solid fill">
            <a:extLst>
              <a:ext uri="{FF2B5EF4-FFF2-40B4-BE49-F238E27FC236}">
                <a16:creationId xmlns:a16="http://schemas.microsoft.com/office/drawing/2014/main" id="{0063FCE5-80A1-4551-8895-33F3DF86F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3616" y="1842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60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A7B787D-D35B-47E9-AB1E-8273B70C49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8" r="-1" b="-1"/>
          <a:stretch/>
        </p:blipFill>
        <p:spPr bwMode="auto">
          <a:xfrm>
            <a:off x="-23963" y="10"/>
            <a:ext cx="12009284" cy="6857990"/>
          </a:xfrm>
          <a:custGeom>
            <a:avLst/>
            <a:gdLst/>
            <a:ahLst/>
            <a:cxn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picture containing object, clock, meter&#10;&#10;Description automatically generated">
            <a:extLst>
              <a:ext uri="{FF2B5EF4-FFF2-40B4-BE49-F238E27FC236}">
                <a16:creationId xmlns:a16="http://schemas.microsoft.com/office/drawing/2014/main" id="{FBCD5CC1-83F2-4370-BE3B-3A3A0B961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332" y="120490"/>
            <a:ext cx="1179743" cy="41291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272F6F-E751-483E-A3C8-308B4B4AE761}"/>
              </a:ext>
            </a:extLst>
          </p:cNvPr>
          <p:cNvCxnSpPr>
            <a:cxnSpLocks/>
          </p:cNvCxnSpPr>
          <p:nvPr/>
        </p:nvCxnSpPr>
        <p:spPr>
          <a:xfrm flipV="1">
            <a:off x="814387" y="995362"/>
            <a:ext cx="10469676" cy="42173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9327365-95C8-4AA5-BB42-F3F4E494890C}"/>
              </a:ext>
            </a:extLst>
          </p:cNvPr>
          <p:cNvSpPr txBox="1"/>
          <p:nvPr/>
        </p:nvSpPr>
        <p:spPr>
          <a:xfrm>
            <a:off x="1728787" y="287476"/>
            <a:ext cx="8503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C112B"/>
                </a:solidFill>
              </a:rPr>
              <a:t>Sentiment Scores and Visualization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D6DEC-E9A6-4783-A4E2-72B6E1665013}"/>
              </a:ext>
            </a:extLst>
          </p:cNvPr>
          <p:cNvSpPr txBox="1"/>
          <p:nvPr/>
        </p:nvSpPr>
        <p:spPr>
          <a:xfrm>
            <a:off x="907936" y="1273215"/>
            <a:ext cx="44275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</a:rPr>
              <a:t>In our case, we will be using the Delta Airlines news articles.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</a:rPr>
              <a:t> </a:t>
            </a: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We have passed </a:t>
            </a:r>
            <a:r>
              <a:rPr lang="en-US" sz="2400" dirty="0">
                <a:solidFill>
                  <a:srgbClr val="000000"/>
                </a:solidFill>
              </a:rPr>
              <a:t>the text to the classifier and generated the score.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00"/>
              </a:solidFill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</a:rPr>
              <a:t>The news article for Delta Airlines has a higher positive sentiment.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DA5B76E-0711-45FB-8C4B-E8ED2B0AE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212" y="5467190"/>
            <a:ext cx="9819576" cy="776334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9E5784E5-999E-448F-A581-7A7BEAF5D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4" t="2521" r="42464" b="2593"/>
          <a:stretch/>
        </p:blipFill>
        <p:spPr bwMode="auto">
          <a:xfrm>
            <a:off x="5239512" y="1273215"/>
            <a:ext cx="5936907" cy="403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Tally with solid fill">
            <a:extLst>
              <a:ext uri="{FF2B5EF4-FFF2-40B4-BE49-F238E27FC236}">
                <a16:creationId xmlns:a16="http://schemas.microsoft.com/office/drawing/2014/main" id="{19B92162-C290-407B-AE6C-201B8E88E1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4387" y="1842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45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A7B787D-D35B-47E9-AB1E-8273B70C49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8" r="-1" b="-1"/>
          <a:stretch/>
        </p:blipFill>
        <p:spPr bwMode="auto">
          <a:xfrm>
            <a:off x="20" y="10"/>
            <a:ext cx="12009284" cy="6857990"/>
          </a:xfrm>
          <a:custGeom>
            <a:avLst/>
            <a:gdLst/>
            <a:ahLst/>
            <a:cxn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picture containing object, clock, meter&#10;&#10;Description automatically generated">
            <a:extLst>
              <a:ext uri="{FF2B5EF4-FFF2-40B4-BE49-F238E27FC236}">
                <a16:creationId xmlns:a16="http://schemas.microsoft.com/office/drawing/2014/main" id="{FBCD5CC1-83F2-4370-BE3B-3A3A0B961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332" y="120490"/>
            <a:ext cx="1179743" cy="41291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272F6F-E751-483E-A3C8-308B4B4AE761}"/>
              </a:ext>
            </a:extLst>
          </p:cNvPr>
          <p:cNvCxnSpPr>
            <a:cxnSpLocks/>
          </p:cNvCxnSpPr>
          <p:nvPr/>
        </p:nvCxnSpPr>
        <p:spPr>
          <a:xfrm flipV="1">
            <a:off x="814387" y="995362"/>
            <a:ext cx="10469676" cy="42173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9327365-95C8-4AA5-BB42-F3F4E494890C}"/>
              </a:ext>
            </a:extLst>
          </p:cNvPr>
          <p:cNvSpPr txBox="1"/>
          <p:nvPr/>
        </p:nvSpPr>
        <p:spPr>
          <a:xfrm>
            <a:off x="1728787" y="287476"/>
            <a:ext cx="8503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C112B"/>
                </a:solidFill>
              </a:rPr>
              <a:t>Conclusion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DA072B8F-805C-4497-BD94-B146A0F63E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5" r="5074"/>
          <a:stretch/>
        </p:blipFill>
        <p:spPr bwMode="auto">
          <a:xfrm>
            <a:off x="1089891" y="2817017"/>
            <a:ext cx="567875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A7E89790-A939-44A9-93E2-003E4B00DE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9" t="1" r="43674" b="2474"/>
          <a:stretch/>
        </p:blipFill>
        <p:spPr bwMode="auto">
          <a:xfrm>
            <a:off x="7084291" y="2682209"/>
            <a:ext cx="4017818" cy="288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E428EE-36F0-40CB-BD9F-535A56A17833}"/>
              </a:ext>
            </a:extLst>
          </p:cNvPr>
          <p:cNvSpPr txBox="1"/>
          <p:nvPr/>
        </p:nvSpPr>
        <p:spPr>
          <a:xfrm>
            <a:off x="814387" y="1344839"/>
            <a:ext cx="104696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</a:rPr>
              <a:t>F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or stock price prediction using LSTM and text classification using zero-shot with hugging face, we can see that the predicted price has seen a rise than the previous date. 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The model prediction accuracy is also 99.57%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50437F-ECCB-46BE-A894-EE7C15770624}"/>
              </a:ext>
            </a:extLst>
          </p:cNvPr>
          <p:cNvSpPr txBox="1"/>
          <p:nvPr/>
        </p:nvSpPr>
        <p:spPr>
          <a:xfrm>
            <a:off x="907937" y="5607844"/>
            <a:ext cx="103761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The text sentiment classification is also higher on a positive scale. </a:t>
            </a:r>
            <a:endParaRPr lang="en-US" sz="2000" b="0" dirty="0">
              <a:effectLst/>
            </a:endParaRPr>
          </a:p>
          <a:p>
            <a:endParaRPr lang="en-US" sz="2000" dirty="0"/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That means we can recommend an investor to invest in Delta Airlines stock if they wish to. 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pic>
        <p:nvPicPr>
          <p:cNvPr id="14" name="Graphic 13" descr="Badge Tick1 with solid fill">
            <a:extLst>
              <a:ext uri="{FF2B5EF4-FFF2-40B4-BE49-F238E27FC236}">
                <a16:creationId xmlns:a16="http://schemas.microsoft.com/office/drawing/2014/main" id="{A4FD876E-32CD-4B74-B5BD-B6E5A6475D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4387" y="1515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21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A7B787D-D35B-47E9-AB1E-8273B70C49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8" r="-1" b="-1"/>
          <a:stretch/>
        </p:blipFill>
        <p:spPr bwMode="auto">
          <a:xfrm>
            <a:off x="20" y="-9226"/>
            <a:ext cx="12009284" cy="6857990"/>
          </a:xfrm>
          <a:custGeom>
            <a:avLst/>
            <a:gdLst/>
            <a:ahLst/>
            <a:cxn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picture containing object, clock, meter&#10;&#10;Description automatically generated">
            <a:extLst>
              <a:ext uri="{FF2B5EF4-FFF2-40B4-BE49-F238E27FC236}">
                <a16:creationId xmlns:a16="http://schemas.microsoft.com/office/drawing/2014/main" id="{FBCD5CC1-83F2-4370-BE3B-3A3A0B961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332" y="120490"/>
            <a:ext cx="1179743" cy="41291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272F6F-E751-483E-A3C8-308B4B4AE761}"/>
              </a:ext>
            </a:extLst>
          </p:cNvPr>
          <p:cNvCxnSpPr>
            <a:cxnSpLocks/>
          </p:cNvCxnSpPr>
          <p:nvPr/>
        </p:nvCxnSpPr>
        <p:spPr>
          <a:xfrm flipV="1">
            <a:off x="814387" y="995362"/>
            <a:ext cx="10469676" cy="42173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9327365-95C8-4AA5-BB42-F3F4E494890C}"/>
              </a:ext>
            </a:extLst>
          </p:cNvPr>
          <p:cNvSpPr txBox="1"/>
          <p:nvPr/>
        </p:nvSpPr>
        <p:spPr>
          <a:xfrm>
            <a:off x="1728787" y="287476"/>
            <a:ext cx="8503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C112B"/>
                </a:solidFill>
              </a:rPr>
              <a:t>Questions</a:t>
            </a:r>
          </a:p>
        </p:txBody>
      </p:sp>
      <p:pic>
        <p:nvPicPr>
          <p:cNvPr id="14" name="Graphic 13" descr="Questions">
            <a:extLst>
              <a:ext uri="{FF2B5EF4-FFF2-40B4-BE49-F238E27FC236}">
                <a16:creationId xmlns:a16="http://schemas.microsoft.com/office/drawing/2014/main" id="{C2B0D0FD-8CA8-4350-A394-5BD87A2C1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387" y="120490"/>
            <a:ext cx="914400" cy="914400"/>
          </a:xfrm>
          <a:prstGeom prst="rect">
            <a:avLst/>
          </a:prstGeom>
        </p:spPr>
      </p:pic>
      <p:pic>
        <p:nvPicPr>
          <p:cNvPr id="15" name="Picture 14" descr="A picture containing toy&#10;&#10;Description automatically generated">
            <a:extLst>
              <a:ext uri="{FF2B5EF4-FFF2-40B4-BE49-F238E27FC236}">
                <a16:creationId xmlns:a16="http://schemas.microsoft.com/office/drawing/2014/main" id="{81A35EC1-E023-434C-B59F-E515314527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496" y="1162348"/>
            <a:ext cx="7468790" cy="560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64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A7B787D-D35B-47E9-AB1E-8273B70C49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8" r="-1" b="-1"/>
          <a:stretch/>
        </p:blipFill>
        <p:spPr bwMode="auto">
          <a:xfrm>
            <a:off x="20" y="-9226"/>
            <a:ext cx="12009284" cy="6857990"/>
          </a:xfrm>
          <a:custGeom>
            <a:avLst/>
            <a:gdLst/>
            <a:ahLst/>
            <a:cxn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picture containing object, clock, meter&#10;&#10;Description automatically generated">
            <a:extLst>
              <a:ext uri="{FF2B5EF4-FFF2-40B4-BE49-F238E27FC236}">
                <a16:creationId xmlns:a16="http://schemas.microsoft.com/office/drawing/2014/main" id="{FBCD5CC1-83F2-4370-BE3B-3A3A0B961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332" y="120490"/>
            <a:ext cx="1179743" cy="4129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2071A6-55F4-4DA5-8C03-A6D833690F85}"/>
              </a:ext>
            </a:extLst>
          </p:cNvPr>
          <p:cNvSpPr txBox="1"/>
          <p:nvPr/>
        </p:nvSpPr>
        <p:spPr>
          <a:xfrm>
            <a:off x="112295" y="2758049"/>
            <a:ext cx="113279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u="sng" dirty="0">
                <a:solidFill>
                  <a:schemeClr val="accent6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3229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A7B787D-D35B-47E9-AB1E-8273B70C49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8" r="-1" b="-1"/>
          <a:stretch/>
        </p:blipFill>
        <p:spPr bwMode="auto">
          <a:xfrm>
            <a:off x="20" y="10"/>
            <a:ext cx="12009284" cy="6857990"/>
          </a:xfrm>
          <a:custGeom>
            <a:avLst/>
            <a:gdLst/>
            <a:ahLst/>
            <a:cxn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picture containing object, clock, meter&#10;&#10;Description automatically generated">
            <a:extLst>
              <a:ext uri="{FF2B5EF4-FFF2-40B4-BE49-F238E27FC236}">
                <a16:creationId xmlns:a16="http://schemas.microsoft.com/office/drawing/2014/main" id="{FBCD5CC1-83F2-4370-BE3B-3A3A0B961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332" y="120490"/>
            <a:ext cx="1179743" cy="41291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272F6F-E751-483E-A3C8-308B4B4AE761}"/>
              </a:ext>
            </a:extLst>
          </p:cNvPr>
          <p:cNvCxnSpPr>
            <a:cxnSpLocks/>
          </p:cNvCxnSpPr>
          <p:nvPr/>
        </p:nvCxnSpPr>
        <p:spPr>
          <a:xfrm flipV="1">
            <a:off x="814387" y="995362"/>
            <a:ext cx="10469676" cy="42173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9327365-95C8-4AA5-BB42-F3F4E494890C}"/>
              </a:ext>
            </a:extLst>
          </p:cNvPr>
          <p:cNvSpPr txBox="1"/>
          <p:nvPr/>
        </p:nvSpPr>
        <p:spPr>
          <a:xfrm>
            <a:off x="1728787" y="287476"/>
            <a:ext cx="4500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C112B"/>
                </a:solidFill>
              </a:rPr>
              <a:t>Introduction</a:t>
            </a:r>
          </a:p>
        </p:txBody>
      </p:sp>
      <p:pic>
        <p:nvPicPr>
          <p:cNvPr id="21" name="Graphic 20" descr="List">
            <a:extLst>
              <a:ext uri="{FF2B5EF4-FFF2-40B4-BE49-F238E27FC236}">
                <a16:creationId xmlns:a16="http://schemas.microsoft.com/office/drawing/2014/main" id="{BAB94B21-7BFD-4E1E-845B-489338C31A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387" y="80962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4D6DEC-E9A6-4783-A4E2-72B6E1665013}"/>
              </a:ext>
            </a:extLst>
          </p:cNvPr>
          <p:cNvSpPr txBox="1"/>
          <p:nvPr/>
        </p:nvSpPr>
        <p:spPr>
          <a:xfrm>
            <a:off x="907937" y="1273216"/>
            <a:ext cx="1037612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51426"/>
                </a:solidFill>
              </a:rPr>
              <a:t>The project idea is to help marketers and investors in making decisions whether they should invest in any of the four airline stocks.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51426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51426"/>
                </a:solidFill>
              </a:rPr>
              <a:t>Airline industry has seen a great down fall in 2020, causing a drop in their stock prices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51426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51426"/>
                </a:solidFill>
              </a:rPr>
              <a:t>Most of the airline stock prices were all-time high in 2019.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51426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51426"/>
                </a:solidFill>
              </a:rPr>
              <a:t>The stock prices are now gradually increasing as their business stabilizes.</a:t>
            </a:r>
          </a:p>
        </p:txBody>
      </p:sp>
    </p:spTree>
    <p:extLst>
      <p:ext uri="{BB962C8B-B14F-4D97-AF65-F5344CB8AC3E}">
        <p14:creationId xmlns:p14="http://schemas.microsoft.com/office/powerpoint/2010/main" val="1105699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A7B787D-D35B-47E9-AB1E-8273B70C49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8" r="-1" b="-1"/>
          <a:stretch/>
        </p:blipFill>
        <p:spPr bwMode="auto">
          <a:xfrm>
            <a:off x="20" y="10"/>
            <a:ext cx="12009284" cy="6857990"/>
          </a:xfrm>
          <a:custGeom>
            <a:avLst/>
            <a:gdLst/>
            <a:ahLst/>
            <a:cxn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picture containing object, clock, meter&#10;&#10;Description automatically generated">
            <a:extLst>
              <a:ext uri="{FF2B5EF4-FFF2-40B4-BE49-F238E27FC236}">
                <a16:creationId xmlns:a16="http://schemas.microsoft.com/office/drawing/2014/main" id="{FBCD5CC1-83F2-4370-BE3B-3A3A0B961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332" y="120490"/>
            <a:ext cx="1179743" cy="41291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272F6F-E751-483E-A3C8-308B4B4AE761}"/>
              </a:ext>
            </a:extLst>
          </p:cNvPr>
          <p:cNvCxnSpPr>
            <a:cxnSpLocks/>
          </p:cNvCxnSpPr>
          <p:nvPr/>
        </p:nvCxnSpPr>
        <p:spPr>
          <a:xfrm flipV="1">
            <a:off x="814387" y="995362"/>
            <a:ext cx="10469676" cy="42173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9327365-95C8-4AA5-BB42-F3F4E494890C}"/>
              </a:ext>
            </a:extLst>
          </p:cNvPr>
          <p:cNvSpPr txBox="1"/>
          <p:nvPr/>
        </p:nvSpPr>
        <p:spPr>
          <a:xfrm>
            <a:off x="1728787" y="287476"/>
            <a:ext cx="8503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C112B"/>
                </a:solidFill>
              </a:rPr>
              <a:t>Goal of the Project &amp; Target Audience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D6DEC-E9A6-4783-A4E2-72B6E1665013}"/>
              </a:ext>
            </a:extLst>
          </p:cNvPr>
          <p:cNvSpPr txBox="1"/>
          <p:nvPr/>
        </p:nvSpPr>
        <p:spPr>
          <a:xfrm>
            <a:off x="907937" y="1273216"/>
            <a:ext cx="1037612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6">
                    <a:lumMod val="50000"/>
                  </a:schemeClr>
                </a:solidFill>
              </a:rPr>
              <a:t>Goal of the Project</a:t>
            </a:r>
            <a:endParaRPr lang="en-US" sz="2800" dirty="0">
              <a:solidFill>
                <a:srgbClr val="051426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51426"/>
                </a:solidFill>
              </a:rPr>
              <a:t>The goal of the project is to help investors in analyzing and decision-making to invest in airline stocks.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51426"/>
                </a:solidFill>
              </a:rPr>
              <a:t>They don’t have to be staying updated with the latest happenings in the airline industry before deciding to invest in a particular airline stocks.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LSTM being one of the strongest mechanisms to analyze financial time series, it gives us near to perfect prediction results. </a:t>
            </a:r>
            <a:endParaRPr lang="en-US" sz="2400" b="0" dirty="0">
              <a:effectLst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51426"/>
              </a:solidFill>
            </a:endParaRPr>
          </a:p>
          <a:p>
            <a:r>
              <a:rPr lang="en-US" sz="3200" b="1" u="sng" dirty="0">
                <a:solidFill>
                  <a:schemeClr val="accent6">
                    <a:lumMod val="50000"/>
                  </a:schemeClr>
                </a:solidFill>
              </a:rPr>
              <a:t>Target Audience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51426"/>
                </a:solidFill>
              </a:rPr>
              <a:t>Investor who wishes to invest in airline stocks.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51426"/>
                </a:solidFill>
              </a:rPr>
              <a:t>Beginners who want to invest in airline stocks.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51426"/>
                </a:solidFill>
              </a:rPr>
              <a:t>Marketers who follow the airline business.</a:t>
            </a:r>
          </a:p>
        </p:txBody>
      </p:sp>
      <p:pic>
        <p:nvPicPr>
          <p:cNvPr id="8" name="Graphic 16" descr="Presentation with checklist">
            <a:extLst>
              <a:ext uri="{FF2B5EF4-FFF2-40B4-BE49-F238E27FC236}">
                <a16:creationId xmlns:a16="http://schemas.microsoft.com/office/drawing/2014/main" id="{A652DB17-BB6F-45DE-96E4-46BACC807A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387" y="1842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13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A7B787D-D35B-47E9-AB1E-8273B70C49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8" r="-1" b="-1"/>
          <a:stretch/>
        </p:blipFill>
        <p:spPr bwMode="auto">
          <a:xfrm>
            <a:off x="20" y="10"/>
            <a:ext cx="12009284" cy="6857990"/>
          </a:xfrm>
          <a:custGeom>
            <a:avLst/>
            <a:gdLst/>
            <a:ahLst/>
            <a:cxn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picture containing object, clock, meter&#10;&#10;Description automatically generated">
            <a:extLst>
              <a:ext uri="{FF2B5EF4-FFF2-40B4-BE49-F238E27FC236}">
                <a16:creationId xmlns:a16="http://schemas.microsoft.com/office/drawing/2014/main" id="{FBCD5CC1-83F2-4370-BE3B-3A3A0B961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332" y="120490"/>
            <a:ext cx="1179743" cy="41291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272F6F-E751-483E-A3C8-308B4B4AE761}"/>
              </a:ext>
            </a:extLst>
          </p:cNvPr>
          <p:cNvCxnSpPr>
            <a:cxnSpLocks/>
          </p:cNvCxnSpPr>
          <p:nvPr/>
        </p:nvCxnSpPr>
        <p:spPr>
          <a:xfrm flipV="1">
            <a:off x="814387" y="995362"/>
            <a:ext cx="10469676" cy="42173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9327365-95C8-4AA5-BB42-F3F4E494890C}"/>
              </a:ext>
            </a:extLst>
          </p:cNvPr>
          <p:cNvSpPr txBox="1"/>
          <p:nvPr/>
        </p:nvSpPr>
        <p:spPr>
          <a:xfrm>
            <a:off x="1728787" y="287476"/>
            <a:ext cx="8503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C112B"/>
                </a:solidFill>
              </a:rPr>
              <a:t>Scraping Stock Price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D6DEC-E9A6-4783-A4E2-72B6E1665013}"/>
              </a:ext>
            </a:extLst>
          </p:cNvPr>
          <p:cNvSpPr txBox="1"/>
          <p:nvPr/>
        </p:nvSpPr>
        <p:spPr>
          <a:xfrm>
            <a:off x="907937" y="1273216"/>
            <a:ext cx="103761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The prediction requires us to fetch the current stock price data.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Using the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</a:rPr>
              <a:t>DataReader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 library to fetch the live data from Yahoo Finance. 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The stocks have an abbreviation that we will be using for this purpose. 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The start date will be 01-01-2012 and today’s date will be the end date. 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00"/>
              </a:solidFill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The following 4 airline stocks we will be using for our analysis:</a:t>
            </a:r>
            <a:endParaRPr lang="en-US" sz="2400" b="0" dirty="0">
              <a:effectLst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UAL: United Airlines Holdings, Inc.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DAL: Delta Air Lines, Inc.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ALK: Alaska Air Group, Inc.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LUV: Southwest Airlines Co.</a:t>
            </a:r>
          </a:p>
        </p:txBody>
      </p:sp>
      <p:pic>
        <p:nvPicPr>
          <p:cNvPr id="3" name="Graphic 2" descr="Research with solid fill">
            <a:extLst>
              <a:ext uri="{FF2B5EF4-FFF2-40B4-BE49-F238E27FC236}">
                <a16:creationId xmlns:a16="http://schemas.microsoft.com/office/drawing/2014/main" id="{16582F63-5B5F-47F1-8946-CC919D20E4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6016" y="235847"/>
            <a:ext cx="811143" cy="81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02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A7B787D-D35B-47E9-AB1E-8273B70C49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8" r="-1" b="-1"/>
          <a:stretch/>
        </p:blipFill>
        <p:spPr bwMode="auto">
          <a:xfrm>
            <a:off x="20" y="10"/>
            <a:ext cx="12009284" cy="6857990"/>
          </a:xfrm>
          <a:custGeom>
            <a:avLst/>
            <a:gdLst/>
            <a:ahLst/>
            <a:cxn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picture containing object, clock, meter&#10;&#10;Description automatically generated">
            <a:extLst>
              <a:ext uri="{FF2B5EF4-FFF2-40B4-BE49-F238E27FC236}">
                <a16:creationId xmlns:a16="http://schemas.microsoft.com/office/drawing/2014/main" id="{FBCD5CC1-83F2-4370-BE3B-3A3A0B961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332" y="120490"/>
            <a:ext cx="1179743" cy="41291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272F6F-E751-483E-A3C8-308B4B4AE761}"/>
              </a:ext>
            </a:extLst>
          </p:cNvPr>
          <p:cNvCxnSpPr>
            <a:cxnSpLocks/>
          </p:cNvCxnSpPr>
          <p:nvPr/>
        </p:nvCxnSpPr>
        <p:spPr>
          <a:xfrm flipV="1">
            <a:off x="814387" y="995362"/>
            <a:ext cx="10469676" cy="42173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9327365-95C8-4AA5-BB42-F3F4E494890C}"/>
              </a:ext>
            </a:extLst>
          </p:cNvPr>
          <p:cNvSpPr txBox="1"/>
          <p:nvPr/>
        </p:nvSpPr>
        <p:spPr>
          <a:xfrm>
            <a:off x="1728787" y="287476"/>
            <a:ext cx="8503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C112B"/>
                </a:solidFill>
              </a:rPr>
              <a:t>All about the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D6DEC-E9A6-4783-A4E2-72B6E1665013}"/>
              </a:ext>
            </a:extLst>
          </p:cNvPr>
          <p:cNvSpPr txBox="1"/>
          <p:nvPr/>
        </p:nvSpPr>
        <p:spPr>
          <a:xfrm>
            <a:off x="907937" y="1273216"/>
            <a:ext cx="10376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</a:rPr>
              <a:t>We have retrieved all the four stock prices data.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00"/>
              </a:solidFill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</a:rPr>
              <a:t>Having a look at the Delta Airlines Data.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</a:rPr>
              <a:t> </a:t>
            </a: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267314A0-5E7E-4C35-9E8A-7179A8E35B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7937" y="184219"/>
            <a:ext cx="914400" cy="914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28B55EE-182C-4B18-91AB-2FED99E2742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656"/>
          <a:stretch/>
        </p:blipFill>
        <p:spPr>
          <a:xfrm>
            <a:off x="2928937" y="2711773"/>
            <a:ext cx="6334125" cy="368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4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object, clock, meter&#10;&#10;Description automatically generated">
            <a:extLst>
              <a:ext uri="{FF2B5EF4-FFF2-40B4-BE49-F238E27FC236}">
                <a16:creationId xmlns:a16="http://schemas.microsoft.com/office/drawing/2014/main" id="{FBCD5CC1-83F2-4370-BE3B-3A3A0B961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332" y="120490"/>
            <a:ext cx="1179743" cy="41291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272F6F-E751-483E-A3C8-308B4B4AE761}"/>
              </a:ext>
            </a:extLst>
          </p:cNvPr>
          <p:cNvCxnSpPr>
            <a:cxnSpLocks/>
          </p:cNvCxnSpPr>
          <p:nvPr/>
        </p:nvCxnSpPr>
        <p:spPr>
          <a:xfrm flipV="1">
            <a:off x="814387" y="995362"/>
            <a:ext cx="10469676" cy="42173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9327365-95C8-4AA5-BB42-F3F4E494890C}"/>
              </a:ext>
            </a:extLst>
          </p:cNvPr>
          <p:cNvSpPr txBox="1"/>
          <p:nvPr/>
        </p:nvSpPr>
        <p:spPr>
          <a:xfrm>
            <a:off x="1728787" y="287476"/>
            <a:ext cx="8503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C112B"/>
                </a:solidFill>
              </a:rPr>
              <a:t>Historical Closing Prices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D6DEC-E9A6-4783-A4E2-72B6E1665013}"/>
              </a:ext>
            </a:extLst>
          </p:cNvPr>
          <p:cNvSpPr txBox="1"/>
          <p:nvPr/>
        </p:nvSpPr>
        <p:spPr>
          <a:xfrm>
            <a:off x="907937" y="1273216"/>
            <a:ext cx="10376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graph for the historical closing prices for Delta Airlines is as follows.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7B787D-D35B-47E9-AB1E-8273B70C49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8" r="-1" b="-1"/>
          <a:stretch/>
        </p:blipFill>
        <p:spPr bwMode="auto">
          <a:xfrm>
            <a:off x="20791" y="10"/>
            <a:ext cx="12009284" cy="6857990"/>
          </a:xfrm>
          <a:custGeom>
            <a:avLst/>
            <a:gdLst/>
            <a:ahLst/>
            <a:cxn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D506E28B-A23B-44A5-8609-CDB0A8ED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248" y="1909762"/>
            <a:ext cx="10079503" cy="432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Statistics with solid fill">
            <a:extLst>
              <a:ext uri="{FF2B5EF4-FFF2-40B4-BE49-F238E27FC236}">
                <a16:creationId xmlns:a16="http://schemas.microsoft.com/office/drawing/2014/main" id="{E54DB0BA-26C9-44A1-8F69-BFF6CA404D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4387" y="1842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9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object, clock, meter&#10;&#10;Description automatically generated">
            <a:extLst>
              <a:ext uri="{FF2B5EF4-FFF2-40B4-BE49-F238E27FC236}">
                <a16:creationId xmlns:a16="http://schemas.microsoft.com/office/drawing/2014/main" id="{FBCD5CC1-83F2-4370-BE3B-3A3A0B961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332" y="120490"/>
            <a:ext cx="1179743" cy="41291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272F6F-E751-483E-A3C8-308B4B4AE761}"/>
              </a:ext>
            </a:extLst>
          </p:cNvPr>
          <p:cNvCxnSpPr>
            <a:cxnSpLocks/>
          </p:cNvCxnSpPr>
          <p:nvPr/>
        </p:nvCxnSpPr>
        <p:spPr>
          <a:xfrm flipV="1">
            <a:off x="814387" y="995362"/>
            <a:ext cx="10469676" cy="42173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9327365-95C8-4AA5-BB42-F3F4E494890C}"/>
              </a:ext>
            </a:extLst>
          </p:cNvPr>
          <p:cNvSpPr txBox="1"/>
          <p:nvPr/>
        </p:nvSpPr>
        <p:spPr>
          <a:xfrm>
            <a:off x="1728787" y="287476"/>
            <a:ext cx="8503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LSTM</a:t>
            </a:r>
          </a:p>
          <a:p>
            <a:endParaRPr lang="en-US" sz="4000" b="1" dirty="0">
              <a:solidFill>
                <a:srgbClr val="0C112B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D6DEC-E9A6-4783-A4E2-72B6E1665013}"/>
              </a:ext>
            </a:extLst>
          </p:cNvPr>
          <p:cNvSpPr txBox="1"/>
          <p:nvPr/>
        </p:nvSpPr>
        <p:spPr>
          <a:xfrm>
            <a:off x="907937" y="1273216"/>
            <a:ext cx="1037612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LSTM is a type of recurrent architecture of the neural network in which the vanishing gradient problem is solved.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LSTMs are capable of understanding long-term dependencies and operate on a wide range of issues.</a:t>
            </a:r>
            <a:br>
              <a:rPr lang="en-US" sz="3200" b="0" i="0" dirty="0">
                <a:solidFill>
                  <a:srgbClr val="111111"/>
                </a:solidFill>
                <a:effectLst/>
              </a:rPr>
            </a:br>
            <a:endParaRPr lang="en-US" sz="2400" b="0" i="0" dirty="0">
              <a:solidFill>
                <a:srgbClr val="111111"/>
              </a:solidFill>
              <a:effectLst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111111"/>
                </a:solidFill>
              </a:rPr>
              <a:t>LSTMs a</a:t>
            </a:r>
            <a:r>
              <a:rPr lang="en-US" sz="2400" b="0" i="0" dirty="0">
                <a:solidFill>
                  <a:srgbClr val="111111"/>
                </a:solidFill>
                <a:effectLst/>
              </a:rPr>
              <a:t>re very powerful in sequence prediction problems because they’re able to store past information.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11111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111111"/>
                </a:solidFill>
                <a:effectLst/>
              </a:rPr>
              <a:t>The previous price of a stock is crucial in predicting its future price.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11111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111111"/>
                </a:solidFill>
                <a:effectLst/>
              </a:rPr>
              <a:t>We have the previous stock price data which makes </a:t>
            </a:r>
            <a:r>
              <a:rPr lang="en-US" sz="2400" dirty="0">
                <a:solidFill>
                  <a:srgbClr val="111111"/>
                </a:solidFill>
              </a:rPr>
              <a:t>LSTM a great fit for our prediction.</a:t>
            </a:r>
            <a:endParaRPr lang="en-US" sz="2400" b="0" i="0" dirty="0">
              <a:solidFill>
                <a:srgbClr val="111111"/>
              </a:solidFill>
              <a:effectLst/>
            </a:endParaRPr>
          </a:p>
          <a:p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F7EB17E-8BC8-4FA4-A0A3-EF16A8F7F2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8" r="-1" b="-1"/>
          <a:stretch/>
        </p:blipFill>
        <p:spPr bwMode="auto">
          <a:xfrm>
            <a:off x="0" y="0"/>
            <a:ext cx="12009284" cy="6857990"/>
          </a:xfrm>
          <a:custGeom>
            <a:avLst/>
            <a:gdLst/>
            <a:ahLst/>
            <a:cxn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Network with solid fill">
            <a:extLst>
              <a:ext uri="{FF2B5EF4-FFF2-40B4-BE49-F238E27FC236}">
                <a16:creationId xmlns:a16="http://schemas.microsoft.com/office/drawing/2014/main" id="{779D96F1-9E1C-4D49-80A2-8822C0AAD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387" y="1245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68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object, clock, meter&#10;&#10;Description automatically generated">
            <a:extLst>
              <a:ext uri="{FF2B5EF4-FFF2-40B4-BE49-F238E27FC236}">
                <a16:creationId xmlns:a16="http://schemas.microsoft.com/office/drawing/2014/main" id="{FBCD5CC1-83F2-4370-BE3B-3A3A0B961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332" y="120490"/>
            <a:ext cx="1179743" cy="41291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272F6F-E751-483E-A3C8-308B4B4AE761}"/>
              </a:ext>
            </a:extLst>
          </p:cNvPr>
          <p:cNvCxnSpPr>
            <a:cxnSpLocks/>
          </p:cNvCxnSpPr>
          <p:nvPr/>
        </p:nvCxnSpPr>
        <p:spPr>
          <a:xfrm flipV="1">
            <a:off x="814387" y="995362"/>
            <a:ext cx="10469676" cy="42173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9327365-95C8-4AA5-BB42-F3F4E494890C}"/>
              </a:ext>
            </a:extLst>
          </p:cNvPr>
          <p:cNvSpPr txBox="1"/>
          <p:nvPr/>
        </p:nvSpPr>
        <p:spPr>
          <a:xfrm>
            <a:off x="1728787" y="287476"/>
            <a:ext cx="8503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Steps involved in LSTM</a:t>
            </a:r>
          </a:p>
          <a:p>
            <a:endParaRPr lang="en-US" sz="4000" b="1" dirty="0">
              <a:solidFill>
                <a:srgbClr val="0C112B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D6DEC-E9A6-4783-A4E2-72B6E1665013}"/>
              </a:ext>
            </a:extLst>
          </p:cNvPr>
          <p:cNvSpPr txBox="1"/>
          <p:nvPr/>
        </p:nvSpPr>
        <p:spPr>
          <a:xfrm>
            <a:off x="907937" y="1273216"/>
            <a:ext cx="1037612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6">
                    <a:lumMod val="50000"/>
                  </a:schemeClr>
                </a:solidFill>
              </a:rPr>
              <a:t>Steps included in LSTM :</a:t>
            </a:r>
          </a:p>
          <a:p>
            <a:endParaRPr lang="en-US" sz="2400" i="0" dirty="0">
              <a:solidFill>
                <a:srgbClr val="111111"/>
              </a:solidFill>
              <a:effectLst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i="0" dirty="0">
                <a:solidFill>
                  <a:srgbClr val="111111"/>
                </a:solidFill>
                <a:effectLst/>
              </a:rPr>
              <a:t>Creating Data with Timesteps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i="0" dirty="0">
              <a:solidFill>
                <a:srgbClr val="111111"/>
              </a:solidFill>
              <a:effectLst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Building the LSTM </a:t>
            </a:r>
            <a:r>
              <a:rPr lang="en-US" altLang="en-US" sz="2400" dirty="0">
                <a:solidFill>
                  <a:srgbClr val="111111"/>
                </a:solidFill>
              </a:rPr>
              <a:t>model to p</a:t>
            </a:r>
            <a:r>
              <a:rPr lang="en-US" sz="2400" i="0" dirty="0">
                <a:solidFill>
                  <a:srgbClr val="111111"/>
                </a:solidFill>
                <a:effectLst/>
              </a:rPr>
              <a:t>redicting future stock prices.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kumimoji="0" lang="en-US" altLang="en-US" sz="2400" b="1" u="none" strike="noStrike" cap="none" normalizeH="0" baseline="0" dirty="0">
              <a:ln>
                <a:noFill/>
              </a:ln>
              <a:solidFill>
                <a:srgbClr val="11111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Using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</a:rPr>
              <a:t>MinMaxScaler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to transform the dataset.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en-US" sz="2400" dirty="0">
              <a:solidFill>
                <a:srgbClr val="11111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Running the model on the training and testing dataset.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en-US" sz="2400" dirty="0">
              <a:solidFill>
                <a:srgbClr val="11111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Plotting the prediction graph and analyzing the actual closing values and predicted values.</a:t>
            </a:r>
          </a:p>
        </p:txBody>
      </p:sp>
      <p:pic>
        <p:nvPicPr>
          <p:cNvPr id="11" name="Graphic 10" descr="Flowchart">
            <a:extLst>
              <a:ext uri="{FF2B5EF4-FFF2-40B4-BE49-F238E27FC236}">
                <a16:creationId xmlns:a16="http://schemas.microsoft.com/office/drawing/2014/main" id="{C46216A9-9CE1-44EE-A69D-C6D565024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387" y="184219"/>
            <a:ext cx="914400" cy="91440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0EC8092-448E-452C-9AD8-27CBFB5834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8" r="-1" b="-1"/>
          <a:stretch/>
        </p:blipFill>
        <p:spPr bwMode="auto">
          <a:xfrm>
            <a:off x="-23963" y="0"/>
            <a:ext cx="12009284" cy="6857990"/>
          </a:xfrm>
          <a:custGeom>
            <a:avLst/>
            <a:gdLst/>
            <a:ahLst/>
            <a:cxn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101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030291E6-9E7A-4C9B-BD66-96C58E25AE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8" r="-1" b="-1"/>
          <a:stretch/>
        </p:blipFill>
        <p:spPr bwMode="auto">
          <a:xfrm>
            <a:off x="0" y="10"/>
            <a:ext cx="12009284" cy="6857990"/>
          </a:xfrm>
          <a:custGeom>
            <a:avLst/>
            <a:gdLst/>
            <a:ahLst/>
            <a:cxn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picture containing object, clock, meter&#10;&#10;Description automatically generated">
            <a:extLst>
              <a:ext uri="{FF2B5EF4-FFF2-40B4-BE49-F238E27FC236}">
                <a16:creationId xmlns:a16="http://schemas.microsoft.com/office/drawing/2014/main" id="{FBCD5CC1-83F2-4370-BE3B-3A3A0B961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332" y="120490"/>
            <a:ext cx="1179743" cy="41291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272F6F-E751-483E-A3C8-308B4B4AE761}"/>
              </a:ext>
            </a:extLst>
          </p:cNvPr>
          <p:cNvCxnSpPr>
            <a:cxnSpLocks/>
          </p:cNvCxnSpPr>
          <p:nvPr/>
        </p:nvCxnSpPr>
        <p:spPr>
          <a:xfrm flipV="1">
            <a:off x="814387" y="995362"/>
            <a:ext cx="10469676" cy="42173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9327365-95C8-4AA5-BB42-F3F4E494890C}"/>
              </a:ext>
            </a:extLst>
          </p:cNvPr>
          <p:cNvSpPr txBox="1"/>
          <p:nvPr/>
        </p:nvSpPr>
        <p:spPr>
          <a:xfrm>
            <a:off x="1708909" y="287476"/>
            <a:ext cx="8503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C112B"/>
                </a:solidFill>
              </a:rPr>
              <a:t>Visualizing the LSTM prediction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D6DEC-E9A6-4783-A4E2-72B6E1665013}"/>
              </a:ext>
            </a:extLst>
          </p:cNvPr>
          <p:cNvSpPr txBox="1"/>
          <p:nvPr/>
        </p:nvSpPr>
        <p:spPr>
          <a:xfrm>
            <a:off x="907937" y="1273216"/>
            <a:ext cx="103761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6">
                    <a:lumMod val="50000"/>
                  </a:schemeClr>
                </a:solidFill>
              </a:rPr>
              <a:t>Output of LSTM Model for Delta airlines :</a:t>
            </a:r>
          </a:p>
          <a:p>
            <a:endParaRPr lang="en-US" sz="2400" b="1" u="sng" dirty="0">
              <a:solidFill>
                <a:schemeClr val="accent6">
                  <a:lumMod val="50000"/>
                </a:schemeClr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800" b="1" i="0" u="none" strike="noStrike" dirty="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91C24E0-8861-4C96-8B2C-1F5D2E1EF6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5" r="5329"/>
          <a:stretch/>
        </p:blipFill>
        <p:spPr bwMode="auto">
          <a:xfrm>
            <a:off x="337930" y="2100314"/>
            <a:ext cx="8560283" cy="395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9BAE75A-B74B-48BF-A8DC-CD63E2D485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" r="72052"/>
          <a:stretch/>
        </p:blipFill>
        <p:spPr bwMode="auto">
          <a:xfrm>
            <a:off x="8975034" y="1759476"/>
            <a:ext cx="2792896" cy="463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Presentation with bar chart with solid fill">
            <a:extLst>
              <a:ext uri="{FF2B5EF4-FFF2-40B4-BE49-F238E27FC236}">
                <a16:creationId xmlns:a16="http://schemas.microsoft.com/office/drawing/2014/main" id="{10558132-96DD-42AB-9287-4CA2A2B66D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4387" y="1842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84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772</Words>
  <Application>Microsoft Office PowerPoint</Application>
  <PresentationFormat>Widescreen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Yede</dc:creator>
  <cp:lastModifiedBy>Akash Yede</cp:lastModifiedBy>
  <cp:revision>14</cp:revision>
  <dcterms:created xsi:type="dcterms:W3CDTF">2020-12-02T20:26:42Z</dcterms:created>
  <dcterms:modified xsi:type="dcterms:W3CDTF">2020-12-03T21:11:31Z</dcterms:modified>
</cp:coreProperties>
</file>