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theme/theme6.xml" ContentType="application/vnd.openxmlformats-officedocument.theme+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theme/theme5.xml" ContentType="application/vnd.openxmlformats-officedocument.theme+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Masters/slideMaster5.xml" ContentType="application/vnd.openxmlformats-officedocument.presentationml.slideMaster+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slideMasters/slideMaster4.xml" ContentType="application/vnd.openxmlformats-officedocument.presentationml.slideMaster+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60" r:id="rId2"/>
    <p:sldMasterId id="2147483662" r:id="rId3"/>
    <p:sldMasterId id="2147483664" r:id="rId4"/>
    <p:sldMasterId id="2147483666" r:id="rId5"/>
  </p:sldMasterIdLst>
  <p:notesMasterIdLst>
    <p:notesMasterId r:id="rId39"/>
  </p:notesMasterIdLst>
  <p:sldIdLst>
    <p:sldId id="256" r:id="rId6"/>
    <p:sldId id="257" r:id="rId7"/>
    <p:sldId id="258" r:id="rId8"/>
    <p:sldId id="287" r:id="rId9"/>
    <p:sldId id="260" r:id="rId10"/>
    <p:sldId id="261" r:id="rId11"/>
    <p:sldId id="262" r:id="rId12"/>
    <p:sldId id="291" r:id="rId13"/>
    <p:sldId id="294" r:id="rId14"/>
    <p:sldId id="292" r:id="rId15"/>
    <p:sldId id="295" r:id="rId16"/>
    <p:sldId id="293" r:id="rId17"/>
    <p:sldId id="269" r:id="rId18"/>
    <p:sldId id="296" r:id="rId19"/>
    <p:sldId id="280" r:id="rId20"/>
    <p:sldId id="283" r:id="rId21"/>
    <p:sldId id="284" r:id="rId22"/>
    <p:sldId id="285" r:id="rId23"/>
    <p:sldId id="270" r:id="rId24"/>
    <p:sldId id="273" r:id="rId25"/>
    <p:sldId id="298" r:id="rId26"/>
    <p:sldId id="274" r:id="rId27"/>
    <p:sldId id="277" r:id="rId28"/>
    <p:sldId id="275" r:id="rId29"/>
    <p:sldId id="299" r:id="rId30"/>
    <p:sldId id="271" r:id="rId31"/>
    <p:sldId id="272" r:id="rId32"/>
    <p:sldId id="286" r:id="rId33"/>
    <p:sldId id="297" r:id="rId34"/>
    <p:sldId id="301" r:id="rId35"/>
    <p:sldId id="263" r:id="rId36"/>
    <p:sldId id="300" r:id="rId37"/>
    <p:sldId id="28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2156" autoAdjust="0"/>
  </p:normalViewPr>
  <p:slideViewPr>
    <p:cSldViewPr snapToGrid="0" snapToObjects="1">
      <p:cViewPr varScale="1">
        <p:scale>
          <a:sx n="114" d="100"/>
          <a:sy n="114" d="100"/>
        </p:scale>
        <p:origin x="-21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1C8D4E-8367-8C4C-9015-BC64B4790744}" type="datetimeFigureOut">
              <a:rPr lang="en-US" smtClean="0"/>
              <a:pPr/>
              <a:t>4/29/12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D8FCE-2AFE-2844-95F7-FD897434AF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time</a:t>
            </a:r>
            <a:r>
              <a:rPr lang="en-US" baseline="0" dirty="0" smtClean="0"/>
              <a:t> working as professional developers we’ve seen and felt the pain of having to work with the heavyweight tools and processes that are typically associated with enterprise java applications. At the same time we’ve been exposed to a number of other languages and frameworks which have become popular for proving a much lighter approach, technologies that take minutes not days to get you up and running. This session will explore an alternate java stack which can be used to provide similar benefits. To get you up and running as fast as possible, and avoid getting bogged down and boiler plate code and mountains of set up. </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 load stories from mongo and show in correct </a:t>
            </a:r>
            <a:r>
              <a:rPr lang="en-US" sz="1200" kern="1200" dirty="0" err="1" smtClean="0">
                <a:solidFill>
                  <a:schemeClr val="tx1"/>
                </a:solidFill>
                <a:latin typeface="+mn-lt"/>
                <a:ea typeface="+mn-ea"/>
                <a:cs typeface="+mn-cs"/>
              </a:rPr>
              <a:t>swimlane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to blog post to see the instructions for everything you need to set up.</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Story 1</a:t>
            </a:r>
          </a:p>
          <a:p>
            <a:pPr>
              <a:buFontTx/>
              <a:buNone/>
            </a:pPr>
            <a:r>
              <a:rPr lang="en-US" sz="1200" kern="1200" dirty="0" smtClean="0">
                <a:solidFill>
                  <a:schemeClr val="tx1"/>
                </a:solidFill>
                <a:latin typeface="+mn-lt"/>
                <a:ea typeface="+mn-ea"/>
                <a:cs typeface="+mn-cs"/>
              </a:rPr>
              <a:t>Introduction to </a:t>
            </a:r>
            <a:r>
              <a:rPr lang="en-US" sz="1200" kern="1200" dirty="0" err="1" smtClean="0">
                <a:solidFill>
                  <a:schemeClr val="tx1"/>
                </a:solidFill>
                <a:latin typeface="+mn-lt"/>
                <a:ea typeface="+mn-ea"/>
                <a:cs typeface="+mn-cs"/>
              </a:rPr>
              <a:t>Dropwizard/Freemarker/Jersey</a:t>
            </a: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Codebase should already include the basic skeleton of all of these </a:t>
            </a:r>
          </a:p>
          <a:p>
            <a:pPr>
              <a:buFontTx/>
              <a:buNone/>
            </a:pPr>
            <a:r>
              <a:rPr lang="en-US" sz="1200" kern="1200" dirty="0" smtClean="0">
                <a:solidFill>
                  <a:schemeClr val="tx1"/>
                </a:solidFill>
                <a:latin typeface="+mn-lt"/>
                <a:ea typeface="+mn-ea"/>
                <a:cs typeface="+mn-cs"/>
              </a:rPr>
              <a:t>Index page should have the basic HTML already in place for </a:t>
            </a:r>
            <a:r>
              <a:rPr lang="en-US" sz="1200" kern="1200" dirty="0" err="1" smtClean="0">
                <a:solidFill>
                  <a:schemeClr val="tx1"/>
                </a:solidFill>
                <a:latin typeface="+mn-lt"/>
                <a:ea typeface="+mn-ea"/>
                <a:cs typeface="+mn-cs"/>
              </a:rPr>
              <a:t>swimlanes</a:t>
            </a:r>
            <a:r>
              <a:rPr lang="en-US" sz="1200" kern="1200" dirty="0" smtClean="0">
                <a:solidFill>
                  <a:schemeClr val="tx1"/>
                </a:solidFill>
                <a:latin typeface="+mn-lt"/>
                <a:ea typeface="+mn-ea"/>
                <a:cs typeface="+mn-cs"/>
              </a:rPr>
              <a:t> (Backlog/In Progress/Complete)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a link to the wall page which goes to a new create story page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create story page controller and view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view should be a html form which posts, but no consumer for the post should be created yet</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Consume the post data and create story in DB</a:t>
            </a:r>
          </a:p>
          <a:p>
            <a:pPr>
              <a:buFontTx/>
              <a:buNone/>
            </a:pP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use Post-Redirect-Get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redirect user back to wall page after create</a:t>
            </a:r>
            <a:endParaRPr lang="en-US"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4/29/12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4/29/12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4/29/12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4/29/12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solidFill>
                  <a:prstClr val="black">
                    <a:tint val="75000"/>
                  </a:prstClr>
                </a:solidFill>
              </a:rPr>
              <a:pPr/>
              <a:t>4/29/12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solidFill>
                  <a:prstClr val="black">
                    <a:tint val="75000"/>
                  </a:prstClr>
                </a:solidFill>
              </a:rPr>
              <a:pPr/>
              <a:t>4/29/12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4/29/12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4/29/12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45F1A74-341F-4B40-ACEC-51B6F7F364D6}" type="datetimeFigureOut">
              <a:rPr lang="en-US" smtClean="0"/>
              <a:pPr/>
              <a:t>4/29/12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45F1A74-341F-4B40-ACEC-51B6F7F364D6}" type="datetimeFigureOut">
              <a:rPr lang="en-US" smtClean="0"/>
              <a:pPr/>
              <a:t>4/29/12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45F1A74-341F-4B40-ACEC-51B6F7F364D6}" type="datetimeFigureOut">
              <a:rPr lang="en-US" smtClean="0"/>
              <a:pPr/>
              <a:t>4/29/12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45F1A74-341F-4B40-ACEC-51B6F7F364D6}" type="datetimeFigureOut">
              <a:rPr lang="en-US" smtClean="0"/>
              <a:pPr/>
              <a:t>4/29/12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pPr/>
              <a:t>4/29/12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4/29/12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4/29/12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pPr/>
              <a:t>4/29/12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4/29/12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4/29/12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4/29/12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4/29/12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1.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image" Target="../media/image12.pd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88571"/>
            <a:ext cx="9144000" cy="9144000"/>
          </a:xfrm>
          <a:prstGeom prst="rect">
            <a:avLst/>
          </a:prstGeom>
        </p:spPr>
      </p:pic>
      <p:sp>
        <p:nvSpPr>
          <p:cNvPr id="4" name="TextBox 3"/>
          <p:cNvSpPr txBox="1"/>
          <p:nvPr/>
        </p:nvSpPr>
        <p:spPr>
          <a:xfrm>
            <a:off x="3711668" y="337774"/>
            <a:ext cx="5459046" cy="707886"/>
          </a:xfrm>
          <a:prstGeom prst="rect">
            <a:avLst/>
          </a:prstGeom>
          <a:noFill/>
        </p:spPr>
        <p:txBody>
          <a:bodyPr wrap="none" rtlCol="0">
            <a:spAutoFit/>
          </a:bodyPr>
          <a:lstStyle/>
          <a:p>
            <a:r>
              <a:rPr lang="en-US" sz="4000" b="1" dirty="0" smtClean="0"/>
              <a:t>Exploring enterprise java </a:t>
            </a:r>
            <a:endParaRPr lang="en-US" sz="4000" b="1" dirty="0"/>
          </a:p>
        </p:txBody>
      </p:sp>
      <p:sp>
        <p:nvSpPr>
          <p:cNvPr id="6" name="TextBox 5"/>
          <p:cNvSpPr txBox="1"/>
          <p:nvPr/>
        </p:nvSpPr>
        <p:spPr>
          <a:xfrm>
            <a:off x="120003" y="6420467"/>
            <a:ext cx="2485157" cy="230832"/>
          </a:xfrm>
          <a:prstGeom prst="rect">
            <a:avLst/>
          </a:prstGeom>
          <a:noFill/>
        </p:spPr>
        <p:txBody>
          <a:bodyPr wrap="none" rtlCol="0">
            <a:spAutoFit/>
          </a:bodyPr>
          <a:lstStyle/>
          <a:p>
            <a:r>
              <a:rPr lang="en-US" sz="900" dirty="0" smtClean="0"/>
              <a:t>(Picture: “air” by </a:t>
            </a:r>
            <a:r>
              <a:rPr lang="en-US" sz="900" dirty="0" err="1" smtClean="0"/>
              <a:t>fiddleoak</a:t>
            </a:r>
            <a:r>
              <a:rPr lang="en-US" sz="900" dirty="0" smtClean="0"/>
              <a:t>, CC image from </a:t>
            </a:r>
            <a:r>
              <a:rPr lang="en-US" sz="900" dirty="0" err="1" smtClean="0"/>
              <a:t>flickr</a:t>
            </a:r>
            <a:r>
              <a:rPr lang="en-US" sz="900" dirty="0" smtClean="0"/>
              <a:t> )</a:t>
            </a:r>
            <a:endParaRPr lang="en-US" sz="900" dirty="0"/>
          </a:p>
        </p:txBody>
      </p:sp>
      <p:sp>
        <p:nvSpPr>
          <p:cNvPr id="7" name="TextBox 6"/>
          <p:cNvSpPr txBox="1"/>
          <p:nvPr/>
        </p:nvSpPr>
        <p:spPr>
          <a:xfrm>
            <a:off x="4737831" y="1220247"/>
            <a:ext cx="4411334" cy="707886"/>
          </a:xfrm>
          <a:prstGeom prst="rect">
            <a:avLst/>
          </a:prstGeom>
          <a:noFill/>
        </p:spPr>
        <p:txBody>
          <a:bodyPr wrap="none" rtlCol="0">
            <a:spAutoFit/>
          </a:bodyPr>
          <a:lstStyle/>
          <a:p>
            <a:r>
              <a:rPr lang="en-US" sz="4000" b="1" dirty="0" smtClean="0">
                <a:solidFill>
                  <a:schemeClr val="bg1">
                    <a:lumMod val="50000"/>
                  </a:schemeClr>
                </a:solidFill>
              </a:rPr>
              <a:t>…a lighter approach</a:t>
            </a:r>
            <a:endParaRPr lang="en-US" sz="4000" b="1" dirty="0">
              <a:solidFill>
                <a:schemeClr val="bg1">
                  <a:lumMod val="50000"/>
                </a:schemeClr>
              </a:solidFill>
            </a:endParaRPr>
          </a:p>
        </p:txBody>
      </p:sp>
      <p:sp>
        <p:nvSpPr>
          <p:cNvPr id="8" name="TextBox 7"/>
          <p:cNvSpPr txBox="1"/>
          <p:nvPr/>
        </p:nvSpPr>
        <p:spPr>
          <a:xfrm>
            <a:off x="2775867" y="4064000"/>
            <a:ext cx="2401168" cy="830997"/>
          </a:xfrm>
          <a:prstGeom prst="rect">
            <a:avLst/>
          </a:prstGeom>
          <a:noFill/>
        </p:spPr>
        <p:txBody>
          <a:bodyPr wrap="none" rtlCol="0">
            <a:spAutoFit/>
          </a:bodyPr>
          <a:lstStyle/>
          <a:p>
            <a:pPr algn="r"/>
            <a:r>
              <a:rPr lang="en-US" sz="2400" b="1" dirty="0" smtClean="0"/>
              <a:t>David </a:t>
            </a:r>
            <a:r>
              <a:rPr lang="en-US" sz="2400" b="1" dirty="0" err="1" smtClean="0">
                <a:solidFill>
                  <a:srgbClr val="7F7F7F"/>
                </a:solidFill>
              </a:rPr>
              <a:t>Morgantini</a:t>
            </a:r>
            <a:endParaRPr lang="en-US" sz="2400" b="1" dirty="0" smtClean="0">
              <a:solidFill>
                <a:srgbClr val="7F7F7F"/>
              </a:solidFill>
            </a:endParaRPr>
          </a:p>
          <a:p>
            <a:pPr algn="r"/>
            <a:r>
              <a:rPr lang="en-US" sz="2400" b="1" dirty="0" smtClean="0"/>
              <a:t>Akash </a:t>
            </a:r>
            <a:r>
              <a:rPr lang="en-US" sz="2400" b="1" dirty="0" err="1" smtClean="0">
                <a:solidFill>
                  <a:srgbClr val="7F7F7F"/>
                </a:solidFill>
              </a:rPr>
              <a:t>Bhalla</a:t>
            </a:r>
            <a:endParaRPr lang="en-US" sz="2400" b="1" dirty="0">
              <a:solidFill>
                <a:srgbClr val="7F7F7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11140"/>
            <a:ext cx="6122189" cy="1815882"/>
          </a:xfrm>
          <a:prstGeom prst="rect">
            <a:avLst/>
          </a:prstGeom>
        </p:spPr>
        <p:txBody>
          <a:bodyPr wrap="none">
            <a:spAutoFit/>
          </a:bodyPr>
          <a:lstStyle/>
          <a:p>
            <a:r>
              <a:rPr lang="en-US" sz="2800" b="1" dirty="0" smtClean="0">
                <a:solidFill>
                  <a:srgbClr val="FFFFFF"/>
                </a:solidFill>
              </a:rPr>
              <a:t>https://github.com/signup/</a:t>
            </a:r>
            <a:r>
              <a:rPr lang="en-US" sz="2800" b="1" dirty="0" smtClean="0">
                <a:solidFill>
                  <a:srgbClr val="FFFFFF"/>
                </a:solidFill>
              </a:rPr>
              <a:t>free</a:t>
            </a:r>
            <a:endParaRPr lang="en-US" sz="2800" b="1" dirty="0" smtClean="0">
              <a:solidFill>
                <a:srgbClr val="FFFFFF"/>
              </a:solidFill>
            </a:endParaRPr>
          </a:p>
          <a:p>
            <a:r>
              <a:rPr lang="en-US" sz="2800" b="1" dirty="0" err="1" smtClean="0">
                <a:solidFill>
                  <a:srgbClr val="FFFFFF"/>
                </a:solidFill>
              </a:rPr>
              <a:t>http</a:t>
            </a:r>
            <a:r>
              <a:rPr lang="en-US" sz="2800" b="1" dirty="0" err="1" smtClean="0">
                <a:solidFill>
                  <a:srgbClr val="FFFFFF"/>
                </a:solidFill>
              </a:rPr>
              <a:t>://help.github.com/mac-set-up-git</a:t>
            </a:r>
            <a:r>
              <a:rPr lang="en-US" sz="2800" b="1" dirty="0" smtClean="0">
                <a:solidFill>
                  <a:srgbClr val="FFFFFF"/>
                </a:solidFill>
              </a:rPr>
              <a:t>/</a:t>
            </a:r>
            <a:endParaRPr lang="en-US" sz="2800" b="1" dirty="0" smtClean="0">
              <a:solidFill>
                <a:srgbClr val="FFFFFF"/>
              </a:solidFill>
            </a:endParaRPr>
          </a:p>
          <a:p>
            <a:r>
              <a:rPr lang="en-US" sz="2800" b="1" dirty="0" err="1" smtClean="0">
                <a:solidFill>
                  <a:srgbClr val="FFFFFF"/>
                </a:solidFill>
              </a:rPr>
              <a:t>http://help.github.com/win-set-up-git</a:t>
            </a:r>
            <a:r>
              <a:rPr lang="en-US" sz="2800" b="1" dirty="0" smtClean="0">
                <a:solidFill>
                  <a:srgbClr val="FFFFFF"/>
                </a:solidFill>
              </a:rPr>
              <a:t>/</a:t>
            </a:r>
          </a:p>
          <a:p>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200520"/>
            <a:ext cx="8539768" cy="954107"/>
          </a:xfrm>
          <a:prstGeom prst="rect">
            <a:avLst/>
          </a:prstGeom>
        </p:spPr>
        <p:txBody>
          <a:bodyPr wrap="none">
            <a:spAutoFit/>
          </a:bodyPr>
          <a:lstStyle/>
          <a:p>
            <a:r>
              <a:rPr lang="en-US" sz="2800" dirty="0" smtClean="0">
                <a:solidFill>
                  <a:srgbClr val="FFFFFF"/>
                </a:solidFill>
              </a:rPr>
              <a:t>Send your </a:t>
            </a:r>
            <a:r>
              <a:rPr lang="en-US" sz="2800" dirty="0" err="1" smtClean="0">
                <a:solidFill>
                  <a:srgbClr val="FFFFFF"/>
                </a:solidFill>
              </a:rPr>
              <a:t>github</a:t>
            </a:r>
            <a:r>
              <a:rPr lang="en-US" sz="2800" dirty="0" smtClean="0">
                <a:solidFill>
                  <a:srgbClr val="FFFFFF"/>
                </a:solidFill>
              </a:rPr>
              <a:t> username to be added as a collaborator</a:t>
            </a:r>
          </a:p>
          <a:p>
            <a:r>
              <a:rPr lang="en-US" sz="2800" dirty="0" smtClean="0">
                <a:solidFill>
                  <a:srgbClr val="A6A6A6"/>
                </a:solidFill>
              </a:rPr>
              <a:t>&gt;</a:t>
            </a:r>
            <a:r>
              <a:rPr lang="en-US" sz="2800" dirty="0" smtClean="0">
                <a:solidFill>
                  <a:schemeClr val="bg1"/>
                </a:solidFill>
              </a:rPr>
              <a:t> </a:t>
            </a:r>
            <a:r>
              <a:rPr lang="en-US" sz="2800" dirty="0" err="1" smtClean="0">
                <a:solidFill>
                  <a:schemeClr val="bg1"/>
                </a:solidFill>
              </a:rPr>
              <a:t>git</a:t>
            </a:r>
            <a:r>
              <a:rPr lang="en-US" sz="2800" dirty="0" smtClean="0">
                <a:solidFill>
                  <a:schemeClr val="bg1"/>
                </a:solidFill>
              </a:rPr>
              <a:t> clone </a:t>
            </a:r>
            <a:r>
              <a:rPr lang="en-US" sz="2800" b="1" dirty="0" err="1" smtClean="0">
                <a:solidFill>
                  <a:schemeClr val="bg1"/>
                </a:solidFill>
              </a:rPr>
              <a:t>git@github.com:akash/story-</a:t>
            </a:r>
            <a:r>
              <a:rPr lang="en-US" sz="2800" b="1" dirty="0" err="1" smtClean="0">
                <a:solidFill>
                  <a:schemeClr val="bg1"/>
                </a:solidFill>
              </a:rPr>
              <a:t>wall.git</a:t>
            </a:r>
            <a:endParaRPr lang="en-US" sz="2800" b="1" dirty="0" smtClean="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rgbClr val="FFFFFF"/>
                </a:solidFill>
                <a:latin typeface="Arial Black"/>
                <a:cs typeface="Arial Black"/>
              </a:rPr>
              <a:t>MongoDB</a:t>
            </a:r>
            <a:endParaRPr lang="en-US" sz="16400" b="1" spc="-2000" dirty="0">
              <a:solidFill>
                <a:srgbClr val="FFFFFF"/>
              </a:solidFill>
              <a:latin typeface="Arial Black"/>
              <a:cs typeface="Arial Black"/>
            </a:endParaRPr>
          </a:p>
        </p:txBody>
      </p:sp>
      <p:sp>
        <p:nvSpPr>
          <p:cNvPr id="5" name="Rectangle 4"/>
          <p:cNvSpPr/>
          <p:nvPr/>
        </p:nvSpPr>
        <p:spPr>
          <a:xfrm>
            <a:off x="22397" y="-11140"/>
            <a:ext cx="8953368" cy="954107"/>
          </a:xfrm>
          <a:prstGeom prst="rect">
            <a:avLst/>
          </a:prstGeom>
        </p:spPr>
        <p:txBody>
          <a:bodyPr wrap="none">
            <a:spAutoFit/>
          </a:bodyPr>
          <a:lstStyle/>
          <a:p>
            <a:r>
              <a:rPr lang="en-US" sz="2800" b="1" dirty="0" smtClean="0">
                <a:solidFill>
                  <a:srgbClr val="FFFFFF"/>
                </a:solidFill>
              </a:rPr>
              <a:t>http://</a:t>
            </a:r>
            <a:r>
              <a:rPr lang="en-US" sz="2800" b="1" dirty="0" err="1" smtClean="0">
                <a:solidFill>
                  <a:srgbClr val="FFFFFF"/>
                </a:solidFill>
              </a:rPr>
              <a:t>www.mongodb.org/display/DOCS/Quickstart+OS+</a:t>
            </a:r>
            <a:r>
              <a:rPr lang="en-US" sz="2800" b="1" dirty="0" err="1" smtClean="0">
                <a:solidFill>
                  <a:srgbClr val="FFFFFF"/>
                </a:solidFill>
              </a:rPr>
              <a:t>X</a:t>
            </a:r>
            <a:endParaRPr lang="en-US" sz="2800" b="1" dirty="0" smtClean="0">
              <a:solidFill>
                <a:srgbClr val="FFFFFF"/>
              </a:solidFill>
            </a:endParaRPr>
          </a:p>
          <a:p>
            <a:r>
              <a:rPr lang="en-US" sz="2800" b="1" dirty="0" smtClean="0">
                <a:solidFill>
                  <a:srgbClr val="FFFFFF"/>
                </a:solidFill>
              </a:rPr>
              <a:t>(or Unix/Windows)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grpSp>
        <p:nvGrpSpPr>
          <p:cNvPr id="106"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endParaRPr lang="en-US" sz="2800" b="1" dirty="0" smtClean="0">
              <a:solidFill>
                <a:prstClr val="black"/>
              </a:solidFill>
            </a:endParaRP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87159" y="1415990"/>
            <a:ext cx="1350799" cy="2215310"/>
          </a:xfrm>
          <a:prstGeom prst="rect">
            <a:avLst/>
          </a:prstGeom>
        </p:spPr>
      </p:pic>
      <p:sp>
        <p:nvSpPr>
          <p:cNvPr id="10" name="TextBox 9"/>
          <p:cNvSpPr txBox="1"/>
          <p:nvPr/>
        </p:nvSpPr>
        <p:spPr>
          <a:xfrm>
            <a:off x="2649552" y="3708546"/>
            <a:ext cx="3871823" cy="1015663"/>
          </a:xfrm>
          <a:prstGeom prst="rect">
            <a:avLst/>
          </a:prstGeom>
          <a:noFill/>
        </p:spPr>
        <p:txBody>
          <a:bodyPr wrap="none" rtlCol="0">
            <a:spAutoFit/>
          </a:bodyPr>
          <a:lstStyle/>
          <a:p>
            <a:r>
              <a:rPr lang="en-US" sz="6000" b="1" dirty="0" err="1" smtClean="0">
                <a:solidFill>
                  <a:srgbClr val="000000"/>
                </a:solidFill>
              </a:rPr>
              <a:t>Dropwizard</a:t>
            </a:r>
            <a:endParaRPr lang="en-US" sz="6000" b="1" dirty="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54205" y="3098800"/>
            <a:ext cx="812800" cy="660400"/>
          </a:xfrm>
          <a:prstGeom prst="rect">
            <a:avLst/>
          </a:prstGeom>
        </p:spPr>
      </p:pic>
      <p:sp>
        <p:nvSpPr>
          <p:cNvPr id="5" name="TextBox 4"/>
          <p:cNvSpPr txBox="1"/>
          <p:nvPr/>
        </p:nvSpPr>
        <p:spPr>
          <a:xfrm>
            <a:off x="3593604" y="1937719"/>
            <a:ext cx="2142458" cy="1015663"/>
          </a:xfrm>
          <a:prstGeom prst="rect">
            <a:avLst/>
          </a:prstGeom>
          <a:noFill/>
        </p:spPr>
        <p:txBody>
          <a:bodyPr wrap="none" rtlCol="0">
            <a:spAutoFit/>
          </a:bodyPr>
          <a:lstStyle/>
          <a:p>
            <a:r>
              <a:rPr lang="en-US" sz="6000" b="1" dirty="0" smtClean="0">
                <a:solidFill>
                  <a:srgbClr val="000000"/>
                </a:solidFill>
              </a:rPr>
              <a:t>Jersey</a:t>
            </a:r>
            <a:endParaRPr lang="en-US" sz="6000" b="1" dirty="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175854" y="2953382"/>
            <a:ext cx="4678835" cy="1015663"/>
          </a:xfrm>
          <a:prstGeom prst="rect">
            <a:avLst/>
          </a:prstGeom>
          <a:noFill/>
        </p:spPr>
        <p:txBody>
          <a:bodyPr wrap="none" rtlCol="0">
            <a:spAutoFit/>
          </a:bodyPr>
          <a:lstStyle/>
          <a:p>
            <a:r>
              <a:rPr lang="en-US" sz="6000" b="1" dirty="0" smtClean="0">
                <a:solidFill>
                  <a:prstClr val="black"/>
                </a:solidFill>
              </a:rPr>
              <a:t>&lt;</a:t>
            </a:r>
            <a:r>
              <a:rPr lang="en-US" sz="6000" b="1" dirty="0" err="1" smtClean="0">
                <a:solidFill>
                  <a:prstClr val="black"/>
                </a:solidFill>
              </a:rPr>
              <a:t>FreeMarker</a:t>
            </a:r>
            <a:r>
              <a:rPr lang="en-US" sz="6000" b="1" dirty="0" smtClean="0">
                <a:solidFill>
                  <a:prstClr val="black"/>
                </a:solidFill>
              </a:rPr>
              <a:t>&gt;</a:t>
            </a:r>
            <a:endParaRPr lang="en-US" sz="6000" b="1" dirty="0">
              <a:solidFill>
                <a:prstClr val="black"/>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766477" y="287674"/>
            <a:ext cx="2994680" cy="707886"/>
          </a:xfrm>
          <a:prstGeom prst="rect">
            <a:avLst/>
          </a:prstGeom>
          <a:noFill/>
        </p:spPr>
        <p:txBody>
          <a:bodyPr wrap="none" rtlCol="0">
            <a:spAutoFit/>
          </a:bodyPr>
          <a:lstStyle/>
          <a:p>
            <a:r>
              <a:rPr lang="en-US" sz="4000" b="1" dirty="0" smtClean="0">
                <a:solidFill>
                  <a:schemeClr val="bg1"/>
                </a:solidFill>
                <a:latin typeface="+mj-lt"/>
                <a:cs typeface="Arial Black"/>
              </a:rPr>
              <a:t>Who </a:t>
            </a:r>
            <a:r>
              <a:rPr lang="en-US" sz="4000" b="1" dirty="0" smtClean="0">
                <a:solidFill>
                  <a:schemeClr val="bg1">
                    <a:lumMod val="50000"/>
                  </a:schemeClr>
                </a:solidFill>
                <a:latin typeface="+mj-lt"/>
                <a:cs typeface="Arial Black"/>
              </a:rPr>
              <a:t>are we?</a:t>
            </a:r>
            <a:endParaRPr lang="en-US" sz="4000" b="1" dirty="0">
              <a:solidFill>
                <a:schemeClr val="bg1">
                  <a:lumMod val="50000"/>
                </a:schemeClr>
              </a:solidFill>
              <a:latin typeface="+mj-lt"/>
              <a:cs typeface="Arial Black"/>
            </a:endParaRPr>
          </a:p>
        </p:txBody>
      </p:sp>
      <p:sp>
        <p:nvSpPr>
          <p:cNvPr id="5" name="TextBox 4"/>
          <p:cNvSpPr txBox="1"/>
          <p:nvPr/>
        </p:nvSpPr>
        <p:spPr>
          <a:xfrm>
            <a:off x="6034075" y="4275173"/>
            <a:ext cx="2905763" cy="707886"/>
          </a:xfrm>
          <a:prstGeom prst="rect">
            <a:avLst/>
          </a:prstGeom>
          <a:noFill/>
        </p:spPr>
        <p:txBody>
          <a:bodyPr wrap="none" rtlCol="0">
            <a:spAutoFit/>
          </a:bodyPr>
          <a:lstStyle/>
          <a:p>
            <a:r>
              <a:rPr lang="en-US" sz="4000" b="1" dirty="0" smtClean="0">
                <a:solidFill>
                  <a:schemeClr val="bg1"/>
                </a:solidFill>
              </a:rPr>
              <a:t>Akash </a:t>
            </a:r>
            <a:r>
              <a:rPr lang="en-US" sz="4000" b="1" dirty="0" err="1" smtClean="0">
                <a:solidFill>
                  <a:schemeClr val="bg1">
                    <a:lumMod val="50000"/>
                  </a:schemeClr>
                </a:solidFill>
              </a:rPr>
              <a:t>Bhalla</a:t>
            </a:r>
            <a:endParaRPr lang="en-US" sz="4000" b="1" dirty="0">
              <a:solidFill>
                <a:schemeClr val="bg1">
                  <a:lumMod val="50000"/>
                </a:schemeClr>
              </a:solidFill>
            </a:endParaRPr>
          </a:p>
        </p:txBody>
      </p:sp>
      <p:grpSp>
        <p:nvGrpSpPr>
          <p:cNvPr id="9" name="Group 8"/>
          <p:cNvGrpSpPr/>
          <p:nvPr/>
        </p:nvGrpSpPr>
        <p:grpSpPr>
          <a:xfrm rot="20236626">
            <a:off x="5034530" y="883651"/>
            <a:ext cx="2808996" cy="3078659"/>
            <a:chOff x="644769" y="1817077"/>
            <a:chExt cx="2442308" cy="2676769"/>
          </a:xfrm>
          <a:effectLst>
            <a:outerShdw blurRad="50800" dist="38100" dir="2700000" algn="tl" rotWithShape="0">
              <a:srgbClr val="000000">
                <a:alpha val="43000"/>
              </a:srgbClr>
            </a:outerShdw>
          </a:effectLst>
        </p:grpSpPr>
        <p:sp>
          <p:nvSpPr>
            <p:cNvPr id="7" name="Rectangle 6"/>
            <p:cNvSpPr/>
            <p:nvPr/>
          </p:nvSpPr>
          <p:spPr>
            <a:xfrm>
              <a:off x="644769" y="1817077"/>
              <a:ext cx="2442308"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71764" y="1934309"/>
              <a:ext cx="2178543" cy="2178543"/>
            </a:xfrm>
            <a:prstGeom prst="rect">
              <a:avLst/>
            </a:prstGeom>
            <a:ln w="15875">
              <a:solidFill>
                <a:schemeClr val="tx1"/>
              </a:solidFill>
            </a:ln>
          </p:spPr>
        </p:pic>
      </p:grpSp>
      <p:grpSp>
        <p:nvGrpSpPr>
          <p:cNvPr id="14" name="Group 13"/>
          <p:cNvGrpSpPr/>
          <p:nvPr/>
        </p:nvGrpSpPr>
        <p:grpSpPr>
          <a:xfrm rot="1257303">
            <a:off x="842166" y="898690"/>
            <a:ext cx="2873532" cy="3143314"/>
            <a:chOff x="5778663" y="1817077"/>
            <a:chExt cx="2447029" cy="2676769"/>
          </a:xfrm>
          <a:effectLst>
            <a:outerShdw blurRad="50800" dist="38100" dir="2700000" algn="tl" rotWithShape="0">
              <a:srgbClr val="000000">
                <a:alpha val="43000"/>
              </a:srgbClr>
            </a:outerShdw>
          </a:effectLst>
        </p:grpSpPr>
        <p:sp>
          <p:nvSpPr>
            <p:cNvPr id="11" name="Rectangle 10"/>
            <p:cNvSpPr/>
            <p:nvPr/>
          </p:nvSpPr>
          <p:spPr>
            <a:xfrm>
              <a:off x="5778663" y="1817077"/>
              <a:ext cx="2447029"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907477" y="1937354"/>
              <a:ext cx="2178543" cy="2178543"/>
            </a:xfrm>
            <a:prstGeom prst="rect">
              <a:avLst/>
            </a:prstGeom>
            <a:ln w="15875">
              <a:solidFill>
                <a:schemeClr val="tx1"/>
              </a:solidFill>
            </a:ln>
          </p:spPr>
        </p:pic>
      </p:grpSp>
      <p:sp>
        <p:nvSpPr>
          <p:cNvPr id="6" name="TextBox 5"/>
          <p:cNvSpPr txBox="1"/>
          <p:nvPr/>
        </p:nvSpPr>
        <p:spPr>
          <a:xfrm>
            <a:off x="124700" y="4275173"/>
            <a:ext cx="3878836" cy="707886"/>
          </a:xfrm>
          <a:prstGeom prst="rect">
            <a:avLst/>
          </a:prstGeom>
          <a:noFill/>
        </p:spPr>
        <p:txBody>
          <a:bodyPr wrap="none" rtlCol="0">
            <a:spAutoFit/>
          </a:bodyPr>
          <a:lstStyle/>
          <a:p>
            <a:r>
              <a:rPr lang="en-US" sz="4000" b="1" dirty="0" smtClean="0">
                <a:solidFill>
                  <a:schemeClr val="bg1"/>
                </a:solidFill>
              </a:rPr>
              <a:t>David </a:t>
            </a:r>
            <a:r>
              <a:rPr lang="en-US" sz="4000" b="1" dirty="0" err="1" smtClean="0">
                <a:solidFill>
                  <a:schemeClr val="bg1">
                    <a:lumMod val="50000"/>
                  </a:schemeClr>
                </a:solidFill>
              </a:rPr>
              <a:t>Morgantini</a:t>
            </a:r>
            <a:endParaRPr lang="en-US" sz="4000" b="1" dirty="0">
              <a:solidFill>
                <a:schemeClr val="bg1">
                  <a:lumMod val="50000"/>
                </a:schemeClr>
              </a:solidFill>
            </a:endParaRPr>
          </a:p>
        </p:txBody>
      </p:sp>
      <p:sp>
        <p:nvSpPr>
          <p:cNvPr id="18" name="TextBox 17"/>
          <p:cNvSpPr txBox="1"/>
          <p:nvPr/>
        </p:nvSpPr>
        <p:spPr>
          <a:xfrm>
            <a:off x="4909045" y="5194073"/>
            <a:ext cx="4109343" cy="1323439"/>
          </a:xfrm>
          <a:prstGeom prst="rect">
            <a:avLst/>
          </a:prstGeom>
          <a:noFill/>
        </p:spPr>
        <p:txBody>
          <a:bodyPr wrap="none" rtlCol="0">
            <a:spAutoFit/>
          </a:bodyPr>
          <a:lstStyle/>
          <a:p>
            <a:pPr algn="r"/>
            <a:r>
              <a:rPr lang="en-US" sz="2000" dirty="0" smtClean="0">
                <a:solidFill>
                  <a:srgbClr val="FFFFFF"/>
                </a:solidFill>
              </a:rPr>
              <a:t>Software developer @ Thought</a:t>
            </a:r>
            <a:r>
              <a:rPr lang="en-US" sz="2000" b="1" dirty="0" smtClean="0">
                <a:solidFill>
                  <a:schemeClr val="bg1">
                    <a:lumMod val="65000"/>
                  </a:schemeClr>
                </a:solidFill>
              </a:rPr>
              <a:t>Works</a:t>
            </a:r>
          </a:p>
          <a:p>
            <a:pPr algn="r"/>
            <a:r>
              <a:rPr lang="en-US" sz="2000" dirty="0" smtClean="0">
                <a:solidFill>
                  <a:srgbClr val="FFFFFF"/>
                </a:solidFill>
              </a:rPr>
              <a:t>akash@thoughtworks.com</a:t>
            </a:r>
          </a:p>
          <a:p>
            <a:pPr algn="r"/>
            <a:r>
              <a:rPr lang="en-US" sz="2000" dirty="0" smtClean="0">
                <a:solidFill>
                  <a:srgbClr val="FFFFFF"/>
                </a:solidFill>
              </a:rPr>
              <a:t>http://</a:t>
            </a:r>
            <a:r>
              <a:rPr lang="en-US" sz="2000" dirty="0" err="1" smtClean="0">
                <a:solidFill>
                  <a:srgbClr val="FFFFFF"/>
                </a:solidFill>
              </a:rPr>
              <a:t>www.akashb.com</a:t>
            </a:r>
            <a:r>
              <a:rPr lang="en-US" sz="2000" dirty="0" smtClean="0">
                <a:solidFill>
                  <a:srgbClr val="FFFFFF"/>
                </a:solidFill>
              </a:rPr>
              <a:t>/</a:t>
            </a:r>
            <a:r>
              <a:rPr lang="en-US" sz="2000" dirty="0" smtClean="0">
                <a:solidFill>
                  <a:srgbClr val="FFFFFF"/>
                </a:solidFill>
              </a:rPr>
              <a:t>blog</a:t>
            </a:r>
          </a:p>
          <a:p>
            <a:pPr algn="r"/>
            <a:r>
              <a:rPr lang="en-US" sz="2000" dirty="0" smtClean="0">
                <a:solidFill>
                  <a:srgbClr val="FFFFFF"/>
                </a:solidFill>
              </a:rPr>
              <a:t>@</a:t>
            </a:r>
            <a:r>
              <a:rPr lang="en-US" sz="2000" dirty="0" err="1" smtClean="0">
                <a:solidFill>
                  <a:srgbClr val="FFFFFF"/>
                </a:solidFill>
              </a:rPr>
              <a:t>akashb</a:t>
            </a:r>
            <a:endParaRPr lang="en-US" sz="2000" dirty="0">
              <a:solidFill>
                <a:srgbClr val="FFFFFF"/>
              </a:solidFill>
            </a:endParaRPr>
          </a:p>
        </p:txBody>
      </p:sp>
      <p:sp>
        <p:nvSpPr>
          <p:cNvPr id="19" name="TextBox 18"/>
          <p:cNvSpPr txBox="1"/>
          <p:nvPr/>
        </p:nvSpPr>
        <p:spPr>
          <a:xfrm>
            <a:off x="124700" y="5194073"/>
            <a:ext cx="4275529" cy="1015663"/>
          </a:xfrm>
          <a:prstGeom prst="rect">
            <a:avLst/>
          </a:prstGeom>
          <a:noFill/>
        </p:spPr>
        <p:txBody>
          <a:bodyPr wrap="none" rtlCol="0">
            <a:spAutoFit/>
          </a:bodyPr>
          <a:lstStyle/>
          <a:p>
            <a:r>
              <a:rPr lang="en-US" sz="2000" dirty="0" smtClean="0">
                <a:solidFill>
                  <a:srgbClr val="FFFFFF"/>
                </a:solidFill>
              </a:rPr>
              <a:t>Software developer @ Thought</a:t>
            </a:r>
            <a:r>
              <a:rPr lang="en-US" sz="2000" b="1" dirty="0" smtClean="0">
                <a:solidFill>
                  <a:schemeClr val="bg1">
                    <a:lumMod val="65000"/>
                  </a:schemeClr>
                </a:solidFill>
              </a:rPr>
              <a:t>Works</a:t>
            </a:r>
          </a:p>
          <a:p>
            <a:r>
              <a:rPr lang="en-US" sz="2000" dirty="0" err="1" smtClean="0">
                <a:solidFill>
                  <a:srgbClr val="FFFFFF"/>
                </a:solidFill>
              </a:rPr>
              <a:t>dmorgant@thoughtworks.com</a:t>
            </a:r>
            <a:endParaRPr lang="en-US" sz="2000" dirty="0" smtClean="0">
              <a:solidFill>
                <a:srgbClr val="FFFFFF"/>
              </a:solidFill>
            </a:endParaRPr>
          </a:p>
          <a:p>
            <a:r>
              <a:rPr lang="en-US" sz="2000" dirty="0" smtClean="0">
                <a:solidFill>
                  <a:srgbClr val="FFFFFF"/>
                </a:solidFill>
              </a:rPr>
              <a:t>http://</a:t>
            </a:r>
            <a:r>
              <a:rPr lang="en-US" sz="2000" dirty="0" err="1" smtClean="0">
                <a:solidFill>
                  <a:srgbClr val="FFFFFF"/>
                </a:solidFill>
              </a:rPr>
              <a:t>davidmorgantini.blogspot.co.uk</a:t>
            </a:r>
            <a:r>
              <a:rPr lang="en-US" sz="2000" dirty="0" smtClean="0">
                <a:solidFill>
                  <a:srgbClr val="FFFFFF"/>
                </a:solidFill>
              </a:rPr>
              <a:t>/</a:t>
            </a:r>
            <a:endParaRPr lang="en-US" sz="2000" dirty="0">
              <a:solidFill>
                <a:srgbClr val="FFFFFF"/>
              </a:solidFill>
            </a:endParaRPr>
          </a:p>
        </p:txBody>
      </p:sp>
      <p:pic>
        <p:nvPicPr>
          <p:cNvPr id="16" name="Picture 15"/>
          <p:cNvPicPr>
            <a:picLocks noChangeAspect="1"/>
          </p:cNvPicPr>
          <p:nvPr/>
        </p:nvPicPr>
        <p:blipFill>
          <a:blip r:embed="rId4">
            <a:biLevel thresh="50000"/>
          </a:blip>
          <a:stretch>
            <a:fillRect/>
          </a:stretch>
        </p:blipFill>
        <p:spPr>
          <a:xfrm>
            <a:off x="7436483" y="6209736"/>
            <a:ext cx="521072" cy="293103"/>
          </a:xfrm>
          <a:prstGeom prst="rect">
            <a:avLst/>
          </a:prstGeom>
        </p:spPr>
      </p:pic>
      <p:pic>
        <p:nvPicPr>
          <p:cNvPr id="17" name="Picture 16"/>
          <p:cNvPicPr>
            <a:picLocks noChangeAspect="1"/>
          </p:cNvPicPr>
          <p:nvPr/>
        </p:nvPicPr>
        <p:blipFill>
          <a:blip r:embed="rId4">
            <a:biLevel thresh="50000"/>
          </a:blip>
          <a:stretch>
            <a:fillRect/>
          </a:stretch>
        </p:blipFill>
        <p:spPr>
          <a:xfrm>
            <a:off x="85445" y="6209735"/>
            <a:ext cx="521072" cy="293103"/>
          </a:xfrm>
          <a:prstGeom prst="rect">
            <a:avLst/>
          </a:prstGeom>
        </p:spPr>
      </p:pic>
      <p:sp>
        <p:nvSpPr>
          <p:cNvPr id="20" name="Rectangle 19"/>
          <p:cNvSpPr/>
          <p:nvPr/>
        </p:nvSpPr>
        <p:spPr>
          <a:xfrm>
            <a:off x="552548" y="6133506"/>
            <a:ext cx="1534833" cy="369332"/>
          </a:xfrm>
          <a:prstGeom prst="rect">
            <a:avLst/>
          </a:prstGeom>
        </p:spPr>
        <p:txBody>
          <a:bodyPr wrap="none">
            <a:spAutoFit/>
          </a:bodyPr>
          <a:lstStyle/>
          <a:p>
            <a:r>
              <a:rPr lang="en-US" dirty="0" smtClean="0">
                <a:solidFill>
                  <a:srgbClr val="FFFFFF"/>
                </a:solidFill>
              </a:rPr>
              <a:t>@</a:t>
            </a:r>
            <a:r>
              <a:rPr lang="en-US" dirty="0" err="1" smtClean="0">
                <a:solidFill>
                  <a:srgbClr val="FFFFFF"/>
                </a:solidFill>
              </a:rPr>
              <a:t>dmorgantini</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b="1" dirty="0" smtClean="0">
                <a:solidFill>
                  <a:srgbClr val="008000"/>
                </a:solidFill>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67385" y="212013"/>
            <a:ext cx="1731940" cy="523220"/>
          </a:xfrm>
          <a:prstGeom prst="rect">
            <a:avLst/>
          </a:prstGeom>
          <a:noFill/>
        </p:spPr>
        <p:txBody>
          <a:bodyPr wrap="none" rtlCol="0">
            <a:spAutoFit/>
          </a:bodyPr>
          <a:lstStyle/>
          <a:p>
            <a:r>
              <a:rPr lang="en-US" sz="2800" b="1" dirty="0" smtClean="0">
                <a:solidFill>
                  <a:prstClr val="black"/>
                </a:solidFill>
              </a:rPr>
              <a:t>New Story</a:t>
            </a:r>
            <a:endParaRPr lang="en-US" sz="2800" b="1" dirty="0" smtClean="0">
              <a:solidFill>
                <a:prstClr val="black"/>
              </a:solidFill>
            </a:endParaRPr>
          </a:p>
        </p:txBody>
      </p:sp>
      <p:sp>
        <p:nvSpPr>
          <p:cNvPr id="5" name="TextBox 4"/>
          <p:cNvSpPr txBox="1"/>
          <p:nvPr/>
        </p:nvSpPr>
        <p:spPr>
          <a:xfrm>
            <a:off x="1091820" y="1403624"/>
            <a:ext cx="732142" cy="461665"/>
          </a:xfrm>
          <a:prstGeom prst="rect">
            <a:avLst/>
          </a:prstGeom>
          <a:noFill/>
        </p:spPr>
        <p:txBody>
          <a:bodyPr wrap="none" rtlCol="0">
            <a:spAutoFit/>
          </a:bodyPr>
          <a:lstStyle/>
          <a:p>
            <a:r>
              <a:rPr lang="en-US" sz="2400" dirty="0" smtClean="0">
                <a:solidFill>
                  <a:prstClr val="black"/>
                </a:solidFill>
              </a:rPr>
              <a:t>Title</a:t>
            </a:r>
            <a:endParaRPr lang="en-US" sz="2400" dirty="0">
              <a:solidFill>
                <a:prstClr val="black"/>
              </a:solidFill>
            </a:endParaRPr>
          </a:p>
        </p:txBody>
      </p:sp>
      <p:sp>
        <p:nvSpPr>
          <p:cNvPr id="6" name="TextBox 5"/>
          <p:cNvSpPr txBox="1"/>
          <p:nvPr/>
        </p:nvSpPr>
        <p:spPr>
          <a:xfrm>
            <a:off x="1077105" y="2090744"/>
            <a:ext cx="1270149" cy="461665"/>
          </a:xfrm>
          <a:prstGeom prst="rect">
            <a:avLst/>
          </a:prstGeom>
          <a:noFill/>
        </p:spPr>
        <p:txBody>
          <a:bodyPr wrap="none" rtlCol="0">
            <a:spAutoFit/>
          </a:bodyPr>
          <a:lstStyle/>
          <a:p>
            <a:r>
              <a:rPr lang="en-US" sz="2400" dirty="0" smtClean="0">
                <a:solidFill>
                  <a:prstClr val="black"/>
                </a:solidFill>
              </a:rPr>
              <a:t>Estimate</a:t>
            </a:r>
            <a:endParaRPr lang="en-US" sz="2400" dirty="0">
              <a:solidFill>
                <a:prstClr val="black"/>
              </a:solidFill>
            </a:endParaRPr>
          </a:p>
        </p:txBody>
      </p:sp>
      <p:sp>
        <p:nvSpPr>
          <p:cNvPr id="7" name="Rectangle 6"/>
          <p:cNvSpPr/>
          <p:nvPr/>
        </p:nvSpPr>
        <p:spPr>
          <a:xfrm>
            <a:off x="2662705" y="1403624"/>
            <a:ext cx="5269708"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0273" y="2113024"/>
            <a:ext cx="2153794"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2677840" y="2896374"/>
            <a:ext cx="976418" cy="445596"/>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b="1" dirty="0" smtClean="0">
                <a:solidFill>
                  <a:srgbClr val="008000"/>
                </a:solidFill>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9343" y="2005870"/>
            <a:ext cx="6648322" cy="221610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b="1" dirty="0" smtClean="0">
                <a:solidFill>
                  <a:srgbClr val="008000"/>
                </a:solidFill>
                <a:latin typeface="Marydale"/>
                <a:cs typeface="Marydale"/>
              </a:rPr>
              <a:t>Show story in </a:t>
            </a:r>
            <a:r>
              <a:rPr lang="en-US" sz="3200" b="1" dirty="0" err="1" smtClean="0">
                <a:solidFill>
                  <a:srgbClr val="008000"/>
                </a:solidFill>
                <a:latin typeface="Marydale"/>
                <a:cs typeface="Marydale"/>
              </a:rPr>
              <a:t>swimlanes</a:t>
            </a:r>
            <a:endParaRPr lang="en-US" sz="3200" b="1" dirty="0">
              <a:solidFill>
                <a:srgbClr val="008000"/>
              </a:solidFill>
              <a:latin typeface="Marydale"/>
              <a:cs typeface="Marydale"/>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
        <p:nvSpPr>
          <p:cNvPr id="6" name="Rectangle 5"/>
          <p:cNvSpPr/>
          <p:nvPr/>
        </p:nvSpPr>
        <p:spPr>
          <a:xfrm>
            <a:off x="757590" y="2250261"/>
            <a:ext cx="1849412" cy="143704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09929" y="2261401"/>
            <a:ext cx="416625" cy="369332"/>
          </a:xfrm>
          <a:prstGeom prst="rect">
            <a:avLst/>
          </a:prstGeom>
          <a:noFill/>
        </p:spPr>
        <p:txBody>
          <a:bodyPr wrap="none" rtlCol="0">
            <a:spAutoFit/>
          </a:bodyPr>
          <a:lstStyle/>
          <a:p>
            <a:r>
              <a:rPr lang="en-US" dirty="0" smtClean="0"/>
              <a:t>#1</a:t>
            </a:r>
            <a:endParaRPr lang="en-US" dirty="0"/>
          </a:p>
        </p:txBody>
      </p:sp>
      <p:sp>
        <p:nvSpPr>
          <p:cNvPr id="8" name="TextBox 7"/>
          <p:cNvSpPr txBox="1"/>
          <p:nvPr/>
        </p:nvSpPr>
        <p:spPr>
          <a:xfrm>
            <a:off x="2210121" y="2280121"/>
            <a:ext cx="301660" cy="369332"/>
          </a:xfrm>
          <a:prstGeom prst="rect">
            <a:avLst/>
          </a:prstGeom>
          <a:noFill/>
        </p:spPr>
        <p:txBody>
          <a:bodyPr wrap="none" rtlCol="0">
            <a:spAutoFit/>
          </a:bodyPr>
          <a:lstStyle/>
          <a:p>
            <a:r>
              <a:rPr lang="en-US" dirty="0" smtClean="0"/>
              <a:t>3</a:t>
            </a:r>
            <a:endParaRPr lang="en-US" dirty="0"/>
          </a:p>
        </p:txBody>
      </p:sp>
      <p:sp>
        <p:nvSpPr>
          <p:cNvPr id="9" name="TextBox 8"/>
          <p:cNvSpPr txBox="1"/>
          <p:nvPr/>
        </p:nvSpPr>
        <p:spPr>
          <a:xfrm>
            <a:off x="873201" y="2736861"/>
            <a:ext cx="1099542" cy="369332"/>
          </a:xfrm>
          <a:prstGeom prst="rect">
            <a:avLst/>
          </a:prstGeom>
          <a:noFill/>
        </p:spPr>
        <p:txBody>
          <a:bodyPr wrap="none" rtlCol="0">
            <a:spAutoFit/>
          </a:bodyPr>
          <a:lstStyle/>
          <a:p>
            <a:r>
              <a:rPr lang="en-US" dirty="0" smtClean="0"/>
              <a:t>Story title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64042" y="663173"/>
            <a:ext cx="2492990" cy="830997"/>
          </a:xfrm>
          <a:prstGeom prst="rect">
            <a:avLst/>
          </a:prstGeom>
          <a:noFill/>
        </p:spPr>
        <p:txBody>
          <a:bodyPr wrap="none" rtlCol="0">
            <a:spAutoFit/>
          </a:bodyPr>
          <a:lstStyle/>
          <a:p>
            <a:r>
              <a:rPr lang="en-US" sz="4800" b="1" dirty="0" smtClean="0">
                <a:latin typeface="Marydale"/>
                <a:cs typeface="Marydale"/>
              </a:rPr>
              <a:t>Story #4</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07878" y="2134933"/>
            <a:ext cx="7189523" cy="176807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9144000" cy="6920508"/>
          </a:xfrm>
          <a:prstGeom prst="rect">
            <a:avLst/>
          </a:prstGeom>
        </p:spPr>
      </p:pic>
      <p:sp>
        <p:nvSpPr>
          <p:cNvPr id="6" name="TextBox 5"/>
          <p:cNvSpPr txBox="1"/>
          <p:nvPr/>
        </p:nvSpPr>
        <p:spPr>
          <a:xfrm>
            <a:off x="6089014" y="6568814"/>
            <a:ext cx="3104279" cy="230832"/>
          </a:xfrm>
          <a:prstGeom prst="rect">
            <a:avLst/>
          </a:prstGeom>
          <a:noFill/>
        </p:spPr>
        <p:txBody>
          <a:bodyPr wrap="none" rtlCol="0">
            <a:spAutoFit/>
          </a:bodyPr>
          <a:lstStyle/>
          <a:p>
            <a:r>
              <a:rPr lang="en-US" sz="900" dirty="0" smtClean="0"/>
              <a:t>(Picture: “</a:t>
            </a:r>
            <a:r>
              <a:rPr lang="en-US" sz="900" dirty="0" err="1" smtClean="0"/>
              <a:t>hammertone</a:t>
            </a:r>
            <a:r>
              <a:rPr lang="en-US" sz="900" dirty="0" smtClean="0"/>
              <a:t> time” by </a:t>
            </a:r>
            <a:r>
              <a:rPr lang="en-US" sz="900" dirty="0" err="1" smtClean="0"/>
              <a:t>DryRot</a:t>
            </a:r>
            <a:r>
              <a:rPr lang="en-US" sz="900" dirty="0" smtClean="0"/>
              <a:t>, CC image from </a:t>
            </a:r>
            <a:r>
              <a:rPr lang="en-US" sz="900" dirty="0" err="1" smtClean="0"/>
              <a:t>flickr</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768731" y="2094299"/>
            <a:ext cx="7440258" cy="2554545"/>
          </a:xfrm>
          <a:prstGeom prst="rect">
            <a:avLst/>
          </a:prstGeom>
          <a:noFill/>
        </p:spPr>
        <p:txBody>
          <a:bodyPr wrap="none" rtlCol="0">
            <a:spAutoFit/>
          </a:bodyPr>
          <a:lstStyle/>
          <a:p>
            <a:pPr algn="ctr"/>
            <a:r>
              <a:rPr lang="en-US" sz="8000" b="1" dirty="0" smtClean="0">
                <a:solidFill>
                  <a:schemeClr val="bg1">
                    <a:lumMod val="65000"/>
                  </a:schemeClr>
                </a:solidFill>
              </a:rPr>
              <a:t>How this looks</a:t>
            </a:r>
          </a:p>
          <a:p>
            <a:pPr algn="ctr"/>
            <a:r>
              <a:rPr lang="en-US" sz="8000" b="1" dirty="0" smtClean="0">
                <a:solidFill>
                  <a:schemeClr val="bg1">
                    <a:lumMod val="65000"/>
                  </a:schemeClr>
                </a:solidFill>
              </a:rPr>
              <a:t> in the </a:t>
            </a:r>
            <a:r>
              <a:rPr lang="en-US" sz="8000" b="1" dirty="0" smtClean="0">
                <a:solidFill>
                  <a:schemeClr val="bg1"/>
                </a:solidFill>
              </a:rPr>
              <a:t>real world</a:t>
            </a:r>
            <a:endParaRPr lang="en-US" sz="8000" b="1" dirty="0">
              <a:solidFill>
                <a:schemeClr val="bg1">
                  <a:lumMod val="5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1" y="2617900"/>
            <a:ext cx="3693331" cy="1366432"/>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228601" y="5054230"/>
            <a:ext cx="3693331"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5213808" y="757779"/>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5213808" y="264705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5213808" y="504134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Can 9"/>
          <p:cNvSpPr/>
          <p:nvPr/>
        </p:nvSpPr>
        <p:spPr>
          <a:xfrm>
            <a:off x="7970658" y="3339350"/>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Can 10"/>
          <p:cNvSpPr/>
          <p:nvPr/>
        </p:nvSpPr>
        <p:spPr>
          <a:xfrm>
            <a:off x="8010038" y="1481861"/>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Can 11"/>
          <p:cNvSpPr/>
          <p:nvPr/>
        </p:nvSpPr>
        <p:spPr>
          <a:xfrm>
            <a:off x="7941123" y="5585965"/>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1624467" y="108797"/>
            <a:ext cx="738190" cy="369332"/>
          </a:xfrm>
          <a:prstGeom prst="rect">
            <a:avLst/>
          </a:prstGeom>
          <a:noFill/>
        </p:spPr>
        <p:txBody>
          <a:bodyPr wrap="none" rtlCol="0">
            <a:spAutoFit/>
          </a:bodyPr>
          <a:lstStyle/>
          <a:p>
            <a:r>
              <a:rPr lang="en-US" b="1" dirty="0" smtClean="0">
                <a:solidFill>
                  <a:srgbClr val="A6A6A6"/>
                </a:solidFill>
              </a:rPr>
              <a:t>Client</a:t>
            </a:r>
            <a:endParaRPr lang="en-US" b="1" dirty="0">
              <a:solidFill>
                <a:srgbClr val="A6A6A6"/>
              </a:solidFill>
            </a:endParaRPr>
          </a:p>
        </p:txBody>
      </p:sp>
      <p:sp>
        <p:nvSpPr>
          <p:cNvPr id="14" name="TextBox 13"/>
          <p:cNvSpPr txBox="1"/>
          <p:nvPr/>
        </p:nvSpPr>
        <p:spPr>
          <a:xfrm>
            <a:off x="1453969" y="2593521"/>
            <a:ext cx="1190275" cy="369332"/>
          </a:xfrm>
          <a:prstGeom prst="rect">
            <a:avLst/>
          </a:prstGeom>
          <a:noFill/>
        </p:spPr>
        <p:txBody>
          <a:bodyPr wrap="none" rtlCol="0">
            <a:spAutoFit/>
          </a:bodyPr>
          <a:lstStyle/>
          <a:p>
            <a:r>
              <a:rPr lang="en-US" b="1" dirty="0" smtClean="0">
                <a:solidFill>
                  <a:srgbClr val="A6A6A6"/>
                </a:solidFill>
              </a:rPr>
              <a:t>Web Layer</a:t>
            </a:r>
            <a:endParaRPr lang="en-US" b="1" dirty="0">
              <a:solidFill>
                <a:srgbClr val="A6A6A6"/>
              </a:solidFill>
            </a:endParaRPr>
          </a:p>
        </p:txBody>
      </p:sp>
      <p:sp>
        <p:nvSpPr>
          <p:cNvPr id="15" name="TextBox 14"/>
          <p:cNvSpPr txBox="1"/>
          <p:nvPr/>
        </p:nvSpPr>
        <p:spPr>
          <a:xfrm>
            <a:off x="1064077" y="4997044"/>
            <a:ext cx="1813317" cy="369332"/>
          </a:xfrm>
          <a:prstGeom prst="rect">
            <a:avLst/>
          </a:prstGeom>
          <a:noFill/>
        </p:spPr>
        <p:txBody>
          <a:bodyPr wrap="none" rtlCol="0">
            <a:spAutoFit/>
          </a:bodyPr>
          <a:lstStyle/>
          <a:p>
            <a:r>
              <a:rPr lang="en-US" b="1" dirty="0" smtClean="0">
                <a:solidFill>
                  <a:srgbClr val="A6A6A6"/>
                </a:solidFill>
              </a:rPr>
              <a:t>Acceptance Tests</a:t>
            </a:r>
            <a:endParaRPr lang="en-US" b="1" dirty="0">
              <a:solidFill>
                <a:srgbClr val="A6A6A6"/>
              </a:solidFill>
            </a:endParaRPr>
          </a:p>
        </p:txBody>
      </p:sp>
      <p:sp>
        <p:nvSpPr>
          <p:cNvPr id="16" name="TextBox 15"/>
          <p:cNvSpPr txBox="1"/>
          <p:nvPr/>
        </p:nvSpPr>
        <p:spPr>
          <a:xfrm>
            <a:off x="5384585" y="732129"/>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7" name="TextBox 16"/>
          <p:cNvSpPr txBox="1"/>
          <p:nvPr/>
        </p:nvSpPr>
        <p:spPr>
          <a:xfrm>
            <a:off x="5379988" y="262331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8" name="TextBox 17"/>
          <p:cNvSpPr txBox="1"/>
          <p:nvPr/>
        </p:nvSpPr>
        <p:spPr>
          <a:xfrm>
            <a:off x="5379988" y="501760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grpSp>
        <p:nvGrpSpPr>
          <p:cNvPr id="2" name="Group 18"/>
          <p:cNvGrpSpPr/>
          <p:nvPr/>
        </p:nvGrpSpPr>
        <p:grpSpPr>
          <a:xfrm>
            <a:off x="1429363" y="138280"/>
            <a:ext cx="1448031" cy="1187697"/>
            <a:chOff x="2445130" y="1055768"/>
            <a:chExt cx="1448031" cy="1187697"/>
          </a:xfrm>
        </p:grpSpPr>
        <p:sp>
          <p:nvSpPr>
            <p:cNvPr id="20" name="Rectangle 19"/>
            <p:cNvSpPr/>
            <p:nvPr/>
          </p:nvSpPr>
          <p:spPr>
            <a:xfrm flipH="1">
              <a:off x="2563821" y="1055768"/>
              <a:ext cx="913955" cy="85218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Trapezoid 20"/>
            <p:cNvSpPr/>
            <p:nvPr/>
          </p:nvSpPr>
          <p:spPr>
            <a:xfrm>
              <a:off x="2445130" y="1907954"/>
              <a:ext cx="1163216" cy="335511"/>
            </a:xfrm>
            <a:prstGeom prst="trapezoid">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Line Callout 2 21"/>
            <p:cNvSpPr/>
            <p:nvPr/>
          </p:nvSpPr>
          <p:spPr>
            <a:xfrm>
              <a:off x="3786433" y="2069546"/>
              <a:ext cx="106728" cy="173919"/>
            </a:xfrm>
            <a:prstGeom prst="borderCallout2">
              <a:avLst>
                <a:gd name="adj1" fmla="val -2561"/>
                <a:gd name="adj2" fmla="val 47711"/>
                <a:gd name="adj3" fmla="val -71414"/>
                <a:gd name="adj4" fmla="val 47069"/>
                <a:gd name="adj5" fmla="val -96773"/>
                <a:gd name="adj6" fmla="val -262796"/>
              </a:avLst>
            </a:prstGeom>
            <a:no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3" name="TextBox 22"/>
          <p:cNvSpPr txBox="1"/>
          <p:nvPr/>
        </p:nvSpPr>
        <p:spPr>
          <a:xfrm>
            <a:off x="1624467" y="541629"/>
            <a:ext cx="817426" cy="369332"/>
          </a:xfrm>
          <a:prstGeom prst="rect">
            <a:avLst/>
          </a:prstGeom>
          <a:noFill/>
        </p:spPr>
        <p:txBody>
          <a:bodyPr wrap="none" rtlCol="0">
            <a:spAutoFit/>
          </a:bodyPr>
          <a:lstStyle/>
          <a:p>
            <a:r>
              <a:rPr lang="en-US" dirty="0" err="1" smtClean="0">
                <a:solidFill>
                  <a:prstClr val="white"/>
                </a:solidFill>
              </a:rPr>
              <a:t>jQuery</a:t>
            </a:r>
            <a:endParaRPr lang="en-US" dirty="0">
              <a:solidFill>
                <a:prstClr val="white"/>
              </a:solidFill>
            </a:endParaRPr>
          </a:p>
        </p:txBody>
      </p:sp>
      <p:sp>
        <p:nvSpPr>
          <p:cNvPr id="24" name="TextBox 23"/>
          <p:cNvSpPr txBox="1"/>
          <p:nvPr/>
        </p:nvSpPr>
        <p:spPr>
          <a:xfrm>
            <a:off x="310151" y="3160223"/>
            <a:ext cx="3480453" cy="369332"/>
          </a:xfrm>
          <a:prstGeom prst="rect">
            <a:avLst/>
          </a:prstGeom>
          <a:noFill/>
        </p:spPr>
        <p:txBody>
          <a:bodyPr wrap="none" rtlCol="0">
            <a:spAutoFit/>
          </a:bodyPr>
          <a:lstStyle/>
          <a:p>
            <a:r>
              <a:rPr lang="en-US" dirty="0" smtClean="0">
                <a:solidFill>
                  <a:prstClr val="white"/>
                </a:solidFill>
              </a:rPr>
              <a:t>Apache, Simple, </a:t>
            </a:r>
            <a:r>
              <a:rPr lang="en-US" dirty="0" err="1" smtClean="0">
                <a:solidFill>
                  <a:prstClr val="white"/>
                </a:solidFill>
              </a:rPr>
              <a:t>Freemarker</a:t>
            </a:r>
            <a:r>
              <a:rPr lang="en-US" dirty="0" smtClean="0">
                <a:solidFill>
                  <a:prstClr val="white"/>
                </a:solidFill>
              </a:rPr>
              <a:t>, Jersey</a:t>
            </a:r>
            <a:endParaRPr lang="en-US" dirty="0">
              <a:solidFill>
                <a:prstClr val="white"/>
              </a:solidFill>
            </a:endParaRPr>
          </a:p>
        </p:txBody>
      </p:sp>
      <p:sp>
        <p:nvSpPr>
          <p:cNvPr id="25" name="TextBox 24"/>
          <p:cNvSpPr txBox="1"/>
          <p:nvPr/>
        </p:nvSpPr>
        <p:spPr>
          <a:xfrm>
            <a:off x="508001" y="5478798"/>
            <a:ext cx="3096446" cy="369332"/>
          </a:xfrm>
          <a:prstGeom prst="rect">
            <a:avLst/>
          </a:prstGeom>
          <a:noFill/>
        </p:spPr>
        <p:txBody>
          <a:bodyPr wrap="none" rtlCol="0">
            <a:spAutoFit/>
          </a:bodyPr>
          <a:lstStyle/>
          <a:p>
            <a:r>
              <a:rPr lang="en-US" dirty="0" smtClean="0">
                <a:solidFill>
                  <a:prstClr val="white"/>
                </a:solidFill>
              </a:rPr>
              <a:t>Selenium/</a:t>
            </a:r>
            <a:r>
              <a:rPr lang="en-US" dirty="0" err="1" smtClean="0">
                <a:solidFill>
                  <a:prstClr val="white"/>
                </a:solidFill>
              </a:rPr>
              <a:t>WebDriver</a:t>
            </a:r>
            <a:r>
              <a:rPr lang="en-US" dirty="0" smtClean="0">
                <a:solidFill>
                  <a:prstClr val="white"/>
                </a:solidFill>
              </a:rPr>
              <a:t>, </a:t>
            </a:r>
            <a:r>
              <a:rPr lang="en-US" dirty="0" err="1" smtClean="0">
                <a:solidFill>
                  <a:prstClr val="white"/>
                </a:solidFill>
              </a:rPr>
              <a:t>HtmlUnit</a:t>
            </a:r>
            <a:endParaRPr lang="en-US" dirty="0">
              <a:solidFill>
                <a:prstClr val="white"/>
              </a:solidFill>
            </a:endParaRPr>
          </a:p>
        </p:txBody>
      </p:sp>
      <p:sp>
        <p:nvSpPr>
          <p:cNvPr id="26" name="TextBox 25"/>
          <p:cNvSpPr txBox="1"/>
          <p:nvPr/>
        </p:nvSpPr>
        <p:spPr>
          <a:xfrm>
            <a:off x="5472110" y="115749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28" name="TextBox 27"/>
          <p:cNvSpPr txBox="1"/>
          <p:nvPr/>
        </p:nvSpPr>
        <p:spPr>
          <a:xfrm rot="19665592">
            <a:off x="7971938" y="1730659"/>
            <a:ext cx="789249" cy="369332"/>
          </a:xfrm>
          <a:prstGeom prst="rect">
            <a:avLst/>
          </a:prstGeom>
          <a:noFill/>
        </p:spPr>
        <p:txBody>
          <a:bodyPr wrap="none" rtlCol="0">
            <a:spAutoFit/>
          </a:bodyPr>
          <a:lstStyle/>
          <a:p>
            <a:r>
              <a:rPr lang="en-US" dirty="0" smtClean="0">
                <a:solidFill>
                  <a:prstClr val="white"/>
                </a:solidFill>
              </a:rPr>
              <a:t>Oracle</a:t>
            </a:r>
            <a:endParaRPr lang="en-US" dirty="0">
              <a:solidFill>
                <a:prstClr val="white"/>
              </a:solidFill>
            </a:endParaRPr>
          </a:p>
        </p:txBody>
      </p:sp>
      <p:sp>
        <p:nvSpPr>
          <p:cNvPr id="29" name="TextBox 28"/>
          <p:cNvSpPr txBox="1"/>
          <p:nvPr/>
        </p:nvSpPr>
        <p:spPr>
          <a:xfrm>
            <a:off x="5472110" y="302971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0" name="TextBox 29"/>
          <p:cNvSpPr txBox="1"/>
          <p:nvPr/>
        </p:nvSpPr>
        <p:spPr>
          <a:xfrm>
            <a:off x="5472110" y="5475837"/>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1" name="TextBox 30"/>
          <p:cNvSpPr txBox="1"/>
          <p:nvPr/>
        </p:nvSpPr>
        <p:spPr>
          <a:xfrm rot="19665592">
            <a:off x="7874867" y="3583384"/>
            <a:ext cx="853832" cy="369332"/>
          </a:xfrm>
          <a:prstGeom prst="rect">
            <a:avLst/>
          </a:prstGeom>
          <a:noFill/>
        </p:spPr>
        <p:txBody>
          <a:bodyPr wrap="none" rtlCol="0">
            <a:spAutoFit/>
          </a:bodyPr>
          <a:lstStyle/>
          <a:p>
            <a:r>
              <a:rPr lang="en-US" dirty="0" smtClean="0">
                <a:solidFill>
                  <a:prstClr val="white"/>
                </a:solidFill>
              </a:rPr>
              <a:t>Mongo</a:t>
            </a:r>
            <a:endParaRPr lang="en-US" dirty="0">
              <a:solidFill>
                <a:prstClr val="white"/>
              </a:solidFill>
            </a:endParaRPr>
          </a:p>
        </p:txBody>
      </p:sp>
      <p:sp>
        <p:nvSpPr>
          <p:cNvPr id="32" name="TextBox 31"/>
          <p:cNvSpPr txBox="1"/>
          <p:nvPr/>
        </p:nvSpPr>
        <p:spPr>
          <a:xfrm rot="19665592">
            <a:off x="7872275" y="5838934"/>
            <a:ext cx="851515" cy="369332"/>
          </a:xfrm>
          <a:prstGeom prst="rect">
            <a:avLst/>
          </a:prstGeom>
          <a:noFill/>
        </p:spPr>
        <p:txBody>
          <a:bodyPr wrap="none" rtlCol="0">
            <a:spAutoFit/>
          </a:bodyPr>
          <a:lstStyle/>
          <a:p>
            <a:r>
              <a:rPr lang="en-US" dirty="0" err="1" smtClean="0">
                <a:solidFill>
                  <a:prstClr val="white"/>
                </a:solidFill>
              </a:rPr>
              <a:t>MySQL</a:t>
            </a:r>
            <a:endParaRPr lang="en-US" dirty="0" smtClean="0">
              <a:solidFill>
                <a:prstClr val="white"/>
              </a:solidFill>
            </a:endParaRPr>
          </a:p>
        </p:txBody>
      </p:sp>
      <p:pic>
        <p:nvPicPr>
          <p:cNvPr id="33" name="Picture 32" descr="white arrow01 copy.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rot="19155225">
            <a:off x="3955944" y="2403862"/>
            <a:ext cx="1799747" cy="402158"/>
          </a:xfrm>
          <a:prstGeom prst="rect">
            <a:avLst/>
          </a:prstGeom>
        </p:spPr>
      </p:pic>
      <p:pic>
        <p:nvPicPr>
          <p:cNvPr id="35" name="Picture 34"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4"/>
              <a:stretch>
                <a:fillRect/>
              </a:stretch>
            </p:blipFill>
          </mc:Fallback>
        </mc:AlternateContent>
        <p:spPr>
          <a:xfrm rot="2321131" flipV="1">
            <a:off x="3806591" y="4063054"/>
            <a:ext cx="2226970" cy="291442"/>
          </a:xfrm>
          <a:prstGeom prst="rect">
            <a:avLst/>
          </a:prstGeom>
        </p:spPr>
      </p:pic>
      <p:pic>
        <p:nvPicPr>
          <p:cNvPr id="38" name="Picture 37" descr="white arrow01 copy.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rot="3739509" flipV="1">
            <a:off x="1627816" y="1815645"/>
            <a:ext cx="1168363" cy="201969"/>
          </a:xfrm>
          <a:prstGeom prst="rect">
            <a:avLst/>
          </a:prstGeom>
        </p:spPr>
      </p:pic>
      <p:pic>
        <p:nvPicPr>
          <p:cNvPr id="39" name="Picture 38" descr="white arrow01 copy.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rot="15710209" flipV="1">
            <a:off x="1774848" y="4510268"/>
            <a:ext cx="855011" cy="147802"/>
          </a:xfrm>
          <a:prstGeom prst="rect">
            <a:avLst/>
          </a:prstGeom>
        </p:spPr>
      </p:pic>
      <p:pic>
        <p:nvPicPr>
          <p:cNvPr id="40" name="Picture 39" descr="white arrow01 copy.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rot="818018" flipV="1">
            <a:off x="7320194" y="1175234"/>
            <a:ext cx="855011" cy="147802"/>
          </a:xfrm>
          <a:prstGeom prst="rect">
            <a:avLst/>
          </a:prstGeom>
        </p:spPr>
      </p:pic>
      <p:pic>
        <p:nvPicPr>
          <p:cNvPr id="41" name="Picture 40" descr="white arrow01 copy.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rot="628742">
            <a:off x="6982515" y="3778134"/>
            <a:ext cx="855011" cy="129525"/>
          </a:xfrm>
          <a:prstGeom prst="rect">
            <a:avLst/>
          </a:prstGeom>
        </p:spPr>
      </p:pic>
      <p:pic>
        <p:nvPicPr>
          <p:cNvPr id="42" name="Picture 41" descr="white arrow01 copy.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rot="818018" flipV="1">
            <a:off x="7249566" y="5345163"/>
            <a:ext cx="855011" cy="147802"/>
          </a:xfrm>
          <a:prstGeom prst="rect">
            <a:avLst/>
          </a:prstGeom>
        </p:spPr>
      </p:pic>
      <p:pic>
        <p:nvPicPr>
          <p:cNvPr id="43" name="Picture 42" descr="white arrow01 copy.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3993243" y="3263017"/>
            <a:ext cx="1168363" cy="223767"/>
          </a:xfrm>
          <a:prstGeom prst="rect">
            <a:avLst/>
          </a:prstGeom>
        </p:spPr>
      </p:pic>
      <p:pic>
        <p:nvPicPr>
          <p:cNvPr id="44" name="Picture 43" descr="white arrow01 copy.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rot="5400000" flipV="1">
            <a:off x="6145330" y="2200212"/>
            <a:ext cx="615637" cy="106422"/>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3080526" y="2094299"/>
            <a:ext cx="2816668" cy="1323439"/>
          </a:xfrm>
          <a:prstGeom prst="rect">
            <a:avLst/>
          </a:prstGeom>
          <a:noFill/>
        </p:spPr>
        <p:txBody>
          <a:bodyPr wrap="none" rtlCol="0">
            <a:spAutoFit/>
          </a:bodyPr>
          <a:lstStyle/>
          <a:p>
            <a:pPr algn="ctr"/>
            <a:r>
              <a:rPr lang="en-US" sz="8000" b="1" dirty="0" smtClean="0">
                <a:solidFill>
                  <a:schemeClr val="bg1">
                    <a:lumMod val="65000"/>
                  </a:schemeClr>
                </a:solidFill>
                <a:latin typeface="Marydale"/>
                <a:cs typeface="Marydale"/>
              </a:rPr>
              <a:t>thanks</a:t>
            </a:r>
            <a:endParaRPr lang="en-US" sz="8000" b="1" dirty="0">
              <a:solidFill>
                <a:schemeClr val="bg1">
                  <a:lumMod val="50000"/>
                </a:schemeClr>
              </a:solidFill>
              <a:latin typeface="Marydale"/>
              <a:cs typeface="Marydale"/>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63065" y="977707"/>
            <a:ext cx="1595514"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Liked</a:t>
            </a:r>
            <a:endParaRPr lang="en-US" sz="4800" dirty="0">
              <a:solidFill>
                <a:schemeClr val="bg1">
                  <a:lumMod val="65000"/>
                </a:schemeClr>
              </a:solidFill>
              <a:latin typeface="Marydale"/>
              <a:cs typeface="Marydale"/>
            </a:endParaRPr>
          </a:p>
        </p:txBody>
      </p:sp>
      <p:sp>
        <p:nvSpPr>
          <p:cNvPr id="3" name="TextBox 2"/>
          <p:cNvSpPr txBox="1"/>
          <p:nvPr/>
        </p:nvSpPr>
        <p:spPr>
          <a:xfrm>
            <a:off x="3277094" y="977707"/>
            <a:ext cx="198002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Lacked</a:t>
            </a:r>
            <a:endParaRPr lang="en-US" sz="4800" dirty="0">
              <a:solidFill>
                <a:schemeClr val="bg1">
                  <a:lumMod val="65000"/>
                </a:schemeClr>
              </a:solidFill>
              <a:latin typeface="Marydale"/>
              <a:cs typeface="Marydale"/>
            </a:endParaRPr>
          </a:p>
        </p:txBody>
      </p:sp>
      <p:sp>
        <p:nvSpPr>
          <p:cNvPr id="4" name="TextBox 3"/>
          <p:cNvSpPr txBox="1"/>
          <p:nvPr/>
        </p:nvSpPr>
        <p:spPr>
          <a:xfrm>
            <a:off x="5935721" y="977707"/>
            <a:ext cx="283923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Longed for</a:t>
            </a:r>
            <a:endParaRPr lang="en-US" sz="4800" dirty="0">
              <a:solidFill>
                <a:schemeClr val="bg1">
                  <a:lumMod val="65000"/>
                </a:schemeClr>
              </a:solidFill>
              <a:latin typeface="Marydale"/>
              <a:cs typeface="Marydale"/>
            </a:endParaRPr>
          </a:p>
        </p:txBody>
      </p:sp>
      <p:sp>
        <p:nvSpPr>
          <p:cNvPr id="6" name="TextBox 5"/>
          <p:cNvSpPr txBox="1"/>
          <p:nvPr/>
        </p:nvSpPr>
        <p:spPr>
          <a:xfrm rot="8731642">
            <a:off x="3411500" y="929398"/>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
        <p:nvSpPr>
          <p:cNvPr id="7" name="TextBox 6"/>
          <p:cNvSpPr txBox="1"/>
          <p:nvPr/>
        </p:nvSpPr>
        <p:spPr>
          <a:xfrm rot="8723574">
            <a:off x="616334" y="924465"/>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80060" y="259565"/>
            <a:ext cx="7181172" cy="3046988"/>
          </a:xfrm>
          <a:prstGeom prst="rect">
            <a:avLst/>
          </a:prstGeom>
          <a:noFill/>
        </p:spPr>
        <p:txBody>
          <a:bodyPr wrap="none" rtlCol="0">
            <a:spAutoFit/>
          </a:bodyPr>
          <a:lstStyle/>
          <a:p>
            <a:r>
              <a:rPr lang="en-US" sz="9600" b="1" dirty="0" smtClean="0">
                <a:solidFill>
                  <a:srgbClr val="A6A6A6"/>
                </a:solidFill>
              </a:rPr>
              <a:t>Isn’t there</a:t>
            </a:r>
          </a:p>
          <a:p>
            <a:r>
              <a:rPr lang="en-US" sz="9600" b="1" dirty="0" smtClean="0">
                <a:solidFill>
                  <a:schemeClr val="bg1"/>
                </a:solidFill>
              </a:rPr>
              <a:t>another </a:t>
            </a:r>
            <a:r>
              <a:rPr lang="en-US" sz="9600" b="1" dirty="0" smtClean="0">
                <a:solidFill>
                  <a:srgbClr val="A6A6A6"/>
                </a:solidFill>
              </a:rPr>
              <a:t>way?</a:t>
            </a:r>
            <a:endParaRPr lang="en-US" sz="3200" b="1" dirty="0">
              <a:solidFill>
                <a:srgbClr val="A6A6A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2074" y="-209082"/>
            <a:ext cx="8417689" cy="1862048"/>
          </a:xfrm>
          <a:prstGeom prst="rect">
            <a:avLst/>
          </a:prstGeom>
          <a:noFill/>
        </p:spPr>
        <p:txBody>
          <a:bodyPr wrap="none" rtlCol="0">
            <a:spAutoFit/>
          </a:bodyPr>
          <a:lstStyle/>
          <a:p>
            <a:r>
              <a:rPr lang="en-US" sz="11500" b="1" spc="-700" dirty="0" err="1" smtClean="0">
                <a:solidFill>
                  <a:schemeClr val="bg1"/>
                </a:solidFill>
                <a:latin typeface="Arial Black"/>
                <a:cs typeface="Arial Black"/>
              </a:rPr>
              <a:t>Drop</a:t>
            </a:r>
            <a:r>
              <a:rPr lang="en-US" sz="11500" b="1" spc="-700" dirty="0" err="1" smtClean="0">
                <a:solidFill>
                  <a:schemeClr val="bg1">
                    <a:lumMod val="50000"/>
                  </a:schemeClr>
                </a:solidFill>
                <a:latin typeface="Arial Black"/>
                <a:cs typeface="Arial Black"/>
              </a:rPr>
              <a:t>wizard</a:t>
            </a:r>
            <a:endParaRPr lang="en-US" sz="3600" b="1" spc="-700" dirty="0">
              <a:solidFill>
                <a:schemeClr val="bg1">
                  <a:lumMod val="50000"/>
                </a:schemeClr>
              </a:solidFill>
              <a:latin typeface="Arial Black"/>
              <a:cs typeface="Arial Black"/>
            </a:endParaRPr>
          </a:p>
        </p:txBody>
      </p:sp>
      <p:sp>
        <p:nvSpPr>
          <p:cNvPr id="12" name="TextBox 11"/>
          <p:cNvSpPr txBox="1"/>
          <p:nvPr/>
        </p:nvSpPr>
        <p:spPr>
          <a:xfrm>
            <a:off x="-12637" y="2165483"/>
            <a:ext cx="7212231" cy="1862048"/>
          </a:xfrm>
          <a:prstGeom prst="rect">
            <a:avLst/>
          </a:prstGeom>
          <a:noFill/>
        </p:spPr>
        <p:txBody>
          <a:bodyPr wrap="none" rtlCol="0">
            <a:spAutoFit/>
          </a:bodyPr>
          <a:lstStyle/>
          <a:p>
            <a:r>
              <a:rPr lang="en-US" sz="11500" b="1" spc="-700" dirty="0" err="1" smtClean="0">
                <a:solidFill>
                  <a:schemeClr val="bg1"/>
                </a:solidFill>
                <a:latin typeface="Arial Black"/>
                <a:cs typeface="Arial Black"/>
              </a:rPr>
              <a:t>Mongo</a:t>
            </a:r>
            <a:r>
              <a:rPr lang="en-US" sz="11500" b="1" spc="-700" dirty="0" err="1" smtClean="0">
                <a:solidFill>
                  <a:srgbClr val="7F7F7F"/>
                </a:solidFill>
                <a:latin typeface="Arial Black"/>
                <a:cs typeface="Arial Black"/>
              </a:rPr>
              <a:t>DB</a:t>
            </a:r>
            <a:endParaRPr lang="en-US" sz="6000" b="1" spc="-700" dirty="0">
              <a:solidFill>
                <a:srgbClr val="7F7F7F"/>
              </a:solidFill>
              <a:latin typeface="Arial Black"/>
              <a:cs typeface="Arial Black"/>
            </a:endParaRPr>
          </a:p>
        </p:txBody>
      </p:sp>
      <p:sp>
        <p:nvSpPr>
          <p:cNvPr id="17" name="TextBox 16"/>
          <p:cNvSpPr txBox="1"/>
          <p:nvPr/>
        </p:nvSpPr>
        <p:spPr>
          <a:xfrm>
            <a:off x="-665" y="982447"/>
            <a:ext cx="5147563" cy="1862048"/>
          </a:xfrm>
          <a:prstGeom prst="rect">
            <a:avLst/>
          </a:prstGeom>
          <a:noFill/>
        </p:spPr>
        <p:txBody>
          <a:bodyPr wrap="none" rtlCol="0">
            <a:spAutoFit/>
          </a:bodyPr>
          <a:lstStyle/>
          <a:p>
            <a:r>
              <a:rPr lang="en-US" sz="11500" b="1" spc="-700" dirty="0" smtClean="0">
                <a:solidFill>
                  <a:schemeClr val="bg1"/>
                </a:solidFill>
                <a:latin typeface="Arial Black"/>
                <a:cs typeface="Arial Black"/>
              </a:rPr>
              <a:t>Jersey</a:t>
            </a:r>
            <a:endParaRPr lang="en-US" sz="3600" b="1" spc="-700" dirty="0">
              <a:solidFill>
                <a:schemeClr val="bg1">
                  <a:lumMod val="50000"/>
                </a:schemeClr>
              </a:solidFill>
              <a:latin typeface="Arial Black"/>
              <a:cs typeface="Arial Black"/>
            </a:endParaRPr>
          </a:p>
        </p:txBody>
      </p:sp>
      <p:sp>
        <p:nvSpPr>
          <p:cNvPr id="20" name="TextBox 19"/>
          <p:cNvSpPr txBox="1"/>
          <p:nvPr/>
        </p:nvSpPr>
        <p:spPr>
          <a:xfrm>
            <a:off x="-36928" y="3595753"/>
            <a:ext cx="8661345" cy="1862048"/>
          </a:xfrm>
          <a:prstGeom prst="rect">
            <a:avLst/>
          </a:prstGeom>
          <a:noFill/>
        </p:spPr>
        <p:txBody>
          <a:bodyPr wrap="none" rtlCol="0">
            <a:spAutoFit/>
          </a:bodyPr>
          <a:lstStyle/>
          <a:p>
            <a:r>
              <a:rPr lang="en-US" sz="11500" b="1" spc="-700" dirty="0" err="1" smtClean="0">
                <a:solidFill>
                  <a:schemeClr val="bg1"/>
                </a:solidFill>
                <a:latin typeface="Arial Black"/>
                <a:cs typeface="Arial Black"/>
              </a:rPr>
              <a:t>Free</a:t>
            </a:r>
            <a:r>
              <a:rPr lang="en-US" sz="11500" b="1" spc="-700" dirty="0" err="1" smtClean="0">
                <a:solidFill>
                  <a:srgbClr val="7F7F7F"/>
                </a:solidFill>
                <a:latin typeface="Arial Black"/>
                <a:cs typeface="Arial Black"/>
              </a:rPr>
              <a:t>Marker</a:t>
            </a:r>
            <a:endParaRPr lang="en-US" sz="6000" b="1" spc="-700" dirty="0">
              <a:solidFill>
                <a:srgbClr val="7F7F7F"/>
              </a:solidFill>
              <a:latin typeface="Arial Black"/>
              <a:cs typeface="Arial Black"/>
            </a:endParaRPr>
          </a:p>
        </p:txBody>
      </p:sp>
      <p:sp>
        <p:nvSpPr>
          <p:cNvPr id="23" name="TextBox 22"/>
          <p:cNvSpPr txBox="1"/>
          <p:nvPr/>
        </p:nvSpPr>
        <p:spPr>
          <a:xfrm>
            <a:off x="86165" y="4787977"/>
            <a:ext cx="5134739" cy="1862048"/>
          </a:xfrm>
          <a:prstGeom prst="rect">
            <a:avLst/>
          </a:prstGeom>
          <a:noFill/>
        </p:spPr>
        <p:txBody>
          <a:bodyPr wrap="none" rtlCol="0">
            <a:spAutoFit/>
          </a:bodyPr>
          <a:lstStyle/>
          <a:p>
            <a:r>
              <a:rPr lang="en-US" sz="11500" b="1" spc="-700" dirty="0" err="1" smtClean="0">
                <a:solidFill>
                  <a:schemeClr val="bg1"/>
                </a:solidFill>
                <a:latin typeface="Arial Black"/>
                <a:cs typeface="Arial Black"/>
              </a:rPr>
              <a:t>j</a:t>
            </a:r>
            <a:r>
              <a:rPr lang="en-US" sz="11500" b="1" spc="-700" dirty="0" err="1" smtClean="0">
                <a:solidFill>
                  <a:srgbClr val="7F7F7F"/>
                </a:solidFill>
                <a:latin typeface="Arial Black"/>
                <a:cs typeface="Arial Black"/>
              </a:rPr>
              <a:t>Query</a:t>
            </a:r>
            <a:endParaRPr lang="en-US" sz="6000" b="1" spc="-700" dirty="0">
              <a:solidFill>
                <a:srgbClr val="7F7F7F"/>
              </a:solidFill>
              <a:latin typeface="Arial Black"/>
              <a:cs typeface="Arial Black"/>
            </a:endParaRPr>
          </a:p>
        </p:txBody>
      </p:sp>
      <p:cxnSp>
        <p:nvCxnSpPr>
          <p:cNvPr id="25" name="Straight Connector 24"/>
          <p:cNvCxnSpPr/>
          <p:nvPr/>
        </p:nvCxnSpPr>
        <p:spPr>
          <a:xfrm rot="5400000">
            <a:off x="4669688" y="6115535"/>
            <a:ext cx="1484930" cy="1588"/>
          </a:xfrm>
          <a:prstGeom prst="line">
            <a:avLst/>
          </a:prstGeom>
          <a:ln w="635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5661455" y="5373070"/>
            <a:ext cx="3472776" cy="1477328"/>
          </a:xfrm>
          <a:prstGeom prst="rect">
            <a:avLst/>
          </a:prstGeom>
        </p:spPr>
        <p:txBody>
          <a:bodyPr wrap="none">
            <a:spAutoFit/>
          </a:bodyPr>
          <a:lstStyle/>
          <a:p>
            <a:pPr algn="r"/>
            <a:r>
              <a:rPr lang="en-US" dirty="0" smtClean="0">
                <a:solidFill>
                  <a:srgbClr val="7F7F7F"/>
                </a:solidFill>
              </a:rPr>
              <a:t>http://</a:t>
            </a:r>
            <a:r>
              <a:rPr lang="en-US" dirty="0" err="1" smtClean="0">
                <a:solidFill>
                  <a:schemeClr val="bg1"/>
                </a:solidFill>
              </a:rPr>
              <a:t>dropwizard</a:t>
            </a:r>
            <a:r>
              <a:rPr lang="en-US" dirty="0" err="1" smtClean="0">
                <a:solidFill>
                  <a:srgbClr val="7F7F7F"/>
                </a:solidFill>
              </a:rPr>
              <a:t>.codahale.com</a:t>
            </a:r>
            <a:r>
              <a:rPr lang="en-US" dirty="0" smtClean="0">
                <a:solidFill>
                  <a:srgbClr val="7F7F7F"/>
                </a:solidFill>
              </a:rPr>
              <a:t>/</a:t>
            </a:r>
          </a:p>
          <a:p>
            <a:pPr algn="r"/>
            <a:r>
              <a:rPr lang="en-US" dirty="0" smtClean="0">
                <a:solidFill>
                  <a:srgbClr val="7F7F7F"/>
                </a:solidFill>
              </a:rPr>
              <a:t>http://</a:t>
            </a:r>
            <a:r>
              <a:rPr lang="en-US" dirty="0" smtClean="0">
                <a:solidFill>
                  <a:schemeClr val="bg1"/>
                </a:solidFill>
              </a:rPr>
              <a:t>jersey</a:t>
            </a:r>
            <a:r>
              <a:rPr lang="en-US" dirty="0" smtClean="0">
                <a:solidFill>
                  <a:srgbClr val="7F7F7F"/>
                </a:solidFill>
              </a:rPr>
              <a:t>.java.net/</a:t>
            </a:r>
          </a:p>
          <a:p>
            <a:pPr algn="r"/>
            <a:r>
              <a:rPr lang="en-US" dirty="0" smtClean="0">
                <a:solidFill>
                  <a:srgbClr val="7F7F7F"/>
                </a:solidFill>
              </a:rPr>
              <a:t>http://</a:t>
            </a:r>
            <a:r>
              <a:rPr lang="en-US" dirty="0" err="1" smtClean="0">
                <a:solidFill>
                  <a:srgbClr val="7F7F7F"/>
                </a:solidFill>
              </a:rPr>
              <a:t>www.</a:t>
            </a:r>
            <a:r>
              <a:rPr lang="en-US" dirty="0" err="1" smtClean="0">
                <a:solidFill>
                  <a:srgbClr val="FFFFFF"/>
                </a:solidFill>
              </a:rPr>
              <a:t>mongodb</a:t>
            </a:r>
            <a:r>
              <a:rPr lang="en-US" dirty="0" err="1" smtClean="0">
                <a:solidFill>
                  <a:srgbClr val="7F7F7F"/>
                </a:solidFill>
              </a:rPr>
              <a:t>.org</a:t>
            </a:r>
            <a:r>
              <a:rPr lang="en-US" dirty="0" smtClean="0">
                <a:solidFill>
                  <a:srgbClr val="7F7F7F"/>
                </a:solidFill>
              </a:rPr>
              <a:t>/</a:t>
            </a:r>
          </a:p>
          <a:p>
            <a:pPr algn="r"/>
            <a:r>
              <a:rPr lang="en-US" dirty="0" smtClean="0">
                <a:solidFill>
                  <a:schemeClr val="bg1">
                    <a:lumMod val="50000"/>
                  </a:schemeClr>
                </a:solidFill>
              </a:rPr>
              <a:t>http://</a:t>
            </a:r>
            <a:r>
              <a:rPr lang="en-US" dirty="0" err="1" smtClean="0">
                <a:solidFill>
                  <a:srgbClr val="FFFFFF"/>
                </a:solidFill>
              </a:rPr>
              <a:t>freemarker</a:t>
            </a:r>
            <a:r>
              <a:rPr lang="en-US" dirty="0" err="1" smtClean="0">
                <a:solidFill>
                  <a:srgbClr val="7F7F7F"/>
                </a:solidFill>
              </a:rPr>
              <a:t>.sourceforge.net</a:t>
            </a:r>
            <a:r>
              <a:rPr lang="en-US" dirty="0" smtClean="0">
                <a:solidFill>
                  <a:srgbClr val="7F7F7F"/>
                </a:solidFill>
              </a:rPr>
              <a:t>/</a:t>
            </a:r>
          </a:p>
          <a:p>
            <a:pPr algn="r"/>
            <a:r>
              <a:rPr lang="en-US" dirty="0" smtClean="0">
                <a:solidFill>
                  <a:schemeClr val="bg1">
                    <a:lumMod val="50000"/>
                  </a:schemeClr>
                </a:solidFill>
              </a:rPr>
              <a:t>http://</a:t>
            </a:r>
            <a:r>
              <a:rPr lang="en-US" dirty="0" smtClean="0">
                <a:solidFill>
                  <a:srgbClr val="FFFFFF"/>
                </a:solidFill>
              </a:rPr>
              <a:t>jquery</a:t>
            </a:r>
            <a:r>
              <a:rPr lang="en-US" dirty="0" smtClean="0">
                <a:solidFill>
                  <a:srgbClr val="7F7F7F"/>
                </a:solidFill>
              </a:rPr>
              <a:t>.com/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99759" y="72330"/>
            <a:ext cx="1078240" cy="646331"/>
          </a:xfrm>
          <a:prstGeom prst="rect">
            <a:avLst/>
          </a:prstGeom>
          <a:noFill/>
        </p:spPr>
        <p:txBody>
          <a:bodyPr wrap="none" rtlCol="0">
            <a:spAutoFit/>
          </a:bodyPr>
          <a:lstStyle/>
          <a:p>
            <a:r>
              <a:rPr lang="en-US" sz="3600" dirty="0" smtClean="0">
                <a:solidFill>
                  <a:schemeClr val="bg1"/>
                </a:solidFill>
                <a:latin typeface="Stencil"/>
                <a:cs typeface="Stencil"/>
              </a:rPr>
              <a:t>The</a:t>
            </a:r>
            <a:endParaRPr lang="en-US" sz="3600" dirty="0">
              <a:solidFill>
                <a:schemeClr val="bg1"/>
              </a:solidFill>
              <a:latin typeface="Stencil"/>
              <a:cs typeface="Stencil"/>
            </a:endParaRPr>
          </a:p>
        </p:txBody>
      </p:sp>
      <p:sp>
        <p:nvSpPr>
          <p:cNvPr id="5" name="Rectangle 4"/>
          <p:cNvSpPr/>
          <p:nvPr/>
        </p:nvSpPr>
        <p:spPr>
          <a:xfrm>
            <a:off x="0" y="301559"/>
            <a:ext cx="293077"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Rectangle 5"/>
          <p:cNvSpPr/>
          <p:nvPr/>
        </p:nvSpPr>
        <p:spPr>
          <a:xfrm>
            <a:off x="1391107" y="345692"/>
            <a:ext cx="7752894" cy="1800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p:cNvSpPr txBox="1"/>
          <p:nvPr/>
        </p:nvSpPr>
        <p:spPr>
          <a:xfrm>
            <a:off x="-29300" y="-33205"/>
            <a:ext cx="1473793" cy="2523768"/>
          </a:xfrm>
          <a:prstGeom prst="rect">
            <a:avLst/>
          </a:prstGeom>
          <a:noFill/>
        </p:spPr>
        <p:txBody>
          <a:bodyPr wrap="none" rtlCol="0">
            <a:spAutoFit/>
          </a:bodyPr>
          <a:lstStyle/>
          <a:p>
            <a:r>
              <a:rPr lang="en-US" sz="15800" dirty="0" smtClean="0">
                <a:solidFill>
                  <a:schemeClr val="bg1"/>
                </a:solidFill>
                <a:latin typeface="Stencil"/>
                <a:cs typeface="Stencil"/>
              </a:rPr>
              <a:t>P</a:t>
            </a:r>
            <a:endParaRPr lang="en-US" sz="15800" dirty="0">
              <a:solidFill>
                <a:schemeClr val="bg1"/>
              </a:solidFill>
              <a:latin typeface="Stencil"/>
              <a:cs typeface="Stencil"/>
            </a:endParaRPr>
          </a:p>
        </p:txBody>
      </p:sp>
      <p:sp>
        <p:nvSpPr>
          <p:cNvPr id="8" name="Rectangle 7"/>
          <p:cNvSpPr/>
          <p:nvPr/>
        </p:nvSpPr>
        <p:spPr>
          <a:xfrm>
            <a:off x="1287305" y="417085"/>
            <a:ext cx="2055170" cy="1323439"/>
          </a:xfrm>
          <a:prstGeom prst="rect">
            <a:avLst/>
          </a:prstGeom>
        </p:spPr>
        <p:txBody>
          <a:bodyPr wrap="none">
            <a:spAutoFit/>
          </a:bodyPr>
          <a:lstStyle/>
          <a:p>
            <a:r>
              <a:rPr lang="en-US" sz="8000" dirty="0" smtClean="0">
                <a:solidFill>
                  <a:prstClr val="white"/>
                </a:solidFill>
                <a:latin typeface="Stencil"/>
                <a:cs typeface="Stencil"/>
              </a:rPr>
              <a:t>LAN</a:t>
            </a:r>
            <a:endParaRPr lang="en-US" sz="2400" dirty="0"/>
          </a:p>
        </p:txBody>
      </p:sp>
      <p:sp>
        <p:nvSpPr>
          <p:cNvPr id="9" name="Rectangle 8"/>
          <p:cNvSpPr/>
          <p:nvPr/>
        </p:nvSpPr>
        <p:spPr>
          <a:xfrm>
            <a:off x="746577" y="1586219"/>
            <a:ext cx="8430845"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p:cNvPicPr>
            <a:picLocks noChangeAspect="1"/>
          </p:cNvPicPr>
          <p:nvPr/>
        </p:nvPicPr>
        <p:blipFill>
          <a:blip r:embed="rId3"/>
          <a:stretch>
            <a:fillRect/>
          </a:stretch>
        </p:blipFill>
        <p:spPr>
          <a:xfrm>
            <a:off x="3852589" y="869566"/>
            <a:ext cx="295031" cy="290627"/>
          </a:xfrm>
          <a:prstGeom prst="rect">
            <a:avLst/>
          </a:prstGeom>
        </p:spPr>
      </p:pic>
      <p:pic>
        <p:nvPicPr>
          <p:cNvPr id="12" name="Picture 11"/>
          <p:cNvPicPr>
            <a:picLocks noChangeAspect="1"/>
          </p:cNvPicPr>
          <p:nvPr/>
        </p:nvPicPr>
        <p:blipFill>
          <a:blip r:embed="rId3"/>
          <a:stretch>
            <a:fillRect/>
          </a:stretch>
        </p:blipFill>
        <p:spPr>
          <a:xfrm>
            <a:off x="4843332" y="589170"/>
            <a:ext cx="295031" cy="290627"/>
          </a:xfrm>
          <a:prstGeom prst="rect">
            <a:avLst/>
          </a:prstGeom>
        </p:spPr>
      </p:pic>
      <p:pic>
        <p:nvPicPr>
          <p:cNvPr id="13" name="Picture 12"/>
          <p:cNvPicPr>
            <a:picLocks noChangeAspect="1"/>
          </p:cNvPicPr>
          <p:nvPr/>
        </p:nvPicPr>
        <p:blipFill>
          <a:blip r:embed="rId3"/>
          <a:stretch>
            <a:fillRect/>
          </a:stretch>
        </p:blipFill>
        <p:spPr>
          <a:xfrm>
            <a:off x="5729210" y="1001350"/>
            <a:ext cx="295031" cy="290627"/>
          </a:xfrm>
          <a:prstGeom prst="rect">
            <a:avLst/>
          </a:prstGeom>
        </p:spPr>
      </p:pic>
      <p:pic>
        <p:nvPicPr>
          <p:cNvPr id="14" name="Picture 13"/>
          <p:cNvPicPr>
            <a:picLocks noChangeAspect="1"/>
          </p:cNvPicPr>
          <p:nvPr/>
        </p:nvPicPr>
        <p:blipFill>
          <a:blip r:embed="rId3"/>
          <a:stretch>
            <a:fillRect/>
          </a:stretch>
        </p:blipFill>
        <p:spPr>
          <a:xfrm>
            <a:off x="6024241" y="1146664"/>
            <a:ext cx="295031" cy="290627"/>
          </a:xfrm>
          <a:prstGeom prst="rect">
            <a:avLst/>
          </a:prstGeom>
        </p:spPr>
      </p:pic>
      <p:sp>
        <p:nvSpPr>
          <p:cNvPr id="15" name="TextBox 14"/>
          <p:cNvSpPr txBox="1"/>
          <p:nvPr/>
        </p:nvSpPr>
        <p:spPr>
          <a:xfrm>
            <a:off x="157453" y="2274338"/>
            <a:ext cx="8494633" cy="4278094"/>
          </a:xfrm>
          <a:prstGeom prst="rect">
            <a:avLst/>
          </a:prstGeom>
          <a:noFill/>
        </p:spPr>
        <p:txBody>
          <a:bodyPr wrap="none" rtlCol="0">
            <a:spAutoFit/>
          </a:bodyPr>
          <a:lstStyle/>
          <a:p>
            <a:pPr>
              <a:buClr>
                <a:schemeClr val="bg1">
                  <a:lumMod val="50000"/>
                </a:schemeClr>
              </a:buClr>
              <a:buFont typeface="Arial"/>
              <a:buChar char="•"/>
            </a:pPr>
            <a:r>
              <a:rPr lang="en-US" sz="3200" dirty="0" smtClean="0">
                <a:solidFill>
                  <a:schemeClr val="bg1">
                    <a:lumMod val="65000"/>
                  </a:schemeClr>
                </a:solidFill>
              </a:rPr>
              <a:t>Introduction</a:t>
            </a:r>
          </a:p>
          <a:p>
            <a:pPr>
              <a:buClr>
                <a:schemeClr val="bg1">
                  <a:lumMod val="50000"/>
                </a:schemeClr>
              </a:buClr>
              <a:buFont typeface="Arial"/>
              <a:buChar char="•"/>
            </a:pPr>
            <a:r>
              <a:rPr lang="en-US" sz="3200" dirty="0" smtClean="0">
                <a:solidFill>
                  <a:schemeClr val="bg1"/>
                </a:solidFill>
              </a:rPr>
              <a:t>Set up machines (we’ll be pairing)</a:t>
            </a:r>
          </a:p>
          <a:p>
            <a:pPr>
              <a:buClr>
                <a:schemeClr val="bg1">
                  <a:lumMod val="50000"/>
                </a:schemeClr>
              </a:buClr>
              <a:buFont typeface="Arial"/>
              <a:buChar char="•"/>
            </a:pPr>
            <a:r>
              <a:rPr lang="en-US" sz="3200" dirty="0" smtClean="0">
                <a:solidFill>
                  <a:schemeClr val="bg1"/>
                </a:solidFill>
              </a:rPr>
              <a:t>Introduce the problem (stories we’ll work on)</a:t>
            </a:r>
          </a:p>
          <a:p>
            <a:pPr>
              <a:buClr>
                <a:schemeClr val="bg1">
                  <a:lumMod val="50000"/>
                </a:schemeClr>
              </a:buClr>
            </a:pPr>
            <a:r>
              <a:rPr lang="en-US" sz="2800" dirty="0" smtClean="0">
                <a:solidFill>
                  <a:schemeClr val="bg1"/>
                </a:solidFill>
              </a:rPr>
              <a:t>	</a:t>
            </a:r>
            <a:r>
              <a:rPr lang="en-US" sz="2800" dirty="0" smtClean="0">
                <a:solidFill>
                  <a:schemeClr val="bg1">
                    <a:lumMod val="50000"/>
                  </a:schemeClr>
                </a:solidFill>
              </a:rPr>
              <a:t>-</a:t>
            </a:r>
            <a:r>
              <a:rPr lang="en-US" sz="2800" dirty="0" smtClean="0">
                <a:solidFill>
                  <a:schemeClr val="bg1"/>
                </a:solidFill>
              </a:rPr>
              <a:t> Introduce the technology required to complete</a:t>
            </a:r>
            <a:r>
              <a:rPr lang="en-US" sz="2800" dirty="0" smtClean="0">
                <a:solidFill>
                  <a:schemeClr val="bg1"/>
                </a:solidFill>
              </a:rPr>
              <a:t> story</a:t>
            </a:r>
            <a:endParaRPr lang="en-US" sz="2800" dirty="0" smtClean="0">
              <a:solidFill>
                <a:schemeClr val="bg1"/>
              </a:solidFill>
            </a:endParaRP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Pair programming</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Come together and share results</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Repeat for the next story </a:t>
            </a:r>
          </a:p>
          <a:p>
            <a:pPr>
              <a:buClr>
                <a:schemeClr val="bg1">
                  <a:lumMod val="50000"/>
                </a:schemeClr>
              </a:buClr>
              <a:buFont typeface="Arial"/>
              <a:buChar char="•"/>
            </a:pPr>
            <a:r>
              <a:rPr lang="en-US" sz="3200" dirty="0" smtClean="0">
                <a:solidFill>
                  <a:schemeClr val="bg1"/>
                </a:solidFill>
              </a:rPr>
              <a:t>Recap</a:t>
            </a:r>
          </a:p>
          <a:p>
            <a:pPr>
              <a:buClr>
                <a:schemeClr val="bg1">
                  <a:lumMod val="50000"/>
                </a:schemeClr>
              </a:buClr>
              <a:buFont typeface="Arial"/>
              <a:buChar char="•"/>
            </a:pPr>
            <a:r>
              <a:rPr lang="en-US" sz="3200" dirty="0" smtClean="0">
                <a:solidFill>
                  <a:schemeClr val="bg1"/>
                </a:solidFill>
              </a:rPr>
              <a:t>Feedback</a:t>
            </a:r>
            <a:endParaRPr lang="en-US" sz="3200" dirty="0">
              <a:solidFill>
                <a:schemeClr val="bg1"/>
              </a:solidFill>
            </a:endParaRPr>
          </a:p>
        </p:txBody>
      </p:sp>
      <p:sp>
        <p:nvSpPr>
          <p:cNvPr id="16" name="TextBox 15"/>
          <p:cNvSpPr txBox="1"/>
          <p:nvPr/>
        </p:nvSpPr>
        <p:spPr>
          <a:xfrm>
            <a:off x="793896" y="1504133"/>
            <a:ext cx="4060577" cy="369332"/>
          </a:xfrm>
          <a:prstGeom prst="rect">
            <a:avLst/>
          </a:prstGeom>
          <a:noFill/>
        </p:spPr>
        <p:txBody>
          <a:bodyPr wrap="none" rtlCol="0">
            <a:spAutoFit/>
          </a:bodyPr>
          <a:lstStyle/>
          <a:p>
            <a:r>
              <a:rPr lang="en-US" b="1" dirty="0">
                <a:solidFill>
                  <a:schemeClr val="bg1"/>
                </a:solidFill>
              </a:rPr>
              <a:t>(</a:t>
            </a:r>
            <a:r>
              <a:rPr lang="en-US" b="1" dirty="0" smtClean="0">
                <a:solidFill>
                  <a:schemeClr val="bg1"/>
                </a:solidFill>
              </a:rPr>
              <a:t>We love it when a plan comes together)</a:t>
            </a:r>
            <a:endParaRPr lang="en-US" b="1" dirty="0">
              <a:solidFill>
                <a:schemeClr val="bg1"/>
              </a:solidFill>
            </a:endParaRPr>
          </a:p>
        </p:txBody>
      </p:sp>
      <p:sp>
        <p:nvSpPr>
          <p:cNvPr id="17" name="Rectangle 16"/>
          <p:cNvSpPr/>
          <p:nvPr/>
        </p:nvSpPr>
        <p:spPr>
          <a:xfrm>
            <a:off x="1366900" y="301559"/>
            <a:ext cx="7777102"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766059" y="-289644"/>
            <a:ext cx="3708110" cy="1862048"/>
          </a:xfrm>
          <a:prstGeom prst="rect">
            <a:avLst/>
          </a:prstGeom>
          <a:noFill/>
        </p:spPr>
        <p:txBody>
          <a:bodyPr wrap="none" rtlCol="0">
            <a:spAutoFit/>
          </a:bodyPr>
          <a:lstStyle/>
          <a:p>
            <a:r>
              <a:rPr lang="en-US" sz="11500" b="1" dirty="0" smtClean="0">
                <a:solidFill>
                  <a:schemeClr val="bg1"/>
                </a:solidFill>
              </a:rPr>
              <a:t>Setup</a:t>
            </a:r>
            <a:endParaRPr lang="en-US" sz="3600" b="1" dirty="0">
              <a:solidFill>
                <a:schemeClr val="bg1">
                  <a:lumMod val="50000"/>
                </a:schemeClr>
              </a:solidFill>
            </a:endParaRPr>
          </a:p>
        </p:txBody>
      </p:sp>
      <p:sp>
        <p:nvSpPr>
          <p:cNvPr id="3" name="TextBox 2"/>
          <p:cNvSpPr txBox="1"/>
          <p:nvPr/>
        </p:nvSpPr>
        <p:spPr>
          <a:xfrm>
            <a:off x="245422" y="1716288"/>
            <a:ext cx="8395297" cy="1384995"/>
          </a:xfrm>
          <a:prstGeom prst="rect">
            <a:avLst/>
          </a:prstGeom>
          <a:noFill/>
        </p:spPr>
        <p:txBody>
          <a:bodyPr wrap="none" rtlCol="0">
            <a:spAutoFit/>
          </a:bodyPr>
          <a:lstStyle/>
          <a:p>
            <a:pPr marL="342900" indent="-342900"/>
            <a:r>
              <a:rPr lang="en-US" sz="2800" dirty="0" smtClean="0">
                <a:solidFill>
                  <a:srgbClr val="FFFFFF"/>
                </a:solidFill>
              </a:rPr>
              <a:t>Work in </a:t>
            </a:r>
            <a:r>
              <a:rPr lang="en-US" sz="2800" b="1" dirty="0" smtClean="0">
                <a:solidFill>
                  <a:srgbClr val="A6A6A6"/>
                </a:solidFill>
              </a:rPr>
              <a:t>pairs</a:t>
            </a:r>
            <a:r>
              <a:rPr lang="en-US" sz="2800" b="1" dirty="0" smtClean="0">
                <a:solidFill>
                  <a:srgbClr val="FFFFFF"/>
                </a:solidFill>
              </a:rPr>
              <a:t> </a:t>
            </a:r>
            <a:r>
              <a:rPr lang="en-US" sz="2800" dirty="0" smtClean="0">
                <a:solidFill>
                  <a:srgbClr val="FFFFFF"/>
                </a:solidFill>
              </a:rPr>
              <a:t>(1 laptop between 2 people)</a:t>
            </a:r>
          </a:p>
          <a:p>
            <a:pPr marL="342900" indent="-342900"/>
            <a:r>
              <a:rPr lang="en-US" sz="2800" dirty="0" smtClean="0">
                <a:solidFill>
                  <a:srgbClr val="FFFFFF"/>
                </a:solidFill>
              </a:rPr>
              <a:t>See </a:t>
            </a:r>
            <a:r>
              <a:rPr lang="en-US" sz="2800" b="1" dirty="0" smtClean="0">
                <a:solidFill>
                  <a:schemeClr val="bg1">
                    <a:lumMod val="65000"/>
                  </a:schemeClr>
                </a:solidFill>
              </a:rPr>
              <a:t>http://</a:t>
            </a:r>
            <a:r>
              <a:rPr lang="en-US" sz="2800" b="1" dirty="0" err="1" smtClean="0">
                <a:solidFill>
                  <a:schemeClr val="bg1">
                    <a:lumMod val="65000"/>
                  </a:schemeClr>
                </a:solidFill>
              </a:rPr>
              <a:t>davidmorgantini.blogspot.co.uk/somepage</a:t>
            </a:r>
            <a:endParaRPr lang="en-US" sz="2800" b="1" dirty="0" smtClean="0">
              <a:solidFill>
                <a:srgbClr val="FFFFFF"/>
              </a:solidFill>
            </a:endParaRPr>
          </a:p>
          <a:p>
            <a:pPr marL="342900" indent="-342900"/>
            <a:r>
              <a:rPr lang="en-US" sz="2800" dirty="0" smtClean="0">
                <a:solidFill>
                  <a:srgbClr val="FFFFFF"/>
                </a:solidFill>
              </a:rPr>
              <a:t>for instructions</a:t>
            </a:r>
          </a:p>
        </p:txBody>
      </p:sp>
      <p:sp>
        <p:nvSpPr>
          <p:cNvPr id="4" name="TextBox 3"/>
          <p:cNvSpPr txBox="1"/>
          <p:nvPr/>
        </p:nvSpPr>
        <p:spPr>
          <a:xfrm>
            <a:off x="1458136" y="3741508"/>
            <a:ext cx="5865708" cy="461665"/>
          </a:xfrm>
          <a:prstGeom prst="rect">
            <a:avLst/>
          </a:prstGeom>
          <a:noFill/>
        </p:spPr>
        <p:txBody>
          <a:bodyPr wrap="none" rtlCol="0">
            <a:spAutoFit/>
          </a:bodyPr>
          <a:lstStyle/>
          <a:p>
            <a:r>
              <a:rPr lang="en-US" sz="2400" dirty="0" err="1" smtClean="0">
                <a:solidFill>
                  <a:schemeClr val="bg1"/>
                </a:solidFill>
              </a:rPr>
              <a:t>Github</a:t>
            </a:r>
            <a:r>
              <a:rPr lang="en-US" sz="2400" dirty="0" smtClean="0">
                <a:solidFill>
                  <a:schemeClr val="bg1"/>
                </a:solidFill>
              </a:rPr>
              <a:t>: </a:t>
            </a:r>
            <a:r>
              <a:rPr lang="en-US" sz="2400" b="1" dirty="0" err="1" smtClean="0">
                <a:solidFill>
                  <a:schemeClr val="bg1">
                    <a:lumMod val="65000"/>
                  </a:schemeClr>
                </a:solidFill>
              </a:rPr>
              <a:t>git@github.com:akash/story-wall.git</a:t>
            </a:r>
            <a:endParaRPr lang="en-US" sz="2400" b="1"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rgbClr val="A6A6A6"/>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6" name="Rectangle 5"/>
          <p:cNvSpPr/>
          <p:nvPr/>
        </p:nvSpPr>
        <p:spPr>
          <a:xfrm>
            <a:off x="-544323" y="378760"/>
            <a:ext cx="9253823" cy="523220"/>
          </a:xfrm>
          <a:prstGeom prst="rect">
            <a:avLst/>
          </a:prstGeom>
        </p:spPr>
        <p:txBody>
          <a:bodyPr wrap="square">
            <a:spAutoFit/>
          </a:bodyPr>
          <a:lstStyle/>
          <a:p>
            <a:pPr marL="514350" indent="-514350"/>
            <a:r>
              <a:rPr lang="en-US" sz="2800" b="1" dirty="0" smtClean="0">
                <a:solidFill>
                  <a:srgbClr val="FFFFFF"/>
                </a:solidFill>
              </a:rPr>
              <a:t>	http://</a:t>
            </a:r>
            <a:r>
              <a:rPr lang="en-US" sz="2800" b="1" dirty="0" err="1" smtClean="0">
                <a:solidFill>
                  <a:srgbClr val="FFFFFF"/>
                </a:solidFill>
              </a:rPr>
              <a:t>maven.apache.org/download.html#Installation</a:t>
            </a:r>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6752</TotalTime>
  <Words>1000</Words>
  <Application>Microsoft Macintosh PowerPoint</Application>
  <PresentationFormat>On-screen Show (4:3)</PresentationFormat>
  <Paragraphs>224</Paragraphs>
  <Slides>33</Slides>
  <Notes>14</Notes>
  <HiddenSlides>0</HiddenSlides>
  <MMClips>0</MMClips>
  <ScaleCrop>false</ScaleCrop>
  <HeadingPairs>
    <vt:vector size="4" baseType="variant">
      <vt:variant>
        <vt:lpstr>Design Template</vt:lpstr>
      </vt:variant>
      <vt:variant>
        <vt:i4>5</vt:i4>
      </vt:variant>
      <vt:variant>
        <vt:lpstr>Slide Titles</vt:lpstr>
      </vt:variant>
      <vt:variant>
        <vt:i4>33</vt:i4>
      </vt:variant>
    </vt:vector>
  </HeadingPairs>
  <TitlesOfParts>
    <vt:vector size="38" baseType="lpstr">
      <vt:lpstr>Office Theme</vt:lpstr>
      <vt:lpstr>1_Office Theme</vt:lpstr>
      <vt:lpstr>2_Office Theme</vt:lpstr>
      <vt:lpstr>3_Office Theme</vt:lpstr>
      <vt:lpstr>4_Office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Thoughtworks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 Mohan Bhalla</dc:creator>
  <cp:lastModifiedBy>Akash Mohan Bhalla</cp:lastModifiedBy>
  <cp:revision>51</cp:revision>
  <dcterms:created xsi:type="dcterms:W3CDTF">2012-04-29T10:38:07Z</dcterms:created>
  <dcterms:modified xsi:type="dcterms:W3CDTF">2012-05-01T21:25:46Z</dcterms:modified>
</cp:coreProperties>
</file>